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7" r:id="rId4"/>
  </p:sldMasterIdLst>
  <p:notesMasterIdLst>
    <p:notesMasterId r:id="rId43"/>
  </p:notesMasterIdLst>
  <p:handoutMasterIdLst>
    <p:handoutMasterId r:id="rId44"/>
  </p:handoutMasterIdLst>
  <p:sldIdLst>
    <p:sldId id="346" r:id="rId5"/>
    <p:sldId id="334" r:id="rId6"/>
    <p:sldId id="389" r:id="rId7"/>
    <p:sldId id="395" r:id="rId8"/>
    <p:sldId id="400" r:id="rId9"/>
    <p:sldId id="436" r:id="rId10"/>
    <p:sldId id="365" r:id="rId11"/>
    <p:sldId id="401" r:id="rId12"/>
    <p:sldId id="404" r:id="rId13"/>
    <p:sldId id="411" r:id="rId14"/>
    <p:sldId id="412" r:id="rId15"/>
    <p:sldId id="414" r:id="rId16"/>
    <p:sldId id="413" r:id="rId17"/>
    <p:sldId id="415" r:id="rId18"/>
    <p:sldId id="416" r:id="rId19"/>
    <p:sldId id="425" r:id="rId20"/>
    <p:sldId id="418" r:id="rId21"/>
    <p:sldId id="421" r:id="rId22"/>
    <p:sldId id="419" r:id="rId23"/>
    <p:sldId id="426" r:id="rId24"/>
    <p:sldId id="435" r:id="rId25"/>
    <p:sldId id="432" r:id="rId26"/>
    <p:sldId id="433" r:id="rId27"/>
    <p:sldId id="434" r:id="rId28"/>
    <p:sldId id="422" r:id="rId29"/>
    <p:sldId id="429" r:id="rId30"/>
    <p:sldId id="428" r:id="rId31"/>
    <p:sldId id="423" r:id="rId32"/>
    <p:sldId id="430" r:id="rId33"/>
    <p:sldId id="431" r:id="rId34"/>
    <p:sldId id="427" r:id="rId35"/>
    <p:sldId id="403" r:id="rId36"/>
    <p:sldId id="405" r:id="rId37"/>
    <p:sldId id="406" r:id="rId38"/>
    <p:sldId id="437" r:id="rId39"/>
    <p:sldId id="407" r:id="rId40"/>
    <p:sldId id="372" r:id="rId41"/>
    <p:sldId id="373"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08" userDrawn="1">
          <p15:clr>
            <a:srgbClr val="F26B43"/>
          </p15:clr>
        </p15:guide>
        <p15:guide id="2" pos="384" userDrawn="1">
          <p15:clr>
            <a:srgbClr val="F26B43"/>
          </p15:clr>
        </p15:guide>
        <p15:guide id="3" pos="5376" userDrawn="1">
          <p15:clr>
            <a:srgbClr val="F26B43"/>
          </p15:clr>
        </p15:guide>
        <p15:guide id="4" orient="horz" pos="360" userDrawn="1">
          <p15:clr>
            <a:srgbClr val="A4A3A4"/>
          </p15:clr>
        </p15:guide>
        <p15:guide id="5" orient="horz" pos="3624" userDrawn="1">
          <p15:clr>
            <a:srgbClr val="A4A3A4"/>
          </p15:clr>
        </p15:guide>
        <p15:guide id="6" pos="936" userDrawn="1">
          <p15:clr>
            <a:srgbClr val="F26B43"/>
          </p15:clr>
        </p15:guide>
        <p15:guide id="7" pos="2232" userDrawn="1">
          <p15:clr>
            <a:srgbClr val="F26B43"/>
          </p15:clr>
        </p15:guide>
        <p15:guide id="8" pos="3552" userDrawn="1">
          <p15:clr>
            <a:srgbClr val="F26B43"/>
          </p15:clr>
        </p15:guide>
        <p15:guide id="9" pos="4872" userDrawn="1">
          <p15:clr>
            <a:srgbClr val="F26B43"/>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CA2009-5E97-59A8-D2DF-EE3AB4785A99}" name="Jason Menter" initials="JM" userId="S::Jmenter@telligen.com::a418d096-65db-4ffa-9ea2-e92c196e44cb" providerId="AD"/>
  <p188:author id="{7746911D-3DF1-C513-0F90-68F1463557E9}" name="Taylor Grandinetti (Ketchum)" initials="TG(" userId="S::taylor.grandinetti@ketchum.com::bfee864b-2cfd-4d24-941f-03e64a6887d5" providerId="AD"/>
  <p188:author id="{22C8E41E-B120-97FE-8BB3-F549178FB318}" name="Santhi Chebrolu" initials="SC" userId="S::schebrolu@mitre.org::f0c2de38-90ae-41bf-bcbb-e8cbc615da1e" providerId="AD"/>
  <p188:author id="{DFC67923-C58E-1B08-15AA-F0B3A434EF1B}" name="Moira Marzen" initials="MM" userId="S::mmarzen@telligen.com::6a4c365f-d26e-4e50-8cd2-1924c42f79be" providerId="AD"/>
  <p188:author id="{F27A6128-3811-3ACA-516D-FF063BAEDABD}" name="Olivia Denn (Ketchum)" initials="OD(" userId="S::olivia.denn@ketchum.com::34b97ac7-7a8c-4a06-be4e-62a1fb57ddcf" providerId="AD"/>
  <p188:author id="{D85CC866-0762-E3B5-6971-AE4939745818}" name="Shannon Benson (Ketchum)" initials="SB(" userId="S::shannon.benson@ketchum.com::50d0f860-ea42-4eb5-bb84-afc47ac9f816" providerId="AD"/>
  <p188:author id="{7AA1FC80-D288-3A95-185C-8A24F433CA2E}" name="Olivia Denn (Ketchum)" initials="OD" userId="S::olivia.denn@Ketchum.com::34b97ac7-7a8c-4a06-be4e-62a1fb57ddcf" providerId="AD"/>
  <p188:author id="{7A92C685-9B93-A253-8879-CF02AECB4754}" name="Oneill, Renee (CMS/CCSQ)" initials="OR(" userId="S::renee.oneill@cms.hhs.gov::922f5ace-f92a-4a6d-a110-80b6532fc540" providerId="AD"/>
  <p188:author id="{9CD222B9-5460-DF21-6C85-E6ED56A73AEA}" name="Santhi Chebrolu" initials="SC" userId="S::SCHEBROLU@MITRE.ORG::f0c2de38-90ae-41bf-bcbb-e8cbc615da1e" providerId="AD"/>
  <p188:author id="{58491ED1-B3FD-6C68-F00D-166FD65AE221}" name="Barrows, Carrie" initials="CB" userId="S::42907@icf.com::37d14f00-d584-4f90-b619-40bff2856ed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ira Marzen" initials="MM" lastIdx="3" clrIdx="0">
    <p:extLst>
      <p:ext uri="{19B8F6BF-5375-455C-9EA6-DF929625EA0E}">
        <p15:presenceInfo xmlns:p15="http://schemas.microsoft.com/office/powerpoint/2012/main" userId="S::mmarzen@telligen.com::6a4c365f-d26e-4e50-8cd2-1924c42f79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64"/>
    <a:srgbClr val="485C74"/>
    <a:srgbClr val="0B777D"/>
    <a:srgbClr val="175B9E"/>
    <a:srgbClr val="009090"/>
    <a:srgbClr val="8DB961"/>
    <a:srgbClr val="556C89"/>
    <a:srgbClr val="028385"/>
    <a:srgbClr val="11A0A6"/>
    <a:srgbClr val="017B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7007C6-08E5-46FF-BF53-A2AC74088177}" v="2" dt="2024-05-14T15:45:16.2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4008"/>
        <p:guide pos="384"/>
        <p:guide pos="5376"/>
        <p:guide orient="horz" pos="360"/>
        <p:guide orient="horz" pos="3624"/>
        <p:guide pos="936"/>
        <p:guide pos="2232"/>
        <p:guide pos="3552"/>
        <p:guide pos="487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ira Marzen" userId="6a4c365f-d26e-4e50-8cd2-1924c42f79be" providerId="ADAL" clId="{CE7007C6-08E5-46FF-BF53-A2AC74088177}"/>
    <pc:docChg chg="custSel modSld">
      <pc:chgData name="Moira Marzen" userId="6a4c365f-d26e-4e50-8cd2-1924c42f79be" providerId="ADAL" clId="{CE7007C6-08E5-46FF-BF53-A2AC74088177}" dt="2024-05-14T15:45:16.236" v="57"/>
      <pc:docMkLst>
        <pc:docMk/>
      </pc:docMkLst>
      <pc:sldChg chg="addCm modCm">
        <pc:chgData name="Moira Marzen" userId="6a4c365f-d26e-4e50-8cd2-1924c42f79be" providerId="ADAL" clId="{CE7007C6-08E5-46FF-BF53-A2AC74088177}" dt="2024-05-14T15:45:16.236" v="57"/>
        <pc:sldMkLst>
          <pc:docMk/>
          <pc:sldMk cId="2208584138" sldId="334"/>
        </pc:sldMkLst>
      </pc:sldChg>
      <pc:sldChg chg="modSp mod">
        <pc:chgData name="Moira Marzen" userId="6a4c365f-d26e-4e50-8cd2-1924c42f79be" providerId="ADAL" clId="{CE7007C6-08E5-46FF-BF53-A2AC74088177}" dt="2024-05-08T19:42:38.504" v="55" actId="13926"/>
        <pc:sldMkLst>
          <pc:docMk/>
          <pc:sldMk cId="683936815" sldId="373"/>
        </pc:sldMkLst>
        <pc:graphicFrameChg chg="mod modGraphic">
          <ac:chgData name="Moira Marzen" userId="6a4c365f-d26e-4e50-8cd2-1924c42f79be" providerId="ADAL" clId="{CE7007C6-08E5-46FF-BF53-A2AC74088177}" dt="2024-05-08T19:42:38.504" v="55" actId="13926"/>
          <ac:graphicFrameMkLst>
            <pc:docMk/>
            <pc:sldMk cId="683936815" sldId="373"/>
            <ac:graphicFrameMk id="4" creationId="{0219B0AA-B86B-824A-29E6-B64B9DAC87FF}"/>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30436-C6D1-FAEA-E969-915B00D263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C908463-ECBB-64EA-CD32-21CCB59B7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7897AD-CD05-2645-8A0B-49320E4ECB4D}" type="datetimeFigureOut">
              <a:rPr lang="en-US" smtClean="0"/>
              <a:t>8/28/2024</a:t>
            </a:fld>
            <a:endParaRPr lang="en-US"/>
          </a:p>
        </p:txBody>
      </p:sp>
      <p:sp>
        <p:nvSpPr>
          <p:cNvPr id="4" name="Footer Placeholder 3">
            <a:extLst>
              <a:ext uri="{FF2B5EF4-FFF2-40B4-BE49-F238E27FC236}">
                <a16:creationId xmlns:a16="http://schemas.microsoft.com/office/drawing/2014/main" id="{00F5ABE2-B05C-B670-470D-942683BD7B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FF3D94-D00C-1629-9BAA-4A93768E32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BDF2FE-6D17-EC46-A954-865E760358AF}" type="slidenum">
              <a:rPr lang="en-US" smtClean="0"/>
              <a:t>‹#›</a:t>
            </a:fld>
            <a:endParaRPr lang="en-US"/>
          </a:p>
        </p:txBody>
      </p:sp>
    </p:spTree>
    <p:extLst>
      <p:ext uri="{BB962C8B-B14F-4D97-AF65-F5344CB8AC3E}">
        <p14:creationId xmlns:p14="http://schemas.microsoft.com/office/powerpoint/2010/main" val="4222426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E6530-52DC-47B7-B2C2-34F4F315C398}" type="datetimeFigureOut">
              <a:rPr lang="en-ID" smtClean="0"/>
              <a:t>28/08/2024</a:t>
            </a:fld>
            <a:endParaRPr lang="en-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C3BE3B-35B3-4281-B588-65AE4ABEF67B}" type="slidenum">
              <a:rPr lang="en-ID" smtClean="0"/>
              <a:t>‹#›</a:t>
            </a:fld>
            <a:endParaRPr lang="en-ID"/>
          </a:p>
        </p:txBody>
      </p:sp>
    </p:spTree>
    <p:extLst>
      <p:ext uri="{BB962C8B-B14F-4D97-AF65-F5344CB8AC3E}">
        <p14:creationId xmlns:p14="http://schemas.microsoft.com/office/powerpoint/2010/main" val="61332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C3BE3B-35B3-4281-B588-65AE4ABEF67B}" type="slidenum">
              <a:rPr lang="en-ID" smtClean="0"/>
              <a:t>1</a:t>
            </a:fld>
            <a:endParaRPr lang="en-ID"/>
          </a:p>
        </p:txBody>
      </p:sp>
    </p:spTree>
    <p:extLst>
      <p:ext uri="{BB962C8B-B14F-4D97-AF65-F5344CB8AC3E}">
        <p14:creationId xmlns:p14="http://schemas.microsoft.com/office/powerpoint/2010/main" val="432020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C3BE3B-35B3-4281-B588-65AE4ABEF67B}" type="slidenum">
              <a:rPr lang="en-ID" smtClean="0"/>
              <a:t>35</a:t>
            </a:fld>
            <a:endParaRPr lang="en-ID"/>
          </a:p>
        </p:txBody>
      </p:sp>
    </p:spTree>
    <p:extLst>
      <p:ext uri="{BB962C8B-B14F-4D97-AF65-F5344CB8AC3E}">
        <p14:creationId xmlns:p14="http://schemas.microsoft.com/office/powerpoint/2010/main" val="1513284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A person waving in a hospital gown&#10;&#10;Description automatically generated with medium confidence">
            <a:extLst>
              <a:ext uri="{FF2B5EF4-FFF2-40B4-BE49-F238E27FC236}">
                <a16:creationId xmlns:a16="http://schemas.microsoft.com/office/drawing/2014/main" id="{44520DED-DC6A-ED22-D287-08CBC77456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C506AA7-620D-0482-5D5E-C45A9CADC796}"/>
              </a:ext>
            </a:extLst>
          </p:cNvPr>
          <p:cNvSpPr>
            <a:spLocks noGrp="1"/>
          </p:cNvSpPr>
          <p:nvPr>
            <p:ph type="ctrTitle" hasCustomPrompt="1"/>
          </p:nvPr>
        </p:nvSpPr>
        <p:spPr>
          <a:xfrm>
            <a:off x="438411" y="1997901"/>
            <a:ext cx="3875035" cy="2473200"/>
          </a:xfrm>
        </p:spPr>
        <p:txBody>
          <a:bodyPr anchor="b">
            <a:normAutofit/>
          </a:bodyPr>
          <a:lstStyle>
            <a:lvl1pPr algn="l">
              <a:lnSpc>
                <a:spcPts val="3600"/>
              </a:lnSpc>
              <a:defRPr sz="3200">
                <a:solidFill>
                  <a:srgbClr val="0C777D"/>
                </a:solidFill>
              </a:defRPr>
            </a:lvl1pPr>
          </a:lstStyle>
          <a:p>
            <a:r>
              <a:rPr lang="en-US"/>
              <a:t>Click to edit Master title style Click to edit Master title style</a:t>
            </a:r>
          </a:p>
        </p:txBody>
      </p:sp>
      <p:sp>
        <p:nvSpPr>
          <p:cNvPr id="3" name="Subtitle 2">
            <a:extLst>
              <a:ext uri="{FF2B5EF4-FFF2-40B4-BE49-F238E27FC236}">
                <a16:creationId xmlns:a16="http://schemas.microsoft.com/office/drawing/2014/main" id="{BC029B2C-D7A3-1461-F003-DF82E57BC8F3}"/>
              </a:ext>
            </a:extLst>
          </p:cNvPr>
          <p:cNvSpPr>
            <a:spLocks noGrp="1"/>
          </p:cNvSpPr>
          <p:nvPr>
            <p:ph type="subTitle" idx="1"/>
          </p:nvPr>
        </p:nvSpPr>
        <p:spPr>
          <a:xfrm>
            <a:off x="438411" y="4660487"/>
            <a:ext cx="3801649" cy="1655762"/>
          </a:xfrm>
        </p:spPr>
        <p:txBody>
          <a:bodyPr>
            <a:normAutofit/>
          </a:bodyPr>
          <a:lstStyle>
            <a:lvl1pPr marL="0" indent="0" algn="l">
              <a:buNone/>
              <a:defRPr sz="1800" b="1">
                <a:solidFill>
                  <a:srgbClr val="00366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CBBA0C20-EB53-29B0-A3F8-D1C685C212C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8411" y="5772509"/>
            <a:ext cx="1609344" cy="626797"/>
          </a:xfrm>
          <a:prstGeom prst="rect">
            <a:avLst/>
          </a:prstGeom>
        </p:spPr>
      </p:pic>
      <p:pic>
        <p:nvPicPr>
          <p:cNvPr id="6" name="Graphic 5">
            <a:extLst>
              <a:ext uri="{FF2B5EF4-FFF2-40B4-BE49-F238E27FC236}">
                <a16:creationId xmlns:a16="http://schemas.microsoft.com/office/drawing/2014/main" id="{58E411D1-BC52-3029-0BF9-6AABD58918B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0122" y="948474"/>
            <a:ext cx="2073380" cy="411249"/>
          </a:xfrm>
          <a:prstGeom prst="rect">
            <a:avLst/>
          </a:prstGeom>
        </p:spPr>
      </p:pic>
    </p:spTree>
    <p:extLst>
      <p:ext uri="{BB962C8B-B14F-4D97-AF65-F5344CB8AC3E}">
        <p14:creationId xmlns:p14="http://schemas.microsoft.com/office/powerpoint/2010/main" val="3973817359"/>
      </p:ext>
    </p:extLst>
  </p:cSld>
  <p:clrMapOvr>
    <a:masterClrMapping/>
  </p:clrMapOvr>
  <p:extLst>
    <p:ext uri="{DCECCB84-F9BA-43D5-87BE-67443E8EF086}">
      <p15:sldGuideLst xmlns:p15="http://schemas.microsoft.com/office/powerpoint/2012/main">
        <p15:guide id="1" orient="horz" pos="336">
          <p15:clr>
            <a:srgbClr val="FBAE40"/>
          </p15:clr>
        </p15:guide>
        <p15:guide id="2" pos="360">
          <p15:clr>
            <a:srgbClr val="FBAE40"/>
          </p15:clr>
        </p15:guide>
        <p15:guide id="3" pos="5400">
          <p15:clr>
            <a:srgbClr val="FBAE40"/>
          </p15:clr>
        </p15:guide>
        <p15:guide id="4" orient="horz" pos="39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A white and blue background&#10;&#10;Description automatically generated">
            <a:extLst>
              <a:ext uri="{FF2B5EF4-FFF2-40B4-BE49-F238E27FC236}">
                <a16:creationId xmlns:a16="http://schemas.microsoft.com/office/drawing/2014/main" id="{D98777CF-9C0C-632B-12CB-C27B7DADFE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6857999"/>
          </a:xfrm>
          <a:prstGeom prst="rect">
            <a:avLst/>
          </a:prstGeom>
        </p:spPr>
      </p:pic>
      <p:sp>
        <p:nvSpPr>
          <p:cNvPr id="10" name="Rectangle 9">
            <a:extLst>
              <a:ext uri="{FF2B5EF4-FFF2-40B4-BE49-F238E27FC236}">
                <a16:creationId xmlns:a16="http://schemas.microsoft.com/office/drawing/2014/main" id="{EAC52C1A-8DB3-DB32-8194-5722B7575468}"/>
              </a:ext>
            </a:extLst>
          </p:cNvPr>
          <p:cNvSpPr/>
          <p:nvPr userDrawn="1"/>
        </p:nvSpPr>
        <p:spPr>
          <a:xfrm>
            <a:off x="6439855" y="0"/>
            <a:ext cx="2704144" cy="6219825"/>
          </a:xfrm>
          <a:prstGeom prst="rect">
            <a:avLst/>
          </a:prstGeom>
          <a:gradFill flip="none" rotWithShape="1">
            <a:gsLst>
              <a:gs pos="15000">
                <a:srgbClr val="1F3888"/>
              </a:gs>
              <a:gs pos="99000">
                <a:srgbClr val="2850AF"/>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D1C31C-F60B-6E9D-CADB-7B74895E1A7B}"/>
              </a:ext>
            </a:extLst>
          </p:cNvPr>
          <p:cNvSpPr>
            <a:spLocks noGrp="1"/>
          </p:cNvSpPr>
          <p:nvPr>
            <p:ph idx="1"/>
          </p:nvPr>
        </p:nvSpPr>
        <p:spPr/>
        <p:txBody>
          <a:bodyPr>
            <a:normAutofit/>
          </a:bodyPr>
          <a:lstStyle>
            <a:lvl1pPr>
              <a:lnSpc>
                <a:spcPct val="100000"/>
              </a:lnSpc>
              <a:defRPr sz="1200">
                <a:solidFill>
                  <a:schemeClr val="tx1"/>
                </a:solidFill>
              </a:defRPr>
            </a:lvl1pPr>
            <a:lvl2pPr marL="457200">
              <a:lnSpc>
                <a:spcPct val="100000"/>
              </a:lnSpc>
              <a:buSzPct val="100000"/>
              <a:defRPr sz="1200">
                <a:solidFill>
                  <a:schemeClr val="tx1"/>
                </a:solidFill>
              </a:defRPr>
            </a:lvl2pPr>
            <a:lvl3pPr marL="685800">
              <a:lnSpc>
                <a:spcPct val="100000"/>
              </a:lnSpc>
              <a:defRPr sz="1200">
                <a:solidFill>
                  <a:schemeClr val="tx1"/>
                </a:solidFill>
              </a:defRPr>
            </a:lvl3pPr>
            <a:lvl4pPr marL="1143000" indent="-228600">
              <a:buClr>
                <a:srgbClr val="11A0A6"/>
              </a:buClr>
              <a:buFont typeface="Wingdings" panose="05000000000000000000" pitchFamily="2" charset="2"/>
              <a:buChar char="§"/>
              <a:defRPr sz="120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5">
            <a:extLst>
              <a:ext uri="{FF2B5EF4-FFF2-40B4-BE49-F238E27FC236}">
                <a16:creationId xmlns:a16="http://schemas.microsoft.com/office/drawing/2014/main" id="{28B43E97-BCAA-F4AC-84C5-5EAB6A05391B}"/>
              </a:ext>
            </a:extLst>
          </p:cNvPr>
          <p:cNvSpPr txBox="1">
            <a:spLocks/>
          </p:cNvSpPr>
          <p:nvPr userDrawn="1"/>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a:t>
            </a:fld>
            <a:endParaRPr lang="en-US"/>
          </a:p>
        </p:txBody>
      </p:sp>
      <p:pic>
        <p:nvPicPr>
          <p:cNvPr id="14" name="Picture 13" descr="A white and blue hexagon with a black background&#10;&#10;Description automatically generated">
            <a:extLst>
              <a:ext uri="{FF2B5EF4-FFF2-40B4-BE49-F238E27FC236}">
                <a16:creationId xmlns:a16="http://schemas.microsoft.com/office/drawing/2014/main" id="{CFEBB487-70DF-E164-BB12-394EAE72F4D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0337" y="6378310"/>
            <a:ext cx="281053" cy="321203"/>
          </a:xfrm>
          <a:prstGeom prst="rect">
            <a:avLst/>
          </a:prstGeom>
          <a:ln>
            <a:noFill/>
          </a:ln>
        </p:spPr>
      </p:pic>
      <p:sp>
        <p:nvSpPr>
          <p:cNvPr id="15" name="Rectangle 14">
            <a:extLst>
              <a:ext uri="{FF2B5EF4-FFF2-40B4-BE49-F238E27FC236}">
                <a16:creationId xmlns:a16="http://schemas.microsoft.com/office/drawing/2014/main" id="{A67AFB6C-914A-3C1D-E29C-9A3A56FCC685}"/>
              </a:ext>
            </a:extLst>
          </p:cNvPr>
          <p:cNvSpPr/>
          <p:nvPr userDrawn="1"/>
        </p:nvSpPr>
        <p:spPr>
          <a:xfrm>
            <a:off x="474355" y="6530975"/>
            <a:ext cx="36576" cy="76200"/>
          </a:xfrm>
          <a:prstGeom prst="rect">
            <a:avLst/>
          </a:prstGeom>
          <a:solidFill>
            <a:srgbClr val="11A0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37BD8615-50A5-007D-4075-4D755F838366}"/>
              </a:ext>
            </a:extLst>
          </p:cNvPr>
          <p:cNvSpPr>
            <a:spLocks noGrp="1"/>
          </p:cNvSpPr>
          <p:nvPr>
            <p:ph sz="quarter" idx="13"/>
          </p:nvPr>
        </p:nvSpPr>
        <p:spPr>
          <a:xfrm>
            <a:off x="490864" y="355186"/>
            <a:ext cx="6488231" cy="248663"/>
          </a:xfrm>
        </p:spPr>
        <p:txBody>
          <a:bodyPr>
            <a:normAutofit/>
          </a:bodyPr>
          <a:lstStyle>
            <a:lvl1pPr>
              <a:defRPr sz="1100" b="1" cap="all" spc="300" baseline="0">
                <a:latin typeface="+mn-lt"/>
              </a:defRPr>
            </a:lvl1pPr>
          </a:lstStyle>
          <a:p>
            <a:pPr lvl="0"/>
            <a:r>
              <a:rPr lang="en-US"/>
              <a:t>Click to edit Master text</a:t>
            </a:r>
          </a:p>
        </p:txBody>
      </p:sp>
      <p:sp>
        <p:nvSpPr>
          <p:cNvPr id="11" name="Title 1">
            <a:extLst>
              <a:ext uri="{FF2B5EF4-FFF2-40B4-BE49-F238E27FC236}">
                <a16:creationId xmlns:a16="http://schemas.microsoft.com/office/drawing/2014/main" id="{E275532C-8B57-B85C-459F-054AD11CE8E6}"/>
              </a:ext>
            </a:extLst>
          </p:cNvPr>
          <p:cNvSpPr>
            <a:spLocks noGrp="1"/>
          </p:cNvSpPr>
          <p:nvPr>
            <p:ph type="title"/>
          </p:nvPr>
        </p:nvSpPr>
        <p:spPr>
          <a:xfrm>
            <a:off x="490864" y="603849"/>
            <a:ext cx="8108254" cy="785004"/>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31946075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9" name="Picture 8" descr="A white and blue background&#10;&#10;Description automatically generated">
            <a:extLst>
              <a:ext uri="{FF2B5EF4-FFF2-40B4-BE49-F238E27FC236}">
                <a16:creationId xmlns:a16="http://schemas.microsoft.com/office/drawing/2014/main" id="{D98777CF-9C0C-632B-12CB-C27B7DADFE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6857999"/>
          </a:xfrm>
          <a:prstGeom prst="rect">
            <a:avLst/>
          </a:prstGeom>
        </p:spPr>
      </p:pic>
      <p:sp>
        <p:nvSpPr>
          <p:cNvPr id="10" name="Rectangle 9">
            <a:extLst>
              <a:ext uri="{FF2B5EF4-FFF2-40B4-BE49-F238E27FC236}">
                <a16:creationId xmlns:a16="http://schemas.microsoft.com/office/drawing/2014/main" id="{EAC52C1A-8DB3-DB32-8194-5722B7575468}"/>
              </a:ext>
            </a:extLst>
          </p:cNvPr>
          <p:cNvSpPr/>
          <p:nvPr userDrawn="1"/>
        </p:nvSpPr>
        <p:spPr>
          <a:xfrm>
            <a:off x="6439855" y="0"/>
            <a:ext cx="2704144" cy="6219825"/>
          </a:xfrm>
          <a:prstGeom prst="rect">
            <a:avLst/>
          </a:prstGeom>
          <a:gradFill flip="none" rotWithShape="1">
            <a:gsLst>
              <a:gs pos="12000">
                <a:srgbClr val="0B777D"/>
              </a:gs>
              <a:gs pos="98000">
                <a:srgbClr val="11A0A6"/>
              </a:gs>
              <a:gs pos="61000">
                <a:srgbClr val="028385"/>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D1C31C-F60B-6E9D-CADB-7B74895E1A7B}"/>
              </a:ext>
            </a:extLst>
          </p:cNvPr>
          <p:cNvSpPr>
            <a:spLocks noGrp="1"/>
          </p:cNvSpPr>
          <p:nvPr>
            <p:ph idx="1"/>
          </p:nvPr>
        </p:nvSpPr>
        <p:spPr/>
        <p:txBody>
          <a:bodyPr>
            <a:normAutofit/>
          </a:bodyPr>
          <a:lstStyle>
            <a:lvl1pPr>
              <a:lnSpc>
                <a:spcPct val="100000"/>
              </a:lnSpc>
              <a:defRPr sz="1200">
                <a:solidFill>
                  <a:schemeClr val="tx1"/>
                </a:solidFill>
              </a:defRPr>
            </a:lvl1pPr>
            <a:lvl2pPr marL="457200">
              <a:lnSpc>
                <a:spcPct val="100000"/>
              </a:lnSpc>
              <a:buSzPct val="100000"/>
              <a:defRPr sz="1200">
                <a:solidFill>
                  <a:schemeClr val="tx1"/>
                </a:solidFill>
              </a:defRPr>
            </a:lvl2pPr>
            <a:lvl3pPr marL="685800">
              <a:lnSpc>
                <a:spcPct val="100000"/>
              </a:lnSpc>
              <a:defRPr sz="1200">
                <a:solidFill>
                  <a:schemeClr val="tx1"/>
                </a:solidFill>
              </a:defRPr>
            </a:lvl3pPr>
            <a:lvl4pPr marL="1143000" indent="-228600">
              <a:buClr>
                <a:srgbClr val="11A0A6"/>
              </a:buClr>
              <a:buFont typeface="Wingdings" panose="05000000000000000000" pitchFamily="2" charset="2"/>
              <a:buChar char="§"/>
              <a:defRPr sz="120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5">
            <a:extLst>
              <a:ext uri="{FF2B5EF4-FFF2-40B4-BE49-F238E27FC236}">
                <a16:creationId xmlns:a16="http://schemas.microsoft.com/office/drawing/2014/main" id="{28B43E97-BCAA-F4AC-84C5-5EAB6A05391B}"/>
              </a:ext>
            </a:extLst>
          </p:cNvPr>
          <p:cNvSpPr txBox="1">
            <a:spLocks/>
          </p:cNvSpPr>
          <p:nvPr userDrawn="1"/>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a:t>
            </a:fld>
            <a:endParaRPr lang="en-US"/>
          </a:p>
        </p:txBody>
      </p:sp>
      <p:pic>
        <p:nvPicPr>
          <p:cNvPr id="14" name="Picture 13" descr="A white and blue hexagon with a black background&#10;&#10;Description automatically generated">
            <a:extLst>
              <a:ext uri="{FF2B5EF4-FFF2-40B4-BE49-F238E27FC236}">
                <a16:creationId xmlns:a16="http://schemas.microsoft.com/office/drawing/2014/main" id="{CFEBB487-70DF-E164-BB12-394EAE72F4D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0337" y="6378310"/>
            <a:ext cx="281053" cy="321203"/>
          </a:xfrm>
          <a:prstGeom prst="rect">
            <a:avLst/>
          </a:prstGeom>
          <a:ln>
            <a:noFill/>
          </a:ln>
        </p:spPr>
      </p:pic>
      <p:sp>
        <p:nvSpPr>
          <p:cNvPr id="15" name="Rectangle 14">
            <a:extLst>
              <a:ext uri="{FF2B5EF4-FFF2-40B4-BE49-F238E27FC236}">
                <a16:creationId xmlns:a16="http://schemas.microsoft.com/office/drawing/2014/main" id="{A67AFB6C-914A-3C1D-E29C-9A3A56FCC685}"/>
              </a:ext>
            </a:extLst>
          </p:cNvPr>
          <p:cNvSpPr/>
          <p:nvPr userDrawn="1"/>
        </p:nvSpPr>
        <p:spPr>
          <a:xfrm>
            <a:off x="474355" y="6530975"/>
            <a:ext cx="36576" cy="76200"/>
          </a:xfrm>
          <a:prstGeom prst="rect">
            <a:avLst/>
          </a:prstGeom>
          <a:solidFill>
            <a:srgbClr val="11A0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D5C5810E-2310-F5B2-6112-8F4DB85E80D0}"/>
              </a:ext>
            </a:extLst>
          </p:cNvPr>
          <p:cNvSpPr>
            <a:spLocks noGrp="1"/>
          </p:cNvSpPr>
          <p:nvPr>
            <p:ph sz="quarter" idx="13"/>
          </p:nvPr>
        </p:nvSpPr>
        <p:spPr>
          <a:xfrm>
            <a:off x="490864" y="355186"/>
            <a:ext cx="6488231" cy="248663"/>
          </a:xfrm>
        </p:spPr>
        <p:txBody>
          <a:bodyPr>
            <a:normAutofit/>
          </a:bodyPr>
          <a:lstStyle>
            <a:lvl1pPr>
              <a:defRPr sz="1100" b="1" cap="all" spc="300" baseline="0">
                <a:latin typeface="+mn-lt"/>
              </a:defRPr>
            </a:lvl1pPr>
          </a:lstStyle>
          <a:p>
            <a:pPr lvl="0"/>
            <a:r>
              <a:rPr lang="en-US"/>
              <a:t>Click to edit Master text</a:t>
            </a:r>
          </a:p>
        </p:txBody>
      </p:sp>
      <p:sp>
        <p:nvSpPr>
          <p:cNvPr id="11" name="Title 1">
            <a:extLst>
              <a:ext uri="{FF2B5EF4-FFF2-40B4-BE49-F238E27FC236}">
                <a16:creationId xmlns:a16="http://schemas.microsoft.com/office/drawing/2014/main" id="{873B248A-FCE1-24EF-60CA-390F2A14744E}"/>
              </a:ext>
            </a:extLst>
          </p:cNvPr>
          <p:cNvSpPr>
            <a:spLocks noGrp="1"/>
          </p:cNvSpPr>
          <p:nvPr>
            <p:ph type="title"/>
          </p:nvPr>
        </p:nvSpPr>
        <p:spPr>
          <a:xfrm>
            <a:off x="490864" y="603849"/>
            <a:ext cx="8108254" cy="785004"/>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158850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D1C31C-F60B-6E9D-CADB-7B74895E1A7B}"/>
              </a:ext>
            </a:extLst>
          </p:cNvPr>
          <p:cNvSpPr>
            <a:spLocks noGrp="1"/>
          </p:cNvSpPr>
          <p:nvPr>
            <p:ph idx="1"/>
          </p:nvPr>
        </p:nvSpPr>
        <p:spPr/>
        <p:txBody>
          <a:bodyPr>
            <a:normAutofit/>
          </a:bodyPr>
          <a:lstStyle>
            <a:lvl1pPr>
              <a:lnSpc>
                <a:spcPct val="100000"/>
              </a:lnSpc>
              <a:defRPr sz="1200">
                <a:solidFill>
                  <a:schemeClr val="tx1"/>
                </a:solidFill>
              </a:defRPr>
            </a:lvl1pPr>
            <a:lvl2pPr marL="457200">
              <a:lnSpc>
                <a:spcPct val="100000"/>
              </a:lnSpc>
              <a:buSzPct val="100000"/>
              <a:defRPr sz="1200">
                <a:solidFill>
                  <a:schemeClr val="tx1"/>
                </a:solidFill>
              </a:defRPr>
            </a:lvl2pPr>
            <a:lvl3pPr marL="685800">
              <a:lnSpc>
                <a:spcPct val="100000"/>
              </a:lnSpc>
              <a:defRPr sz="1200">
                <a:solidFill>
                  <a:schemeClr val="tx1"/>
                </a:solidFill>
              </a:defRPr>
            </a:lvl3pPr>
            <a:lvl4pPr marL="1143000">
              <a:buClr>
                <a:srgbClr val="11A0A6"/>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180DA330-774B-EBE3-8B29-B736273A9964}"/>
              </a:ext>
            </a:extLst>
          </p:cNvPr>
          <p:cNvSpPr>
            <a:spLocks noGrp="1"/>
          </p:cNvSpPr>
          <p:nvPr>
            <p:ph type="sldNum" sz="quarter" idx="12"/>
          </p:nvPr>
        </p:nvSpPr>
        <p:spPr/>
        <p:txBody>
          <a:bodyPr/>
          <a:lstStyle/>
          <a:p>
            <a:fld id="{7CDB60F0-AC09-BD4B-A1B3-643EDDF3EAAF}" type="slidenum">
              <a:rPr lang="en-US" smtClean="0"/>
              <a:t>‹#›</a:t>
            </a:fld>
            <a:endParaRPr lang="en-US"/>
          </a:p>
        </p:txBody>
      </p:sp>
      <p:sp>
        <p:nvSpPr>
          <p:cNvPr id="7" name="Content Placeholder 4">
            <a:extLst>
              <a:ext uri="{FF2B5EF4-FFF2-40B4-BE49-F238E27FC236}">
                <a16:creationId xmlns:a16="http://schemas.microsoft.com/office/drawing/2014/main" id="{DF687D64-ECF7-EB2B-D7A9-0E0E346FEAD4}"/>
              </a:ext>
            </a:extLst>
          </p:cNvPr>
          <p:cNvSpPr>
            <a:spLocks noGrp="1"/>
          </p:cNvSpPr>
          <p:nvPr>
            <p:ph sz="quarter" idx="13"/>
          </p:nvPr>
        </p:nvSpPr>
        <p:spPr>
          <a:xfrm>
            <a:off x="490864" y="355186"/>
            <a:ext cx="6488231" cy="248663"/>
          </a:xfrm>
        </p:spPr>
        <p:txBody>
          <a:bodyPr>
            <a:normAutofit/>
          </a:bodyPr>
          <a:lstStyle>
            <a:lvl1pPr>
              <a:defRPr sz="1100" b="1" cap="all" spc="300" baseline="0">
                <a:latin typeface="+mn-lt"/>
              </a:defRPr>
            </a:lvl1pPr>
          </a:lstStyle>
          <a:p>
            <a:pPr lvl="0"/>
            <a:r>
              <a:rPr lang="en-US"/>
              <a:t>Click to edit Master text</a:t>
            </a:r>
          </a:p>
        </p:txBody>
      </p:sp>
      <p:sp>
        <p:nvSpPr>
          <p:cNvPr id="8" name="Title 1">
            <a:extLst>
              <a:ext uri="{FF2B5EF4-FFF2-40B4-BE49-F238E27FC236}">
                <a16:creationId xmlns:a16="http://schemas.microsoft.com/office/drawing/2014/main" id="{B4342FC2-4D23-2619-F328-495DA63CA5D6}"/>
              </a:ext>
            </a:extLst>
          </p:cNvPr>
          <p:cNvSpPr>
            <a:spLocks noGrp="1"/>
          </p:cNvSpPr>
          <p:nvPr>
            <p:ph type="title"/>
          </p:nvPr>
        </p:nvSpPr>
        <p:spPr>
          <a:xfrm>
            <a:off x="490864" y="603849"/>
            <a:ext cx="8108254" cy="785004"/>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113798781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9A8987-52A0-B0B5-65CD-7975D1FB03C8}"/>
              </a:ext>
            </a:extLst>
          </p:cNvPr>
          <p:cNvSpPr>
            <a:spLocks noGrp="1"/>
          </p:cNvSpPr>
          <p:nvPr>
            <p:ph sz="half" idx="2"/>
          </p:nvPr>
        </p:nvSpPr>
        <p:spPr>
          <a:xfrm>
            <a:off x="5950526" y="1635272"/>
            <a:ext cx="2564823" cy="4351338"/>
          </a:xfrm>
        </p:spPr>
        <p:txBody>
          <a:bodyPr/>
          <a:lstStyle>
            <a:lvl1pPr>
              <a:lnSpc>
                <a:spcPct val="100000"/>
              </a:lnSpc>
              <a:defRPr b="1">
                <a:solidFill>
                  <a:srgbClr val="0C777D"/>
                </a:solidFill>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7B358303-53BB-B204-1DF4-19990811F03D}"/>
              </a:ext>
            </a:extLst>
          </p:cNvPr>
          <p:cNvSpPr>
            <a:spLocks noGrp="1"/>
          </p:cNvSpPr>
          <p:nvPr>
            <p:ph type="sldNum" sz="quarter" idx="12"/>
          </p:nvPr>
        </p:nvSpPr>
        <p:spPr/>
        <p:txBody>
          <a:bodyPr/>
          <a:lstStyle/>
          <a:p>
            <a:fld id="{7CDB60F0-AC09-BD4B-A1B3-643EDDF3EAAF}" type="slidenum">
              <a:rPr lang="en-US" smtClean="0"/>
              <a:t>‹#›</a:t>
            </a:fld>
            <a:endParaRPr lang="en-US"/>
          </a:p>
        </p:txBody>
      </p:sp>
      <p:sp>
        <p:nvSpPr>
          <p:cNvPr id="8" name="Content Placeholder 2">
            <a:extLst>
              <a:ext uri="{FF2B5EF4-FFF2-40B4-BE49-F238E27FC236}">
                <a16:creationId xmlns:a16="http://schemas.microsoft.com/office/drawing/2014/main" id="{C2FE8C63-6837-1639-5513-22DFD5EADF1A}"/>
              </a:ext>
            </a:extLst>
          </p:cNvPr>
          <p:cNvSpPr>
            <a:spLocks noGrp="1"/>
          </p:cNvSpPr>
          <p:nvPr>
            <p:ph idx="1"/>
          </p:nvPr>
        </p:nvSpPr>
        <p:spPr>
          <a:xfrm>
            <a:off x="490864" y="1640910"/>
            <a:ext cx="5375893" cy="4536053"/>
          </a:xfrm>
        </p:spPr>
        <p:txBody>
          <a:bodyPr>
            <a:normAutofit/>
          </a:bodyPr>
          <a:lstStyle>
            <a:lvl1pPr>
              <a:lnSpc>
                <a:spcPct val="100000"/>
              </a:lnSpc>
              <a:defRPr sz="1200">
                <a:solidFill>
                  <a:schemeClr val="tx1"/>
                </a:solidFill>
              </a:defRPr>
            </a:lvl1pPr>
            <a:lvl2pPr marL="457200">
              <a:lnSpc>
                <a:spcPct val="100000"/>
              </a:lnSpc>
              <a:buSzPct val="100000"/>
              <a:defRPr sz="1200">
                <a:solidFill>
                  <a:schemeClr val="tx1"/>
                </a:solidFill>
              </a:defRPr>
            </a:lvl2pPr>
            <a:lvl3pPr marL="685800">
              <a:lnSpc>
                <a:spcPct val="100000"/>
              </a:lnSpc>
              <a:defRPr sz="1200">
                <a:solidFill>
                  <a:schemeClr val="tx1"/>
                </a:solidFill>
              </a:defRPr>
            </a:lvl3pPr>
            <a:lvl4pPr marL="1143000">
              <a:buClr>
                <a:srgbClr val="11A0A6"/>
              </a:buClr>
              <a:defRPr sz="120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4">
            <a:extLst>
              <a:ext uri="{FF2B5EF4-FFF2-40B4-BE49-F238E27FC236}">
                <a16:creationId xmlns:a16="http://schemas.microsoft.com/office/drawing/2014/main" id="{4A72C89F-A876-E901-BE89-2C7CB7B4B684}"/>
              </a:ext>
            </a:extLst>
          </p:cNvPr>
          <p:cNvSpPr>
            <a:spLocks noGrp="1"/>
          </p:cNvSpPr>
          <p:nvPr>
            <p:ph sz="quarter" idx="13"/>
          </p:nvPr>
        </p:nvSpPr>
        <p:spPr>
          <a:xfrm>
            <a:off x="490864" y="355186"/>
            <a:ext cx="6488231" cy="248663"/>
          </a:xfrm>
        </p:spPr>
        <p:txBody>
          <a:bodyPr>
            <a:normAutofit/>
          </a:bodyPr>
          <a:lstStyle>
            <a:lvl1pPr>
              <a:defRPr sz="1100" b="1" cap="all" spc="300" baseline="0">
                <a:latin typeface="+mn-lt"/>
              </a:defRPr>
            </a:lvl1pPr>
          </a:lstStyle>
          <a:p>
            <a:pPr lvl="0"/>
            <a:r>
              <a:rPr lang="en-US"/>
              <a:t>Click to edit Master text</a:t>
            </a:r>
          </a:p>
        </p:txBody>
      </p:sp>
      <p:sp>
        <p:nvSpPr>
          <p:cNvPr id="10" name="Title 1">
            <a:extLst>
              <a:ext uri="{FF2B5EF4-FFF2-40B4-BE49-F238E27FC236}">
                <a16:creationId xmlns:a16="http://schemas.microsoft.com/office/drawing/2014/main" id="{825960B7-221B-8DAB-8C80-12EAFB1F6351}"/>
              </a:ext>
            </a:extLst>
          </p:cNvPr>
          <p:cNvSpPr>
            <a:spLocks noGrp="1"/>
          </p:cNvSpPr>
          <p:nvPr>
            <p:ph type="title"/>
          </p:nvPr>
        </p:nvSpPr>
        <p:spPr>
          <a:xfrm>
            <a:off x="490864" y="603849"/>
            <a:ext cx="8108254" cy="785004"/>
          </a:xfrm>
        </p:spPr>
        <p:txBody>
          <a:bodyPr/>
          <a:lstStyle/>
          <a:p>
            <a:r>
              <a:rPr lang="en-US"/>
              <a:t>Click to edit Master title style</a:t>
            </a:r>
          </a:p>
        </p:txBody>
      </p:sp>
    </p:spTree>
    <p:extLst>
      <p:ext uri="{BB962C8B-B14F-4D97-AF65-F5344CB8AC3E}">
        <p14:creationId xmlns:p14="http://schemas.microsoft.com/office/powerpoint/2010/main" val="1169449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7F311C6D-0740-41A8-3B0A-5A9A94C181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Slide Number Placeholder 5">
            <a:extLst>
              <a:ext uri="{FF2B5EF4-FFF2-40B4-BE49-F238E27FC236}">
                <a16:creationId xmlns:a16="http://schemas.microsoft.com/office/drawing/2014/main" id="{180DA330-774B-EBE3-8B29-B736273A9964}"/>
              </a:ext>
            </a:extLst>
          </p:cNvPr>
          <p:cNvSpPr>
            <a:spLocks noGrp="1"/>
          </p:cNvSpPr>
          <p:nvPr>
            <p:ph type="sldNum" sz="quarter" idx="12"/>
          </p:nvPr>
        </p:nvSpPr>
        <p:spPr/>
        <p:txBody>
          <a:bodyPr/>
          <a:lstStyle/>
          <a:p>
            <a:fld id="{7CDB60F0-AC09-BD4B-A1B3-643EDDF3EAAF}" type="slidenum">
              <a:rPr lang="en-US" smtClean="0"/>
              <a:t>‹#›</a:t>
            </a:fld>
            <a:endParaRPr lang="en-US"/>
          </a:p>
        </p:txBody>
      </p:sp>
      <p:sp>
        <p:nvSpPr>
          <p:cNvPr id="4" name="Content Placeholder 4">
            <a:extLst>
              <a:ext uri="{FF2B5EF4-FFF2-40B4-BE49-F238E27FC236}">
                <a16:creationId xmlns:a16="http://schemas.microsoft.com/office/drawing/2014/main" id="{B0F94C50-A372-D624-72DC-052B3E68E1C3}"/>
              </a:ext>
            </a:extLst>
          </p:cNvPr>
          <p:cNvSpPr>
            <a:spLocks noGrp="1"/>
          </p:cNvSpPr>
          <p:nvPr>
            <p:ph sz="quarter" idx="13"/>
          </p:nvPr>
        </p:nvSpPr>
        <p:spPr>
          <a:xfrm>
            <a:off x="490864" y="355186"/>
            <a:ext cx="6488231" cy="248663"/>
          </a:xfrm>
        </p:spPr>
        <p:txBody>
          <a:bodyPr>
            <a:normAutofit/>
          </a:bodyPr>
          <a:lstStyle>
            <a:lvl1pPr>
              <a:defRPr sz="1100" b="1" cap="all" spc="300" baseline="0">
                <a:latin typeface="+mn-lt"/>
              </a:defRPr>
            </a:lvl1pPr>
          </a:lstStyle>
          <a:p>
            <a:pPr lvl="0"/>
            <a:r>
              <a:rPr lang="en-US"/>
              <a:t>Click to edit Master text</a:t>
            </a:r>
          </a:p>
        </p:txBody>
      </p:sp>
      <p:sp>
        <p:nvSpPr>
          <p:cNvPr id="5" name="Title 1">
            <a:extLst>
              <a:ext uri="{FF2B5EF4-FFF2-40B4-BE49-F238E27FC236}">
                <a16:creationId xmlns:a16="http://schemas.microsoft.com/office/drawing/2014/main" id="{B171157C-A0D7-B14A-4423-9DE31431AE41}"/>
              </a:ext>
            </a:extLst>
          </p:cNvPr>
          <p:cNvSpPr>
            <a:spLocks noGrp="1"/>
          </p:cNvSpPr>
          <p:nvPr>
            <p:ph type="title"/>
          </p:nvPr>
        </p:nvSpPr>
        <p:spPr>
          <a:xfrm>
            <a:off x="490864" y="603849"/>
            <a:ext cx="8108254" cy="785004"/>
          </a:xfrm>
        </p:spPr>
        <p:txBody>
          <a:bodyPr/>
          <a:lstStyle>
            <a:lvl1pPr>
              <a:defRPr b="1"/>
            </a:lvl1pPr>
          </a:lstStyle>
          <a:p>
            <a:r>
              <a:rPr lang="en-US"/>
              <a:t>Click to edit Master title style</a:t>
            </a:r>
          </a:p>
        </p:txBody>
      </p:sp>
      <p:sp>
        <p:nvSpPr>
          <p:cNvPr id="7" name="Content Placeholder 2">
            <a:extLst>
              <a:ext uri="{FF2B5EF4-FFF2-40B4-BE49-F238E27FC236}">
                <a16:creationId xmlns:a16="http://schemas.microsoft.com/office/drawing/2014/main" id="{0115D516-2464-2BA5-C6BE-DDA598340C18}"/>
              </a:ext>
            </a:extLst>
          </p:cNvPr>
          <p:cNvSpPr>
            <a:spLocks noGrp="1"/>
          </p:cNvSpPr>
          <p:nvPr>
            <p:ph idx="1"/>
          </p:nvPr>
        </p:nvSpPr>
        <p:spPr>
          <a:xfrm>
            <a:off x="490864" y="1640910"/>
            <a:ext cx="8108254" cy="4536053"/>
          </a:xfrm>
        </p:spPr>
        <p:txBody>
          <a:bodyPr>
            <a:normAutofit/>
          </a:bodyPr>
          <a:lstStyle>
            <a:lvl1pPr>
              <a:lnSpc>
                <a:spcPct val="100000"/>
              </a:lnSpc>
              <a:defRPr sz="1200">
                <a:solidFill>
                  <a:schemeClr val="tx1"/>
                </a:solidFill>
              </a:defRPr>
            </a:lvl1pPr>
            <a:lvl2pPr marL="457200">
              <a:lnSpc>
                <a:spcPct val="100000"/>
              </a:lnSpc>
              <a:buSzPct val="100000"/>
              <a:defRPr sz="1200">
                <a:solidFill>
                  <a:schemeClr val="tx1"/>
                </a:solidFill>
              </a:defRPr>
            </a:lvl2pPr>
            <a:lvl3pPr marL="685800">
              <a:lnSpc>
                <a:spcPct val="100000"/>
              </a:lnSpc>
              <a:defRPr sz="1200">
                <a:solidFill>
                  <a:schemeClr val="tx1"/>
                </a:solidFill>
              </a:defRPr>
            </a:lvl3pPr>
            <a:lvl4pPr marL="1143000" indent="-228600">
              <a:buClr>
                <a:srgbClr val="11A0A6"/>
              </a:buClr>
              <a:buFont typeface="Wingdings" panose="05000000000000000000" pitchFamily="2" charset="2"/>
              <a:buChar char="§"/>
              <a:defRPr sz="1200">
                <a:solidFill>
                  <a:schemeClr val="tx1"/>
                </a:solidFill>
              </a:defRPr>
            </a:lvl4pPr>
          </a:lstStyle>
          <a:p>
            <a:pPr lvl="0"/>
            <a:r>
              <a:rPr lang="en-US"/>
              <a:t>Click to edit Master text styles</a:t>
            </a:r>
          </a:p>
          <a:p>
            <a:pPr lvl="1"/>
            <a:r>
              <a:rPr lang="en-US"/>
              <a:t>Second level</a:t>
            </a:r>
          </a:p>
          <a:p>
            <a:pPr lvl="2"/>
            <a:r>
              <a:rPr lang="en-US"/>
              <a:t>Third level</a:t>
            </a:r>
          </a:p>
          <a:p>
            <a:pPr lvl="3"/>
            <a:endParaRPr lang="en-US"/>
          </a:p>
        </p:txBody>
      </p:sp>
    </p:spTree>
    <p:extLst>
      <p:ext uri="{BB962C8B-B14F-4D97-AF65-F5344CB8AC3E}">
        <p14:creationId xmlns:p14="http://schemas.microsoft.com/office/powerpoint/2010/main" val="1945952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25D1-AC0A-E4B5-AC10-88C18FEFA4B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5DDF49-ED2D-2C9E-6C07-4FC0D831ADB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FD6A4D65-ED1D-85C6-4C3E-2A2E6A41D5CF}"/>
              </a:ext>
            </a:extLst>
          </p:cNvPr>
          <p:cNvSpPr>
            <a:spLocks noGrp="1"/>
          </p:cNvSpPr>
          <p:nvPr>
            <p:ph type="sldNum" sz="quarter" idx="12"/>
          </p:nvPr>
        </p:nvSpPr>
        <p:spPr/>
        <p:txBody>
          <a:bodyPr/>
          <a:lstStyle/>
          <a:p>
            <a:fld id="{7CDB60F0-AC09-BD4B-A1B3-643EDDF3EAAF}" type="slidenum">
              <a:rPr lang="en-US" smtClean="0"/>
              <a:t>‹#›</a:t>
            </a:fld>
            <a:endParaRPr lang="en-US"/>
          </a:p>
        </p:txBody>
      </p:sp>
    </p:spTree>
    <p:extLst>
      <p:ext uri="{BB962C8B-B14F-4D97-AF65-F5344CB8AC3E}">
        <p14:creationId xmlns:p14="http://schemas.microsoft.com/office/powerpoint/2010/main" val="2788326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AE6B7B-68C2-9F8C-8E95-1A5191C71B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AEDAE6-BEDD-901E-0185-069AB0919C7F}"/>
              </a:ext>
            </a:extLst>
          </p:cNvPr>
          <p:cNvSpPr>
            <a:spLocks noGrp="1"/>
          </p:cNvSpPr>
          <p:nvPr>
            <p:ph sz="half" idx="2"/>
          </p:nvPr>
        </p:nvSpPr>
        <p:spPr>
          <a:xfrm>
            <a:off x="630238" y="2505075"/>
            <a:ext cx="3868737" cy="3684588"/>
          </a:xfrm>
        </p:spPr>
        <p:txBody>
          <a:bodyPr/>
          <a:lstStyle>
            <a:lvl1pPr>
              <a:defRPr sz="1200">
                <a:solidFill>
                  <a:schemeClr val="tx1"/>
                </a:solidFill>
              </a:defRPr>
            </a:lvl1pPr>
            <a:lvl2pPr marL="457200">
              <a:buSzPct val="100000"/>
              <a:defRPr sz="1200">
                <a:solidFill>
                  <a:schemeClr val="tx1"/>
                </a:solidFill>
              </a:defRPr>
            </a:lvl2pPr>
            <a:lvl3pPr marL="685800">
              <a:defRPr sz="1200">
                <a:solidFill>
                  <a:schemeClr val="tx1"/>
                </a:solidFill>
              </a:defRPr>
            </a:lvl3pPr>
            <a:lvl4pPr marL="1143000" indent="-228600">
              <a:buClr>
                <a:srgbClr val="11A0A6"/>
              </a:buClr>
              <a:buFont typeface="Wingdings" panose="05000000000000000000" pitchFamily="2" charset="2"/>
              <a:buChar cha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9576770A-662D-9BDF-CA88-4D1AF1A8ABD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7337D3-F5A6-27BC-F4AE-9A962F82C23B}"/>
              </a:ext>
            </a:extLst>
          </p:cNvPr>
          <p:cNvSpPr>
            <a:spLocks noGrp="1"/>
          </p:cNvSpPr>
          <p:nvPr>
            <p:ph sz="quarter" idx="4"/>
          </p:nvPr>
        </p:nvSpPr>
        <p:spPr>
          <a:xfrm>
            <a:off x="4629150" y="2505075"/>
            <a:ext cx="3887788" cy="3684588"/>
          </a:xfrm>
        </p:spPr>
        <p:txBody>
          <a:bodyPr/>
          <a:lstStyle>
            <a:lvl1pPr>
              <a:defRPr sz="1200">
                <a:solidFill>
                  <a:schemeClr val="tx1"/>
                </a:solidFill>
              </a:defRPr>
            </a:lvl1pPr>
            <a:lvl2pPr marL="457200">
              <a:buSzPct val="100000"/>
              <a:defRPr sz="1200">
                <a:solidFill>
                  <a:schemeClr val="tx1"/>
                </a:solidFill>
              </a:defRPr>
            </a:lvl2pPr>
            <a:lvl3pPr marL="685800">
              <a:defRPr sz="1200">
                <a:solidFill>
                  <a:schemeClr val="tx1"/>
                </a:solidFill>
              </a:defRPr>
            </a:lvl3pPr>
            <a:lvl4pPr marL="1143000" indent="-228600">
              <a:buClr>
                <a:srgbClr val="11A0A6"/>
              </a:buClr>
              <a:buFont typeface="Wingdings" panose="05000000000000000000" pitchFamily="2" charset="2"/>
              <a:buChar cha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6">
            <a:extLst>
              <a:ext uri="{FF2B5EF4-FFF2-40B4-BE49-F238E27FC236}">
                <a16:creationId xmlns:a16="http://schemas.microsoft.com/office/drawing/2014/main" id="{C07FD6E5-2378-DC5D-A156-E785997994C6}"/>
              </a:ext>
            </a:extLst>
          </p:cNvPr>
          <p:cNvSpPr>
            <a:spLocks noGrp="1"/>
          </p:cNvSpPr>
          <p:nvPr>
            <p:ph type="dt" sz="half" idx="10"/>
          </p:nvPr>
        </p:nvSpPr>
        <p:spPr>
          <a:xfrm>
            <a:off x="628650" y="6356350"/>
            <a:ext cx="2057400" cy="365125"/>
          </a:xfrm>
          <a:prstGeom prst="rect">
            <a:avLst/>
          </a:prstGeom>
        </p:spPr>
        <p:txBody>
          <a:bodyPr/>
          <a:lstStyle/>
          <a:p>
            <a:fld id="{5A4CB6CC-E9C2-DD4F-9DD5-9809CF3611D8}" type="datetimeFigureOut">
              <a:rPr lang="en-US" smtClean="0"/>
              <a:t>8/28/2024</a:t>
            </a:fld>
            <a:endParaRPr lang="en-US"/>
          </a:p>
        </p:txBody>
      </p:sp>
      <p:sp>
        <p:nvSpPr>
          <p:cNvPr id="8" name="Footer Placeholder 7">
            <a:extLst>
              <a:ext uri="{FF2B5EF4-FFF2-40B4-BE49-F238E27FC236}">
                <a16:creationId xmlns:a16="http://schemas.microsoft.com/office/drawing/2014/main" id="{105CB152-0FA5-8ADB-4B6B-77EFCDB205B2}"/>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948E811-4439-EA04-0573-987302090D21}"/>
              </a:ext>
            </a:extLst>
          </p:cNvPr>
          <p:cNvSpPr>
            <a:spLocks noGrp="1"/>
          </p:cNvSpPr>
          <p:nvPr>
            <p:ph type="sldNum" sz="quarter" idx="12"/>
          </p:nvPr>
        </p:nvSpPr>
        <p:spPr/>
        <p:txBody>
          <a:bodyPr/>
          <a:lstStyle/>
          <a:p>
            <a:fld id="{7CDB60F0-AC09-BD4B-A1B3-643EDDF3EAAF}" type="slidenum">
              <a:rPr lang="en-US" smtClean="0"/>
              <a:t>‹#›</a:t>
            </a:fld>
            <a:endParaRPr lang="en-US"/>
          </a:p>
        </p:txBody>
      </p:sp>
      <p:sp>
        <p:nvSpPr>
          <p:cNvPr id="11" name="Content Placeholder 4">
            <a:extLst>
              <a:ext uri="{FF2B5EF4-FFF2-40B4-BE49-F238E27FC236}">
                <a16:creationId xmlns:a16="http://schemas.microsoft.com/office/drawing/2014/main" id="{EE6C3762-8B09-0906-6223-599E850E66C6}"/>
              </a:ext>
            </a:extLst>
          </p:cNvPr>
          <p:cNvSpPr>
            <a:spLocks noGrp="1"/>
          </p:cNvSpPr>
          <p:nvPr>
            <p:ph sz="quarter" idx="13"/>
          </p:nvPr>
        </p:nvSpPr>
        <p:spPr>
          <a:xfrm>
            <a:off x="490864" y="355186"/>
            <a:ext cx="6488231" cy="248663"/>
          </a:xfrm>
        </p:spPr>
        <p:txBody>
          <a:bodyPr>
            <a:normAutofit/>
          </a:bodyPr>
          <a:lstStyle>
            <a:lvl1pPr>
              <a:defRPr sz="1100" b="1" cap="all" spc="300" baseline="0">
                <a:latin typeface="+mn-lt"/>
              </a:defRPr>
            </a:lvl1pPr>
          </a:lstStyle>
          <a:p>
            <a:pPr lvl="0"/>
            <a:r>
              <a:rPr lang="en-US"/>
              <a:t>Click to edit Master text</a:t>
            </a:r>
          </a:p>
        </p:txBody>
      </p:sp>
      <p:sp>
        <p:nvSpPr>
          <p:cNvPr id="12" name="Title 1">
            <a:extLst>
              <a:ext uri="{FF2B5EF4-FFF2-40B4-BE49-F238E27FC236}">
                <a16:creationId xmlns:a16="http://schemas.microsoft.com/office/drawing/2014/main" id="{6A1E66A4-C5FE-A0F5-D5DE-C1CA1D1BEA75}"/>
              </a:ext>
            </a:extLst>
          </p:cNvPr>
          <p:cNvSpPr>
            <a:spLocks noGrp="1"/>
          </p:cNvSpPr>
          <p:nvPr>
            <p:ph type="title"/>
          </p:nvPr>
        </p:nvSpPr>
        <p:spPr>
          <a:xfrm>
            <a:off x="490864" y="603849"/>
            <a:ext cx="8108254" cy="1076900"/>
          </a:xfrm>
        </p:spPr>
        <p:txBody>
          <a:bodyPr/>
          <a:lstStyle/>
          <a:p>
            <a:r>
              <a:rPr lang="en-US"/>
              <a:t>Click to edit Master title style</a:t>
            </a:r>
          </a:p>
        </p:txBody>
      </p:sp>
    </p:spTree>
    <p:extLst>
      <p:ext uri="{BB962C8B-B14F-4D97-AF65-F5344CB8AC3E}">
        <p14:creationId xmlns:p14="http://schemas.microsoft.com/office/powerpoint/2010/main" val="229788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D8E6A3-6892-D863-D1F9-3AF4C7401EE5}"/>
              </a:ext>
            </a:extLst>
          </p:cNvPr>
          <p:cNvSpPr>
            <a:spLocks noGrp="1"/>
          </p:cNvSpPr>
          <p:nvPr>
            <p:ph type="dt" sz="half" idx="10"/>
          </p:nvPr>
        </p:nvSpPr>
        <p:spPr>
          <a:xfrm>
            <a:off x="628650" y="6356350"/>
            <a:ext cx="2057400" cy="365125"/>
          </a:xfrm>
          <a:prstGeom prst="rect">
            <a:avLst/>
          </a:prstGeom>
        </p:spPr>
        <p:txBody>
          <a:bodyPr/>
          <a:lstStyle/>
          <a:p>
            <a:fld id="{5A4CB6CC-E9C2-DD4F-9DD5-9809CF3611D8}" type="datetimeFigureOut">
              <a:rPr lang="en-US" smtClean="0"/>
              <a:t>8/28/2024</a:t>
            </a:fld>
            <a:endParaRPr lang="en-US"/>
          </a:p>
        </p:txBody>
      </p:sp>
      <p:sp>
        <p:nvSpPr>
          <p:cNvPr id="4" name="Footer Placeholder 3">
            <a:extLst>
              <a:ext uri="{FF2B5EF4-FFF2-40B4-BE49-F238E27FC236}">
                <a16:creationId xmlns:a16="http://schemas.microsoft.com/office/drawing/2014/main" id="{33279961-E1A4-14AA-6754-4584105350C7}"/>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D95B93E-12EC-9791-6A6B-09E0995F1CEA}"/>
              </a:ext>
            </a:extLst>
          </p:cNvPr>
          <p:cNvSpPr>
            <a:spLocks noGrp="1"/>
          </p:cNvSpPr>
          <p:nvPr>
            <p:ph type="sldNum" sz="quarter" idx="12"/>
          </p:nvPr>
        </p:nvSpPr>
        <p:spPr/>
        <p:txBody>
          <a:bodyPr/>
          <a:lstStyle/>
          <a:p>
            <a:fld id="{7CDB60F0-AC09-BD4B-A1B3-643EDDF3EAAF}" type="slidenum">
              <a:rPr lang="en-US" smtClean="0"/>
              <a:t>‹#›</a:t>
            </a:fld>
            <a:endParaRPr lang="en-US"/>
          </a:p>
        </p:txBody>
      </p:sp>
      <p:sp>
        <p:nvSpPr>
          <p:cNvPr id="7" name="Content Placeholder 4">
            <a:extLst>
              <a:ext uri="{FF2B5EF4-FFF2-40B4-BE49-F238E27FC236}">
                <a16:creationId xmlns:a16="http://schemas.microsoft.com/office/drawing/2014/main" id="{603F5119-5581-1CE1-7F2B-40AA3CAECD60}"/>
              </a:ext>
            </a:extLst>
          </p:cNvPr>
          <p:cNvSpPr>
            <a:spLocks noGrp="1"/>
          </p:cNvSpPr>
          <p:nvPr>
            <p:ph sz="quarter" idx="13"/>
          </p:nvPr>
        </p:nvSpPr>
        <p:spPr>
          <a:xfrm>
            <a:off x="490864" y="355186"/>
            <a:ext cx="6488231" cy="248663"/>
          </a:xfrm>
        </p:spPr>
        <p:txBody>
          <a:bodyPr>
            <a:normAutofit/>
          </a:bodyPr>
          <a:lstStyle>
            <a:lvl1pPr>
              <a:defRPr sz="1100" b="1" cap="all" spc="300" baseline="0">
                <a:latin typeface="+mn-lt"/>
              </a:defRPr>
            </a:lvl1pPr>
          </a:lstStyle>
          <a:p>
            <a:pPr lvl="0"/>
            <a:r>
              <a:rPr lang="en-US"/>
              <a:t>Click to edit Master text</a:t>
            </a:r>
          </a:p>
        </p:txBody>
      </p:sp>
      <p:sp>
        <p:nvSpPr>
          <p:cNvPr id="8" name="Title 1">
            <a:extLst>
              <a:ext uri="{FF2B5EF4-FFF2-40B4-BE49-F238E27FC236}">
                <a16:creationId xmlns:a16="http://schemas.microsoft.com/office/drawing/2014/main" id="{5D4B3751-48A5-71B8-2404-1B0E7052A400}"/>
              </a:ext>
            </a:extLst>
          </p:cNvPr>
          <p:cNvSpPr>
            <a:spLocks noGrp="1"/>
          </p:cNvSpPr>
          <p:nvPr>
            <p:ph type="title"/>
          </p:nvPr>
        </p:nvSpPr>
        <p:spPr>
          <a:xfrm>
            <a:off x="490864" y="603849"/>
            <a:ext cx="8108254" cy="1076900"/>
          </a:xfrm>
        </p:spPr>
        <p:txBody>
          <a:bodyPr/>
          <a:lstStyle/>
          <a:p>
            <a:r>
              <a:rPr lang="en-US"/>
              <a:t>Click to edit Master title style</a:t>
            </a:r>
          </a:p>
        </p:txBody>
      </p:sp>
    </p:spTree>
    <p:extLst>
      <p:ext uri="{BB962C8B-B14F-4D97-AF65-F5344CB8AC3E}">
        <p14:creationId xmlns:p14="http://schemas.microsoft.com/office/powerpoint/2010/main" val="623962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67A7D7-40A8-A297-C2C6-4F4FD06F687C}"/>
              </a:ext>
            </a:extLst>
          </p:cNvPr>
          <p:cNvSpPr>
            <a:spLocks noGrp="1"/>
          </p:cNvSpPr>
          <p:nvPr>
            <p:ph type="dt" sz="half" idx="10"/>
          </p:nvPr>
        </p:nvSpPr>
        <p:spPr>
          <a:xfrm>
            <a:off x="628650" y="6356350"/>
            <a:ext cx="2057400" cy="365125"/>
          </a:xfrm>
          <a:prstGeom prst="rect">
            <a:avLst/>
          </a:prstGeom>
        </p:spPr>
        <p:txBody>
          <a:bodyPr/>
          <a:lstStyle/>
          <a:p>
            <a:fld id="{5A4CB6CC-E9C2-DD4F-9DD5-9809CF3611D8}" type="datetimeFigureOut">
              <a:rPr lang="en-US" smtClean="0"/>
              <a:t>8/28/2024</a:t>
            </a:fld>
            <a:endParaRPr lang="en-US"/>
          </a:p>
        </p:txBody>
      </p:sp>
      <p:sp>
        <p:nvSpPr>
          <p:cNvPr id="3" name="Footer Placeholder 2">
            <a:extLst>
              <a:ext uri="{FF2B5EF4-FFF2-40B4-BE49-F238E27FC236}">
                <a16:creationId xmlns:a16="http://schemas.microsoft.com/office/drawing/2014/main" id="{A21D0FC4-609D-4748-FD48-06A21DB65B9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C950E03-3BDA-8644-A45E-92F34918C02C}"/>
              </a:ext>
            </a:extLst>
          </p:cNvPr>
          <p:cNvSpPr>
            <a:spLocks noGrp="1"/>
          </p:cNvSpPr>
          <p:nvPr>
            <p:ph type="sldNum" sz="quarter" idx="12"/>
          </p:nvPr>
        </p:nvSpPr>
        <p:spPr/>
        <p:txBody>
          <a:bodyPr/>
          <a:lstStyle/>
          <a:p>
            <a:fld id="{7CDB60F0-AC09-BD4B-A1B3-643EDDF3EAAF}" type="slidenum">
              <a:rPr lang="en-US" smtClean="0"/>
              <a:t>‹#›</a:t>
            </a:fld>
            <a:endParaRPr lang="en-US"/>
          </a:p>
        </p:txBody>
      </p:sp>
    </p:spTree>
    <p:extLst>
      <p:ext uri="{BB962C8B-B14F-4D97-AF65-F5344CB8AC3E}">
        <p14:creationId xmlns:p14="http://schemas.microsoft.com/office/powerpoint/2010/main" val="2708848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27956-FB47-5D94-F90D-B5ACC5931A8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145D9C-8140-47D6-DA37-A8169F8911C0}"/>
              </a:ext>
            </a:extLst>
          </p:cNvPr>
          <p:cNvSpPr>
            <a:spLocks noGrp="1"/>
          </p:cNvSpPr>
          <p:nvPr>
            <p:ph idx="1"/>
          </p:nvPr>
        </p:nvSpPr>
        <p:spPr>
          <a:xfrm>
            <a:off x="3887788" y="987425"/>
            <a:ext cx="4629150" cy="4873625"/>
          </a:xfrm>
        </p:spPr>
        <p:txBody>
          <a:bodyPr/>
          <a:lstStyle>
            <a:lvl1pPr>
              <a:defRPr sz="3200"/>
            </a:lvl1pPr>
            <a:lvl2pPr marL="457200">
              <a:defRPr sz="2800">
                <a:solidFill>
                  <a:schemeClr val="tx1"/>
                </a:solidFill>
              </a:defRPr>
            </a:lvl2pPr>
            <a:lvl3pPr marL="685800">
              <a:defRPr sz="2400">
                <a:solidFill>
                  <a:schemeClr val="tx1"/>
                </a:solidFill>
              </a:defRPr>
            </a:lvl3pPr>
            <a:lvl4pPr marL="1143000" indent="-228600">
              <a:buClr>
                <a:srgbClr val="11A0A6"/>
              </a:buClr>
              <a:buFont typeface="Wingdings" panose="05000000000000000000" pitchFamily="2" charset="2"/>
              <a:buChar cha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D434EE38-D775-9EDF-498C-284A4553757A}"/>
              </a:ext>
            </a:extLst>
          </p:cNvPr>
          <p:cNvSpPr>
            <a:spLocks noGrp="1"/>
          </p:cNvSpPr>
          <p:nvPr>
            <p:ph type="body" sz="half" idx="2"/>
          </p:nvPr>
        </p:nvSpPr>
        <p:spPr>
          <a:xfrm>
            <a:off x="630238" y="2057400"/>
            <a:ext cx="2949575" cy="3811588"/>
          </a:xfrm>
        </p:spPr>
        <p:txBody>
          <a:bodyPr>
            <a:normAutofit/>
          </a:bodyPr>
          <a:lstStyle>
            <a:lvl1pPr marL="0" indent="0">
              <a:buNone/>
              <a:defRPr sz="1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8AD2AF-B43E-2E93-C1F7-1CA014684493}"/>
              </a:ext>
            </a:extLst>
          </p:cNvPr>
          <p:cNvSpPr>
            <a:spLocks noGrp="1"/>
          </p:cNvSpPr>
          <p:nvPr>
            <p:ph type="dt" sz="half" idx="10"/>
          </p:nvPr>
        </p:nvSpPr>
        <p:spPr>
          <a:xfrm>
            <a:off x="628650" y="6356350"/>
            <a:ext cx="2057400" cy="365125"/>
          </a:xfrm>
          <a:prstGeom prst="rect">
            <a:avLst/>
          </a:prstGeom>
        </p:spPr>
        <p:txBody>
          <a:bodyPr/>
          <a:lstStyle/>
          <a:p>
            <a:fld id="{5A4CB6CC-E9C2-DD4F-9DD5-9809CF3611D8}" type="datetimeFigureOut">
              <a:rPr lang="en-US" smtClean="0"/>
              <a:t>8/28/2024</a:t>
            </a:fld>
            <a:endParaRPr lang="en-US"/>
          </a:p>
        </p:txBody>
      </p:sp>
      <p:sp>
        <p:nvSpPr>
          <p:cNvPr id="6" name="Footer Placeholder 5">
            <a:extLst>
              <a:ext uri="{FF2B5EF4-FFF2-40B4-BE49-F238E27FC236}">
                <a16:creationId xmlns:a16="http://schemas.microsoft.com/office/drawing/2014/main" id="{F02930A3-DDE7-B9DA-758F-DE9120FE9744}"/>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2D6395-FF95-9C5B-3B51-4E2B97AFDB6C}"/>
              </a:ext>
            </a:extLst>
          </p:cNvPr>
          <p:cNvSpPr>
            <a:spLocks noGrp="1"/>
          </p:cNvSpPr>
          <p:nvPr>
            <p:ph type="sldNum" sz="quarter" idx="12"/>
          </p:nvPr>
        </p:nvSpPr>
        <p:spPr/>
        <p:txBody>
          <a:bodyPr/>
          <a:lstStyle/>
          <a:p>
            <a:fld id="{7CDB60F0-AC09-BD4B-A1B3-643EDDF3EAAF}" type="slidenum">
              <a:rPr lang="en-US" smtClean="0"/>
              <a:t>‹#›</a:t>
            </a:fld>
            <a:endParaRPr lang="en-US"/>
          </a:p>
        </p:txBody>
      </p:sp>
    </p:spTree>
    <p:extLst>
      <p:ext uri="{BB962C8B-B14F-4D97-AF65-F5344CB8AC3E}">
        <p14:creationId xmlns:p14="http://schemas.microsoft.com/office/powerpoint/2010/main" val="328193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7" name="Picture 6" descr="Several doctors in a room&#10;&#10;Description automatically generated with medium confidence">
            <a:extLst>
              <a:ext uri="{FF2B5EF4-FFF2-40B4-BE49-F238E27FC236}">
                <a16:creationId xmlns:a16="http://schemas.microsoft.com/office/drawing/2014/main" id="{6FA66377-752E-9437-8967-DE49536205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C506AA7-620D-0482-5D5E-C45A9CADC796}"/>
              </a:ext>
            </a:extLst>
          </p:cNvPr>
          <p:cNvSpPr>
            <a:spLocks noGrp="1"/>
          </p:cNvSpPr>
          <p:nvPr>
            <p:ph type="ctrTitle" hasCustomPrompt="1"/>
          </p:nvPr>
        </p:nvSpPr>
        <p:spPr>
          <a:xfrm>
            <a:off x="438411" y="1997901"/>
            <a:ext cx="3875035" cy="2473200"/>
          </a:xfrm>
        </p:spPr>
        <p:txBody>
          <a:bodyPr anchor="b">
            <a:normAutofit/>
          </a:bodyPr>
          <a:lstStyle>
            <a:lvl1pPr algn="l">
              <a:lnSpc>
                <a:spcPts val="3600"/>
              </a:lnSpc>
              <a:defRPr sz="3200">
                <a:solidFill>
                  <a:srgbClr val="0C777D"/>
                </a:solidFill>
              </a:defRPr>
            </a:lvl1pPr>
          </a:lstStyle>
          <a:p>
            <a:r>
              <a:rPr lang="en-US"/>
              <a:t>Click to edit Master title style Click to edit Master title style</a:t>
            </a:r>
          </a:p>
        </p:txBody>
      </p:sp>
      <p:sp>
        <p:nvSpPr>
          <p:cNvPr id="3" name="Subtitle 2">
            <a:extLst>
              <a:ext uri="{FF2B5EF4-FFF2-40B4-BE49-F238E27FC236}">
                <a16:creationId xmlns:a16="http://schemas.microsoft.com/office/drawing/2014/main" id="{BC029B2C-D7A3-1461-F003-DF82E57BC8F3}"/>
              </a:ext>
            </a:extLst>
          </p:cNvPr>
          <p:cNvSpPr>
            <a:spLocks noGrp="1"/>
          </p:cNvSpPr>
          <p:nvPr>
            <p:ph type="subTitle" idx="1"/>
          </p:nvPr>
        </p:nvSpPr>
        <p:spPr>
          <a:xfrm>
            <a:off x="438411" y="4660487"/>
            <a:ext cx="3801649" cy="1655762"/>
          </a:xfrm>
        </p:spPr>
        <p:txBody>
          <a:bodyPr>
            <a:normAutofit/>
          </a:bodyPr>
          <a:lstStyle>
            <a:lvl1pPr marL="0" indent="0" algn="l">
              <a:buNone/>
              <a:defRPr sz="1800" b="1">
                <a:solidFill>
                  <a:srgbClr val="00366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37537819-24F6-00F5-5523-831E9D03947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8411" y="5772509"/>
            <a:ext cx="1609344" cy="626797"/>
          </a:xfrm>
          <a:prstGeom prst="rect">
            <a:avLst/>
          </a:prstGeom>
        </p:spPr>
      </p:pic>
      <p:pic>
        <p:nvPicPr>
          <p:cNvPr id="9" name="Graphic 8">
            <a:extLst>
              <a:ext uri="{FF2B5EF4-FFF2-40B4-BE49-F238E27FC236}">
                <a16:creationId xmlns:a16="http://schemas.microsoft.com/office/drawing/2014/main" id="{35967962-223B-3ECA-338A-DB543701253D}"/>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0122" y="948474"/>
            <a:ext cx="2073380" cy="411249"/>
          </a:xfrm>
          <a:prstGeom prst="rect">
            <a:avLst/>
          </a:prstGeom>
        </p:spPr>
      </p:pic>
    </p:spTree>
    <p:extLst>
      <p:ext uri="{BB962C8B-B14F-4D97-AF65-F5344CB8AC3E}">
        <p14:creationId xmlns:p14="http://schemas.microsoft.com/office/powerpoint/2010/main" val="3515915359"/>
      </p:ext>
    </p:extLst>
  </p:cSld>
  <p:clrMapOvr>
    <a:masterClrMapping/>
  </p:clrMapOvr>
  <p:extLst>
    <p:ext uri="{DCECCB84-F9BA-43D5-87BE-67443E8EF086}">
      <p15:sldGuideLst xmlns:p15="http://schemas.microsoft.com/office/powerpoint/2012/main">
        <p15:guide id="1" orient="horz" pos="336">
          <p15:clr>
            <a:srgbClr val="FBAE40"/>
          </p15:clr>
        </p15:guide>
        <p15:guide id="2" pos="360">
          <p15:clr>
            <a:srgbClr val="FBAE40"/>
          </p15:clr>
        </p15:guide>
        <p15:guide id="3" pos="5400">
          <p15:clr>
            <a:srgbClr val="FBAE40"/>
          </p15:clr>
        </p15:guide>
        <p15:guide id="4" orient="horz" pos="398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3EC0-AD12-64E2-9659-6473C109201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BF8553-7896-A629-32A4-A6615DA36D4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35CB70-B3A3-885D-6958-DD844A09DC3F}"/>
              </a:ext>
            </a:extLst>
          </p:cNvPr>
          <p:cNvSpPr>
            <a:spLocks noGrp="1"/>
          </p:cNvSpPr>
          <p:nvPr>
            <p:ph type="body" sz="half" idx="2"/>
          </p:nvPr>
        </p:nvSpPr>
        <p:spPr>
          <a:xfrm>
            <a:off x="630238" y="2057400"/>
            <a:ext cx="2949575"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D997D-8C07-47DA-F33F-063FB7CA810E}"/>
              </a:ext>
            </a:extLst>
          </p:cNvPr>
          <p:cNvSpPr>
            <a:spLocks noGrp="1"/>
          </p:cNvSpPr>
          <p:nvPr>
            <p:ph type="dt" sz="half" idx="10"/>
          </p:nvPr>
        </p:nvSpPr>
        <p:spPr>
          <a:xfrm>
            <a:off x="628650" y="6356350"/>
            <a:ext cx="2057400" cy="365125"/>
          </a:xfrm>
          <a:prstGeom prst="rect">
            <a:avLst/>
          </a:prstGeom>
        </p:spPr>
        <p:txBody>
          <a:bodyPr/>
          <a:lstStyle/>
          <a:p>
            <a:fld id="{5A4CB6CC-E9C2-DD4F-9DD5-9809CF3611D8}" type="datetimeFigureOut">
              <a:rPr lang="en-US" smtClean="0"/>
              <a:t>8/28/2024</a:t>
            </a:fld>
            <a:endParaRPr lang="en-US"/>
          </a:p>
        </p:txBody>
      </p:sp>
      <p:sp>
        <p:nvSpPr>
          <p:cNvPr id="6" name="Footer Placeholder 5">
            <a:extLst>
              <a:ext uri="{FF2B5EF4-FFF2-40B4-BE49-F238E27FC236}">
                <a16:creationId xmlns:a16="http://schemas.microsoft.com/office/drawing/2014/main" id="{A76F8D97-DA0B-989C-BBF4-04020B3EAFCA}"/>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73906EB-79D5-BF8A-C8C5-4D3A4A7A3B9C}"/>
              </a:ext>
            </a:extLst>
          </p:cNvPr>
          <p:cNvSpPr>
            <a:spLocks noGrp="1"/>
          </p:cNvSpPr>
          <p:nvPr>
            <p:ph type="sldNum" sz="quarter" idx="12"/>
          </p:nvPr>
        </p:nvSpPr>
        <p:spPr/>
        <p:txBody>
          <a:bodyPr/>
          <a:lstStyle/>
          <a:p>
            <a:fld id="{7CDB60F0-AC09-BD4B-A1B3-643EDDF3EAAF}" type="slidenum">
              <a:rPr lang="en-US" smtClean="0"/>
              <a:t>‹#›</a:t>
            </a:fld>
            <a:endParaRPr lang="en-US"/>
          </a:p>
        </p:txBody>
      </p:sp>
    </p:spTree>
    <p:extLst>
      <p:ext uri="{BB962C8B-B14F-4D97-AF65-F5344CB8AC3E}">
        <p14:creationId xmlns:p14="http://schemas.microsoft.com/office/powerpoint/2010/main" val="1648862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D9A02-367B-40B0-3E71-1E0A145364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BAE2DF-ED63-7C14-D3F0-F4F8D68BF5BD}"/>
              </a:ext>
            </a:extLst>
          </p:cNvPr>
          <p:cNvSpPr>
            <a:spLocks noGrp="1"/>
          </p:cNvSpPr>
          <p:nvPr>
            <p:ph type="body" orient="vert" idx="1"/>
          </p:nvPr>
        </p:nvSpPr>
        <p:spPr/>
        <p:txBody>
          <a:bodyPr vert="eaVert"/>
          <a:lstStyle>
            <a:lvl1pPr>
              <a:defRPr>
                <a:solidFill>
                  <a:schemeClr val="tx1"/>
                </a:solidFill>
              </a:defRPr>
            </a:lvl1pPr>
            <a:lvl2pPr marL="457200">
              <a:buSzPct val="100000"/>
              <a:defRPr>
                <a:solidFill>
                  <a:schemeClr val="tx1"/>
                </a:solidFill>
              </a:defRPr>
            </a:lvl2pPr>
            <a:lvl3pPr marL="685800">
              <a:defRPr>
                <a:solidFill>
                  <a:schemeClr val="tx1"/>
                </a:solidFill>
              </a:defRPr>
            </a:lvl3pPr>
            <a:lvl4pPr marL="1143000" indent="-228600">
              <a:buClr>
                <a:srgbClr val="11A0A6"/>
              </a:buClr>
              <a:buFont typeface="Wingdings" panose="05000000000000000000" pitchFamily="2" charset="2"/>
              <a:buChar cha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B648AA5C-2D9B-22B1-3897-337C6E3790BE}"/>
              </a:ext>
            </a:extLst>
          </p:cNvPr>
          <p:cNvSpPr>
            <a:spLocks noGrp="1"/>
          </p:cNvSpPr>
          <p:nvPr>
            <p:ph type="dt" sz="half" idx="10"/>
          </p:nvPr>
        </p:nvSpPr>
        <p:spPr>
          <a:xfrm>
            <a:off x="628650" y="6356350"/>
            <a:ext cx="2057400" cy="365125"/>
          </a:xfrm>
          <a:prstGeom prst="rect">
            <a:avLst/>
          </a:prstGeom>
        </p:spPr>
        <p:txBody>
          <a:bodyPr/>
          <a:lstStyle/>
          <a:p>
            <a:fld id="{5A4CB6CC-E9C2-DD4F-9DD5-9809CF3611D8}" type="datetimeFigureOut">
              <a:rPr lang="en-US" smtClean="0"/>
              <a:t>8/28/2024</a:t>
            </a:fld>
            <a:endParaRPr lang="en-US"/>
          </a:p>
        </p:txBody>
      </p:sp>
      <p:sp>
        <p:nvSpPr>
          <p:cNvPr id="5" name="Footer Placeholder 4">
            <a:extLst>
              <a:ext uri="{FF2B5EF4-FFF2-40B4-BE49-F238E27FC236}">
                <a16:creationId xmlns:a16="http://schemas.microsoft.com/office/drawing/2014/main" id="{EADC78E8-57AD-2E0D-70BC-D091E63DBAC4}"/>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687A5E-5B2A-3651-6018-60A0BC7D571D}"/>
              </a:ext>
            </a:extLst>
          </p:cNvPr>
          <p:cNvSpPr>
            <a:spLocks noGrp="1"/>
          </p:cNvSpPr>
          <p:nvPr>
            <p:ph type="sldNum" sz="quarter" idx="12"/>
          </p:nvPr>
        </p:nvSpPr>
        <p:spPr/>
        <p:txBody>
          <a:bodyPr/>
          <a:lstStyle/>
          <a:p>
            <a:fld id="{7CDB60F0-AC09-BD4B-A1B3-643EDDF3EAAF}" type="slidenum">
              <a:rPr lang="en-US" smtClean="0"/>
              <a:t>‹#›</a:t>
            </a:fld>
            <a:endParaRPr lang="en-US"/>
          </a:p>
        </p:txBody>
      </p:sp>
    </p:spTree>
    <p:extLst>
      <p:ext uri="{BB962C8B-B14F-4D97-AF65-F5344CB8AC3E}">
        <p14:creationId xmlns:p14="http://schemas.microsoft.com/office/powerpoint/2010/main" val="4262172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DC74F-4DC6-7548-60EC-2BCADC414ED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C845FB-AF58-43C9-F085-849036AC16DD}"/>
              </a:ext>
            </a:extLst>
          </p:cNvPr>
          <p:cNvSpPr>
            <a:spLocks noGrp="1"/>
          </p:cNvSpPr>
          <p:nvPr>
            <p:ph type="body" orient="vert" idx="1"/>
          </p:nvPr>
        </p:nvSpPr>
        <p:spPr>
          <a:xfrm>
            <a:off x="628650" y="365125"/>
            <a:ext cx="5762625" cy="5811838"/>
          </a:xfrm>
        </p:spPr>
        <p:txBody>
          <a:bodyPr vert="eaVert"/>
          <a:lstStyle>
            <a:lvl1pPr>
              <a:defRPr>
                <a:solidFill>
                  <a:schemeClr val="tx1"/>
                </a:solidFill>
              </a:defRPr>
            </a:lvl1pPr>
            <a:lvl2pPr marL="457200">
              <a:buSzPct val="100000"/>
              <a:defRPr>
                <a:solidFill>
                  <a:schemeClr val="tx1"/>
                </a:solidFill>
              </a:defRPr>
            </a:lvl2pPr>
            <a:lvl3pPr marL="685800">
              <a:defRPr>
                <a:solidFill>
                  <a:schemeClr val="tx1"/>
                </a:solidFill>
              </a:defRPr>
            </a:lvl3pPr>
            <a:lvl4pPr marL="1143000" indent="-228600">
              <a:buClr>
                <a:srgbClr val="11A0A6"/>
              </a:buClr>
              <a:buFont typeface="Wingdings" panose="05000000000000000000" pitchFamily="2" charset="2"/>
              <a:buChar char="§"/>
              <a:defRPr>
                <a:solidFill>
                  <a:schemeClr val="tx1"/>
                </a:solidFill>
              </a:defRPr>
            </a:lvl4pPr>
            <a:lvl5pPr marL="18288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endParaRPr lang="en-US"/>
          </a:p>
        </p:txBody>
      </p:sp>
      <p:sp>
        <p:nvSpPr>
          <p:cNvPr id="4" name="Date Placeholder 3">
            <a:extLst>
              <a:ext uri="{FF2B5EF4-FFF2-40B4-BE49-F238E27FC236}">
                <a16:creationId xmlns:a16="http://schemas.microsoft.com/office/drawing/2014/main" id="{C32A0533-5D53-AF64-2B92-FBA0550F8752}"/>
              </a:ext>
            </a:extLst>
          </p:cNvPr>
          <p:cNvSpPr>
            <a:spLocks noGrp="1"/>
          </p:cNvSpPr>
          <p:nvPr>
            <p:ph type="dt" sz="half" idx="10"/>
          </p:nvPr>
        </p:nvSpPr>
        <p:spPr>
          <a:xfrm>
            <a:off x="628650" y="6356350"/>
            <a:ext cx="2057400" cy="365125"/>
          </a:xfrm>
          <a:prstGeom prst="rect">
            <a:avLst/>
          </a:prstGeom>
        </p:spPr>
        <p:txBody>
          <a:bodyPr/>
          <a:lstStyle/>
          <a:p>
            <a:fld id="{5A4CB6CC-E9C2-DD4F-9DD5-9809CF3611D8}" type="datetimeFigureOut">
              <a:rPr lang="en-US" smtClean="0"/>
              <a:t>8/28/2024</a:t>
            </a:fld>
            <a:endParaRPr lang="en-US"/>
          </a:p>
        </p:txBody>
      </p:sp>
      <p:sp>
        <p:nvSpPr>
          <p:cNvPr id="5" name="Footer Placeholder 4">
            <a:extLst>
              <a:ext uri="{FF2B5EF4-FFF2-40B4-BE49-F238E27FC236}">
                <a16:creationId xmlns:a16="http://schemas.microsoft.com/office/drawing/2014/main" id="{5F76E2BC-95D6-8295-0616-FC139F540CC6}"/>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DC54928-BEAE-01EA-3516-0C4840C45F10}"/>
              </a:ext>
            </a:extLst>
          </p:cNvPr>
          <p:cNvSpPr>
            <a:spLocks noGrp="1"/>
          </p:cNvSpPr>
          <p:nvPr>
            <p:ph type="sldNum" sz="quarter" idx="12"/>
          </p:nvPr>
        </p:nvSpPr>
        <p:spPr/>
        <p:txBody>
          <a:bodyPr/>
          <a:lstStyle/>
          <a:p>
            <a:fld id="{7CDB60F0-AC09-BD4B-A1B3-643EDDF3EAAF}" type="slidenum">
              <a:rPr lang="en-US" smtClean="0"/>
              <a:t>‹#›</a:t>
            </a:fld>
            <a:endParaRPr lang="en-US"/>
          </a:p>
        </p:txBody>
      </p:sp>
    </p:spTree>
    <p:extLst>
      <p:ext uri="{BB962C8B-B14F-4D97-AF65-F5344CB8AC3E}">
        <p14:creationId xmlns:p14="http://schemas.microsoft.com/office/powerpoint/2010/main" val="4202455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5" name="Picture 4" descr="A person wearing a white lab coat&#10;&#10;Description automatically generated">
            <a:extLst>
              <a:ext uri="{FF2B5EF4-FFF2-40B4-BE49-F238E27FC236}">
                <a16:creationId xmlns:a16="http://schemas.microsoft.com/office/drawing/2014/main" id="{7EDED268-7CFC-F054-B907-B8390BDF594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C506AA7-620D-0482-5D5E-C45A9CADC796}"/>
              </a:ext>
            </a:extLst>
          </p:cNvPr>
          <p:cNvSpPr>
            <a:spLocks noGrp="1"/>
          </p:cNvSpPr>
          <p:nvPr>
            <p:ph type="ctrTitle" hasCustomPrompt="1"/>
          </p:nvPr>
        </p:nvSpPr>
        <p:spPr>
          <a:xfrm>
            <a:off x="438411" y="1997901"/>
            <a:ext cx="3875035" cy="2473200"/>
          </a:xfrm>
        </p:spPr>
        <p:txBody>
          <a:bodyPr anchor="b">
            <a:normAutofit/>
          </a:bodyPr>
          <a:lstStyle>
            <a:lvl1pPr algn="l">
              <a:lnSpc>
                <a:spcPts val="3600"/>
              </a:lnSpc>
              <a:defRPr sz="3200">
                <a:solidFill>
                  <a:srgbClr val="0C777D"/>
                </a:solidFill>
              </a:defRPr>
            </a:lvl1pPr>
          </a:lstStyle>
          <a:p>
            <a:r>
              <a:rPr lang="en-US"/>
              <a:t>Click to edit Master title style Click to edit Master title style</a:t>
            </a:r>
          </a:p>
        </p:txBody>
      </p:sp>
      <p:sp>
        <p:nvSpPr>
          <p:cNvPr id="3" name="Subtitle 2">
            <a:extLst>
              <a:ext uri="{FF2B5EF4-FFF2-40B4-BE49-F238E27FC236}">
                <a16:creationId xmlns:a16="http://schemas.microsoft.com/office/drawing/2014/main" id="{BC029B2C-D7A3-1461-F003-DF82E57BC8F3}"/>
              </a:ext>
            </a:extLst>
          </p:cNvPr>
          <p:cNvSpPr>
            <a:spLocks noGrp="1"/>
          </p:cNvSpPr>
          <p:nvPr>
            <p:ph type="subTitle" idx="1"/>
          </p:nvPr>
        </p:nvSpPr>
        <p:spPr>
          <a:xfrm>
            <a:off x="438411" y="4660487"/>
            <a:ext cx="3801649" cy="1655762"/>
          </a:xfrm>
        </p:spPr>
        <p:txBody>
          <a:bodyPr>
            <a:normAutofit/>
          </a:bodyPr>
          <a:lstStyle>
            <a:lvl1pPr marL="0" indent="0" algn="l">
              <a:buNone/>
              <a:defRPr sz="1800" b="1">
                <a:solidFill>
                  <a:srgbClr val="00366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218356BA-9523-1A43-4254-2AEC99C8293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8411" y="5772509"/>
            <a:ext cx="1609344" cy="626797"/>
          </a:xfrm>
          <a:prstGeom prst="rect">
            <a:avLst/>
          </a:prstGeom>
        </p:spPr>
      </p:pic>
      <p:pic>
        <p:nvPicPr>
          <p:cNvPr id="9" name="Graphic 8">
            <a:extLst>
              <a:ext uri="{FF2B5EF4-FFF2-40B4-BE49-F238E27FC236}">
                <a16:creationId xmlns:a16="http://schemas.microsoft.com/office/drawing/2014/main" id="{1E3FD6D0-A4DB-AE3C-DBB4-42A01B4CE2F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0122" y="948474"/>
            <a:ext cx="2073380" cy="411249"/>
          </a:xfrm>
          <a:prstGeom prst="rect">
            <a:avLst/>
          </a:prstGeom>
        </p:spPr>
      </p:pic>
    </p:spTree>
    <p:extLst>
      <p:ext uri="{BB962C8B-B14F-4D97-AF65-F5344CB8AC3E}">
        <p14:creationId xmlns:p14="http://schemas.microsoft.com/office/powerpoint/2010/main" val="444218077"/>
      </p:ext>
    </p:extLst>
  </p:cSld>
  <p:clrMapOvr>
    <a:masterClrMapping/>
  </p:clrMapOvr>
  <p:extLst>
    <p:ext uri="{DCECCB84-F9BA-43D5-87BE-67443E8EF086}">
      <p15:sldGuideLst xmlns:p15="http://schemas.microsoft.com/office/powerpoint/2012/main">
        <p15:guide id="1" orient="horz" pos="336">
          <p15:clr>
            <a:srgbClr val="FBAE40"/>
          </p15:clr>
        </p15:guide>
        <p15:guide id="2" pos="360">
          <p15:clr>
            <a:srgbClr val="FBAE40"/>
          </p15:clr>
        </p15:guide>
        <p15:guide id="3" pos="5400">
          <p15:clr>
            <a:srgbClr val="FBAE40"/>
          </p15:clr>
        </p15:guide>
        <p15:guide id="4" orient="horz" pos="3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5" name="Picture 4" descr="A close-up of a few medical professionals&#10;&#10;Description automatically generated">
            <a:extLst>
              <a:ext uri="{FF2B5EF4-FFF2-40B4-BE49-F238E27FC236}">
                <a16:creationId xmlns:a16="http://schemas.microsoft.com/office/drawing/2014/main" id="{A57112AC-7FE0-5609-D0DE-813E1D35AC0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C506AA7-620D-0482-5D5E-C45A9CADC796}"/>
              </a:ext>
            </a:extLst>
          </p:cNvPr>
          <p:cNvSpPr>
            <a:spLocks noGrp="1"/>
          </p:cNvSpPr>
          <p:nvPr>
            <p:ph type="ctrTitle" hasCustomPrompt="1"/>
          </p:nvPr>
        </p:nvSpPr>
        <p:spPr>
          <a:xfrm>
            <a:off x="438411" y="1997901"/>
            <a:ext cx="3875035" cy="2473200"/>
          </a:xfrm>
        </p:spPr>
        <p:txBody>
          <a:bodyPr anchor="b">
            <a:normAutofit/>
          </a:bodyPr>
          <a:lstStyle>
            <a:lvl1pPr algn="l">
              <a:lnSpc>
                <a:spcPts val="3600"/>
              </a:lnSpc>
              <a:defRPr sz="3200">
                <a:solidFill>
                  <a:srgbClr val="0C777D"/>
                </a:solidFill>
              </a:defRPr>
            </a:lvl1pPr>
          </a:lstStyle>
          <a:p>
            <a:r>
              <a:rPr lang="en-US"/>
              <a:t>Click to edit Master title style Click to edit Master title style</a:t>
            </a:r>
          </a:p>
        </p:txBody>
      </p:sp>
      <p:sp>
        <p:nvSpPr>
          <p:cNvPr id="3" name="Subtitle 2">
            <a:extLst>
              <a:ext uri="{FF2B5EF4-FFF2-40B4-BE49-F238E27FC236}">
                <a16:creationId xmlns:a16="http://schemas.microsoft.com/office/drawing/2014/main" id="{BC029B2C-D7A3-1461-F003-DF82E57BC8F3}"/>
              </a:ext>
            </a:extLst>
          </p:cNvPr>
          <p:cNvSpPr>
            <a:spLocks noGrp="1"/>
          </p:cNvSpPr>
          <p:nvPr>
            <p:ph type="subTitle" idx="1"/>
          </p:nvPr>
        </p:nvSpPr>
        <p:spPr>
          <a:xfrm>
            <a:off x="438411" y="4660487"/>
            <a:ext cx="3801649" cy="1655762"/>
          </a:xfrm>
        </p:spPr>
        <p:txBody>
          <a:bodyPr>
            <a:normAutofit/>
          </a:bodyPr>
          <a:lstStyle>
            <a:lvl1pPr marL="0" indent="0" algn="l">
              <a:buNone/>
              <a:defRPr sz="1800" b="1">
                <a:solidFill>
                  <a:srgbClr val="00366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218356BA-9523-1A43-4254-2AEC99C8293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8411" y="5772509"/>
            <a:ext cx="1609344" cy="626797"/>
          </a:xfrm>
          <a:prstGeom prst="rect">
            <a:avLst/>
          </a:prstGeom>
        </p:spPr>
      </p:pic>
      <p:pic>
        <p:nvPicPr>
          <p:cNvPr id="9" name="Graphic 8">
            <a:extLst>
              <a:ext uri="{FF2B5EF4-FFF2-40B4-BE49-F238E27FC236}">
                <a16:creationId xmlns:a16="http://schemas.microsoft.com/office/drawing/2014/main" id="{1E3FD6D0-A4DB-AE3C-DBB4-42A01B4CE2F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0122" y="948474"/>
            <a:ext cx="2073380" cy="411249"/>
          </a:xfrm>
          <a:prstGeom prst="rect">
            <a:avLst/>
          </a:prstGeom>
        </p:spPr>
      </p:pic>
    </p:spTree>
    <p:extLst>
      <p:ext uri="{BB962C8B-B14F-4D97-AF65-F5344CB8AC3E}">
        <p14:creationId xmlns:p14="http://schemas.microsoft.com/office/powerpoint/2010/main" val="870668073"/>
      </p:ext>
    </p:extLst>
  </p:cSld>
  <p:clrMapOvr>
    <a:masterClrMapping/>
  </p:clrMapOvr>
  <p:extLst>
    <p:ext uri="{DCECCB84-F9BA-43D5-87BE-67443E8EF086}">
      <p15:sldGuideLst xmlns:p15="http://schemas.microsoft.com/office/powerpoint/2012/main">
        <p15:guide id="1" orient="horz" pos="336">
          <p15:clr>
            <a:srgbClr val="FBAE40"/>
          </p15:clr>
        </p15:guide>
        <p15:guide id="2" pos="360">
          <p15:clr>
            <a:srgbClr val="FBAE40"/>
          </p15:clr>
        </p15:guide>
        <p15:guide id="3" pos="5400">
          <p15:clr>
            <a:srgbClr val="FBAE40"/>
          </p15:clr>
        </p15:guide>
        <p15:guide id="4" orient="horz" pos="39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5" name="Picture 4" descr="A medical personnel and a patient&#10;&#10;Description automatically generated with medium confidence">
            <a:extLst>
              <a:ext uri="{FF2B5EF4-FFF2-40B4-BE49-F238E27FC236}">
                <a16:creationId xmlns:a16="http://schemas.microsoft.com/office/drawing/2014/main" id="{21B46BD3-4877-882C-68EB-8AE29E8EB90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C506AA7-620D-0482-5D5E-C45A9CADC796}"/>
              </a:ext>
            </a:extLst>
          </p:cNvPr>
          <p:cNvSpPr>
            <a:spLocks noGrp="1"/>
          </p:cNvSpPr>
          <p:nvPr>
            <p:ph type="ctrTitle" hasCustomPrompt="1"/>
          </p:nvPr>
        </p:nvSpPr>
        <p:spPr>
          <a:xfrm>
            <a:off x="438411" y="1997901"/>
            <a:ext cx="3875035" cy="2473200"/>
          </a:xfrm>
        </p:spPr>
        <p:txBody>
          <a:bodyPr anchor="b">
            <a:normAutofit/>
          </a:bodyPr>
          <a:lstStyle>
            <a:lvl1pPr algn="l">
              <a:lnSpc>
                <a:spcPts val="3600"/>
              </a:lnSpc>
              <a:defRPr sz="3200">
                <a:solidFill>
                  <a:srgbClr val="0C777D"/>
                </a:solidFill>
              </a:defRPr>
            </a:lvl1pPr>
          </a:lstStyle>
          <a:p>
            <a:r>
              <a:rPr lang="en-US"/>
              <a:t>Click to edit Master title style Click to edit Master title style</a:t>
            </a:r>
          </a:p>
        </p:txBody>
      </p:sp>
      <p:sp>
        <p:nvSpPr>
          <p:cNvPr id="3" name="Subtitle 2">
            <a:extLst>
              <a:ext uri="{FF2B5EF4-FFF2-40B4-BE49-F238E27FC236}">
                <a16:creationId xmlns:a16="http://schemas.microsoft.com/office/drawing/2014/main" id="{BC029B2C-D7A3-1461-F003-DF82E57BC8F3}"/>
              </a:ext>
            </a:extLst>
          </p:cNvPr>
          <p:cNvSpPr>
            <a:spLocks noGrp="1"/>
          </p:cNvSpPr>
          <p:nvPr>
            <p:ph type="subTitle" idx="1"/>
          </p:nvPr>
        </p:nvSpPr>
        <p:spPr>
          <a:xfrm>
            <a:off x="438411" y="4660487"/>
            <a:ext cx="3801649" cy="1655762"/>
          </a:xfrm>
        </p:spPr>
        <p:txBody>
          <a:bodyPr>
            <a:normAutofit/>
          </a:bodyPr>
          <a:lstStyle>
            <a:lvl1pPr marL="0" indent="0" algn="l">
              <a:buNone/>
              <a:defRPr sz="1800" b="1">
                <a:solidFill>
                  <a:srgbClr val="00366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218356BA-9523-1A43-4254-2AEC99C8293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8411" y="5772509"/>
            <a:ext cx="1609344" cy="626797"/>
          </a:xfrm>
          <a:prstGeom prst="rect">
            <a:avLst/>
          </a:prstGeom>
        </p:spPr>
      </p:pic>
      <p:pic>
        <p:nvPicPr>
          <p:cNvPr id="9" name="Graphic 8">
            <a:extLst>
              <a:ext uri="{FF2B5EF4-FFF2-40B4-BE49-F238E27FC236}">
                <a16:creationId xmlns:a16="http://schemas.microsoft.com/office/drawing/2014/main" id="{1E3FD6D0-A4DB-AE3C-DBB4-42A01B4CE2F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0122" y="948474"/>
            <a:ext cx="2073380" cy="411249"/>
          </a:xfrm>
          <a:prstGeom prst="rect">
            <a:avLst/>
          </a:prstGeom>
        </p:spPr>
      </p:pic>
    </p:spTree>
    <p:extLst>
      <p:ext uri="{BB962C8B-B14F-4D97-AF65-F5344CB8AC3E}">
        <p14:creationId xmlns:p14="http://schemas.microsoft.com/office/powerpoint/2010/main" val="513262623"/>
      </p:ext>
    </p:extLst>
  </p:cSld>
  <p:clrMapOvr>
    <a:masterClrMapping/>
  </p:clrMapOvr>
  <p:extLst>
    <p:ext uri="{DCECCB84-F9BA-43D5-87BE-67443E8EF086}">
      <p15:sldGuideLst xmlns:p15="http://schemas.microsoft.com/office/powerpoint/2012/main">
        <p15:guide id="1" orient="horz" pos="336">
          <p15:clr>
            <a:srgbClr val="FBAE40"/>
          </p15:clr>
        </p15:guide>
        <p15:guide id="2" pos="360">
          <p15:clr>
            <a:srgbClr val="FBAE40"/>
          </p15:clr>
        </p15:guide>
        <p15:guide id="3" pos="5400">
          <p15:clr>
            <a:srgbClr val="FBAE40"/>
          </p15:clr>
        </p15:guide>
        <p15:guide id="4" orient="horz" pos="39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pic>
        <p:nvPicPr>
          <p:cNvPr id="6" name="Picture 5" descr="A group of people studying&#10;&#10;Description automatically generated">
            <a:extLst>
              <a:ext uri="{FF2B5EF4-FFF2-40B4-BE49-F238E27FC236}">
                <a16:creationId xmlns:a16="http://schemas.microsoft.com/office/drawing/2014/main" id="{D923CEFF-678A-E969-36BF-5A73DAB638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C506AA7-620D-0482-5D5E-C45A9CADC796}"/>
              </a:ext>
            </a:extLst>
          </p:cNvPr>
          <p:cNvSpPr>
            <a:spLocks noGrp="1"/>
          </p:cNvSpPr>
          <p:nvPr>
            <p:ph type="ctrTitle" hasCustomPrompt="1"/>
          </p:nvPr>
        </p:nvSpPr>
        <p:spPr>
          <a:xfrm>
            <a:off x="438411" y="1997901"/>
            <a:ext cx="3875035" cy="2473200"/>
          </a:xfrm>
        </p:spPr>
        <p:txBody>
          <a:bodyPr anchor="b">
            <a:normAutofit/>
          </a:bodyPr>
          <a:lstStyle>
            <a:lvl1pPr algn="l">
              <a:lnSpc>
                <a:spcPts val="3600"/>
              </a:lnSpc>
              <a:defRPr sz="3200">
                <a:solidFill>
                  <a:srgbClr val="0C777D"/>
                </a:solidFill>
              </a:defRPr>
            </a:lvl1pPr>
          </a:lstStyle>
          <a:p>
            <a:r>
              <a:rPr lang="en-US"/>
              <a:t>Click to edit Master title style Click to edit Master title style</a:t>
            </a:r>
          </a:p>
        </p:txBody>
      </p:sp>
      <p:sp>
        <p:nvSpPr>
          <p:cNvPr id="3" name="Subtitle 2">
            <a:extLst>
              <a:ext uri="{FF2B5EF4-FFF2-40B4-BE49-F238E27FC236}">
                <a16:creationId xmlns:a16="http://schemas.microsoft.com/office/drawing/2014/main" id="{BC029B2C-D7A3-1461-F003-DF82E57BC8F3}"/>
              </a:ext>
            </a:extLst>
          </p:cNvPr>
          <p:cNvSpPr>
            <a:spLocks noGrp="1"/>
          </p:cNvSpPr>
          <p:nvPr>
            <p:ph type="subTitle" idx="1"/>
          </p:nvPr>
        </p:nvSpPr>
        <p:spPr>
          <a:xfrm>
            <a:off x="438411" y="4660487"/>
            <a:ext cx="3801649" cy="1655762"/>
          </a:xfrm>
        </p:spPr>
        <p:txBody>
          <a:bodyPr>
            <a:normAutofit/>
          </a:bodyPr>
          <a:lstStyle>
            <a:lvl1pPr marL="0" indent="0" algn="l">
              <a:buNone/>
              <a:defRPr sz="1800" b="1">
                <a:solidFill>
                  <a:srgbClr val="00366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218356BA-9523-1A43-4254-2AEC99C8293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8411" y="5772509"/>
            <a:ext cx="1609344" cy="626797"/>
          </a:xfrm>
          <a:prstGeom prst="rect">
            <a:avLst/>
          </a:prstGeom>
        </p:spPr>
      </p:pic>
      <p:pic>
        <p:nvPicPr>
          <p:cNvPr id="9" name="Graphic 8">
            <a:extLst>
              <a:ext uri="{FF2B5EF4-FFF2-40B4-BE49-F238E27FC236}">
                <a16:creationId xmlns:a16="http://schemas.microsoft.com/office/drawing/2014/main" id="{1E3FD6D0-A4DB-AE3C-DBB4-42A01B4CE2F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0122" y="948474"/>
            <a:ext cx="2073380" cy="411249"/>
          </a:xfrm>
          <a:prstGeom prst="rect">
            <a:avLst/>
          </a:prstGeom>
        </p:spPr>
      </p:pic>
    </p:spTree>
    <p:extLst>
      <p:ext uri="{BB962C8B-B14F-4D97-AF65-F5344CB8AC3E}">
        <p14:creationId xmlns:p14="http://schemas.microsoft.com/office/powerpoint/2010/main" val="2868649779"/>
      </p:ext>
    </p:extLst>
  </p:cSld>
  <p:clrMapOvr>
    <a:masterClrMapping/>
  </p:clrMapOvr>
  <p:extLst>
    <p:ext uri="{DCECCB84-F9BA-43D5-87BE-67443E8EF086}">
      <p15:sldGuideLst xmlns:p15="http://schemas.microsoft.com/office/powerpoint/2012/main">
        <p15:guide id="1" orient="horz" pos="336">
          <p15:clr>
            <a:srgbClr val="FBAE40"/>
          </p15:clr>
        </p15:guide>
        <p15:guide id="2" pos="360">
          <p15:clr>
            <a:srgbClr val="FBAE40"/>
          </p15:clr>
        </p15:guide>
        <p15:guide id="3" pos="5400">
          <p15:clr>
            <a:srgbClr val="FBAE40"/>
          </p15:clr>
        </p15:guide>
        <p15:guide id="4" orient="horz" pos="39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4" name="Picture 3" descr="A close-up of a hexagon&#10;&#10;Description automatically generated">
            <a:extLst>
              <a:ext uri="{FF2B5EF4-FFF2-40B4-BE49-F238E27FC236}">
                <a16:creationId xmlns:a16="http://schemas.microsoft.com/office/drawing/2014/main" id="{0EE4C21E-A7FB-3C48-0478-C85EBA7864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C506AA7-620D-0482-5D5E-C45A9CADC796}"/>
              </a:ext>
            </a:extLst>
          </p:cNvPr>
          <p:cNvSpPr>
            <a:spLocks noGrp="1"/>
          </p:cNvSpPr>
          <p:nvPr>
            <p:ph type="ctrTitle"/>
          </p:nvPr>
        </p:nvSpPr>
        <p:spPr>
          <a:xfrm>
            <a:off x="5080261" y="4272394"/>
            <a:ext cx="3875035" cy="1283401"/>
          </a:xfrm>
        </p:spPr>
        <p:txBody>
          <a:bodyPr anchor="t">
            <a:normAutofit/>
          </a:bodyPr>
          <a:lstStyle>
            <a:lvl1pPr algn="l">
              <a:lnSpc>
                <a:spcPts val="3600"/>
              </a:lnSpc>
              <a:defRPr sz="3200">
                <a:solidFill>
                  <a:srgbClr val="0C777D"/>
                </a:solidFill>
              </a:defRPr>
            </a:lvl1pPr>
          </a:lstStyle>
          <a:p>
            <a:r>
              <a:rPr lang="en-US"/>
              <a:t>Click to edit Master title style</a:t>
            </a:r>
          </a:p>
        </p:txBody>
      </p:sp>
      <p:pic>
        <p:nvPicPr>
          <p:cNvPr id="7" name="Picture 6">
            <a:extLst>
              <a:ext uri="{FF2B5EF4-FFF2-40B4-BE49-F238E27FC236}">
                <a16:creationId xmlns:a16="http://schemas.microsoft.com/office/drawing/2014/main" id="{91AC452F-E0E0-86C7-2E61-E80421AD164E}"/>
              </a:ext>
            </a:extLst>
          </p:cNvPr>
          <p:cNvPicPr>
            <a:picLocks noChangeAspect="1"/>
          </p:cNvPicPr>
          <p:nvPr userDrawn="1"/>
        </p:nvPicPr>
        <p:blipFill>
          <a:blip r:embed="rId3"/>
          <a:stretch>
            <a:fillRect/>
          </a:stretch>
        </p:blipFill>
        <p:spPr>
          <a:xfrm>
            <a:off x="7202118" y="438150"/>
            <a:ext cx="1371600" cy="266700"/>
          </a:xfrm>
          <a:prstGeom prst="rect">
            <a:avLst/>
          </a:prstGeom>
        </p:spPr>
      </p:pic>
    </p:spTree>
    <p:extLst>
      <p:ext uri="{BB962C8B-B14F-4D97-AF65-F5344CB8AC3E}">
        <p14:creationId xmlns:p14="http://schemas.microsoft.com/office/powerpoint/2010/main" val="696816423"/>
      </p:ext>
    </p:extLst>
  </p:cSld>
  <p:clrMapOvr>
    <a:masterClrMapping/>
  </p:clrMapOvr>
  <p:extLst>
    <p:ext uri="{DCECCB84-F9BA-43D5-87BE-67443E8EF086}">
      <p15:sldGuideLst xmlns:p15="http://schemas.microsoft.com/office/powerpoint/2012/main">
        <p15:guide id="1" orient="horz" pos="336">
          <p15:clr>
            <a:srgbClr val="FBAE40"/>
          </p15:clr>
        </p15:guide>
        <p15:guide id="2" pos="360">
          <p15:clr>
            <a:srgbClr val="FBAE40"/>
          </p15:clr>
        </p15:guide>
        <p15:guide id="3" pos="5400">
          <p15:clr>
            <a:srgbClr val="FBAE40"/>
          </p15:clr>
        </p15:guide>
        <p15:guide id="4" orient="horz" pos="39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5" name="Picture 4" descr="A close-up of a hexagon&#10;&#10;Description automatically generated">
            <a:extLst>
              <a:ext uri="{FF2B5EF4-FFF2-40B4-BE49-F238E27FC236}">
                <a16:creationId xmlns:a16="http://schemas.microsoft.com/office/drawing/2014/main" id="{71F71316-2DC4-7FBC-7355-755678DC538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C506AA7-620D-0482-5D5E-C45A9CADC796}"/>
              </a:ext>
            </a:extLst>
          </p:cNvPr>
          <p:cNvSpPr>
            <a:spLocks noGrp="1"/>
          </p:cNvSpPr>
          <p:nvPr>
            <p:ph type="ctrTitle"/>
          </p:nvPr>
        </p:nvSpPr>
        <p:spPr>
          <a:xfrm>
            <a:off x="5080261" y="4272394"/>
            <a:ext cx="3875035" cy="1283401"/>
          </a:xfrm>
        </p:spPr>
        <p:txBody>
          <a:bodyPr anchor="t">
            <a:normAutofit/>
          </a:bodyPr>
          <a:lstStyle>
            <a:lvl1pPr algn="l">
              <a:lnSpc>
                <a:spcPts val="3600"/>
              </a:lnSpc>
              <a:defRPr sz="3200">
                <a:solidFill>
                  <a:srgbClr val="0C777D"/>
                </a:solidFill>
              </a:defRPr>
            </a:lvl1pPr>
          </a:lstStyle>
          <a:p>
            <a:r>
              <a:rPr lang="en-US"/>
              <a:t>Click to edit Master title style</a:t>
            </a:r>
          </a:p>
        </p:txBody>
      </p:sp>
      <p:pic>
        <p:nvPicPr>
          <p:cNvPr id="7" name="Picture 6">
            <a:extLst>
              <a:ext uri="{FF2B5EF4-FFF2-40B4-BE49-F238E27FC236}">
                <a16:creationId xmlns:a16="http://schemas.microsoft.com/office/drawing/2014/main" id="{91AC452F-E0E0-86C7-2E61-E80421AD164E}"/>
              </a:ext>
            </a:extLst>
          </p:cNvPr>
          <p:cNvPicPr>
            <a:picLocks noChangeAspect="1"/>
          </p:cNvPicPr>
          <p:nvPr userDrawn="1"/>
        </p:nvPicPr>
        <p:blipFill>
          <a:blip r:embed="rId3"/>
          <a:stretch>
            <a:fillRect/>
          </a:stretch>
        </p:blipFill>
        <p:spPr>
          <a:xfrm>
            <a:off x="7202118" y="438150"/>
            <a:ext cx="1371600" cy="266700"/>
          </a:xfrm>
          <a:prstGeom prst="rect">
            <a:avLst/>
          </a:prstGeom>
        </p:spPr>
      </p:pic>
    </p:spTree>
    <p:extLst>
      <p:ext uri="{BB962C8B-B14F-4D97-AF65-F5344CB8AC3E}">
        <p14:creationId xmlns:p14="http://schemas.microsoft.com/office/powerpoint/2010/main" val="1195993468"/>
      </p:ext>
    </p:extLst>
  </p:cSld>
  <p:clrMapOvr>
    <a:masterClrMapping/>
  </p:clrMapOvr>
  <p:extLst>
    <p:ext uri="{DCECCB84-F9BA-43D5-87BE-67443E8EF086}">
      <p15:sldGuideLst xmlns:p15="http://schemas.microsoft.com/office/powerpoint/2012/main">
        <p15:guide id="1" orient="horz" pos="336">
          <p15:clr>
            <a:srgbClr val="FBAE40"/>
          </p15:clr>
        </p15:guide>
        <p15:guide id="2" pos="360">
          <p15:clr>
            <a:srgbClr val="FBAE40"/>
          </p15:clr>
        </p15:guide>
        <p15:guide id="3" pos="5400">
          <p15:clr>
            <a:srgbClr val="FBAE40"/>
          </p15:clr>
        </p15:guide>
        <p15:guide id="4" orient="horz" pos="39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5" name="Picture 4" descr="A colorful hexagons on a white background&#10;&#10;Description automatically generated">
            <a:extLst>
              <a:ext uri="{FF2B5EF4-FFF2-40B4-BE49-F238E27FC236}">
                <a16:creationId xmlns:a16="http://schemas.microsoft.com/office/drawing/2014/main" id="{0B9F5333-5967-2C08-DCB4-82FD3F1279D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C506AA7-620D-0482-5D5E-C45A9CADC796}"/>
              </a:ext>
            </a:extLst>
          </p:cNvPr>
          <p:cNvSpPr>
            <a:spLocks noGrp="1"/>
          </p:cNvSpPr>
          <p:nvPr>
            <p:ph type="ctrTitle"/>
          </p:nvPr>
        </p:nvSpPr>
        <p:spPr>
          <a:xfrm>
            <a:off x="5080261" y="4272395"/>
            <a:ext cx="3875035" cy="1283401"/>
          </a:xfrm>
        </p:spPr>
        <p:txBody>
          <a:bodyPr anchor="t">
            <a:normAutofit/>
          </a:bodyPr>
          <a:lstStyle>
            <a:lvl1pPr algn="l">
              <a:lnSpc>
                <a:spcPts val="3600"/>
              </a:lnSpc>
              <a:defRPr sz="3200">
                <a:solidFill>
                  <a:srgbClr val="0C777D"/>
                </a:solidFill>
              </a:defRPr>
            </a:lvl1pPr>
          </a:lstStyle>
          <a:p>
            <a:r>
              <a:rPr lang="en-US"/>
              <a:t>Click to edit Master title style</a:t>
            </a:r>
          </a:p>
        </p:txBody>
      </p:sp>
      <p:pic>
        <p:nvPicPr>
          <p:cNvPr id="7" name="Picture 6">
            <a:extLst>
              <a:ext uri="{FF2B5EF4-FFF2-40B4-BE49-F238E27FC236}">
                <a16:creationId xmlns:a16="http://schemas.microsoft.com/office/drawing/2014/main" id="{91AC452F-E0E0-86C7-2E61-E80421AD164E}"/>
              </a:ext>
            </a:extLst>
          </p:cNvPr>
          <p:cNvPicPr>
            <a:picLocks noChangeAspect="1"/>
          </p:cNvPicPr>
          <p:nvPr userDrawn="1"/>
        </p:nvPicPr>
        <p:blipFill>
          <a:blip r:embed="rId3"/>
          <a:stretch>
            <a:fillRect/>
          </a:stretch>
        </p:blipFill>
        <p:spPr>
          <a:xfrm>
            <a:off x="7202118" y="438150"/>
            <a:ext cx="1371600" cy="266700"/>
          </a:xfrm>
          <a:prstGeom prst="rect">
            <a:avLst/>
          </a:prstGeom>
        </p:spPr>
      </p:pic>
    </p:spTree>
    <p:extLst>
      <p:ext uri="{BB962C8B-B14F-4D97-AF65-F5344CB8AC3E}">
        <p14:creationId xmlns:p14="http://schemas.microsoft.com/office/powerpoint/2010/main" val="3684245682"/>
      </p:ext>
    </p:extLst>
  </p:cSld>
  <p:clrMapOvr>
    <a:masterClrMapping/>
  </p:clrMapOvr>
  <p:extLst>
    <p:ext uri="{DCECCB84-F9BA-43D5-87BE-67443E8EF086}">
      <p15:sldGuideLst xmlns:p15="http://schemas.microsoft.com/office/powerpoint/2012/main">
        <p15:guide id="1" orient="horz" pos="336">
          <p15:clr>
            <a:srgbClr val="FBAE40"/>
          </p15:clr>
        </p15:guide>
        <p15:guide id="2" pos="360">
          <p15:clr>
            <a:srgbClr val="FBAE40"/>
          </p15:clr>
        </p15:guide>
        <p15:guide id="3" pos="5400">
          <p15:clr>
            <a:srgbClr val="FBAE40"/>
          </p15:clr>
        </p15:guide>
        <p15:guide id="4" orient="horz" pos="3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A white background with hexagons&#10;&#10;Description automatically generated">
            <a:extLst>
              <a:ext uri="{FF2B5EF4-FFF2-40B4-BE49-F238E27FC236}">
                <a16:creationId xmlns:a16="http://schemas.microsoft.com/office/drawing/2014/main" id="{F25E5252-71D7-1191-E848-BCEC68E1F022}"/>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Rectangle 14">
            <a:extLst>
              <a:ext uri="{FF2B5EF4-FFF2-40B4-BE49-F238E27FC236}">
                <a16:creationId xmlns:a16="http://schemas.microsoft.com/office/drawing/2014/main" id="{55BF27CD-1269-5293-D47A-2652A821C82F}"/>
              </a:ext>
            </a:extLst>
          </p:cNvPr>
          <p:cNvSpPr/>
          <p:nvPr userDrawn="1"/>
        </p:nvSpPr>
        <p:spPr>
          <a:xfrm>
            <a:off x="0" y="-19878"/>
            <a:ext cx="9144000" cy="6206836"/>
          </a:xfrm>
          <a:prstGeom prst="rect">
            <a:avLst/>
          </a:prstGeom>
          <a:gradFill flip="none" rotWithShape="1">
            <a:gsLst>
              <a:gs pos="16000">
                <a:schemeClr val="bg1">
                  <a:alpha val="70950"/>
                </a:schemeClr>
              </a:gs>
              <a:gs pos="100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9FD907C-3598-4DDB-A1A1-55C0C10F038F}"/>
              </a:ext>
            </a:extLst>
          </p:cNvPr>
          <p:cNvSpPr/>
          <p:nvPr userDrawn="1"/>
        </p:nvSpPr>
        <p:spPr>
          <a:xfrm>
            <a:off x="6837218" y="0"/>
            <a:ext cx="2306782" cy="9201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E416452-DA59-CDAE-34C3-78FD93AC040D}"/>
              </a:ext>
            </a:extLst>
          </p:cNvPr>
          <p:cNvPicPr>
            <a:picLocks noChangeAspect="1"/>
          </p:cNvPicPr>
          <p:nvPr userDrawn="1"/>
        </p:nvPicPr>
        <p:blipFill>
          <a:blip r:embed="rId25"/>
          <a:stretch>
            <a:fillRect/>
          </a:stretch>
        </p:blipFill>
        <p:spPr>
          <a:xfrm>
            <a:off x="7202118" y="438150"/>
            <a:ext cx="1371600" cy="266700"/>
          </a:xfrm>
          <a:prstGeom prst="rect">
            <a:avLst/>
          </a:prstGeom>
        </p:spPr>
      </p:pic>
      <p:sp>
        <p:nvSpPr>
          <p:cNvPr id="2" name="Title Placeholder 1">
            <a:extLst>
              <a:ext uri="{FF2B5EF4-FFF2-40B4-BE49-F238E27FC236}">
                <a16:creationId xmlns:a16="http://schemas.microsoft.com/office/drawing/2014/main" id="{3FD12883-D7A0-3BD1-876B-DDA87B909E50}"/>
              </a:ext>
            </a:extLst>
          </p:cNvPr>
          <p:cNvSpPr>
            <a:spLocks noGrp="1"/>
          </p:cNvSpPr>
          <p:nvPr>
            <p:ph type="title"/>
          </p:nvPr>
        </p:nvSpPr>
        <p:spPr>
          <a:xfrm>
            <a:off x="490864" y="365125"/>
            <a:ext cx="810825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FE2F83-0BCC-6FCA-030B-45755092A0E7}"/>
              </a:ext>
            </a:extLst>
          </p:cNvPr>
          <p:cNvSpPr>
            <a:spLocks noGrp="1"/>
          </p:cNvSpPr>
          <p:nvPr>
            <p:ph type="body" idx="1"/>
          </p:nvPr>
        </p:nvSpPr>
        <p:spPr>
          <a:xfrm>
            <a:off x="490864" y="1640910"/>
            <a:ext cx="8108254" cy="45360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CFB595CD-D075-AC14-A0E0-ED9C88D87443}"/>
              </a:ext>
            </a:extLst>
          </p:cNvPr>
          <p:cNvSpPr>
            <a:spLocks noGrp="1"/>
          </p:cNvSpPr>
          <p:nvPr>
            <p:ph type="sldNum" sz="quarter" idx="4"/>
          </p:nvPr>
        </p:nvSpPr>
        <p:spPr>
          <a:xfrm>
            <a:off x="8599118" y="6356350"/>
            <a:ext cx="544882" cy="365125"/>
          </a:xfrm>
          <a:prstGeom prst="rect">
            <a:avLst/>
          </a:prstGeom>
        </p:spPr>
        <p:txBody>
          <a:bodyPr vert="horz" lIns="91440" tIns="45720" rIns="91440" bIns="45720" rtlCol="0" anchor="ctr"/>
          <a:lstStyle>
            <a:lvl1pPr algn="ctr">
              <a:defRPr sz="1000">
                <a:solidFill>
                  <a:srgbClr val="003664"/>
                </a:solidFill>
                <a:latin typeface="+mj-lt"/>
              </a:defRPr>
            </a:lvl1pPr>
          </a:lstStyle>
          <a:p>
            <a:pPr algn="l"/>
            <a:fld id="{7CDB60F0-AC09-BD4B-A1B3-643EDDF3EAAF}" type="slidenum">
              <a:rPr lang="en-US" smtClean="0"/>
              <a:pPr algn="l"/>
              <a:t>‹#›</a:t>
            </a:fld>
            <a:endParaRPr lang="en-US"/>
          </a:p>
        </p:txBody>
      </p:sp>
      <p:pic>
        <p:nvPicPr>
          <p:cNvPr id="11" name="Picture 10" descr="A white and blue hexagon with a black background&#10;&#10;Description automatically generated">
            <a:extLst>
              <a:ext uri="{FF2B5EF4-FFF2-40B4-BE49-F238E27FC236}">
                <a16:creationId xmlns:a16="http://schemas.microsoft.com/office/drawing/2014/main" id="{53E5E64A-1FB2-6CEA-D7BF-CA85C8A238DE}"/>
              </a:ext>
            </a:extLst>
          </p:cNvPr>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350337" y="6378310"/>
            <a:ext cx="281053" cy="321203"/>
          </a:xfrm>
          <a:prstGeom prst="rect">
            <a:avLst/>
          </a:prstGeom>
          <a:ln>
            <a:noFill/>
          </a:ln>
        </p:spPr>
      </p:pic>
      <p:sp>
        <p:nvSpPr>
          <p:cNvPr id="4" name="Rectangle 3">
            <a:extLst>
              <a:ext uri="{FF2B5EF4-FFF2-40B4-BE49-F238E27FC236}">
                <a16:creationId xmlns:a16="http://schemas.microsoft.com/office/drawing/2014/main" id="{A9E8988D-B63B-93BE-661F-9CBBA8F2A165}"/>
              </a:ext>
            </a:extLst>
          </p:cNvPr>
          <p:cNvSpPr/>
          <p:nvPr userDrawn="1"/>
        </p:nvSpPr>
        <p:spPr>
          <a:xfrm>
            <a:off x="474355" y="6530975"/>
            <a:ext cx="36576" cy="76200"/>
          </a:xfrm>
          <a:prstGeom prst="rect">
            <a:avLst/>
          </a:prstGeom>
          <a:solidFill>
            <a:srgbClr val="11A0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246136"/>
      </p:ext>
    </p:extLst>
  </p:cSld>
  <p:clrMap bg1="lt1" tx1="dk1" bg2="lt2" tx2="dk2" accent1="accent1" accent2="accent2" accent3="accent3" accent4="accent4" accent5="accent5" accent6="accent6" hlink="hlink" folHlink="folHlink"/>
  <p:sldLayoutIdLst>
    <p:sldLayoutId id="2147483750" r:id="rId1"/>
    <p:sldLayoutId id="2147483756" r:id="rId2"/>
    <p:sldLayoutId id="2147483758" r:id="rId3"/>
    <p:sldLayoutId id="2147483757" r:id="rId4"/>
    <p:sldLayoutId id="2147483759" r:id="rId5"/>
    <p:sldLayoutId id="2147483760" r:id="rId6"/>
    <p:sldLayoutId id="2147483761" r:id="rId7"/>
    <p:sldLayoutId id="2147483762" r:id="rId8"/>
    <p:sldLayoutId id="2147483763" r:id="rId9"/>
    <p:sldLayoutId id="2147483739" r:id="rId10"/>
    <p:sldLayoutId id="2147483754" r:id="rId11"/>
    <p:sldLayoutId id="2147483753" r:id="rId12"/>
    <p:sldLayoutId id="2147483741" r:id="rId13"/>
    <p:sldLayoutId id="2147483749" r:id="rId14"/>
    <p:sldLayoutId id="2147483740" r:id="rId15"/>
    <p:sldLayoutId id="2147483742" r:id="rId16"/>
    <p:sldLayoutId id="2147483743" r:id="rId17"/>
    <p:sldLayoutId id="2147483744" r:id="rId18"/>
    <p:sldLayoutId id="2147483745" r:id="rId19"/>
    <p:sldLayoutId id="2147483746" r:id="rId20"/>
    <p:sldLayoutId id="2147483747" r:id="rId21"/>
    <p:sldLayoutId id="2147483748" r:id="rId22"/>
  </p:sldLayoutIdLst>
  <p:txStyles>
    <p:titleStyle>
      <a:lvl1pPr algn="l" defTabSz="914400" rtl="0" eaLnBrk="1" latinLnBrk="0" hangingPunct="1">
        <a:lnSpc>
          <a:spcPct val="90000"/>
        </a:lnSpc>
        <a:spcBef>
          <a:spcPct val="0"/>
        </a:spcBef>
        <a:buNone/>
        <a:defRPr sz="2400" b="0" kern="1200">
          <a:solidFill>
            <a:srgbClr val="0C777D"/>
          </a:solidFill>
          <a:latin typeface="+mj-lt"/>
          <a:ea typeface="+mj-ea"/>
          <a:cs typeface="+mj-cs"/>
        </a:defRPr>
      </a:lvl1pPr>
    </p:titleStyle>
    <p:bodyStyle>
      <a:lvl1pPr marL="0" indent="0" algn="l" defTabSz="914400" rtl="0" eaLnBrk="1" latinLnBrk="0" hangingPunct="1">
        <a:lnSpc>
          <a:spcPct val="95000"/>
        </a:lnSpc>
        <a:spcBef>
          <a:spcPts val="1000"/>
        </a:spcBef>
        <a:spcAft>
          <a:spcPts val="0"/>
        </a:spcAft>
        <a:buFont typeface="Arial" panose="020B0604020202020204" pitchFamily="34" charset="0"/>
        <a:buNone/>
        <a:defRPr sz="1200" kern="1200">
          <a:solidFill>
            <a:schemeClr val="tx1"/>
          </a:solidFill>
          <a:latin typeface="+mj-lt"/>
          <a:ea typeface="+mn-ea"/>
          <a:cs typeface="+mn-cs"/>
        </a:defRPr>
      </a:lvl1pPr>
      <a:lvl2pPr marL="0" indent="-228600" algn="l" defTabSz="914400" rtl="0" eaLnBrk="1" latinLnBrk="0" hangingPunct="1">
        <a:lnSpc>
          <a:spcPct val="100000"/>
        </a:lnSpc>
        <a:spcBef>
          <a:spcPts val="500"/>
        </a:spcBef>
        <a:buClr>
          <a:srgbClr val="1FAEB5"/>
        </a:buClr>
        <a:buSzPct val="70000"/>
        <a:buFont typeface="Arial" panose="020B0604020202020204" pitchFamily="34" charset="0"/>
        <a:buChar char="•"/>
        <a:defRPr sz="1200" kern="1200">
          <a:solidFill>
            <a:schemeClr val="tx1"/>
          </a:solidFill>
          <a:latin typeface="+mj-lt"/>
          <a:ea typeface="+mn-ea"/>
          <a:cs typeface="+mn-cs"/>
        </a:defRPr>
      </a:lvl2pPr>
      <a:lvl3pPr marL="457200" indent="-228600" algn="l" defTabSz="914400" rtl="0" eaLnBrk="1" latinLnBrk="0" hangingPunct="1">
        <a:lnSpc>
          <a:spcPct val="100000"/>
        </a:lnSpc>
        <a:spcBef>
          <a:spcPts val="500"/>
        </a:spcBef>
        <a:buClr>
          <a:srgbClr val="1FAEB5"/>
        </a:buClr>
        <a:buSzPct val="70000"/>
        <a:buFont typeface="System Font Regular"/>
        <a:buChar char="—"/>
        <a:defRPr sz="12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2.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hyperlink" Target="https://qpp.cms.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hyperlink" Target="https://qpp.cms.gov/"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17.xml"/><Relationship Id="rId7" Type="http://schemas.openxmlformats.org/officeDocument/2006/relationships/hyperlink" Target="https://qpp.cms.gov/" TargetMode="External"/><Relationship Id="rId2" Type="http://schemas.openxmlformats.org/officeDocument/2006/relationships/slide" Target="slide14.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slide" Target="slide22.xml"/><Relationship Id="rId4" Type="http://schemas.openxmlformats.org/officeDocument/2006/relationships/slide" Target="slide25.xml"/><Relationship Id="rId9" Type="http://schemas.openxmlformats.org/officeDocument/2006/relationships/hyperlink" Target="https://qpp-cm-prod-content.s3.amazonaws.com/uploads/2778/2024-MVPs-Implementation-Guide.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3.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qpp.cms.g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3.xml"/><Relationship Id="rId7" Type="http://schemas.openxmlformats.org/officeDocument/2006/relationships/slide" Target="slide17.xml"/><Relationship Id="rId12" Type="http://schemas.openxmlformats.org/officeDocument/2006/relationships/slide" Target="slide2.xml"/><Relationship Id="rId2" Type="http://schemas.openxmlformats.org/officeDocument/2006/relationships/image" Target="../media/image19.jpeg"/><Relationship Id="rId1" Type="http://schemas.openxmlformats.org/officeDocument/2006/relationships/slideLayout" Target="../slideLayouts/slideLayout13.xml"/><Relationship Id="rId6" Type="http://schemas.openxmlformats.org/officeDocument/2006/relationships/slide" Target="slide14.xml"/><Relationship Id="rId11" Type="http://schemas.openxmlformats.org/officeDocument/2006/relationships/slide" Target="slide36.xml"/><Relationship Id="rId5" Type="http://schemas.openxmlformats.org/officeDocument/2006/relationships/slide" Target="slide8.xml"/><Relationship Id="rId10" Type="http://schemas.openxmlformats.org/officeDocument/2006/relationships/slide" Target="slide32.xml"/><Relationship Id="rId4" Type="http://schemas.openxmlformats.org/officeDocument/2006/relationships/slide" Target="slide5.xml"/><Relationship Id="rId9" Type="http://schemas.openxmlformats.org/officeDocument/2006/relationships/slide" Target="slide25.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4.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39.png"/><Relationship Id="rId4" Type="http://schemas.openxmlformats.org/officeDocument/2006/relationships/hyperlink" Target="https://qpp.cms.gov/"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3.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39.png"/><Relationship Id="rId4" Type="http://schemas.openxmlformats.org/officeDocument/2006/relationships/hyperlink" Target="https://qpp.cms.go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hyperlink" Target="https://qpp.cms.gov/" TargetMode="Externa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55.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58.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60.pn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qpp-cm-prod-content.s3.amazonaws.com/uploads/2955/QPP-Access-User-Guide.zip"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qpp.cms.gov/mips/how-to-register-for-CAHPS?py=2024"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s://qpp.cms.gov/participation-lookup" TargetMode="External"/><Relationship Id="rId7" Type="http://schemas.openxmlformats.org/officeDocument/2006/relationships/hyperlink" Target="https://qpp-cm-prod-content.s3.amazonaws.com/uploads/2623/2024MIPSEligibandParticGuide.pd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qpp.cms.gov/mips/how-eligibility-is-determined" TargetMode="External"/><Relationship Id="rId5" Type="http://schemas.openxmlformats.org/officeDocument/2006/relationships/hyperlink" Target="https://www.federalregister.gov/d/2022-23873" TargetMode="External"/><Relationship Id="rId4" Type="http://schemas.openxmlformats.org/officeDocument/2006/relationships/hyperlink" Target="https://qpp.cms.gov/mips/traditional-mips" TargetMode="External"/></Relationships>
</file>

<file path=ppt/slides/_rels/slide3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https://qpp.cms.gov/about/resource-library" TargetMode="External"/><Relationship Id="rId3" Type="http://schemas.openxmlformats.org/officeDocument/2006/relationships/hyperlink" Target="mailto:QPP@cms.hhs.gov" TargetMode="External"/><Relationship Id="rId7" Type="http://schemas.openxmlformats.org/officeDocument/2006/relationships/hyperlink" Target="https://qpp.cms.gov/mips/overview" TargetMode="Externa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hyperlink" Target="https://qpp.cms.gov/about/help-and-support" TargetMode="External"/><Relationship Id="rId5" Type="http://schemas.openxmlformats.org/officeDocument/2006/relationships/hyperlink" Target="https://qpp.cms.gov/" TargetMode="External"/><Relationship Id="rId4" Type="http://schemas.openxmlformats.org/officeDocument/2006/relationships/hyperlink" Target="https://cmsqualitysupport.servicenowservices.com/ccsq_support_central" TargetMode="External"/><Relationship Id="rId9" Type="http://schemas.openxmlformats.org/officeDocument/2006/relationships/hyperlink" Target="https://qpp.cms.gov/resources/small-practice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qpp@cms.hhs.gov" TargetMode="External"/><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hyperlink" Target="http://qpp.cms.gov/" TargetMode="Externa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qpp-cm-prod-content.s3.amazonaws.com/uploads/2955/QPP-Access-User-Guide.zip" TargetMode="External"/><Relationship Id="rId2" Type="http://schemas.openxmlformats.org/officeDocument/2006/relationships/hyperlink" Target="https://qpp.cms.gov/" TargetMode="External"/><Relationship Id="rId1" Type="http://schemas.openxmlformats.org/officeDocument/2006/relationships/slideLayout" Target="../slideLayouts/slideLayout12.xml"/><Relationship Id="rId5" Type="http://schemas.openxmlformats.org/officeDocument/2006/relationships/hyperlink" Target="https://qpp-cm-prod-content.s3.amazonaws.com/uploads/2778/2024-MVPs-Implementation-Guide.pdf" TargetMode="Externa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 Target="slide2.xml"/><Relationship Id="rId7"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hyperlink" Target="https://qpp.cms.gov/" TargetMode="Externa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8F7CC3-7B68-8424-2FC8-4D0C035967F9}"/>
              </a:ext>
            </a:extLst>
          </p:cNvPr>
          <p:cNvSpPr>
            <a:spLocks noGrp="1"/>
          </p:cNvSpPr>
          <p:nvPr>
            <p:ph type="ctrTitle"/>
          </p:nvPr>
        </p:nvSpPr>
        <p:spPr/>
        <p:txBody>
          <a:bodyPr>
            <a:normAutofit/>
          </a:bodyPr>
          <a:lstStyle/>
          <a:p>
            <a:pPr algn="l">
              <a:lnSpc>
                <a:spcPts val="4000"/>
              </a:lnSpc>
            </a:pPr>
            <a:r>
              <a:rPr lang="en-US" sz="4000" dirty="0"/>
              <a:t>Merit-based Incentive Payment System (MIPS) </a:t>
            </a:r>
          </a:p>
        </p:txBody>
      </p:sp>
      <p:sp>
        <p:nvSpPr>
          <p:cNvPr id="2" name="Subtitle 1">
            <a:extLst>
              <a:ext uri="{FF2B5EF4-FFF2-40B4-BE49-F238E27FC236}">
                <a16:creationId xmlns:a16="http://schemas.microsoft.com/office/drawing/2014/main" id="{A271BE2C-05BB-2E1D-7FEA-B5140671C62B}"/>
              </a:ext>
            </a:extLst>
          </p:cNvPr>
          <p:cNvSpPr>
            <a:spLocks noGrp="1"/>
          </p:cNvSpPr>
          <p:nvPr>
            <p:ph type="subTitle" idx="1"/>
          </p:nvPr>
        </p:nvSpPr>
        <p:spPr/>
        <p:txBody>
          <a:bodyPr/>
          <a:lstStyle/>
          <a:p>
            <a:r>
              <a:rPr lang="en-US"/>
              <a:t>2024 MIPS Value Pathways (MVP) Registration Guide</a:t>
            </a:r>
          </a:p>
        </p:txBody>
      </p:sp>
      <p:sp>
        <p:nvSpPr>
          <p:cNvPr id="5" name="TextBox 4">
            <a:extLst>
              <a:ext uri="{FF2B5EF4-FFF2-40B4-BE49-F238E27FC236}">
                <a16:creationId xmlns:a16="http://schemas.microsoft.com/office/drawing/2014/main" id="{F93972AE-D922-0D8F-E21B-043856F435ED}"/>
              </a:ext>
            </a:extLst>
          </p:cNvPr>
          <p:cNvSpPr txBox="1"/>
          <p:nvPr/>
        </p:nvSpPr>
        <p:spPr>
          <a:xfrm>
            <a:off x="4882896" y="79171"/>
            <a:ext cx="3538728" cy="584775"/>
          </a:xfrm>
          <a:prstGeom prst="rect">
            <a:avLst/>
          </a:prstGeom>
          <a:noFill/>
        </p:spPr>
        <p:txBody>
          <a:bodyPr wrap="square">
            <a:spAutoFit/>
          </a:bodyPr>
          <a:lstStyle/>
          <a:p>
            <a:r>
              <a:rPr lang="en-US" sz="1600" dirty="0"/>
              <a:t>OMB control number: 0938-134</a:t>
            </a:r>
          </a:p>
          <a:p>
            <a:r>
              <a:rPr lang="en-US" sz="1600" dirty="0"/>
              <a:t>Expiration Date: 02/28/2027</a:t>
            </a:r>
          </a:p>
        </p:txBody>
      </p:sp>
    </p:spTree>
    <p:extLst>
      <p:ext uri="{BB962C8B-B14F-4D97-AF65-F5344CB8AC3E}">
        <p14:creationId xmlns:p14="http://schemas.microsoft.com/office/powerpoint/2010/main" val="313397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1E8F9-1DE7-A1E2-ADEF-CAB00626D2B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5EFDA44-47E3-E51E-BE32-0C15EF1B202F}"/>
              </a:ext>
            </a:extLst>
          </p:cNvPr>
          <p:cNvSpPr/>
          <p:nvPr/>
        </p:nvSpPr>
        <p:spPr>
          <a:xfrm rot="10800000">
            <a:off x="0" y="998705"/>
            <a:ext cx="9144000" cy="5208675"/>
          </a:xfrm>
          <a:prstGeom prst="rect">
            <a:avLst/>
          </a:prstGeom>
          <a:gradFill flip="none" rotWithShape="1">
            <a:gsLst>
              <a:gs pos="6000">
                <a:schemeClr val="bg1"/>
              </a:gs>
              <a:gs pos="100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229983-3C16-ED75-839D-9A5C2E8DF7C8}"/>
              </a:ext>
            </a:extLst>
          </p:cNvPr>
          <p:cNvSpPr>
            <a:spLocks noGrp="1"/>
          </p:cNvSpPr>
          <p:nvPr>
            <p:ph type="title"/>
          </p:nvPr>
        </p:nvSpPr>
        <p:spPr>
          <a:xfrm>
            <a:off x="490864" y="621101"/>
            <a:ext cx="8108254" cy="767751"/>
          </a:xfrm>
        </p:spPr>
        <p:txBody>
          <a:bodyPr/>
          <a:lstStyle/>
          <a:p>
            <a:r>
              <a:rPr lang="en-US"/>
              <a:t>Navigate to the Registration Portal</a:t>
            </a:r>
          </a:p>
        </p:txBody>
      </p:sp>
      <p:sp>
        <p:nvSpPr>
          <p:cNvPr id="3" name="Content Placeholder 2">
            <a:extLst>
              <a:ext uri="{FF2B5EF4-FFF2-40B4-BE49-F238E27FC236}">
                <a16:creationId xmlns:a16="http://schemas.microsoft.com/office/drawing/2014/main" id="{DDE80A96-D399-2995-4109-B866DE203409}"/>
              </a:ext>
            </a:extLst>
          </p:cNvPr>
          <p:cNvSpPr>
            <a:spLocks noGrp="1"/>
          </p:cNvSpPr>
          <p:nvPr>
            <p:ph idx="1"/>
          </p:nvPr>
        </p:nvSpPr>
        <p:spPr>
          <a:xfrm>
            <a:off x="489477" y="1247570"/>
            <a:ext cx="3061245" cy="4959811"/>
          </a:xfrm>
        </p:spPr>
        <p:txBody>
          <a:bodyPr>
            <a:noAutofit/>
          </a:bodyPr>
          <a:lstStyle/>
          <a:p>
            <a:pPr marL="0" marR="0" indent="0">
              <a:lnSpc>
                <a:spcPct val="120000"/>
              </a:lnSpc>
              <a:spcBef>
                <a:spcPts val="0"/>
              </a:spcBef>
              <a:spcAft>
                <a:spcPts val="1200"/>
              </a:spcAft>
              <a:buNone/>
            </a:pPr>
            <a:r>
              <a:rPr lang="en-US">
                <a:effectLst/>
                <a:latin typeface="+mn-lt"/>
                <a:ea typeface="Calibri" panose="020F0502020204030204" pitchFamily="34" charset="0"/>
                <a:cs typeface="Segoe UI" panose="020B0502040204020203" pitchFamily="34" charset="0"/>
              </a:rPr>
              <a:t>Once you’re signed into your account, select:</a:t>
            </a:r>
          </a:p>
          <a:p>
            <a:pPr marL="171450" marR="0" indent="-171450">
              <a:lnSpc>
                <a:spcPct val="120000"/>
              </a:lnSpc>
              <a:spcBef>
                <a:spcPts val="0"/>
              </a:spcBef>
              <a:spcAft>
                <a:spcPts val="1200"/>
              </a:spcAft>
              <a:buFont typeface="Arial" panose="020B0604020202020204" pitchFamily="34" charset="0"/>
              <a:buChar char="•"/>
            </a:pPr>
            <a:r>
              <a:rPr lang="en-US" i="0" u="none" strike="noStrike" baseline="0">
                <a:solidFill>
                  <a:srgbClr val="000000"/>
                </a:solidFill>
                <a:latin typeface="+mn-lt"/>
                <a:cs typeface="Segoe UI" panose="020B0502040204020203" pitchFamily="34" charset="0"/>
              </a:rPr>
              <a:t>The </a:t>
            </a:r>
            <a:r>
              <a:rPr lang="en-US" b="1" i="0" u="none" strike="noStrike" baseline="0">
                <a:solidFill>
                  <a:srgbClr val="000000"/>
                </a:solidFill>
                <a:latin typeface="+mn-lt"/>
                <a:cs typeface="Segoe UI" panose="020B0502040204020203" pitchFamily="34" charset="0"/>
              </a:rPr>
              <a:t>Registration</a:t>
            </a:r>
            <a:r>
              <a:rPr lang="en-US" i="0" u="none" strike="noStrike" baseline="0">
                <a:solidFill>
                  <a:srgbClr val="000000"/>
                </a:solidFill>
                <a:latin typeface="+mn-lt"/>
                <a:cs typeface="Segoe UI" panose="020B0502040204020203" pitchFamily="34" charset="0"/>
              </a:rPr>
              <a:t> tab in the left-hand navigation menu, then click + </a:t>
            </a:r>
            <a:r>
              <a:rPr lang="en-US" b="1" i="0" u="none" strike="noStrike" baseline="0">
                <a:solidFill>
                  <a:srgbClr val="000000"/>
                </a:solidFill>
                <a:latin typeface="+mn-lt"/>
                <a:cs typeface="Segoe UI" panose="020B0502040204020203" pitchFamily="34" charset="0"/>
              </a:rPr>
              <a:t>Register or edit an MVP registration </a:t>
            </a:r>
          </a:p>
          <a:p>
            <a:pPr lvl="3" indent="0">
              <a:lnSpc>
                <a:spcPct val="120000"/>
              </a:lnSpc>
              <a:spcBef>
                <a:spcPts val="0"/>
              </a:spcBef>
              <a:spcAft>
                <a:spcPts val="1200"/>
              </a:spcAft>
              <a:buNone/>
            </a:pPr>
            <a:r>
              <a:rPr lang="en-US" sz="1200" b="1">
                <a:solidFill>
                  <a:srgbClr val="000000"/>
                </a:solidFill>
                <a:latin typeface="+mn-lt"/>
                <a:cs typeface="Segoe UI" panose="020B0502040204020203" pitchFamily="34" charset="0"/>
              </a:rPr>
              <a:t>OR</a:t>
            </a:r>
          </a:p>
          <a:p>
            <a:pPr marL="171450" indent="-171450">
              <a:lnSpc>
                <a:spcPct val="120000"/>
              </a:lnSpc>
              <a:spcBef>
                <a:spcPts val="0"/>
              </a:spcBef>
              <a:spcAft>
                <a:spcPts val="1200"/>
              </a:spcAft>
              <a:buFont typeface="Arial" panose="020B0604020202020204" pitchFamily="34" charset="0"/>
              <a:buChar char="•"/>
            </a:pPr>
            <a:r>
              <a:rPr lang="en-US" i="0" u="none" strike="noStrike" baseline="0">
                <a:solidFill>
                  <a:srgbClr val="000000"/>
                </a:solidFill>
                <a:latin typeface="+mn-lt"/>
                <a:cs typeface="Segoe UI" panose="020B0502040204020203" pitchFamily="34" charset="0"/>
              </a:rPr>
              <a:t>The </a:t>
            </a:r>
            <a:r>
              <a:rPr lang="en-US" b="1" i="0" u="none" strike="noStrike" baseline="0">
                <a:solidFill>
                  <a:srgbClr val="000000"/>
                </a:solidFill>
                <a:latin typeface="+mn-lt"/>
                <a:cs typeface="Segoe UI" panose="020B0502040204020203" pitchFamily="34" charset="0"/>
              </a:rPr>
              <a:t>Go to registration portal </a:t>
            </a:r>
            <a:r>
              <a:rPr lang="en-US" i="0" u="none" strike="noStrike" baseline="0">
                <a:solidFill>
                  <a:srgbClr val="000000"/>
                </a:solidFill>
                <a:latin typeface="+mn-lt"/>
                <a:cs typeface="Segoe UI" panose="020B0502040204020203" pitchFamily="34" charset="0"/>
              </a:rPr>
              <a:t>quick link on the hom</a:t>
            </a:r>
            <a:r>
              <a:rPr lang="en-US">
                <a:solidFill>
                  <a:srgbClr val="000000"/>
                </a:solidFill>
                <a:latin typeface="+mn-lt"/>
                <a:cs typeface="Segoe UI" panose="020B0502040204020203" pitchFamily="34" charset="0"/>
              </a:rPr>
              <a:t>e page </a:t>
            </a:r>
            <a:r>
              <a:rPr lang="en-US" i="0" u="none" strike="noStrike" baseline="0">
                <a:solidFill>
                  <a:srgbClr val="000000"/>
                </a:solidFill>
                <a:latin typeface="+mn-lt"/>
                <a:cs typeface="Segoe UI" panose="020B0502040204020203" pitchFamily="34" charset="0"/>
              </a:rPr>
              <a:t>then click + </a:t>
            </a:r>
            <a:r>
              <a:rPr lang="en-US" b="1" i="0" u="none" strike="noStrike" baseline="0">
                <a:solidFill>
                  <a:srgbClr val="000000"/>
                </a:solidFill>
                <a:latin typeface="+mn-lt"/>
                <a:cs typeface="Segoe UI" panose="020B0502040204020203" pitchFamily="34" charset="0"/>
              </a:rPr>
              <a:t>Register or edit an MVP registration </a:t>
            </a:r>
            <a:endParaRPr lang="en-US" i="0" u="none" strike="noStrike" baseline="0">
              <a:solidFill>
                <a:srgbClr val="000000"/>
              </a:solidFill>
              <a:latin typeface="+mn-lt"/>
              <a:cs typeface="Segoe UI" panose="020B0502040204020203" pitchFamily="34" charset="0"/>
            </a:endParaRPr>
          </a:p>
          <a:p>
            <a:pPr marL="0" marR="0" indent="0">
              <a:lnSpc>
                <a:spcPct val="120000"/>
              </a:lnSpc>
              <a:spcBef>
                <a:spcPts val="0"/>
              </a:spcBef>
              <a:spcAft>
                <a:spcPts val="1200"/>
              </a:spcAft>
              <a:buNone/>
            </a:pPr>
            <a:endParaRPr lang="en-US" sz="1000">
              <a:effectLst/>
              <a:latin typeface="Segoe UI" panose="020B0502040204020203" pitchFamily="34" charset="0"/>
              <a:ea typeface="Calibri" panose="020F0502020204030204" pitchFamily="34" charset="0"/>
              <a:cs typeface="Segoe UI" panose="020B0502040204020203" pitchFamily="34" charset="0"/>
            </a:endParaRPr>
          </a:p>
        </p:txBody>
      </p:sp>
      <p:sp>
        <p:nvSpPr>
          <p:cNvPr id="4" name="Action Button: Home 3">
            <a:hlinkClick r:id="rId2" action="ppaction://hlinksldjump" highlightClick="1"/>
            <a:extLst>
              <a:ext uri="{FF2B5EF4-FFF2-40B4-BE49-F238E27FC236}">
                <a16:creationId xmlns:a16="http://schemas.microsoft.com/office/drawing/2014/main" id="{7393305D-302D-1C17-693E-5C05BD9EFC74}"/>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8EA4D625-9886-5A9C-9BC5-BF60CD80347E}"/>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10</a:t>
            </a:fld>
            <a:endParaRPr lang="en-US"/>
          </a:p>
        </p:txBody>
      </p:sp>
      <p:sp>
        <p:nvSpPr>
          <p:cNvPr id="14" name="TextBox 13">
            <a:extLst>
              <a:ext uri="{FF2B5EF4-FFF2-40B4-BE49-F238E27FC236}">
                <a16:creationId xmlns:a16="http://schemas.microsoft.com/office/drawing/2014/main" id="{2213A1B2-F488-6B08-A89D-43CBE461223C}"/>
              </a:ext>
            </a:extLst>
          </p:cNvPr>
          <p:cNvSpPr txBox="1"/>
          <p:nvPr/>
        </p:nvSpPr>
        <p:spPr>
          <a:xfrm>
            <a:off x="489476" y="419427"/>
            <a:ext cx="4572000" cy="261610"/>
          </a:xfrm>
          <a:prstGeom prst="rect">
            <a:avLst/>
          </a:prstGeom>
          <a:noFill/>
        </p:spPr>
        <p:txBody>
          <a:bodyPr wrap="square">
            <a:spAutoFit/>
          </a:bodyPr>
          <a:lstStyle/>
          <a:p>
            <a:r>
              <a:rPr lang="en-US" sz="1100" b="1" spc="300" dirty="0">
                <a:solidFill>
                  <a:srgbClr val="003664"/>
                </a:solidFill>
              </a:rPr>
              <a:t>MVP REGISTRATION: REGISTRATION STEPS</a:t>
            </a:r>
          </a:p>
        </p:txBody>
      </p:sp>
      <p:sp>
        <p:nvSpPr>
          <p:cNvPr id="8" name="TextBox 7">
            <a:extLst>
              <a:ext uri="{FF2B5EF4-FFF2-40B4-BE49-F238E27FC236}">
                <a16:creationId xmlns:a16="http://schemas.microsoft.com/office/drawing/2014/main" id="{FB5AE3CC-A4D5-E019-69FC-65144A010521}"/>
              </a:ext>
            </a:extLst>
          </p:cNvPr>
          <p:cNvSpPr txBox="1"/>
          <p:nvPr/>
        </p:nvSpPr>
        <p:spPr>
          <a:xfrm>
            <a:off x="489476" y="5141070"/>
            <a:ext cx="3625324" cy="938719"/>
          </a:xfrm>
          <a:prstGeom prst="rect">
            <a:avLst/>
          </a:prstGeom>
          <a:noFill/>
          <a:ln>
            <a:solidFill>
              <a:schemeClr val="accent1"/>
            </a:solidFill>
            <a:prstDash val="dash"/>
          </a:ln>
        </p:spPr>
        <p:txBody>
          <a:bodyPr wrap="square" rtlCol="0">
            <a:spAutoFit/>
          </a:bodyPr>
          <a:lstStyle/>
          <a:p>
            <a:pPr marL="91440"/>
            <a:r>
              <a:rPr lang="en-US" sz="1100" dirty="0">
                <a:solidFill>
                  <a:srgbClr val="003664"/>
                </a:solidFill>
                <a:latin typeface="+mn-lt"/>
              </a:rPr>
              <a:t>*The screenshots included in this user guide were based on the QPP test environment. Because we are always working to incorporate feedback and improve the experience, there may be differences between these screenshots and what you see on the </a:t>
            </a:r>
            <a:r>
              <a:rPr lang="en-US" sz="1100" dirty="0">
                <a:solidFill>
                  <a:srgbClr val="003664"/>
                </a:solidFill>
                <a:latin typeface="+mn-lt"/>
                <a:hlinkClick r:id="rId3"/>
              </a:rPr>
              <a:t>QPP website</a:t>
            </a:r>
            <a:r>
              <a:rPr lang="en-US" sz="1100" dirty="0">
                <a:solidFill>
                  <a:srgbClr val="003664"/>
                </a:solidFill>
                <a:latin typeface="+mn-lt"/>
              </a:rPr>
              <a:t>.</a:t>
            </a:r>
            <a:endParaRPr lang="en-US" sz="1100" dirty="0">
              <a:solidFill>
                <a:srgbClr val="003664"/>
              </a:solidFill>
            </a:endParaRPr>
          </a:p>
        </p:txBody>
      </p:sp>
      <p:pic>
        <p:nvPicPr>
          <p:cNvPr id="9" name="Picture 8">
            <a:extLst>
              <a:ext uri="{FF2B5EF4-FFF2-40B4-BE49-F238E27FC236}">
                <a16:creationId xmlns:a16="http://schemas.microsoft.com/office/drawing/2014/main" id="{764E87AD-A704-578D-F692-00B5F998CB28}"/>
              </a:ext>
            </a:extLst>
          </p:cNvPr>
          <p:cNvPicPr>
            <a:picLocks noChangeAspect="1"/>
          </p:cNvPicPr>
          <p:nvPr/>
        </p:nvPicPr>
        <p:blipFill>
          <a:blip r:embed="rId4"/>
          <a:stretch>
            <a:fillRect/>
          </a:stretch>
        </p:blipFill>
        <p:spPr>
          <a:xfrm>
            <a:off x="3647339" y="1530295"/>
            <a:ext cx="5258347" cy="1435454"/>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627B27C9-2E0A-390B-F3F9-3B2B7AC00BD7}"/>
              </a:ext>
            </a:extLst>
          </p:cNvPr>
          <p:cNvPicPr>
            <a:picLocks noChangeAspect="1"/>
          </p:cNvPicPr>
          <p:nvPr/>
        </p:nvPicPr>
        <p:blipFill>
          <a:blip r:embed="rId5"/>
          <a:stretch>
            <a:fillRect/>
          </a:stretch>
        </p:blipFill>
        <p:spPr>
          <a:xfrm>
            <a:off x="4201669" y="3356299"/>
            <a:ext cx="4291384" cy="2723490"/>
          </a:xfrm>
          <a:prstGeom prst="rect">
            <a:avLst/>
          </a:prstGeom>
          <a:effectLst>
            <a:outerShdw blurRad="50800" dist="38100" dir="2700000" algn="tl" rotWithShape="0">
              <a:prstClr val="black">
                <a:alpha val="40000"/>
              </a:prstClr>
            </a:outerShdw>
          </a:effectLst>
        </p:spPr>
      </p:pic>
      <p:cxnSp>
        <p:nvCxnSpPr>
          <p:cNvPr id="35" name="Straight Arrow Connector 34">
            <a:extLst>
              <a:ext uri="{FF2B5EF4-FFF2-40B4-BE49-F238E27FC236}">
                <a16:creationId xmlns:a16="http://schemas.microsoft.com/office/drawing/2014/main" id="{4FD6B569-9756-DBC2-E4AE-05A94C27288A}"/>
              </a:ext>
            </a:extLst>
          </p:cNvPr>
          <p:cNvCxnSpPr>
            <a:cxnSpLocks/>
          </p:cNvCxnSpPr>
          <p:nvPr/>
        </p:nvCxnSpPr>
        <p:spPr>
          <a:xfrm flipH="1">
            <a:off x="7847860" y="2248022"/>
            <a:ext cx="452761" cy="27944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382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CD55A-4CC6-9981-DF55-DA0E051612E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48014F6-E84A-E1B6-6EED-0D577CE5B9E3}"/>
              </a:ext>
            </a:extLst>
          </p:cNvPr>
          <p:cNvSpPr/>
          <p:nvPr/>
        </p:nvSpPr>
        <p:spPr>
          <a:xfrm rot="10800000">
            <a:off x="0" y="998705"/>
            <a:ext cx="9144000" cy="5208675"/>
          </a:xfrm>
          <a:prstGeom prst="rect">
            <a:avLst/>
          </a:prstGeom>
          <a:gradFill flip="none" rotWithShape="1">
            <a:gsLst>
              <a:gs pos="6000">
                <a:schemeClr val="bg1"/>
              </a:gs>
              <a:gs pos="100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B1A04-197E-EC95-5A1F-1D889D6EA47C}"/>
              </a:ext>
            </a:extLst>
          </p:cNvPr>
          <p:cNvSpPr>
            <a:spLocks noGrp="1"/>
          </p:cNvSpPr>
          <p:nvPr>
            <p:ph type="title"/>
          </p:nvPr>
        </p:nvSpPr>
        <p:spPr>
          <a:xfrm>
            <a:off x="490864" y="621101"/>
            <a:ext cx="8108254" cy="767751"/>
          </a:xfrm>
        </p:spPr>
        <p:txBody>
          <a:bodyPr/>
          <a:lstStyle/>
          <a:p>
            <a:r>
              <a:rPr lang="en-US" dirty="0"/>
              <a:t>Select Your Organization</a:t>
            </a:r>
          </a:p>
        </p:txBody>
      </p:sp>
      <p:sp>
        <p:nvSpPr>
          <p:cNvPr id="3" name="Content Placeholder 2">
            <a:extLst>
              <a:ext uri="{FF2B5EF4-FFF2-40B4-BE49-F238E27FC236}">
                <a16:creationId xmlns:a16="http://schemas.microsoft.com/office/drawing/2014/main" id="{77BB282B-9336-BACF-B099-2A5DCABE654C}"/>
              </a:ext>
            </a:extLst>
          </p:cNvPr>
          <p:cNvSpPr>
            <a:spLocks noGrp="1"/>
          </p:cNvSpPr>
          <p:nvPr>
            <p:ph idx="1"/>
          </p:nvPr>
        </p:nvSpPr>
        <p:spPr>
          <a:xfrm>
            <a:off x="489477" y="1247570"/>
            <a:ext cx="3327922" cy="4959811"/>
          </a:xfrm>
        </p:spPr>
        <p:txBody>
          <a:bodyPr>
            <a:noAutofit/>
          </a:bodyPr>
          <a:lstStyle/>
          <a:p>
            <a:pPr marL="0" marR="0" indent="0">
              <a:lnSpc>
                <a:spcPct val="120000"/>
              </a:lnSpc>
              <a:spcBef>
                <a:spcPts val="0"/>
              </a:spcBef>
              <a:spcAft>
                <a:spcPts val="1200"/>
              </a:spcAft>
              <a:buNone/>
            </a:pPr>
            <a:r>
              <a:rPr lang="en-US" dirty="0">
                <a:latin typeface="+mn-lt"/>
                <a:ea typeface="Calibri" panose="020F0502020204030204" pitchFamily="34" charset="0"/>
                <a:cs typeface="Segoe UI" panose="020B0502040204020203" pitchFamily="34" charset="0"/>
              </a:rPr>
              <a:t>Find</a:t>
            </a:r>
            <a:r>
              <a:rPr lang="en-US" dirty="0">
                <a:effectLst/>
                <a:latin typeface="+mn-lt"/>
                <a:ea typeface="Calibri" panose="020F0502020204030204" pitchFamily="34" charset="0"/>
                <a:cs typeface="Segoe UI" panose="020B0502040204020203" pitchFamily="34" charset="0"/>
              </a:rPr>
              <a:t> the organization for which you are wanting to register for MVP reporting. Most users will only have access to one organization type. </a:t>
            </a:r>
          </a:p>
          <a:p>
            <a:pPr marL="171450" marR="0" indent="-171450">
              <a:lnSpc>
                <a:spcPct val="120000"/>
              </a:lnSpc>
              <a:spcBef>
                <a:spcPts val="0"/>
              </a:spcBef>
              <a:spcAft>
                <a:spcPts val="1200"/>
              </a:spcAft>
              <a:buFont typeface="Arial" panose="020B0604020202020204" pitchFamily="34" charset="0"/>
              <a:buChar char="•"/>
            </a:pPr>
            <a:r>
              <a:rPr lang="en-US" dirty="0">
                <a:solidFill>
                  <a:srgbClr val="000000"/>
                </a:solidFill>
                <a:latin typeface="+mn-lt"/>
                <a:ea typeface="Calibri" panose="020F0502020204030204" pitchFamily="34" charset="0"/>
                <a:cs typeface="Segoe UI" panose="020B0502040204020203" pitchFamily="34" charset="0"/>
              </a:rPr>
              <a:t>If you have access to multiple organization types, you will see them tabbed across the top of the page. Click an organization type to view the list of associated organizations you can access. </a:t>
            </a:r>
          </a:p>
          <a:p>
            <a:pPr marL="171450" marR="0" indent="-171450">
              <a:lnSpc>
                <a:spcPct val="120000"/>
              </a:lnSpc>
              <a:spcBef>
                <a:spcPts val="0"/>
              </a:spcBef>
              <a:spcAft>
                <a:spcPts val="1200"/>
              </a:spcAft>
              <a:buFont typeface="Arial" panose="020B0604020202020204" pitchFamily="34" charset="0"/>
              <a:buChar char="•"/>
            </a:pPr>
            <a:r>
              <a:rPr lang="en-US" dirty="0">
                <a:solidFill>
                  <a:srgbClr val="000000"/>
                </a:solidFill>
                <a:latin typeface="+mn-lt"/>
                <a:ea typeface="Calibri" panose="020F0502020204030204" pitchFamily="34" charset="0"/>
                <a:cs typeface="Segoe UI" panose="020B0502040204020203" pitchFamily="34" charset="0"/>
              </a:rPr>
              <a:t>Once an organization type is selected, choose the organization registering to report MVP. You can filter by registration status or search by the Practice Name, if you have multiple organizations on your account. </a:t>
            </a:r>
          </a:p>
          <a:p>
            <a:pPr marL="171450" marR="0" indent="-171450">
              <a:lnSpc>
                <a:spcPct val="120000"/>
              </a:lnSpc>
              <a:spcBef>
                <a:spcPts val="0"/>
              </a:spcBef>
              <a:spcAft>
                <a:spcPts val="1200"/>
              </a:spcAft>
              <a:buFont typeface="Arial" panose="020B0604020202020204" pitchFamily="34" charset="0"/>
              <a:buChar char="•"/>
            </a:pPr>
            <a:r>
              <a:rPr lang="en-US" dirty="0">
                <a:solidFill>
                  <a:srgbClr val="000000"/>
                </a:solidFill>
                <a:effectLst/>
                <a:latin typeface="+mn-lt"/>
                <a:ea typeface="Calibri" panose="020F0502020204030204" pitchFamily="34" charset="0"/>
                <a:cs typeface="Segoe UI" panose="020B0502040204020203" pitchFamily="34" charset="0"/>
              </a:rPr>
              <a:t>If </a:t>
            </a:r>
            <a:r>
              <a:rPr lang="en-US" dirty="0">
                <a:solidFill>
                  <a:srgbClr val="000000"/>
                </a:solidFill>
                <a:latin typeface="+mn-lt"/>
                <a:ea typeface="Calibri" panose="020F0502020204030204" pitchFamily="34" charset="0"/>
                <a:cs typeface="Segoe UI" panose="020B0502040204020203" pitchFamily="34" charset="0"/>
              </a:rPr>
              <a:t>registering for an </a:t>
            </a:r>
            <a:r>
              <a:rPr lang="en-US" dirty="0">
                <a:solidFill>
                  <a:srgbClr val="000000"/>
                </a:solidFill>
                <a:latin typeface="+mn-lt"/>
                <a:ea typeface="Calibri" panose="020F0502020204030204" pitchFamily="34" charset="0"/>
                <a:cs typeface="Segoe UI" panose="020B0502040204020203" pitchFamily="34" charset="0"/>
                <a:hlinkClick r:id="rId2" action="ppaction://hlinksldjump"/>
              </a:rPr>
              <a:t>Alternative Payment Model (APM) Entity</a:t>
            </a:r>
            <a:r>
              <a:rPr lang="en-US" dirty="0">
                <a:solidFill>
                  <a:srgbClr val="000000"/>
                </a:solidFill>
                <a:latin typeface="+mn-lt"/>
                <a:ea typeface="Calibri" panose="020F0502020204030204" pitchFamily="34" charset="0"/>
                <a:cs typeface="Segoe UI" panose="020B0502040204020203" pitchFamily="34" charset="0"/>
              </a:rPr>
              <a:t>, skip ahead to that section. </a:t>
            </a:r>
            <a:endParaRPr lang="en-US" dirty="0">
              <a:effectLst/>
              <a:latin typeface="+mn-lt"/>
              <a:ea typeface="Calibri" panose="020F0502020204030204" pitchFamily="34" charset="0"/>
              <a:cs typeface="Segoe UI" panose="020B0502040204020203" pitchFamily="34" charset="0"/>
            </a:endParaRPr>
          </a:p>
        </p:txBody>
      </p:sp>
      <p:sp>
        <p:nvSpPr>
          <p:cNvPr id="4" name="Action Button: Home 3">
            <a:hlinkClick r:id="rId3" action="ppaction://hlinksldjump" highlightClick="1"/>
            <a:extLst>
              <a:ext uri="{FF2B5EF4-FFF2-40B4-BE49-F238E27FC236}">
                <a16:creationId xmlns:a16="http://schemas.microsoft.com/office/drawing/2014/main" id="{8A0F02EE-B7A4-7B4F-0436-5D015EC7A25F}"/>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CCF914EE-2ED8-1293-911F-67B8C0F639B5}"/>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11</a:t>
            </a:fld>
            <a:endParaRPr lang="en-US"/>
          </a:p>
        </p:txBody>
      </p:sp>
      <p:sp>
        <p:nvSpPr>
          <p:cNvPr id="14" name="TextBox 13">
            <a:extLst>
              <a:ext uri="{FF2B5EF4-FFF2-40B4-BE49-F238E27FC236}">
                <a16:creationId xmlns:a16="http://schemas.microsoft.com/office/drawing/2014/main" id="{ECEDC09F-EA9A-D925-A2C1-6237AE817DD7}"/>
              </a:ext>
            </a:extLst>
          </p:cNvPr>
          <p:cNvSpPr txBox="1"/>
          <p:nvPr/>
        </p:nvSpPr>
        <p:spPr>
          <a:xfrm>
            <a:off x="489476" y="419427"/>
            <a:ext cx="4572000" cy="261610"/>
          </a:xfrm>
          <a:prstGeom prst="rect">
            <a:avLst/>
          </a:prstGeom>
          <a:noFill/>
        </p:spPr>
        <p:txBody>
          <a:bodyPr wrap="square">
            <a:spAutoFit/>
          </a:bodyPr>
          <a:lstStyle/>
          <a:p>
            <a:r>
              <a:rPr lang="en-US" sz="1100" b="1" spc="300" dirty="0">
                <a:solidFill>
                  <a:srgbClr val="003664"/>
                </a:solidFill>
              </a:rPr>
              <a:t>MVP REGISTRATION: REGISTRATION STEPS</a:t>
            </a:r>
          </a:p>
        </p:txBody>
      </p:sp>
      <p:sp>
        <p:nvSpPr>
          <p:cNvPr id="8" name="TextBox 7">
            <a:extLst>
              <a:ext uri="{FF2B5EF4-FFF2-40B4-BE49-F238E27FC236}">
                <a16:creationId xmlns:a16="http://schemas.microsoft.com/office/drawing/2014/main" id="{0DB25551-E8ED-8444-86B0-E1D95C15960F}"/>
              </a:ext>
            </a:extLst>
          </p:cNvPr>
          <p:cNvSpPr txBox="1"/>
          <p:nvPr/>
        </p:nvSpPr>
        <p:spPr>
          <a:xfrm>
            <a:off x="5326603" y="5015785"/>
            <a:ext cx="3417247" cy="1107996"/>
          </a:xfrm>
          <a:prstGeom prst="rect">
            <a:avLst/>
          </a:prstGeom>
          <a:noFill/>
          <a:ln>
            <a:solidFill>
              <a:schemeClr val="accent1"/>
            </a:solidFill>
            <a:prstDash val="dash"/>
          </a:ln>
        </p:spPr>
        <p:txBody>
          <a:bodyPr wrap="square" rtlCol="0">
            <a:spAutoFit/>
          </a:bodyPr>
          <a:lstStyle/>
          <a:p>
            <a:pPr marL="91440"/>
            <a:r>
              <a:rPr lang="en-US" sz="1100" dirty="0">
                <a:solidFill>
                  <a:srgbClr val="003664"/>
                </a:solidFill>
                <a:latin typeface="+mn-lt"/>
              </a:rPr>
              <a:t>*The screenshots included in this user guide were based on the QPP test environment. Because we are always working to incorporate feedback and improve the experience, there may be differences between these screenshots and what you see on the </a:t>
            </a:r>
            <a:r>
              <a:rPr lang="en-US" sz="1100" dirty="0">
                <a:solidFill>
                  <a:srgbClr val="003664"/>
                </a:solidFill>
                <a:latin typeface="+mn-lt"/>
                <a:hlinkClick r:id="rId4"/>
              </a:rPr>
              <a:t>QPP website</a:t>
            </a:r>
            <a:r>
              <a:rPr lang="en-US" sz="1100" dirty="0">
                <a:solidFill>
                  <a:srgbClr val="003664"/>
                </a:solidFill>
                <a:latin typeface="+mn-lt"/>
              </a:rPr>
              <a:t>.</a:t>
            </a:r>
            <a:endParaRPr lang="en-US" sz="1100" dirty="0">
              <a:solidFill>
                <a:srgbClr val="003664"/>
              </a:solidFill>
            </a:endParaRPr>
          </a:p>
        </p:txBody>
      </p:sp>
      <p:pic>
        <p:nvPicPr>
          <p:cNvPr id="15" name="Picture 14">
            <a:extLst>
              <a:ext uri="{FF2B5EF4-FFF2-40B4-BE49-F238E27FC236}">
                <a16:creationId xmlns:a16="http://schemas.microsoft.com/office/drawing/2014/main" id="{25849C6E-4D2A-17CF-632B-D8E93937C5CB}"/>
              </a:ext>
            </a:extLst>
          </p:cNvPr>
          <p:cNvPicPr>
            <a:picLocks noChangeAspect="1"/>
          </p:cNvPicPr>
          <p:nvPr/>
        </p:nvPicPr>
        <p:blipFill>
          <a:blip r:embed="rId5"/>
          <a:stretch>
            <a:fillRect/>
          </a:stretch>
        </p:blipFill>
        <p:spPr>
          <a:xfrm>
            <a:off x="4405745" y="912549"/>
            <a:ext cx="4338105" cy="33044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75280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03A7E-6E3B-857F-D7EA-08AF1F2B330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FDA5A20-6BF0-E66C-0F46-C857E5D2EAD8}"/>
              </a:ext>
            </a:extLst>
          </p:cNvPr>
          <p:cNvSpPr/>
          <p:nvPr/>
        </p:nvSpPr>
        <p:spPr>
          <a:xfrm rot="10800000">
            <a:off x="0" y="998705"/>
            <a:ext cx="9144000" cy="5208675"/>
          </a:xfrm>
          <a:prstGeom prst="rect">
            <a:avLst/>
          </a:prstGeom>
          <a:gradFill flip="none" rotWithShape="1">
            <a:gsLst>
              <a:gs pos="6000">
                <a:schemeClr val="bg1"/>
              </a:gs>
              <a:gs pos="100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Title 1">
            <a:extLst>
              <a:ext uri="{FF2B5EF4-FFF2-40B4-BE49-F238E27FC236}">
                <a16:creationId xmlns:a16="http://schemas.microsoft.com/office/drawing/2014/main" id="{613CB5E1-D9E9-D619-7ADE-2C6F547F0AE1}"/>
              </a:ext>
            </a:extLst>
          </p:cNvPr>
          <p:cNvSpPr>
            <a:spLocks noGrp="1"/>
          </p:cNvSpPr>
          <p:nvPr>
            <p:ph type="title"/>
          </p:nvPr>
        </p:nvSpPr>
        <p:spPr>
          <a:xfrm>
            <a:off x="490864" y="621101"/>
            <a:ext cx="8108254" cy="767751"/>
          </a:xfrm>
        </p:spPr>
        <p:txBody>
          <a:bodyPr/>
          <a:lstStyle/>
          <a:p>
            <a:r>
              <a:rPr lang="en-US" dirty="0"/>
              <a:t>Select Your Organization </a:t>
            </a:r>
            <a:r>
              <a:rPr lang="en-US" b="0" dirty="0"/>
              <a:t>(Continued)</a:t>
            </a:r>
          </a:p>
        </p:txBody>
      </p:sp>
      <p:sp>
        <p:nvSpPr>
          <p:cNvPr id="3" name="Content Placeholder 2">
            <a:extLst>
              <a:ext uri="{FF2B5EF4-FFF2-40B4-BE49-F238E27FC236}">
                <a16:creationId xmlns:a16="http://schemas.microsoft.com/office/drawing/2014/main" id="{94827609-5AD7-67C9-076E-700E8D716EE5}"/>
              </a:ext>
            </a:extLst>
          </p:cNvPr>
          <p:cNvSpPr>
            <a:spLocks noGrp="1"/>
          </p:cNvSpPr>
          <p:nvPr>
            <p:ph idx="1"/>
          </p:nvPr>
        </p:nvSpPr>
        <p:spPr>
          <a:xfrm>
            <a:off x="489476" y="1247570"/>
            <a:ext cx="7668871" cy="4959811"/>
          </a:xfrm>
        </p:spPr>
        <p:txBody>
          <a:bodyPr>
            <a:noAutofit/>
          </a:bodyPr>
          <a:lstStyle/>
          <a:p>
            <a:pPr marL="0" marR="0" indent="0">
              <a:lnSpc>
                <a:spcPct val="120000"/>
              </a:lnSpc>
              <a:spcBef>
                <a:spcPts val="0"/>
              </a:spcBef>
              <a:spcAft>
                <a:spcPts val="1200"/>
              </a:spcAft>
              <a:buNone/>
            </a:pPr>
            <a:r>
              <a:rPr lang="en-US" dirty="0">
                <a:latin typeface="+mn-lt"/>
                <a:ea typeface="Calibri" panose="020F0502020204030204" pitchFamily="34" charset="0"/>
                <a:cs typeface="Segoe UI" panose="020B0502040204020203" pitchFamily="34" charset="0"/>
              </a:rPr>
              <a:t>You can’t voluntarily report or opt-in to MVP reporting; you must be MIPS eligible to report an MVP. Participants not eligible to register for MVP reporting will see </a:t>
            </a:r>
            <a:r>
              <a:rPr lang="en-US" b="1" dirty="0">
                <a:latin typeface="+mn-lt"/>
                <a:ea typeface="Calibri" panose="020F0502020204030204" pitchFamily="34" charset="0"/>
                <a:cs typeface="Segoe UI" panose="020B0502040204020203" pitchFamily="34" charset="0"/>
              </a:rPr>
              <a:t>Not MIPS Eligible </a:t>
            </a:r>
            <a:r>
              <a:rPr lang="en-US" dirty="0">
                <a:latin typeface="+mn-lt"/>
                <a:ea typeface="Calibri" panose="020F0502020204030204" pitchFamily="34" charset="0"/>
                <a:cs typeface="Segoe UI" panose="020B0502040204020203" pitchFamily="34" charset="0"/>
              </a:rPr>
              <a:t>and the register options, will be greyed out. Virtual Groups are not able to register to report for MVP reporting. </a:t>
            </a:r>
            <a:endParaRPr lang="en-US" dirty="0">
              <a:effectLst/>
              <a:latin typeface="+mn-lt"/>
              <a:ea typeface="Calibri" panose="020F0502020204030204" pitchFamily="34" charset="0"/>
              <a:cs typeface="Segoe UI" panose="020B0502040204020203" pitchFamily="34" charset="0"/>
            </a:endParaRPr>
          </a:p>
        </p:txBody>
      </p:sp>
      <p:sp>
        <p:nvSpPr>
          <p:cNvPr id="4" name="Action Button: Home 3">
            <a:hlinkClick r:id="rId2" action="ppaction://hlinksldjump" highlightClick="1"/>
            <a:extLst>
              <a:ext uri="{FF2B5EF4-FFF2-40B4-BE49-F238E27FC236}">
                <a16:creationId xmlns:a16="http://schemas.microsoft.com/office/drawing/2014/main" id="{83B8D2E7-CE49-899B-17F9-2A6F8DFB02DC}"/>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7AC91263-D0C7-7639-2AD7-B2BAF7F2D586}"/>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12</a:t>
            </a:fld>
            <a:endParaRPr lang="en-US"/>
          </a:p>
        </p:txBody>
      </p:sp>
      <p:sp>
        <p:nvSpPr>
          <p:cNvPr id="14" name="TextBox 13">
            <a:extLst>
              <a:ext uri="{FF2B5EF4-FFF2-40B4-BE49-F238E27FC236}">
                <a16:creationId xmlns:a16="http://schemas.microsoft.com/office/drawing/2014/main" id="{40B51DFC-0E1E-0B59-9C53-483F31BC74C7}"/>
              </a:ext>
            </a:extLst>
          </p:cNvPr>
          <p:cNvSpPr txBox="1"/>
          <p:nvPr/>
        </p:nvSpPr>
        <p:spPr>
          <a:xfrm>
            <a:off x="489476" y="419427"/>
            <a:ext cx="4572000" cy="261610"/>
          </a:xfrm>
          <a:prstGeom prst="rect">
            <a:avLst/>
          </a:prstGeom>
          <a:noFill/>
        </p:spPr>
        <p:txBody>
          <a:bodyPr wrap="square">
            <a:spAutoFit/>
          </a:bodyPr>
          <a:lstStyle/>
          <a:p>
            <a:r>
              <a:rPr lang="en-US" sz="1100" b="1" spc="300" dirty="0">
                <a:solidFill>
                  <a:srgbClr val="003664"/>
                </a:solidFill>
              </a:rPr>
              <a:t>MVP REGISTRATION: REGISTRATION STEPS</a:t>
            </a:r>
          </a:p>
        </p:txBody>
      </p:sp>
      <p:pic>
        <p:nvPicPr>
          <p:cNvPr id="11" name="Picture 10">
            <a:extLst>
              <a:ext uri="{FF2B5EF4-FFF2-40B4-BE49-F238E27FC236}">
                <a16:creationId xmlns:a16="http://schemas.microsoft.com/office/drawing/2014/main" id="{E70BABC4-3BE8-5DB5-C166-A70D43CF0190}"/>
              </a:ext>
            </a:extLst>
          </p:cNvPr>
          <p:cNvPicPr>
            <a:picLocks noChangeAspect="1"/>
          </p:cNvPicPr>
          <p:nvPr/>
        </p:nvPicPr>
        <p:blipFill>
          <a:blip r:embed="rId3"/>
          <a:stretch>
            <a:fillRect/>
          </a:stretch>
        </p:blipFill>
        <p:spPr>
          <a:xfrm>
            <a:off x="1440995" y="1956674"/>
            <a:ext cx="6207991" cy="2211253"/>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3B926399-4CFD-337A-302D-58F3E0C716D4}"/>
              </a:ext>
            </a:extLst>
          </p:cNvPr>
          <p:cNvSpPr txBox="1"/>
          <p:nvPr/>
        </p:nvSpPr>
        <p:spPr>
          <a:xfrm>
            <a:off x="5326603" y="5015785"/>
            <a:ext cx="3417247" cy="1107996"/>
          </a:xfrm>
          <a:prstGeom prst="rect">
            <a:avLst/>
          </a:prstGeom>
          <a:noFill/>
          <a:ln>
            <a:solidFill>
              <a:schemeClr val="accent1"/>
            </a:solidFill>
            <a:prstDash val="dash"/>
          </a:ln>
        </p:spPr>
        <p:txBody>
          <a:bodyPr wrap="square" rtlCol="0">
            <a:spAutoFit/>
          </a:bodyPr>
          <a:lstStyle/>
          <a:p>
            <a:pPr marL="91440"/>
            <a:r>
              <a:rPr lang="en-US" sz="1100" dirty="0">
                <a:solidFill>
                  <a:srgbClr val="003664"/>
                </a:solidFill>
                <a:latin typeface="+mn-lt"/>
              </a:rPr>
              <a:t>*The screenshots included in this user guide were based on the QPP test environment. Because we are always working to incorporate feedback and improve the experience, there may be differences between these screenshots and what you see on the </a:t>
            </a:r>
            <a:r>
              <a:rPr lang="en-US" sz="1100" dirty="0">
                <a:solidFill>
                  <a:srgbClr val="003664"/>
                </a:solidFill>
                <a:latin typeface="+mn-lt"/>
                <a:hlinkClick r:id="rId4"/>
              </a:rPr>
              <a:t>QPP website</a:t>
            </a:r>
            <a:r>
              <a:rPr lang="en-US" sz="1100" dirty="0">
                <a:solidFill>
                  <a:srgbClr val="003664"/>
                </a:solidFill>
                <a:latin typeface="+mn-lt"/>
              </a:rPr>
              <a:t>.</a:t>
            </a:r>
            <a:endParaRPr lang="en-US" sz="1100" dirty="0">
              <a:solidFill>
                <a:srgbClr val="003664"/>
              </a:solidFill>
            </a:endParaRPr>
          </a:p>
        </p:txBody>
      </p:sp>
    </p:spTree>
    <p:extLst>
      <p:ext uri="{BB962C8B-B14F-4D97-AF65-F5344CB8AC3E}">
        <p14:creationId xmlns:p14="http://schemas.microsoft.com/office/powerpoint/2010/main" val="42338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1B515-DEFA-3460-DB20-653A5B4C32A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7A4F043-D1B0-8CC1-5106-AD3EAEE1D91D}"/>
              </a:ext>
            </a:extLst>
          </p:cNvPr>
          <p:cNvSpPr/>
          <p:nvPr/>
        </p:nvSpPr>
        <p:spPr>
          <a:xfrm rot="10800000">
            <a:off x="0" y="998705"/>
            <a:ext cx="9144000" cy="5208675"/>
          </a:xfrm>
          <a:prstGeom prst="rect">
            <a:avLst/>
          </a:prstGeom>
          <a:gradFill flip="none" rotWithShape="1">
            <a:gsLst>
              <a:gs pos="6000">
                <a:schemeClr val="bg1"/>
              </a:gs>
              <a:gs pos="100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BD4F2B-23A8-15F7-D3F1-D2451ADCB056}"/>
              </a:ext>
            </a:extLst>
          </p:cNvPr>
          <p:cNvSpPr>
            <a:spLocks noGrp="1"/>
          </p:cNvSpPr>
          <p:nvPr>
            <p:ph type="title"/>
          </p:nvPr>
        </p:nvSpPr>
        <p:spPr>
          <a:xfrm>
            <a:off x="490864" y="621101"/>
            <a:ext cx="8108254" cy="767751"/>
          </a:xfrm>
        </p:spPr>
        <p:txBody>
          <a:bodyPr/>
          <a:lstStyle/>
          <a:p>
            <a:r>
              <a:rPr lang="en-US"/>
              <a:t>Select MVP Reporting Option</a:t>
            </a:r>
          </a:p>
        </p:txBody>
      </p:sp>
      <p:sp>
        <p:nvSpPr>
          <p:cNvPr id="3" name="Content Placeholder 2">
            <a:extLst>
              <a:ext uri="{FF2B5EF4-FFF2-40B4-BE49-F238E27FC236}">
                <a16:creationId xmlns:a16="http://schemas.microsoft.com/office/drawing/2014/main" id="{C4794D58-84D8-5543-6841-41088520E5E8}"/>
              </a:ext>
            </a:extLst>
          </p:cNvPr>
          <p:cNvSpPr>
            <a:spLocks noGrp="1"/>
          </p:cNvSpPr>
          <p:nvPr>
            <p:ph idx="1"/>
          </p:nvPr>
        </p:nvSpPr>
        <p:spPr>
          <a:xfrm>
            <a:off x="489477" y="1247570"/>
            <a:ext cx="2431853" cy="4959811"/>
          </a:xfrm>
        </p:spPr>
        <p:txBody>
          <a:bodyPr>
            <a:noAutofit/>
          </a:bodyPr>
          <a:lstStyle/>
          <a:p>
            <a:pPr marL="0" marR="0" indent="0">
              <a:lnSpc>
                <a:spcPct val="120000"/>
              </a:lnSpc>
              <a:spcBef>
                <a:spcPts val="0"/>
              </a:spcBef>
              <a:spcAft>
                <a:spcPts val="1200"/>
              </a:spcAft>
              <a:buNone/>
            </a:pPr>
            <a:r>
              <a:rPr lang="en-US" dirty="0">
                <a:latin typeface="+mn-lt"/>
                <a:ea typeface="Calibri" panose="020F0502020204030204" pitchFamily="34" charset="0"/>
                <a:cs typeface="Segoe UI" panose="020B0502040204020203" pitchFamily="34" charset="0"/>
              </a:rPr>
              <a:t>Select the appropriate reporting option, for the selected Practice. Select the reporting option below, to jump ahead in this guide </a:t>
            </a:r>
          </a:p>
          <a:p>
            <a:pPr marL="171450" marR="0" indent="-171450">
              <a:lnSpc>
                <a:spcPct val="120000"/>
              </a:lnSpc>
              <a:spcBef>
                <a:spcPts val="0"/>
              </a:spcBef>
              <a:spcAft>
                <a:spcPts val="1200"/>
              </a:spcAft>
              <a:buFont typeface="Arial" panose="020B0604020202020204" pitchFamily="34" charset="0"/>
              <a:buChar char="•"/>
            </a:pPr>
            <a:r>
              <a:rPr lang="en-US" dirty="0">
                <a:effectLst/>
                <a:latin typeface="+mn-lt"/>
                <a:ea typeface="Calibri" panose="020F0502020204030204" pitchFamily="34" charset="0"/>
                <a:cs typeface="Segoe UI" panose="020B0502040204020203" pitchFamily="34" charset="0"/>
                <a:hlinkClick r:id="rId2" action="ppaction://hlinksldjump"/>
              </a:rPr>
              <a:t>Register Group</a:t>
            </a:r>
            <a:endParaRPr lang="en-US" dirty="0">
              <a:effectLst/>
              <a:latin typeface="+mn-lt"/>
              <a:ea typeface="Calibri" panose="020F0502020204030204" pitchFamily="34" charset="0"/>
              <a:cs typeface="Segoe UI" panose="020B0502040204020203" pitchFamily="34" charset="0"/>
            </a:endParaRPr>
          </a:p>
          <a:p>
            <a:pPr marL="171450" marR="0" indent="-171450">
              <a:lnSpc>
                <a:spcPct val="120000"/>
              </a:lnSpc>
              <a:spcBef>
                <a:spcPts val="0"/>
              </a:spcBef>
              <a:spcAft>
                <a:spcPts val="1200"/>
              </a:spcAft>
              <a:buFont typeface="Arial" panose="020B0604020202020204" pitchFamily="34" charset="0"/>
              <a:buChar char="•"/>
            </a:pPr>
            <a:r>
              <a:rPr lang="en-US" dirty="0">
                <a:latin typeface="+mn-lt"/>
                <a:ea typeface="Calibri" panose="020F0502020204030204" pitchFamily="34" charset="0"/>
                <a:cs typeface="Segoe UI" panose="020B0502040204020203" pitchFamily="34" charset="0"/>
                <a:hlinkClick r:id="rId3" action="ppaction://hlinksldjump"/>
              </a:rPr>
              <a:t>Register an Individual</a:t>
            </a:r>
            <a:endParaRPr lang="en-US" dirty="0">
              <a:latin typeface="+mn-lt"/>
              <a:ea typeface="Calibri" panose="020F0502020204030204" pitchFamily="34" charset="0"/>
              <a:cs typeface="Segoe UI" panose="020B0502040204020203" pitchFamily="34" charset="0"/>
            </a:endParaRPr>
          </a:p>
          <a:p>
            <a:pPr marL="171450" marR="0" indent="-171450">
              <a:lnSpc>
                <a:spcPct val="120000"/>
              </a:lnSpc>
              <a:spcBef>
                <a:spcPts val="0"/>
              </a:spcBef>
              <a:spcAft>
                <a:spcPts val="1200"/>
              </a:spcAft>
              <a:buFont typeface="Arial" panose="020B0604020202020204" pitchFamily="34" charset="0"/>
              <a:buChar char="•"/>
            </a:pPr>
            <a:r>
              <a:rPr lang="en-US" dirty="0">
                <a:effectLst/>
                <a:latin typeface="+mn-lt"/>
                <a:ea typeface="Calibri" panose="020F0502020204030204" pitchFamily="34" charset="0"/>
                <a:cs typeface="Segoe UI" panose="020B0502040204020203" pitchFamily="34" charset="0"/>
                <a:hlinkClick r:id="rId4" action="ppaction://hlinksldjump"/>
              </a:rPr>
              <a:t>Register a Subgroup</a:t>
            </a:r>
            <a:endParaRPr lang="en-US" dirty="0">
              <a:effectLst/>
              <a:latin typeface="+mn-lt"/>
              <a:ea typeface="Calibri" panose="020F0502020204030204" pitchFamily="34" charset="0"/>
              <a:cs typeface="Segoe UI" panose="020B0502040204020203" pitchFamily="34" charset="0"/>
            </a:endParaRPr>
          </a:p>
          <a:p>
            <a:pPr marL="171450" marR="0" indent="-171450">
              <a:lnSpc>
                <a:spcPct val="120000"/>
              </a:lnSpc>
              <a:spcBef>
                <a:spcPts val="0"/>
              </a:spcBef>
              <a:spcAft>
                <a:spcPts val="1200"/>
              </a:spcAft>
              <a:buFont typeface="Arial" panose="020B0604020202020204" pitchFamily="34" charset="0"/>
              <a:buChar char="•"/>
            </a:pPr>
            <a:r>
              <a:rPr lang="en-US" dirty="0">
                <a:solidFill>
                  <a:srgbClr val="000000"/>
                </a:solidFill>
                <a:latin typeface="+mn-lt"/>
                <a:ea typeface="Calibri" panose="020F0502020204030204" pitchFamily="34" charset="0"/>
                <a:cs typeface="Segoe UI" panose="020B0502040204020203" pitchFamily="34" charset="0"/>
                <a:hlinkClick r:id="rId5" action="ppaction://hlinksldjump"/>
              </a:rPr>
              <a:t>Register an Alternative Payment Model (APM) Entity</a:t>
            </a:r>
            <a:endParaRPr lang="en-US" dirty="0">
              <a:effectLst/>
              <a:latin typeface="+mn-lt"/>
              <a:ea typeface="Calibri" panose="020F0502020204030204" pitchFamily="34" charset="0"/>
              <a:cs typeface="Segoe UI" panose="020B0502040204020203" pitchFamily="34" charset="0"/>
            </a:endParaRPr>
          </a:p>
          <a:p>
            <a:pPr marL="171450" marR="0" indent="-171450">
              <a:lnSpc>
                <a:spcPct val="120000"/>
              </a:lnSpc>
              <a:spcBef>
                <a:spcPts val="0"/>
              </a:spcBef>
              <a:spcAft>
                <a:spcPts val="1200"/>
              </a:spcAft>
              <a:buFont typeface="Arial" panose="020B0604020202020204" pitchFamily="34" charset="0"/>
              <a:buChar char="•"/>
            </a:pPr>
            <a:endParaRPr lang="en-US" sz="1000" dirty="0">
              <a:latin typeface="Segoe UI" panose="020B0502040204020203" pitchFamily="34" charset="0"/>
              <a:ea typeface="Calibri" panose="020F0502020204030204" pitchFamily="34" charset="0"/>
              <a:cs typeface="Segoe UI" panose="020B0502040204020203" pitchFamily="34" charset="0"/>
            </a:endParaRPr>
          </a:p>
          <a:p>
            <a:pPr marR="0">
              <a:lnSpc>
                <a:spcPct val="120000"/>
              </a:lnSpc>
              <a:spcBef>
                <a:spcPts val="0"/>
              </a:spcBef>
              <a:spcAft>
                <a:spcPts val="1200"/>
              </a:spcAft>
            </a:pPr>
            <a:endParaRPr lang="en-US" sz="1000" dirty="0">
              <a:latin typeface="Segoe UI" panose="020B0502040204020203" pitchFamily="34" charset="0"/>
              <a:ea typeface="Calibri" panose="020F0502020204030204" pitchFamily="34" charset="0"/>
              <a:cs typeface="Segoe UI" panose="020B0502040204020203" pitchFamily="34" charset="0"/>
            </a:endParaRPr>
          </a:p>
          <a:p>
            <a:pPr marR="0">
              <a:lnSpc>
                <a:spcPct val="120000"/>
              </a:lnSpc>
              <a:spcBef>
                <a:spcPts val="0"/>
              </a:spcBef>
              <a:spcAft>
                <a:spcPts val="1200"/>
              </a:spcAft>
            </a:pPr>
            <a:endParaRPr lang="en-US" sz="10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4" name="Action Button: Home 3">
            <a:hlinkClick r:id="rId6" action="ppaction://hlinksldjump" highlightClick="1"/>
            <a:extLst>
              <a:ext uri="{FF2B5EF4-FFF2-40B4-BE49-F238E27FC236}">
                <a16:creationId xmlns:a16="http://schemas.microsoft.com/office/drawing/2014/main" id="{4EF85C8D-9FC1-0EC0-0558-8A6F3468CD25}"/>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47EC58EF-124F-EEDA-5C2F-557CBB0D7B99}"/>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13</a:t>
            </a:fld>
            <a:endParaRPr lang="en-US"/>
          </a:p>
        </p:txBody>
      </p:sp>
      <p:sp>
        <p:nvSpPr>
          <p:cNvPr id="14" name="TextBox 13">
            <a:extLst>
              <a:ext uri="{FF2B5EF4-FFF2-40B4-BE49-F238E27FC236}">
                <a16:creationId xmlns:a16="http://schemas.microsoft.com/office/drawing/2014/main" id="{D2F810B7-5BB1-0532-99CD-FC1CBA20A0B3}"/>
              </a:ext>
            </a:extLst>
          </p:cNvPr>
          <p:cNvSpPr txBox="1"/>
          <p:nvPr/>
        </p:nvSpPr>
        <p:spPr>
          <a:xfrm>
            <a:off x="489476" y="419427"/>
            <a:ext cx="4572000" cy="261610"/>
          </a:xfrm>
          <a:prstGeom prst="rect">
            <a:avLst/>
          </a:prstGeom>
          <a:noFill/>
        </p:spPr>
        <p:txBody>
          <a:bodyPr wrap="square">
            <a:spAutoFit/>
          </a:bodyPr>
          <a:lstStyle/>
          <a:p>
            <a:r>
              <a:rPr lang="en-US" sz="1100" b="1" spc="300" dirty="0">
                <a:solidFill>
                  <a:srgbClr val="003664"/>
                </a:solidFill>
              </a:rPr>
              <a:t>MVP REGISTRATION: REGISTRATION STEPS</a:t>
            </a:r>
          </a:p>
        </p:txBody>
      </p:sp>
      <p:sp>
        <p:nvSpPr>
          <p:cNvPr id="8" name="TextBox 7">
            <a:extLst>
              <a:ext uri="{FF2B5EF4-FFF2-40B4-BE49-F238E27FC236}">
                <a16:creationId xmlns:a16="http://schemas.microsoft.com/office/drawing/2014/main" id="{35D4E74E-0680-E60C-8EAB-25E9A1C36BEB}"/>
              </a:ext>
            </a:extLst>
          </p:cNvPr>
          <p:cNvSpPr txBox="1"/>
          <p:nvPr/>
        </p:nvSpPr>
        <p:spPr>
          <a:xfrm>
            <a:off x="489476" y="5141070"/>
            <a:ext cx="3625324" cy="938719"/>
          </a:xfrm>
          <a:prstGeom prst="rect">
            <a:avLst/>
          </a:prstGeom>
          <a:noFill/>
          <a:ln>
            <a:solidFill>
              <a:schemeClr val="accent1"/>
            </a:solidFill>
            <a:prstDash val="dash"/>
          </a:ln>
        </p:spPr>
        <p:txBody>
          <a:bodyPr wrap="square" rtlCol="0">
            <a:spAutoFit/>
          </a:bodyPr>
          <a:lstStyle/>
          <a:p>
            <a:pPr marL="91440"/>
            <a:r>
              <a:rPr lang="en-US" sz="1100" dirty="0">
                <a:solidFill>
                  <a:srgbClr val="003664"/>
                </a:solidFill>
                <a:latin typeface="+mn-lt"/>
              </a:rPr>
              <a:t>*The screenshots included in this user guide were based on the QPP test environment. Because we are always working to incorporate feedback and improve the experience, there may be differences between these screenshots and what you see on the </a:t>
            </a:r>
            <a:r>
              <a:rPr lang="en-US" sz="1100" dirty="0">
                <a:solidFill>
                  <a:srgbClr val="003664"/>
                </a:solidFill>
                <a:latin typeface="+mn-lt"/>
                <a:hlinkClick r:id="rId7"/>
              </a:rPr>
              <a:t>QPP website</a:t>
            </a:r>
            <a:r>
              <a:rPr lang="en-US" sz="1100" dirty="0">
                <a:solidFill>
                  <a:srgbClr val="003664"/>
                </a:solidFill>
                <a:latin typeface="+mn-lt"/>
              </a:rPr>
              <a:t>.</a:t>
            </a:r>
            <a:endParaRPr lang="en-US" sz="1100" dirty="0">
              <a:solidFill>
                <a:srgbClr val="003664"/>
              </a:solidFill>
            </a:endParaRPr>
          </a:p>
        </p:txBody>
      </p:sp>
      <p:pic>
        <p:nvPicPr>
          <p:cNvPr id="13" name="Picture 12">
            <a:extLst>
              <a:ext uri="{FF2B5EF4-FFF2-40B4-BE49-F238E27FC236}">
                <a16:creationId xmlns:a16="http://schemas.microsoft.com/office/drawing/2014/main" id="{753FBEBC-27C2-EACA-E782-F8A5E1EA5BFE}"/>
              </a:ext>
            </a:extLst>
          </p:cNvPr>
          <p:cNvPicPr>
            <a:picLocks noChangeAspect="1"/>
          </p:cNvPicPr>
          <p:nvPr/>
        </p:nvPicPr>
        <p:blipFill>
          <a:blip r:embed="rId8"/>
          <a:stretch>
            <a:fillRect/>
          </a:stretch>
        </p:blipFill>
        <p:spPr>
          <a:xfrm>
            <a:off x="2921330" y="1527972"/>
            <a:ext cx="5957424" cy="2155515"/>
          </a:xfrm>
          <a:prstGeom prst="rect">
            <a:avLst/>
          </a:prstGeom>
          <a:effectLst>
            <a:outerShdw blurRad="50800" dist="38100" dir="2700000" algn="tl" rotWithShape="0">
              <a:prstClr val="black">
                <a:alpha val="40000"/>
              </a:prstClr>
            </a:outerShdw>
          </a:effectLst>
        </p:spPr>
      </p:pic>
      <p:sp>
        <p:nvSpPr>
          <p:cNvPr id="5" name="Content Placeholder 5">
            <a:extLst>
              <a:ext uri="{FF2B5EF4-FFF2-40B4-BE49-F238E27FC236}">
                <a16:creationId xmlns:a16="http://schemas.microsoft.com/office/drawing/2014/main" id="{416A9335-7739-CFE4-A3FD-083A1AEF1B32}"/>
              </a:ext>
            </a:extLst>
          </p:cNvPr>
          <p:cNvSpPr txBox="1">
            <a:spLocks/>
          </p:cNvSpPr>
          <p:nvPr/>
        </p:nvSpPr>
        <p:spPr>
          <a:xfrm>
            <a:off x="5602385" y="5035580"/>
            <a:ext cx="3162925" cy="75028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400" kern="1200">
                <a:solidFill>
                  <a:srgbClr val="003664"/>
                </a:solidFill>
                <a:latin typeface="+mj-lt"/>
                <a:ea typeface="+mn-ea"/>
                <a:cs typeface="+mn-cs"/>
              </a:defRPr>
            </a:lvl1pPr>
            <a:lvl2pPr marL="0" indent="-228600" algn="l" defTabSz="914400" rtl="0" eaLnBrk="1" latinLnBrk="0" hangingPunct="1">
              <a:lnSpc>
                <a:spcPct val="100000"/>
              </a:lnSpc>
              <a:spcBef>
                <a:spcPts val="500"/>
              </a:spcBef>
              <a:buClr>
                <a:srgbClr val="1FAEB5"/>
              </a:buClr>
              <a:buSzPct val="70000"/>
              <a:buFont typeface="Arial" panose="020B0604020202020204" pitchFamily="34" charset="0"/>
              <a:buChar char="•"/>
              <a:defRPr sz="1400" kern="1200">
                <a:solidFill>
                  <a:srgbClr val="003664"/>
                </a:solidFill>
                <a:latin typeface="+mj-lt"/>
                <a:ea typeface="+mn-ea"/>
                <a:cs typeface="+mn-cs"/>
              </a:defRPr>
            </a:lvl2pPr>
            <a:lvl3pPr marL="457200" indent="-228600" algn="l" defTabSz="914400" rtl="0" eaLnBrk="1" latinLnBrk="0" hangingPunct="1">
              <a:lnSpc>
                <a:spcPct val="100000"/>
              </a:lnSpc>
              <a:spcBef>
                <a:spcPts val="500"/>
              </a:spcBef>
              <a:buClr>
                <a:srgbClr val="1FAEB5"/>
              </a:buClr>
              <a:buSzPct val="70000"/>
              <a:buFont typeface="System Font Regular"/>
              <a:buChar char="—"/>
              <a:defRPr sz="1400" kern="1200">
                <a:solidFill>
                  <a:srgbClr val="003664"/>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a:r>
              <a:rPr lang="en-US" sz="1200" dirty="0">
                <a:latin typeface="+mn-lt"/>
              </a:rPr>
              <a:t>NOTE: For more information about the MVP reporting options, refer to the </a:t>
            </a:r>
            <a:r>
              <a:rPr lang="en-US" sz="1200" dirty="0">
                <a:latin typeface="+mn-lt"/>
                <a:hlinkClick r:id="rId9"/>
              </a:rPr>
              <a:t>2024 MVP Implementation Guide (PDF)</a:t>
            </a:r>
            <a:endParaRPr lang="en-US" sz="1200" dirty="0">
              <a:latin typeface="+mn-lt"/>
            </a:endParaRPr>
          </a:p>
        </p:txBody>
      </p:sp>
      <p:cxnSp>
        <p:nvCxnSpPr>
          <p:cNvPr id="9" name="Straight Connector 8">
            <a:extLst>
              <a:ext uri="{FF2B5EF4-FFF2-40B4-BE49-F238E27FC236}">
                <a16:creationId xmlns:a16="http://schemas.microsoft.com/office/drawing/2014/main" id="{350FB4B9-65D1-5CFA-BE5D-94E198F2600E}"/>
              </a:ext>
            </a:extLst>
          </p:cNvPr>
          <p:cNvCxnSpPr/>
          <p:nvPr/>
        </p:nvCxnSpPr>
        <p:spPr>
          <a:xfrm>
            <a:off x="5602385" y="4841025"/>
            <a:ext cx="3162925" cy="0"/>
          </a:xfrm>
          <a:prstGeom prst="line">
            <a:avLst/>
          </a:prstGeom>
          <a:ln w="63500">
            <a:solidFill>
              <a:srgbClr val="00366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EAEC2D1-410A-8720-BAC4-AA3581A51832}"/>
              </a:ext>
            </a:extLst>
          </p:cNvPr>
          <p:cNvCxnSpPr/>
          <p:nvPr/>
        </p:nvCxnSpPr>
        <p:spPr>
          <a:xfrm>
            <a:off x="5602385" y="5934836"/>
            <a:ext cx="3162925" cy="0"/>
          </a:xfrm>
          <a:prstGeom prst="line">
            <a:avLst/>
          </a:prstGeom>
          <a:ln w="63500">
            <a:solidFill>
              <a:srgbClr val="0036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041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13B4A-944C-A869-3437-552C109038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72FF51-AF6D-EEE4-4283-4175BFC2F506}"/>
              </a:ext>
            </a:extLst>
          </p:cNvPr>
          <p:cNvSpPr>
            <a:spLocks noGrp="1"/>
          </p:cNvSpPr>
          <p:nvPr>
            <p:ph type="title"/>
          </p:nvPr>
        </p:nvSpPr>
        <p:spPr>
          <a:xfrm>
            <a:off x="490864" y="621101"/>
            <a:ext cx="8108254" cy="767751"/>
          </a:xfrm>
        </p:spPr>
        <p:txBody>
          <a:bodyPr/>
          <a:lstStyle/>
          <a:p>
            <a:r>
              <a:rPr lang="en-US"/>
              <a:t>MVP Registration – Group</a:t>
            </a:r>
          </a:p>
        </p:txBody>
      </p:sp>
      <p:sp>
        <p:nvSpPr>
          <p:cNvPr id="3" name="Content Placeholder 2">
            <a:extLst>
              <a:ext uri="{FF2B5EF4-FFF2-40B4-BE49-F238E27FC236}">
                <a16:creationId xmlns:a16="http://schemas.microsoft.com/office/drawing/2014/main" id="{5094DDEF-F87E-1149-6F31-166591FA141C}"/>
              </a:ext>
            </a:extLst>
          </p:cNvPr>
          <p:cNvSpPr>
            <a:spLocks noGrp="1"/>
          </p:cNvSpPr>
          <p:nvPr>
            <p:ph idx="1"/>
          </p:nvPr>
        </p:nvSpPr>
        <p:spPr>
          <a:xfrm>
            <a:off x="489478" y="1247570"/>
            <a:ext cx="2566990" cy="4959811"/>
          </a:xfrm>
        </p:spPr>
        <p:txBody>
          <a:bodyPr>
            <a:noAutofit/>
          </a:bodyPr>
          <a:lstStyle/>
          <a:p>
            <a:pPr marL="0" marR="0" indent="0">
              <a:lnSpc>
                <a:spcPct val="120000"/>
              </a:lnSpc>
              <a:spcBef>
                <a:spcPts val="0"/>
              </a:spcBef>
              <a:spcAft>
                <a:spcPts val="1200"/>
              </a:spcAft>
              <a:buNone/>
            </a:pPr>
            <a:r>
              <a:rPr lang="en-US" dirty="0">
                <a:latin typeface="+mn-lt"/>
                <a:ea typeface="Calibri" panose="020F0502020204030204" pitchFamily="34" charset="0"/>
                <a:cs typeface="Segoe UI" panose="020B0502040204020203" pitchFamily="34" charset="0"/>
              </a:rPr>
              <a:t>You’ll need to identify the MVP being selected for reporting along with the population health measure the MVP participant wishes to be evaluated on.</a:t>
            </a:r>
            <a:endParaRPr lang="en-US" dirty="0">
              <a:effectLst/>
              <a:latin typeface="+mn-lt"/>
              <a:ea typeface="Calibri" panose="020F0502020204030204" pitchFamily="34" charset="0"/>
              <a:cs typeface="Segoe UI" panose="020B0502040204020203" pitchFamily="34" charset="0"/>
            </a:endParaRPr>
          </a:p>
          <a:p>
            <a:pPr marL="0" marR="0" indent="0">
              <a:lnSpc>
                <a:spcPct val="120000"/>
              </a:lnSpc>
              <a:spcBef>
                <a:spcPts val="0"/>
              </a:spcBef>
              <a:spcAft>
                <a:spcPts val="1200"/>
              </a:spcAft>
              <a:buNone/>
            </a:pPr>
            <a:r>
              <a:rPr lang="en-US" b="1" dirty="0">
                <a:latin typeface="+mn-lt"/>
                <a:ea typeface="Calibri" panose="020F0502020204030204" pitchFamily="34" charset="0"/>
                <a:cs typeface="Segoe UI" panose="020B0502040204020203" pitchFamily="34" charset="0"/>
              </a:rPr>
              <a:t>Scoring reminder: </a:t>
            </a:r>
            <a:r>
              <a:rPr lang="en-US" dirty="0">
                <a:latin typeface="+mn-lt"/>
                <a:ea typeface="Calibri" panose="020F0502020204030204" pitchFamily="34" charset="0"/>
                <a:cs typeface="Segoe UI" panose="020B0502040204020203" pitchFamily="34" charset="0"/>
              </a:rPr>
              <a:t>If the MVP participant doesn’t meet requirements for the population health measure selected during registration, the measure will be excluded from scoring.</a:t>
            </a:r>
          </a:p>
        </p:txBody>
      </p:sp>
      <p:sp>
        <p:nvSpPr>
          <p:cNvPr id="4" name="Action Button: Home 3">
            <a:hlinkClick r:id="rId2" action="ppaction://hlinksldjump" highlightClick="1"/>
            <a:extLst>
              <a:ext uri="{FF2B5EF4-FFF2-40B4-BE49-F238E27FC236}">
                <a16:creationId xmlns:a16="http://schemas.microsoft.com/office/drawing/2014/main" id="{E09156C7-32CB-E361-8066-3491FD2DC0B0}"/>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E9EF786A-A9AC-25AB-264F-A31CD61378D0}"/>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14</a:t>
            </a:fld>
            <a:endParaRPr lang="en-US"/>
          </a:p>
        </p:txBody>
      </p:sp>
      <p:sp>
        <p:nvSpPr>
          <p:cNvPr id="14" name="TextBox 13">
            <a:extLst>
              <a:ext uri="{FF2B5EF4-FFF2-40B4-BE49-F238E27FC236}">
                <a16:creationId xmlns:a16="http://schemas.microsoft.com/office/drawing/2014/main" id="{6F800A32-A8CF-BB4E-B79F-CA4FBA054950}"/>
              </a:ext>
            </a:extLst>
          </p:cNvPr>
          <p:cNvSpPr txBox="1"/>
          <p:nvPr/>
        </p:nvSpPr>
        <p:spPr>
          <a:xfrm>
            <a:off x="489476" y="419427"/>
            <a:ext cx="4572000" cy="261610"/>
          </a:xfrm>
          <a:prstGeom prst="rect">
            <a:avLst/>
          </a:prstGeom>
          <a:noFill/>
        </p:spPr>
        <p:txBody>
          <a:bodyPr wrap="square">
            <a:spAutoFit/>
          </a:bodyPr>
          <a:lstStyle/>
          <a:p>
            <a:r>
              <a:rPr lang="en-US" sz="1100" b="1" spc="300" dirty="0">
                <a:solidFill>
                  <a:srgbClr val="003664"/>
                </a:solidFill>
              </a:rPr>
              <a:t>MVP REGISTRATION: REGISTRATION STEPS</a:t>
            </a:r>
          </a:p>
        </p:txBody>
      </p:sp>
      <p:sp>
        <p:nvSpPr>
          <p:cNvPr id="8" name="TextBox 7">
            <a:extLst>
              <a:ext uri="{FF2B5EF4-FFF2-40B4-BE49-F238E27FC236}">
                <a16:creationId xmlns:a16="http://schemas.microsoft.com/office/drawing/2014/main" id="{789D02B1-9137-582A-07A2-D72CB04FC9CD}"/>
              </a:ext>
            </a:extLst>
          </p:cNvPr>
          <p:cNvSpPr txBox="1"/>
          <p:nvPr/>
        </p:nvSpPr>
        <p:spPr>
          <a:xfrm>
            <a:off x="489476" y="5141070"/>
            <a:ext cx="3625324" cy="938719"/>
          </a:xfrm>
          <a:prstGeom prst="rect">
            <a:avLst/>
          </a:prstGeom>
          <a:noFill/>
          <a:ln>
            <a:solidFill>
              <a:schemeClr val="accent1"/>
            </a:solidFill>
            <a:prstDash val="dash"/>
          </a:ln>
        </p:spPr>
        <p:txBody>
          <a:bodyPr wrap="square" rtlCol="0">
            <a:spAutoFit/>
          </a:bodyPr>
          <a:lstStyle/>
          <a:p>
            <a:pPr marL="91440"/>
            <a:r>
              <a:rPr lang="en-US" sz="1100" dirty="0">
                <a:solidFill>
                  <a:srgbClr val="003664"/>
                </a:solidFill>
                <a:latin typeface="+mn-lt"/>
              </a:rPr>
              <a:t>*The screenshots included in this user guide were based on the QPP test environment. Because we are always working to incorporate feedback and improve the experience, there may be differences between these screenshots and what you see on the </a:t>
            </a:r>
            <a:r>
              <a:rPr lang="en-US" sz="1100" dirty="0">
                <a:solidFill>
                  <a:srgbClr val="003664"/>
                </a:solidFill>
                <a:latin typeface="+mn-lt"/>
                <a:hlinkClick r:id="rId3"/>
              </a:rPr>
              <a:t>QPP website</a:t>
            </a:r>
            <a:r>
              <a:rPr lang="en-US" sz="1100" dirty="0">
                <a:solidFill>
                  <a:srgbClr val="003664"/>
                </a:solidFill>
                <a:latin typeface="+mn-lt"/>
              </a:rPr>
              <a:t>.</a:t>
            </a:r>
            <a:endParaRPr lang="en-US" sz="1100" dirty="0">
              <a:solidFill>
                <a:srgbClr val="003664"/>
              </a:solidFill>
            </a:endParaRPr>
          </a:p>
        </p:txBody>
      </p:sp>
      <p:pic>
        <p:nvPicPr>
          <p:cNvPr id="17" name="Picture 16">
            <a:extLst>
              <a:ext uri="{FF2B5EF4-FFF2-40B4-BE49-F238E27FC236}">
                <a16:creationId xmlns:a16="http://schemas.microsoft.com/office/drawing/2014/main" id="{35C134F2-9FB9-2D8B-131C-D91CA998A78C}"/>
              </a:ext>
            </a:extLst>
          </p:cNvPr>
          <p:cNvPicPr>
            <a:picLocks noChangeAspect="1"/>
          </p:cNvPicPr>
          <p:nvPr/>
        </p:nvPicPr>
        <p:blipFill>
          <a:blip r:embed="rId4"/>
          <a:stretch>
            <a:fillRect/>
          </a:stretch>
        </p:blipFill>
        <p:spPr>
          <a:xfrm>
            <a:off x="6405971" y="5534507"/>
            <a:ext cx="1664241" cy="461805"/>
          </a:xfrm>
          <a:prstGeom prst="rect">
            <a:avLst/>
          </a:prstGeom>
          <a:effectLst>
            <a:outerShdw blurRad="50800" dist="38100" dir="2700000" algn="tl" rotWithShape="0">
              <a:prstClr val="black">
                <a:alpha val="40000"/>
              </a:prstClr>
            </a:outerShdw>
          </a:effectLst>
        </p:spPr>
      </p:pic>
      <p:sp>
        <p:nvSpPr>
          <p:cNvPr id="18" name="Content Placeholder 2">
            <a:extLst>
              <a:ext uri="{FF2B5EF4-FFF2-40B4-BE49-F238E27FC236}">
                <a16:creationId xmlns:a16="http://schemas.microsoft.com/office/drawing/2014/main" id="{DC352B8F-8250-CA6A-A795-1A6B54751815}"/>
              </a:ext>
            </a:extLst>
          </p:cNvPr>
          <p:cNvSpPr txBox="1">
            <a:spLocks/>
          </p:cNvSpPr>
          <p:nvPr/>
        </p:nvSpPr>
        <p:spPr>
          <a:xfrm>
            <a:off x="5436193" y="4551578"/>
            <a:ext cx="3162925" cy="114513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200" kern="1200">
                <a:solidFill>
                  <a:schemeClr val="tx1"/>
                </a:solidFill>
                <a:latin typeface="+mj-lt"/>
                <a:ea typeface="+mn-ea"/>
                <a:cs typeface="+mn-cs"/>
              </a:defRPr>
            </a:lvl1pPr>
            <a:lvl2pPr marL="457200" indent="-228600" algn="l" defTabSz="914400" rtl="0" eaLnBrk="1" latinLnBrk="0" hangingPunct="1">
              <a:lnSpc>
                <a:spcPct val="100000"/>
              </a:lnSpc>
              <a:spcBef>
                <a:spcPts val="500"/>
              </a:spcBef>
              <a:buClr>
                <a:srgbClr val="1FAEB5"/>
              </a:buClr>
              <a:buSzPct val="100000"/>
              <a:buFont typeface="Arial" panose="020B0604020202020204" pitchFamily="34" charset="0"/>
              <a:buChar char="•"/>
              <a:defRPr sz="1200" kern="1200">
                <a:solidFill>
                  <a:schemeClr val="tx1"/>
                </a:solidFill>
                <a:latin typeface="+mj-lt"/>
                <a:ea typeface="+mn-ea"/>
                <a:cs typeface="+mn-cs"/>
              </a:defRPr>
            </a:lvl2pPr>
            <a:lvl3pPr marL="685800" indent="-228600" algn="l" defTabSz="914400" rtl="0" eaLnBrk="1" latinLnBrk="0" hangingPunct="1">
              <a:lnSpc>
                <a:spcPct val="100000"/>
              </a:lnSpc>
              <a:spcBef>
                <a:spcPts val="500"/>
              </a:spcBef>
              <a:buClr>
                <a:srgbClr val="1FAEB5"/>
              </a:buClr>
              <a:buSzPct val="70000"/>
              <a:buFont typeface="System Font Regular"/>
              <a:buChar char="—"/>
              <a:defRPr sz="1200" kern="1200">
                <a:solidFill>
                  <a:schemeClr val="tx1"/>
                </a:solidFill>
                <a:latin typeface="+mj-lt"/>
                <a:ea typeface="+mn-ea"/>
                <a:cs typeface="+mn-cs"/>
              </a:defRPr>
            </a:lvl3pPr>
            <a:lvl4pPr marL="1143000" indent="-228600" algn="l" defTabSz="914400" rtl="0" eaLnBrk="1" latinLnBrk="0" hangingPunct="1">
              <a:lnSpc>
                <a:spcPct val="100000"/>
              </a:lnSpc>
              <a:spcBef>
                <a:spcPts val="500"/>
              </a:spcBef>
              <a:buClr>
                <a:srgbClr val="11A0A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a:r>
              <a:rPr lang="en-US" dirty="0">
                <a:solidFill>
                  <a:srgbClr val="003664"/>
                </a:solidFill>
                <a:latin typeface="+mn-lt"/>
              </a:rPr>
              <a:t>Items marked with a red asterisk (*), are required fields. </a:t>
            </a:r>
          </a:p>
          <a:p>
            <a:pPr marL="91440"/>
            <a:r>
              <a:rPr lang="en-US" dirty="0">
                <a:solidFill>
                  <a:srgbClr val="003664"/>
                </a:solidFill>
                <a:latin typeface="+mn-lt"/>
              </a:rPr>
              <a:t>Changes will be automatically saved as the MVP registration is completed, as indicated, at the top of the screen.</a:t>
            </a:r>
            <a:endParaRPr lang="en-US" sz="1000" dirty="0">
              <a:latin typeface="Segoe UI" panose="020B0502040204020203" pitchFamily="34" charset="0"/>
              <a:ea typeface="Calibri" panose="020F0502020204030204" pitchFamily="34" charset="0"/>
              <a:cs typeface="Segoe UI" panose="020B0502040204020203" pitchFamily="34" charset="0"/>
            </a:endParaRPr>
          </a:p>
        </p:txBody>
      </p:sp>
      <p:cxnSp>
        <p:nvCxnSpPr>
          <p:cNvPr id="21" name="Straight Connector 20">
            <a:extLst>
              <a:ext uri="{FF2B5EF4-FFF2-40B4-BE49-F238E27FC236}">
                <a16:creationId xmlns:a16="http://schemas.microsoft.com/office/drawing/2014/main" id="{31214E32-4850-19AE-FF86-F3314CFB9243}"/>
              </a:ext>
            </a:extLst>
          </p:cNvPr>
          <p:cNvCxnSpPr/>
          <p:nvPr/>
        </p:nvCxnSpPr>
        <p:spPr>
          <a:xfrm>
            <a:off x="5436193" y="4467007"/>
            <a:ext cx="3162925" cy="0"/>
          </a:xfrm>
          <a:prstGeom prst="line">
            <a:avLst/>
          </a:prstGeom>
          <a:ln w="63500">
            <a:solidFill>
              <a:srgbClr val="00366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F792DE-8009-1D87-1010-5B29B526620F}"/>
              </a:ext>
            </a:extLst>
          </p:cNvPr>
          <p:cNvCxnSpPr/>
          <p:nvPr/>
        </p:nvCxnSpPr>
        <p:spPr>
          <a:xfrm>
            <a:off x="5512927" y="6079789"/>
            <a:ext cx="3162925" cy="0"/>
          </a:xfrm>
          <a:prstGeom prst="line">
            <a:avLst/>
          </a:prstGeom>
          <a:ln w="63500">
            <a:solidFill>
              <a:srgbClr val="003664"/>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1D981CF-996A-E515-CE68-0AFD3919506F}"/>
              </a:ext>
            </a:extLst>
          </p:cNvPr>
          <p:cNvPicPr>
            <a:picLocks noChangeAspect="1"/>
          </p:cNvPicPr>
          <p:nvPr/>
        </p:nvPicPr>
        <p:blipFill>
          <a:blip r:embed="rId5"/>
          <a:stretch>
            <a:fillRect/>
          </a:stretch>
        </p:blipFill>
        <p:spPr>
          <a:xfrm>
            <a:off x="3107467" y="1336027"/>
            <a:ext cx="5764092" cy="26788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03536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C5D20-33EB-78BD-B7FF-3980CD6AA8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D7FD5E-ED15-CA5F-6E97-84977C2F19EC}"/>
              </a:ext>
            </a:extLst>
          </p:cNvPr>
          <p:cNvSpPr>
            <a:spLocks noGrp="1"/>
          </p:cNvSpPr>
          <p:nvPr>
            <p:ph type="title"/>
          </p:nvPr>
        </p:nvSpPr>
        <p:spPr>
          <a:xfrm>
            <a:off x="490864" y="621101"/>
            <a:ext cx="8108254" cy="767751"/>
          </a:xfrm>
        </p:spPr>
        <p:txBody>
          <a:bodyPr/>
          <a:lstStyle/>
          <a:p>
            <a:r>
              <a:rPr lang="en-US" dirty="0"/>
              <a:t>MVP Registration – Group </a:t>
            </a:r>
            <a:r>
              <a:rPr lang="en-US" b="0" dirty="0"/>
              <a:t>(Continued)</a:t>
            </a:r>
          </a:p>
        </p:txBody>
      </p:sp>
      <p:sp>
        <p:nvSpPr>
          <p:cNvPr id="3" name="Content Placeholder 2">
            <a:extLst>
              <a:ext uri="{FF2B5EF4-FFF2-40B4-BE49-F238E27FC236}">
                <a16:creationId xmlns:a16="http://schemas.microsoft.com/office/drawing/2014/main" id="{4BD1C63E-A784-1362-B88D-8BAA1D1DE2CB}"/>
              </a:ext>
            </a:extLst>
          </p:cNvPr>
          <p:cNvSpPr>
            <a:spLocks noGrp="1"/>
          </p:cNvSpPr>
          <p:nvPr>
            <p:ph idx="1"/>
          </p:nvPr>
        </p:nvSpPr>
        <p:spPr>
          <a:xfrm>
            <a:off x="489478" y="1247570"/>
            <a:ext cx="2592390" cy="4959811"/>
          </a:xfrm>
        </p:spPr>
        <p:txBody>
          <a:bodyPr>
            <a:noAutofit/>
          </a:bodyPr>
          <a:lstStyle/>
          <a:p>
            <a:pPr marL="0" marR="0" indent="0">
              <a:lnSpc>
                <a:spcPct val="120000"/>
              </a:lnSpc>
              <a:spcBef>
                <a:spcPts val="0"/>
              </a:spcBef>
              <a:spcAft>
                <a:spcPts val="1200"/>
              </a:spcAft>
              <a:buNone/>
            </a:pPr>
            <a:r>
              <a:rPr lang="en-US" dirty="0">
                <a:latin typeface="+mn-lt"/>
                <a:ea typeface="Calibri" panose="020F0502020204030204" pitchFamily="34" charset="0"/>
                <a:cs typeface="Segoe UI" panose="020B0502040204020203" pitchFamily="34" charset="0"/>
              </a:rPr>
              <a:t>When registering for an MVP that includes an outcomes-based administrative claims measure, you’ll be prompted to indicate whether the MVP participant would like to be evaluated on it as 1 of their quality measures.</a:t>
            </a:r>
          </a:p>
          <a:p>
            <a:pPr marL="0" marR="0" indent="0">
              <a:lnSpc>
                <a:spcPct val="120000"/>
              </a:lnSpc>
              <a:spcBef>
                <a:spcPts val="0"/>
              </a:spcBef>
              <a:spcAft>
                <a:spcPts val="1200"/>
              </a:spcAft>
              <a:buNone/>
            </a:pPr>
            <a:r>
              <a:rPr lang="en-US" b="1" dirty="0">
                <a:latin typeface="+mn-lt"/>
                <a:ea typeface="Calibri" panose="020F0502020204030204" pitchFamily="34" charset="0"/>
                <a:cs typeface="Segoe UI" panose="020B0502040204020203" pitchFamily="34" charset="0"/>
              </a:rPr>
              <a:t>Scoring reminder</a:t>
            </a:r>
            <a:r>
              <a:rPr lang="en-US" dirty="0">
                <a:latin typeface="+mn-lt"/>
                <a:ea typeface="Calibri" panose="020F0502020204030204" pitchFamily="34" charset="0"/>
                <a:cs typeface="Segoe UI" panose="020B0502040204020203" pitchFamily="34" charset="0"/>
              </a:rPr>
              <a:t>: If the MVP participant doesn’t meet case minimum for the outcomes-based administrative claims measure, they’ll receive 0 out of 10 points for the required outcome measure unless they submit another outcome measure.</a:t>
            </a:r>
          </a:p>
        </p:txBody>
      </p:sp>
      <p:sp>
        <p:nvSpPr>
          <p:cNvPr id="4" name="Action Button: Home 3">
            <a:hlinkClick r:id="rId2" action="ppaction://hlinksldjump" highlightClick="1"/>
            <a:extLst>
              <a:ext uri="{FF2B5EF4-FFF2-40B4-BE49-F238E27FC236}">
                <a16:creationId xmlns:a16="http://schemas.microsoft.com/office/drawing/2014/main" id="{633022A9-7E46-B0F6-E7B2-51313B2048CD}"/>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639164AD-4663-2A4A-B90B-0D75B9C2910B}"/>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15</a:t>
            </a:fld>
            <a:endParaRPr lang="en-US"/>
          </a:p>
        </p:txBody>
      </p:sp>
      <p:sp>
        <p:nvSpPr>
          <p:cNvPr id="14" name="TextBox 13">
            <a:extLst>
              <a:ext uri="{FF2B5EF4-FFF2-40B4-BE49-F238E27FC236}">
                <a16:creationId xmlns:a16="http://schemas.microsoft.com/office/drawing/2014/main" id="{F6E1F8B9-9D27-6445-5A74-D289A5E1595D}"/>
              </a:ext>
            </a:extLst>
          </p:cNvPr>
          <p:cNvSpPr txBox="1"/>
          <p:nvPr/>
        </p:nvSpPr>
        <p:spPr>
          <a:xfrm>
            <a:off x="489476" y="419427"/>
            <a:ext cx="4572000" cy="261610"/>
          </a:xfrm>
          <a:prstGeom prst="rect">
            <a:avLst/>
          </a:prstGeom>
          <a:noFill/>
        </p:spPr>
        <p:txBody>
          <a:bodyPr wrap="square">
            <a:spAutoFit/>
          </a:bodyPr>
          <a:lstStyle/>
          <a:p>
            <a:r>
              <a:rPr lang="en-US" sz="1100" b="1" spc="300" dirty="0">
                <a:solidFill>
                  <a:srgbClr val="003664"/>
                </a:solidFill>
              </a:rPr>
              <a:t>MVP REGISTRATION: REGISTRATION STEPS</a:t>
            </a:r>
          </a:p>
        </p:txBody>
      </p:sp>
      <p:sp>
        <p:nvSpPr>
          <p:cNvPr id="8" name="TextBox 7">
            <a:extLst>
              <a:ext uri="{FF2B5EF4-FFF2-40B4-BE49-F238E27FC236}">
                <a16:creationId xmlns:a16="http://schemas.microsoft.com/office/drawing/2014/main" id="{88568604-15BE-E165-0AF5-ABEBF02FBACD}"/>
              </a:ext>
            </a:extLst>
          </p:cNvPr>
          <p:cNvSpPr txBox="1"/>
          <p:nvPr/>
        </p:nvSpPr>
        <p:spPr>
          <a:xfrm>
            <a:off x="489476" y="5141070"/>
            <a:ext cx="3625324" cy="938719"/>
          </a:xfrm>
          <a:prstGeom prst="rect">
            <a:avLst/>
          </a:prstGeom>
          <a:noFill/>
          <a:ln>
            <a:solidFill>
              <a:schemeClr val="accent1"/>
            </a:solidFill>
            <a:prstDash val="dash"/>
          </a:ln>
        </p:spPr>
        <p:txBody>
          <a:bodyPr wrap="square" rtlCol="0">
            <a:spAutoFit/>
          </a:bodyPr>
          <a:lstStyle/>
          <a:p>
            <a:pPr marL="91440"/>
            <a:r>
              <a:rPr lang="en-US" sz="1100" dirty="0">
                <a:solidFill>
                  <a:srgbClr val="003664"/>
                </a:solidFill>
                <a:latin typeface="+mn-lt"/>
              </a:rPr>
              <a:t>*The screenshots included in this user guide were based on the QPP test environment. Because we are always working to incorporate feedback and improve the experience, there may be differences between these screenshots and what you see on the </a:t>
            </a:r>
            <a:r>
              <a:rPr lang="en-US" sz="1100" dirty="0">
                <a:solidFill>
                  <a:srgbClr val="003664"/>
                </a:solidFill>
                <a:latin typeface="+mn-lt"/>
                <a:hlinkClick r:id="rId3"/>
              </a:rPr>
              <a:t>QPP website</a:t>
            </a:r>
            <a:r>
              <a:rPr lang="en-US" sz="1100" dirty="0">
                <a:solidFill>
                  <a:srgbClr val="003664"/>
                </a:solidFill>
                <a:latin typeface="+mn-lt"/>
              </a:rPr>
              <a:t>.</a:t>
            </a:r>
            <a:endParaRPr lang="en-US" sz="1100" dirty="0">
              <a:solidFill>
                <a:srgbClr val="003664"/>
              </a:solidFill>
            </a:endParaRPr>
          </a:p>
        </p:txBody>
      </p:sp>
      <p:pic>
        <p:nvPicPr>
          <p:cNvPr id="9" name="Picture 8">
            <a:extLst>
              <a:ext uri="{FF2B5EF4-FFF2-40B4-BE49-F238E27FC236}">
                <a16:creationId xmlns:a16="http://schemas.microsoft.com/office/drawing/2014/main" id="{970E75F9-48E2-6576-7C26-6190DD728D7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78519" y="1495447"/>
            <a:ext cx="5401778" cy="30790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26415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910A5-FF0B-D00E-A8CF-63377F9D0D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DB2D4C-BBF9-E7FA-09F6-815B2751919B}"/>
              </a:ext>
            </a:extLst>
          </p:cNvPr>
          <p:cNvSpPr>
            <a:spLocks noGrp="1"/>
          </p:cNvSpPr>
          <p:nvPr>
            <p:ph type="title"/>
          </p:nvPr>
        </p:nvSpPr>
        <p:spPr>
          <a:xfrm>
            <a:off x="490864" y="621101"/>
            <a:ext cx="8108254" cy="767751"/>
          </a:xfrm>
        </p:spPr>
        <p:txBody>
          <a:bodyPr/>
          <a:lstStyle/>
          <a:p>
            <a:r>
              <a:rPr lang="en-US" dirty="0"/>
              <a:t>MVP Registration – Group </a:t>
            </a:r>
            <a:r>
              <a:rPr lang="en-US" b="0" dirty="0"/>
              <a:t>(Continued)</a:t>
            </a:r>
          </a:p>
        </p:txBody>
      </p:sp>
      <p:sp>
        <p:nvSpPr>
          <p:cNvPr id="3" name="Content Placeholder 2">
            <a:extLst>
              <a:ext uri="{FF2B5EF4-FFF2-40B4-BE49-F238E27FC236}">
                <a16:creationId xmlns:a16="http://schemas.microsoft.com/office/drawing/2014/main" id="{F67BCCD5-8259-CC50-180B-56BF961754CA}"/>
              </a:ext>
            </a:extLst>
          </p:cNvPr>
          <p:cNvSpPr>
            <a:spLocks noGrp="1"/>
          </p:cNvSpPr>
          <p:nvPr>
            <p:ph idx="1"/>
          </p:nvPr>
        </p:nvSpPr>
        <p:spPr>
          <a:xfrm>
            <a:off x="489478" y="1247570"/>
            <a:ext cx="2389190" cy="4959811"/>
          </a:xfrm>
        </p:spPr>
        <p:txBody>
          <a:bodyPr>
            <a:noAutofit/>
          </a:bodyPr>
          <a:lstStyle/>
          <a:p>
            <a:pPr marL="0" marR="0" indent="0">
              <a:lnSpc>
                <a:spcPct val="120000"/>
              </a:lnSpc>
              <a:spcBef>
                <a:spcPts val="0"/>
              </a:spcBef>
              <a:spcAft>
                <a:spcPts val="1200"/>
              </a:spcAft>
              <a:buNone/>
            </a:pPr>
            <a:r>
              <a:rPr lang="en-US" dirty="0">
                <a:latin typeface="+mn-lt"/>
                <a:ea typeface="Calibri" panose="020F0502020204030204" pitchFamily="34" charset="0"/>
                <a:cs typeface="Segoe UI" panose="020B0502040204020203" pitchFamily="34" charset="0"/>
              </a:rPr>
              <a:t>After all required fields are completed, select </a:t>
            </a:r>
            <a:r>
              <a:rPr lang="en-US" b="1" dirty="0">
                <a:latin typeface="+mn-lt"/>
                <a:ea typeface="Calibri" panose="020F0502020204030204" pitchFamily="34" charset="0"/>
                <a:cs typeface="Segoe UI" panose="020B0502040204020203" pitchFamily="34" charset="0"/>
              </a:rPr>
              <a:t>Back to MVP Registration</a:t>
            </a:r>
            <a:r>
              <a:rPr lang="en-US" dirty="0">
                <a:latin typeface="+mn-lt"/>
                <a:ea typeface="Calibri" panose="020F0502020204030204" pitchFamily="34" charset="0"/>
                <a:cs typeface="Segoe UI" panose="020B0502040204020203" pitchFamily="34" charset="0"/>
              </a:rPr>
              <a:t>, to be taken back to the MVP Registration page. The practice for which the MVP Registration was completed, will now display an </a:t>
            </a:r>
            <a:r>
              <a:rPr lang="en-US" b="1" dirty="0">
                <a:latin typeface="+mn-lt"/>
                <a:ea typeface="Calibri" panose="020F0502020204030204" pitchFamily="34" charset="0"/>
                <a:cs typeface="Segoe UI" panose="020B0502040204020203" pitchFamily="34" charset="0"/>
              </a:rPr>
              <a:t>MVP Registration Status</a:t>
            </a:r>
            <a:r>
              <a:rPr lang="en-US" dirty="0">
                <a:latin typeface="+mn-lt"/>
                <a:ea typeface="Calibri" panose="020F0502020204030204" pitchFamily="34" charset="0"/>
                <a:cs typeface="Segoe UI" panose="020B0502040204020203" pitchFamily="34" charset="0"/>
              </a:rPr>
              <a:t> with </a:t>
            </a:r>
            <a:r>
              <a:rPr lang="en-US" b="1" dirty="0">
                <a:latin typeface="+mn-lt"/>
                <a:ea typeface="Calibri" panose="020F0502020204030204" pitchFamily="34" charset="0"/>
                <a:cs typeface="Segoe UI" panose="020B0502040204020203" pitchFamily="34" charset="0"/>
              </a:rPr>
              <a:t>Complete.</a:t>
            </a:r>
            <a:r>
              <a:rPr lang="en-US" dirty="0">
                <a:latin typeface="+mn-lt"/>
                <a:ea typeface="Calibri" panose="020F0502020204030204" pitchFamily="34" charset="0"/>
                <a:cs typeface="Segoe UI" panose="020B0502040204020203" pitchFamily="34" charset="0"/>
              </a:rPr>
              <a:t> A Registration Summary may also be download, for your records. </a:t>
            </a:r>
          </a:p>
          <a:p>
            <a:pPr>
              <a:lnSpc>
                <a:spcPct val="120000"/>
              </a:lnSpc>
              <a:spcBef>
                <a:spcPts val="0"/>
              </a:spcBef>
              <a:spcAft>
                <a:spcPts val="1200"/>
              </a:spcAft>
            </a:pPr>
            <a:r>
              <a:rPr lang="en-US" dirty="0">
                <a:latin typeface="+mn-lt"/>
                <a:cs typeface="Segoe UI" panose="020B0502040204020203" pitchFamily="34" charset="0"/>
              </a:rPr>
              <a:t>If no other types of MVP registrations are needed, skip ahead in this guide, to the </a:t>
            </a:r>
            <a:r>
              <a:rPr lang="en-US" dirty="0">
                <a:latin typeface="+mn-lt"/>
                <a:cs typeface="Segoe UI" panose="020B0502040204020203" pitchFamily="34" charset="0"/>
                <a:hlinkClick r:id="rId2" action="ppaction://hlinksldjump"/>
              </a:rPr>
              <a:t>Frequently Asked Questions </a:t>
            </a:r>
            <a:r>
              <a:rPr lang="en-US" dirty="0">
                <a:latin typeface="+mn-lt"/>
                <a:cs typeface="Segoe UI" panose="020B0502040204020203" pitchFamily="34" charset="0"/>
              </a:rPr>
              <a:t>section. </a:t>
            </a:r>
          </a:p>
          <a:p>
            <a:pPr marL="0" marR="0" indent="0">
              <a:lnSpc>
                <a:spcPct val="120000"/>
              </a:lnSpc>
              <a:spcBef>
                <a:spcPts val="0"/>
              </a:spcBef>
              <a:spcAft>
                <a:spcPts val="1200"/>
              </a:spcAft>
              <a:buNone/>
            </a:pPr>
            <a:r>
              <a:rPr lang="en-US" sz="1000" dirty="0">
                <a:latin typeface="Segoe UI" panose="020B0502040204020203" pitchFamily="34" charset="0"/>
                <a:ea typeface="Calibri" panose="020F0502020204030204" pitchFamily="34" charset="0"/>
                <a:cs typeface="Segoe UI" panose="020B0502040204020203" pitchFamily="34" charset="0"/>
              </a:rPr>
              <a:t> </a:t>
            </a:r>
          </a:p>
        </p:txBody>
      </p:sp>
      <p:sp>
        <p:nvSpPr>
          <p:cNvPr id="4" name="Action Button: Home 3">
            <a:hlinkClick r:id="rId3" action="ppaction://hlinksldjump" highlightClick="1"/>
            <a:extLst>
              <a:ext uri="{FF2B5EF4-FFF2-40B4-BE49-F238E27FC236}">
                <a16:creationId xmlns:a16="http://schemas.microsoft.com/office/drawing/2014/main" id="{91B6069A-336C-5599-0155-287ED4B10A7F}"/>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07BAFFC4-E167-F435-0E8B-95D0CA6B0210}"/>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16</a:t>
            </a:fld>
            <a:endParaRPr lang="en-US"/>
          </a:p>
        </p:txBody>
      </p:sp>
      <p:sp>
        <p:nvSpPr>
          <p:cNvPr id="14" name="TextBox 13">
            <a:extLst>
              <a:ext uri="{FF2B5EF4-FFF2-40B4-BE49-F238E27FC236}">
                <a16:creationId xmlns:a16="http://schemas.microsoft.com/office/drawing/2014/main" id="{106CBFFA-FA20-A222-3816-0BB68CDD1EBB}"/>
              </a:ext>
            </a:extLst>
          </p:cNvPr>
          <p:cNvSpPr txBox="1"/>
          <p:nvPr/>
        </p:nvSpPr>
        <p:spPr>
          <a:xfrm>
            <a:off x="489476" y="419427"/>
            <a:ext cx="4572000" cy="261610"/>
          </a:xfrm>
          <a:prstGeom prst="rect">
            <a:avLst/>
          </a:prstGeom>
          <a:noFill/>
        </p:spPr>
        <p:txBody>
          <a:bodyPr wrap="square">
            <a:spAutoFit/>
          </a:bodyPr>
          <a:lstStyle/>
          <a:p>
            <a:r>
              <a:rPr lang="en-US" sz="1100" b="1" spc="300" dirty="0">
                <a:solidFill>
                  <a:srgbClr val="003664"/>
                </a:solidFill>
              </a:rPr>
              <a:t>MVP REGISTRATION: REGISTRATION STEPS</a:t>
            </a:r>
          </a:p>
        </p:txBody>
      </p:sp>
      <p:sp>
        <p:nvSpPr>
          <p:cNvPr id="8" name="TextBox 7">
            <a:extLst>
              <a:ext uri="{FF2B5EF4-FFF2-40B4-BE49-F238E27FC236}">
                <a16:creationId xmlns:a16="http://schemas.microsoft.com/office/drawing/2014/main" id="{5E597434-C774-F6BC-85F2-5BB1029E26EC}"/>
              </a:ext>
            </a:extLst>
          </p:cNvPr>
          <p:cNvSpPr txBox="1"/>
          <p:nvPr/>
        </p:nvSpPr>
        <p:spPr>
          <a:xfrm>
            <a:off x="489476" y="5141070"/>
            <a:ext cx="3625324" cy="938719"/>
          </a:xfrm>
          <a:prstGeom prst="rect">
            <a:avLst/>
          </a:prstGeom>
          <a:noFill/>
          <a:ln>
            <a:solidFill>
              <a:schemeClr val="accent1"/>
            </a:solidFill>
            <a:prstDash val="dash"/>
          </a:ln>
        </p:spPr>
        <p:txBody>
          <a:bodyPr wrap="square" rtlCol="0">
            <a:spAutoFit/>
          </a:bodyPr>
          <a:lstStyle/>
          <a:p>
            <a:pPr marL="91440"/>
            <a:r>
              <a:rPr lang="en-US" sz="1100" dirty="0">
                <a:solidFill>
                  <a:srgbClr val="003664"/>
                </a:solidFill>
                <a:latin typeface="+mn-lt"/>
              </a:rPr>
              <a:t>*The screenshots included in this user guide were based on the QPP test environment. Because we are always working to incorporate feedback and improve the experience, there may be differences between these screenshots and what you see on the </a:t>
            </a:r>
            <a:r>
              <a:rPr lang="en-US" sz="1100" dirty="0">
                <a:solidFill>
                  <a:srgbClr val="003664"/>
                </a:solidFill>
                <a:latin typeface="+mn-lt"/>
                <a:hlinkClick r:id="rId4"/>
              </a:rPr>
              <a:t>QPP website</a:t>
            </a:r>
            <a:r>
              <a:rPr lang="en-US" sz="1100" dirty="0">
                <a:solidFill>
                  <a:srgbClr val="003664"/>
                </a:solidFill>
                <a:latin typeface="+mn-lt"/>
              </a:rPr>
              <a:t>.</a:t>
            </a:r>
            <a:endParaRPr lang="en-US" sz="1100" dirty="0">
              <a:solidFill>
                <a:srgbClr val="003664"/>
              </a:solidFill>
            </a:endParaRPr>
          </a:p>
        </p:txBody>
      </p:sp>
      <p:pic>
        <p:nvPicPr>
          <p:cNvPr id="16" name="Picture 15">
            <a:extLst>
              <a:ext uri="{FF2B5EF4-FFF2-40B4-BE49-F238E27FC236}">
                <a16:creationId xmlns:a16="http://schemas.microsoft.com/office/drawing/2014/main" id="{B4FA3CCD-F4C1-5D89-B294-2FC283645552}"/>
              </a:ext>
            </a:extLst>
          </p:cNvPr>
          <p:cNvPicPr>
            <a:picLocks noChangeAspect="1"/>
          </p:cNvPicPr>
          <p:nvPr/>
        </p:nvPicPr>
        <p:blipFill>
          <a:blip r:embed="rId5"/>
          <a:stretch>
            <a:fillRect/>
          </a:stretch>
        </p:blipFill>
        <p:spPr>
          <a:xfrm>
            <a:off x="6286867" y="5279636"/>
            <a:ext cx="1600200" cy="4572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004CA184-F508-F11B-1644-FD6E8EA3EAD3}"/>
              </a:ext>
            </a:extLst>
          </p:cNvPr>
          <p:cNvPicPr>
            <a:picLocks noChangeAspect="1"/>
          </p:cNvPicPr>
          <p:nvPr/>
        </p:nvPicPr>
        <p:blipFill>
          <a:blip r:embed="rId6"/>
          <a:stretch>
            <a:fillRect/>
          </a:stretch>
        </p:blipFill>
        <p:spPr>
          <a:xfrm>
            <a:off x="2844446" y="1540707"/>
            <a:ext cx="5978557" cy="1330349"/>
          </a:xfrm>
          <a:prstGeom prst="rect">
            <a:avLst/>
          </a:prstGeom>
          <a:effectLst>
            <a:outerShdw blurRad="50800" dist="38100" dir="2700000" algn="tl" rotWithShape="0">
              <a:prstClr val="black">
                <a:alpha val="40000"/>
              </a:prstClr>
            </a:outerShdw>
          </a:effectLst>
        </p:spPr>
      </p:pic>
      <p:sp>
        <p:nvSpPr>
          <p:cNvPr id="6" name="Content Placeholder 2">
            <a:extLst>
              <a:ext uri="{FF2B5EF4-FFF2-40B4-BE49-F238E27FC236}">
                <a16:creationId xmlns:a16="http://schemas.microsoft.com/office/drawing/2014/main" id="{D2FECD18-3D72-7183-BFDA-514E0DFCEE6D}"/>
              </a:ext>
            </a:extLst>
          </p:cNvPr>
          <p:cNvSpPr txBox="1">
            <a:spLocks/>
          </p:cNvSpPr>
          <p:nvPr/>
        </p:nvSpPr>
        <p:spPr>
          <a:xfrm>
            <a:off x="5436193" y="4104178"/>
            <a:ext cx="3162925" cy="114513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200" kern="1200">
                <a:solidFill>
                  <a:schemeClr val="tx1"/>
                </a:solidFill>
                <a:latin typeface="+mj-lt"/>
                <a:ea typeface="+mn-ea"/>
                <a:cs typeface="+mn-cs"/>
              </a:defRPr>
            </a:lvl1pPr>
            <a:lvl2pPr marL="457200" indent="-228600" algn="l" defTabSz="914400" rtl="0" eaLnBrk="1" latinLnBrk="0" hangingPunct="1">
              <a:lnSpc>
                <a:spcPct val="100000"/>
              </a:lnSpc>
              <a:spcBef>
                <a:spcPts val="500"/>
              </a:spcBef>
              <a:buClr>
                <a:srgbClr val="1FAEB5"/>
              </a:buClr>
              <a:buSzPct val="100000"/>
              <a:buFont typeface="Arial" panose="020B0604020202020204" pitchFamily="34" charset="0"/>
              <a:buChar char="•"/>
              <a:defRPr sz="1200" kern="1200">
                <a:solidFill>
                  <a:schemeClr val="tx1"/>
                </a:solidFill>
                <a:latin typeface="+mj-lt"/>
                <a:ea typeface="+mn-ea"/>
                <a:cs typeface="+mn-cs"/>
              </a:defRPr>
            </a:lvl2pPr>
            <a:lvl3pPr marL="685800" indent="-228600" algn="l" defTabSz="914400" rtl="0" eaLnBrk="1" latinLnBrk="0" hangingPunct="1">
              <a:lnSpc>
                <a:spcPct val="100000"/>
              </a:lnSpc>
              <a:spcBef>
                <a:spcPts val="500"/>
              </a:spcBef>
              <a:buClr>
                <a:srgbClr val="1FAEB5"/>
              </a:buClr>
              <a:buSzPct val="70000"/>
              <a:buFont typeface="System Font Regular"/>
              <a:buChar char="—"/>
              <a:defRPr sz="1200" kern="1200">
                <a:solidFill>
                  <a:schemeClr val="tx1"/>
                </a:solidFill>
                <a:latin typeface="+mj-lt"/>
                <a:ea typeface="+mn-ea"/>
                <a:cs typeface="+mn-cs"/>
              </a:defRPr>
            </a:lvl3pPr>
            <a:lvl4pPr marL="1143000" indent="-228600" algn="l" defTabSz="914400" rtl="0" eaLnBrk="1" latinLnBrk="0" hangingPunct="1">
              <a:lnSpc>
                <a:spcPct val="100000"/>
              </a:lnSpc>
              <a:spcBef>
                <a:spcPts val="500"/>
              </a:spcBef>
              <a:buClr>
                <a:srgbClr val="11A0A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a:r>
              <a:rPr lang="en-US" dirty="0">
                <a:solidFill>
                  <a:srgbClr val="003664"/>
                </a:solidFill>
                <a:latin typeface="+mn-lt"/>
              </a:rPr>
              <a:t>NOTE: If at any point during the registration process, you want to delete your MVP registration, select Delete Registration, at the top of the page.  Registrations may be deleted or edited until the deadline of closes Monday, December 2, 2024, at 8 p.m. ET</a:t>
            </a:r>
          </a:p>
        </p:txBody>
      </p:sp>
      <p:cxnSp>
        <p:nvCxnSpPr>
          <p:cNvPr id="9" name="Straight Connector 8">
            <a:extLst>
              <a:ext uri="{FF2B5EF4-FFF2-40B4-BE49-F238E27FC236}">
                <a16:creationId xmlns:a16="http://schemas.microsoft.com/office/drawing/2014/main" id="{B35837BA-5D6F-3FFA-E1B1-EECCAE12E0C1}"/>
              </a:ext>
            </a:extLst>
          </p:cNvPr>
          <p:cNvCxnSpPr/>
          <p:nvPr/>
        </p:nvCxnSpPr>
        <p:spPr>
          <a:xfrm>
            <a:off x="5436193" y="4019607"/>
            <a:ext cx="3162925" cy="0"/>
          </a:xfrm>
          <a:prstGeom prst="line">
            <a:avLst/>
          </a:prstGeom>
          <a:ln w="63500">
            <a:solidFill>
              <a:srgbClr val="00366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AEDD52-FC87-70FE-30A1-DB7F77EDC215}"/>
              </a:ext>
            </a:extLst>
          </p:cNvPr>
          <p:cNvCxnSpPr/>
          <p:nvPr/>
        </p:nvCxnSpPr>
        <p:spPr>
          <a:xfrm>
            <a:off x="5476351" y="5838501"/>
            <a:ext cx="3162925" cy="0"/>
          </a:xfrm>
          <a:prstGeom prst="line">
            <a:avLst/>
          </a:prstGeom>
          <a:ln w="63500">
            <a:solidFill>
              <a:srgbClr val="0036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054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7FD95-BADB-D3CD-2B2C-01F35D80DF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8B6716-158E-A8BD-D33F-DC6706A3CDD9}"/>
              </a:ext>
            </a:extLst>
          </p:cNvPr>
          <p:cNvSpPr>
            <a:spLocks noGrp="1"/>
          </p:cNvSpPr>
          <p:nvPr>
            <p:ph type="title"/>
          </p:nvPr>
        </p:nvSpPr>
        <p:spPr>
          <a:xfrm>
            <a:off x="490864" y="621101"/>
            <a:ext cx="8108254" cy="767751"/>
          </a:xfrm>
        </p:spPr>
        <p:txBody>
          <a:bodyPr/>
          <a:lstStyle/>
          <a:p>
            <a:r>
              <a:rPr lang="en-US"/>
              <a:t>MVP Registration – Individual</a:t>
            </a:r>
          </a:p>
        </p:txBody>
      </p:sp>
      <p:sp>
        <p:nvSpPr>
          <p:cNvPr id="3" name="Content Placeholder 2">
            <a:extLst>
              <a:ext uri="{FF2B5EF4-FFF2-40B4-BE49-F238E27FC236}">
                <a16:creationId xmlns:a16="http://schemas.microsoft.com/office/drawing/2014/main" id="{4CC50103-55BC-B1B9-0B20-48BF59C6F0AD}"/>
              </a:ext>
            </a:extLst>
          </p:cNvPr>
          <p:cNvSpPr>
            <a:spLocks noGrp="1"/>
          </p:cNvSpPr>
          <p:nvPr>
            <p:ph idx="1"/>
          </p:nvPr>
        </p:nvSpPr>
        <p:spPr>
          <a:xfrm>
            <a:off x="489477" y="1247570"/>
            <a:ext cx="3327922" cy="4959811"/>
          </a:xfrm>
        </p:spPr>
        <p:txBody>
          <a:bodyPr>
            <a:noAutofit/>
          </a:bodyPr>
          <a:lstStyle/>
          <a:p>
            <a:pPr marL="0" marR="0" indent="0">
              <a:lnSpc>
                <a:spcPct val="120000"/>
              </a:lnSpc>
              <a:spcBef>
                <a:spcPts val="0"/>
              </a:spcBef>
              <a:spcAft>
                <a:spcPts val="1200"/>
              </a:spcAft>
              <a:buNone/>
            </a:pPr>
            <a:r>
              <a:rPr lang="en-US" dirty="0">
                <a:latin typeface="+mn-lt"/>
                <a:ea typeface="Calibri" panose="020F0502020204030204" pitchFamily="34" charset="0"/>
                <a:cs typeface="Segoe UI" panose="020B0502040204020203" pitchFamily="34" charset="0"/>
              </a:rPr>
              <a:t>Individual National Provider Identifier (NPI)s, are displayed, on the Manage Individual Registration page. You can narrow results, by searching for a full or partial NPI. The page also allows for filtering based on the status of their MVP registration </a:t>
            </a:r>
          </a:p>
          <a:p>
            <a:pPr marL="0" marR="0" indent="0">
              <a:lnSpc>
                <a:spcPct val="120000"/>
              </a:lnSpc>
              <a:spcBef>
                <a:spcPts val="0"/>
              </a:spcBef>
              <a:spcAft>
                <a:spcPts val="1200"/>
              </a:spcAft>
              <a:buNone/>
            </a:pPr>
            <a:r>
              <a:rPr lang="en-US" dirty="0">
                <a:latin typeface="+mn-lt"/>
                <a:ea typeface="Calibri" panose="020F0502020204030204" pitchFamily="34" charset="0"/>
                <a:cs typeface="Segoe UI" panose="020B0502040204020203" pitchFamily="34" charset="0"/>
              </a:rPr>
              <a:t>Select </a:t>
            </a:r>
            <a:r>
              <a:rPr lang="en-US" b="1" dirty="0">
                <a:latin typeface="+mn-lt"/>
                <a:ea typeface="Calibri" panose="020F0502020204030204" pitchFamily="34" charset="0"/>
                <a:cs typeface="Segoe UI" panose="020B0502040204020203" pitchFamily="34" charset="0"/>
              </a:rPr>
              <a:t>Register Individual</a:t>
            </a:r>
            <a:r>
              <a:rPr lang="en-US" dirty="0">
                <a:latin typeface="+mn-lt"/>
                <a:ea typeface="Calibri" panose="020F0502020204030204" pitchFamily="34" charset="0"/>
                <a:cs typeface="Segoe UI" panose="020B0502040204020203" pitchFamily="34" charset="0"/>
              </a:rPr>
              <a:t> on the NPI the MVP registration is being completed for. </a:t>
            </a:r>
            <a:endParaRPr lang="en-US" b="1" dirty="0">
              <a:effectLst/>
              <a:latin typeface="+mn-lt"/>
              <a:ea typeface="Calibri" panose="020F0502020204030204" pitchFamily="34" charset="0"/>
              <a:cs typeface="Segoe UI" panose="020B0502040204020203" pitchFamily="34" charset="0"/>
            </a:endParaRPr>
          </a:p>
          <a:p>
            <a:pPr marL="0" marR="0" indent="0">
              <a:lnSpc>
                <a:spcPct val="120000"/>
              </a:lnSpc>
              <a:spcBef>
                <a:spcPts val="0"/>
              </a:spcBef>
              <a:spcAft>
                <a:spcPts val="1200"/>
              </a:spcAft>
              <a:buNone/>
            </a:pPr>
            <a:endParaRPr lang="en-US" b="1" dirty="0">
              <a:latin typeface="+mn-lt"/>
              <a:ea typeface="Calibri" panose="020F0502020204030204" pitchFamily="34" charset="0"/>
              <a:cs typeface="Segoe UI" panose="020B0502040204020203" pitchFamily="34" charset="0"/>
            </a:endParaRPr>
          </a:p>
        </p:txBody>
      </p:sp>
      <p:sp>
        <p:nvSpPr>
          <p:cNvPr id="4" name="Action Button: Home 3">
            <a:hlinkClick r:id="rId2" action="ppaction://hlinksldjump" highlightClick="1"/>
            <a:extLst>
              <a:ext uri="{FF2B5EF4-FFF2-40B4-BE49-F238E27FC236}">
                <a16:creationId xmlns:a16="http://schemas.microsoft.com/office/drawing/2014/main" id="{2F10A1DF-9FEE-2EDD-9951-130013AF2533}"/>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6AB712C4-190E-79D4-424E-37E58E355E74}"/>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17</a:t>
            </a:fld>
            <a:endParaRPr lang="en-US"/>
          </a:p>
        </p:txBody>
      </p:sp>
      <p:sp>
        <p:nvSpPr>
          <p:cNvPr id="14" name="TextBox 13">
            <a:extLst>
              <a:ext uri="{FF2B5EF4-FFF2-40B4-BE49-F238E27FC236}">
                <a16:creationId xmlns:a16="http://schemas.microsoft.com/office/drawing/2014/main" id="{3B69777C-5880-0049-6317-11788E506BBD}"/>
              </a:ext>
            </a:extLst>
          </p:cNvPr>
          <p:cNvSpPr txBox="1"/>
          <p:nvPr/>
        </p:nvSpPr>
        <p:spPr>
          <a:xfrm>
            <a:off x="489476" y="419427"/>
            <a:ext cx="4572000" cy="261610"/>
          </a:xfrm>
          <a:prstGeom prst="rect">
            <a:avLst/>
          </a:prstGeom>
          <a:noFill/>
        </p:spPr>
        <p:txBody>
          <a:bodyPr wrap="square">
            <a:spAutoFit/>
          </a:bodyPr>
          <a:lstStyle/>
          <a:p>
            <a:r>
              <a:rPr lang="en-US" sz="1100" b="1" spc="300" dirty="0">
                <a:solidFill>
                  <a:srgbClr val="003664"/>
                </a:solidFill>
              </a:rPr>
              <a:t>MVP REGISTRATION: REGISTRATION STEPS</a:t>
            </a:r>
          </a:p>
        </p:txBody>
      </p:sp>
      <p:sp>
        <p:nvSpPr>
          <p:cNvPr id="8" name="TextBox 7">
            <a:extLst>
              <a:ext uri="{FF2B5EF4-FFF2-40B4-BE49-F238E27FC236}">
                <a16:creationId xmlns:a16="http://schemas.microsoft.com/office/drawing/2014/main" id="{0D8C8D76-E749-CBDC-8EE4-6E88820FAF80}"/>
              </a:ext>
            </a:extLst>
          </p:cNvPr>
          <p:cNvSpPr txBox="1"/>
          <p:nvPr/>
        </p:nvSpPr>
        <p:spPr>
          <a:xfrm>
            <a:off x="5271196" y="5197782"/>
            <a:ext cx="3625324" cy="938719"/>
          </a:xfrm>
          <a:prstGeom prst="rect">
            <a:avLst/>
          </a:prstGeom>
          <a:noFill/>
          <a:ln>
            <a:solidFill>
              <a:schemeClr val="accent1"/>
            </a:solidFill>
            <a:prstDash val="dash"/>
          </a:ln>
        </p:spPr>
        <p:txBody>
          <a:bodyPr wrap="square" rtlCol="0">
            <a:spAutoFit/>
          </a:bodyPr>
          <a:lstStyle/>
          <a:p>
            <a:pPr marL="91440"/>
            <a:r>
              <a:rPr lang="en-US" sz="1100" dirty="0">
                <a:solidFill>
                  <a:srgbClr val="003664"/>
                </a:solidFill>
                <a:latin typeface="+mn-lt"/>
              </a:rPr>
              <a:t>*The screenshots included in this user guide were based on the QPP test environment. Because we are always working to incorporate feedback and improve the experience, there may be differences between these screenshots and what you see on the </a:t>
            </a:r>
            <a:r>
              <a:rPr lang="en-US" sz="1100" dirty="0">
                <a:solidFill>
                  <a:srgbClr val="003664"/>
                </a:solidFill>
                <a:latin typeface="+mn-lt"/>
                <a:hlinkClick r:id="rId3"/>
              </a:rPr>
              <a:t>QPP website</a:t>
            </a:r>
            <a:r>
              <a:rPr lang="en-US" sz="1100" dirty="0">
                <a:solidFill>
                  <a:srgbClr val="003664"/>
                </a:solidFill>
                <a:latin typeface="+mn-lt"/>
              </a:rPr>
              <a:t>.</a:t>
            </a:r>
            <a:endParaRPr lang="en-US" sz="1100" dirty="0">
              <a:solidFill>
                <a:srgbClr val="003664"/>
              </a:solidFill>
            </a:endParaRPr>
          </a:p>
        </p:txBody>
      </p:sp>
      <p:sp>
        <p:nvSpPr>
          <p:cNvPr id="18" name="Content Placeholder 2">
            <a:extLst>
              <a:ext uri="{FF2B5EF4-FFF2-40B4-BE49-F238E27FC236}">
                <a16:creationId xmlns:a16="http://schemas.microsoft.com/office/drawing/2014/main" id="{BAD0C42C-C2FA-52F4-6BEB-82688E4336AF}"/>
              </a:ext>
            </a:extLst>
          </p:cNvPr>
          <p:cNvSpPr txBox="1">
            <a:spLocks/>
          </p:cNvSpPr>
          <p:nvPr/>
        </p:nvSpPr>
        <p:spPr>
          <a:xfrm>
            <a:off x="5271196" y="4824709"/>
            <a:ext cx="3327922" cy="495981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200" kern="1200">
                <a:solidFill>
                  <a:schemeClr val="tx1"/>
                </a:solidFill>
                <a:latin typeface="+mj-lt"/>
                <a:ea typeface="+mn-ea"/>
                <a:cs typeface="+mn-cs"/>
              </a:defRPr>
            </a:lvl1pPr>
            <a:lvl2pPr marL="457200" indent="-228600" algn="l" defTabSz="914400" rtl="0" eaLnBrk="1" latinLnBrk="0" hangingPunct="1">
              <a:lnSpc>
                <a:spcPct val="100000"/>
              </a:lnSpc>
              <a:spcBef>
                <a:spcPts val="500"/>
              </a:spcBef>
              <a:buClr>
                <a:srgbClr val="1FAEB5"/>
              </a:buClr>
              <a:buSzPct val="100000"/>
              <a:buFont typeface="Arial" panose="020B0604020202020204" pitchFamily="34" charset="0"/>
              <a:buChar char="•"/>
              <a:defRPr sz="1200" kern="1200">
                <a:solidFill>
                  <a:schemeClr val="tx1"/>
                </a:solidFill>
                <a:latin typeface="+mj-lt"/>
                <a:ea typeface="+mn-ea"/>
                <a:cs typeface="+mn-cs"/>
              </a:defRPr>
            </a:lvl2pPr>
            <a:lvl3pPr marL="685800" indent="-228600" algn="l" defTabSz="914400" rtl="0" eaLnBrk="1" latinLnBrk="0" hangingPunct="1">
              <a:lnSpc>
                <a:spcPct val="100000"/>
              </a:lnSpc>
              <a:spcBef>
                <a:spcPts val="500"/>
              </a:spcBef>
              <a:buClr>
                <a:srgbClr val="1FAEB5"/>
              </a:buClr>
              <a:buSzPct val="70000"/>
              <a:buFont typeface="System Font Regular"/>
              <a:buChar char="—"/>
              <a:defRPr sz="1200" kern="1200">
                <a:solidFill>
                  <a:schemeClr val="tx1"/>
                </a:solidFill>
                <a:latin typeface="+mj-lt"/>
                <a:ea typeface="+mn-ea"/>
                <a:cs typeface="+mn-cs"/>
              </a:defRPr>
            </a:lvl3pPr>
            <a:lvl4pPr marL="1143000" indent="-228600" algn="l" defTabSz="914400" rtl="0" eaLnBrk="1" latinLnBrk="0" hangingPunct="1">
              <a:lnSpc>
                <a:spcPct val="100000"/>
              </a:lnSpc>
              <a:spcBef>
                <a:spcPts val="500"/>
              </a:spcBef>
              <a:buClr>
                <a:srgbClr val="11A0A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1200"/>
              </a:spcAft>
            </a:pPr>
            <a:endParaRPr lang="en-US" sz="1000">
              <a:latin typeface="Segoe UI" panose="020B0502040204020203" pitchFamily="34" charset="0"/>
              <a:ea typeface="Calibri" panose="020F0502020204030204" pitchFamily="34" charset="0"/>
              <a:cs typeface="Segoe UI" panose="020B0502040204020203" pitchFamily="34" charset="0"/>
            </a:endParaRPr>
          </a:p>
          <a:p>
            <a:pPr>
              <a:lnSpc>
                <a:spcPct val="120000"/>
              </a:lnSpc>
              <a:spcBef>
                <a:spcPts val="0"/>
              </a:spcBef>
              <a:spcAft>
                <a:spcPts val="1200"/>
              </a:spcAft>
            </a:pPr>
            <a:endParaRPr lang="en-US" sz="1000">
              <a:latin typeface="Segoe UI" panose="020B0502040204020203" pitchFamily="34" charset="0"/>
              <a:ea typeface="Calibri" panose="020F0502020204030204" pitchFamily="34" charset="0"/>
              <a:cs typeface="Segoe UI" panose="020B0502040204020203" pitchFamily="34" charset="0"/>
            </a:endParaRPr>
          </a:p>
        </p:txBody>
      </p:sp>
      <p:pic>
        <p:nvPicPr>
          <p:cNvPr id="6" name="Picture 5">
            <a:extLst>
              <a:ext uri="{FF2B5EF4-FFF2-40B4-BE49-F238E27FC236}">
                <a16:creationId xmlns:a16="http://schemas.microsoft.com/office/drawing/2014/main" id="{927EEF9B-A9FC-7240-E05D-E56E295EBC66}"/>
              </a:ext>
            </a:extLst>
          </p:cNvPr>
          <p:cNvPicPr>
            <a:picLocks noChangeAspect="1"/>
          </p:cNvPicPr>
          <p:nvPr/>
        </p:nvPicPr>
        <p:blipFill>
          <a:blip r:embed="rId4"/>
          <a:stretch>
            <a:fillRect/>
          </a:stretch>
        </p:blipFill>
        <p:spPr>
          <a:xfrm>
            <a:off x="3944349" y="1219480"/>
            <a:ext cx="4952171" cy="281874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AEA52F7-1FA2-AA99-0F12-C2758FAC78DD}"/>
              </a:ext>
            </a:extLst>
          </p:cNvPr>
          <p:cNvPicPr>
            <a:picLocks noChangeAspect="1"/>
          </p:cNvPicPr>
          <p:nvPr/>
        </p:nvPicPr>
        <p:blipFill>
          <a:blip r:embed="rId5"/>
          <a:stretch>
            <a:fillRect/>
          </a:stretch>
        </p:blipFill>
        <p:spPr>
          <a:xfrm>
            <a:off x="362526" y="4578464"/>
            <a:ext cx="4656834" cy="977813"/>
          </a:xfrm>
          <a:prstGeom prst="rect">
            <a:avLst/>
          </a:prstGeom>
          <a:effectLst>
            <a:outerShdw blurRad="50800" dist="38100" dir="2700000" algn="tl" rotWithShape="0">
              <a:prstClr val="black">
                <a:alpha val="40000"/>
              </a:prstClr>
            </a:outerShdw>
          </a:effectLst>
        </p:spPr>
      </p:pic>
      <p:cxnSp>
        <p:nvCxnSpPr>
          <p:cNvPr id="11" name="Straight Arrow Connector 10">
            <a:extLst>
              <a:ext uri="{FF2B5EF4-FFF2-40B4-BE49-F238E27FC236}">
                <a16:creationId xmlns:a16="http://schemas.microsoft.com/office/drawing/2014/main" id="{15A98029-DB1D-DE31-CB16-62DD2A874163}"/>
              </a:ext>
            </a:extLst>
          </p:cNvPr>
          <p:cNvCxnSpPr>
            <a:cxnSpLocks/>
          </p:cNvCxnSpPr>
          <p:nvPr/>
        </p:nvCxnSpPr>
        <p:spPr>
          <a:xfrm>
            <a:off x="2125683" y="4191990"/>
            <a:ext cx="1116022" cy="7125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CA9507B-B4E6-460F-E667-638C791F948D}"/>
              </a:ext>
            </a:extLst>
          </p:cNvPr>
          <p:cNvCxnSpPr>
            <a:cxnSpLocks/>
          </p:cNvCxnSpPr>
          <p:nvPr/>
        </p:nvCxnSpPr>
        <p:spPr>
          <a:xfrm flipH="1">
            <a:off x="678577" y="4191990"/>
            <a:ext cx="508955" cy="12115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blue and green gradient&#10;&#10;Description automatically generated">
            <a:extLst>
              <a:ext uri="{FF2B5EF4-FFF2-40B4-BE49-F238E27FC236}">
                <a16:creationId xmlns:a16="http://schemas.microsoft.com/office/drawing/2014/main" id="{68AD91F5-16AB-F784-B703-26EB06BD2B8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89476" y="3438112"/>
            <a:ext cx="3332767" cy="749082"/>
          </a:xfrm>
          <a:prstGeom prst="rect">
            <a:avLst/>
          </a:prstGeom>
        </p:spPr>
      </p:pic>
      <p:sp>
        <p:nvSpPr>
          <p:cNvPr id="7" name="TextBox 6">
            <a:extLst>
              <a:ext uri="{FF2B5EF4-FFF2-40B4-BE49-F238E27FC236}">
                <a16:creationId xmlns:a16="http://schemas.microsoft.com/office/drawing/2014/main" id="{5759979E-EE9A-F3E7-9382-77CA356D120E}"/>
              </a:ext>
            </a:extLst>
          </p:cNvPr>
          <p:cNvSpPr txBox="1"/>
          <p:nvPr/>
        </p:nvSpPr>
        <p:spPr>
          <a:xfrm>
            <a:off x="502921" y="3453953"/>
            <a:ext cx="3327922" cy="742383"/>
          </a:xfrm>
          <a:prstGeom prst="rect">
            <a:avLst/>
          </a:prstGeom>
          <a:noFill/>
        </p:spPr>
        <p:txBody>
          <a:bodyPr wrap="square">
            <a:spAutoFit/>
          </a:bodyPr>
          <a:lstStyle/>
          <a:p>
            <a:pPr>
              <a:lnSpc>
                <a:spcPct val="120000"/>
              </a:lnSpc>
              <a:spcBef>
                <a:spcPts val="0"/>
              </a:spcBef>
              <a:spcAft>
                <a:spcPts val="1200"/>
              </a:spcAft>
            </a:pPr>
            <a:r>
              <a:rPr lang="en-US" sz="1200" b="1" spc="-10" dirty="0">
                <a:solidFill>
                  <a:schemeClr val="bg1"/>
                </a:solidFill>
                <a:latin typeface="+mn-lt"/>
              </a:rPr>
              <a:t>NOTE: </a:t>
            </a:r>
            <a:r>
              <a:rPr lang="en-US" sz="1200" spc="-10" dirty="0">
                <a:solidFill>
                  <a:schemeClr val="bg1"/>
                </a:solidFill>
                <a:latin typeface="+mn-lt"/>
              </a:rPr>
              <a:t>Participants not eligible to register for MVP reporting will be labeled Not MIPS Eligible and the register option, will be grayed out.</a:t>
            </a:r>
          </a:p>
        </p:txBody>
      </p:sp>
    </p:spTree>
    <p:extLst>
      <p:ext uri="{BB962C8B-B14F-4D97-AF65-F5344CB8AC3E}">
        <p14:creationId xmlns:p14="http://schemas.microsoft.com/office/powerpoint/2010/main" val="1906098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6F557-E9D8-EE86-7990-87BD27BDB8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895CD3-5714-0B78-2396-3E828A1DB798}"/>
              </a:ext>
            </a:extLst>
          </p:cNvPr>
          <p:cNvSpPr>
            <a:spLocks noGrp="1"/>
          </p:cNvSpPr>
          <p:nvPr>
            <p:ph type="title"/>
          </p:nvPr>
        </p:nvSpPr>
        <p:spPr>
          <a:xfrm>
            <a:off x="490864" y="621101"/>
            <a:ext cx="8108254" cy="767751"/>
          </a:xfrm>
        </p:spPr>
        <p:txBody>
          <a:bodyPr/>
          <a:lstStyle/>
          <a:p>
            <a:r>
              <a:rPr lang="en-US" dirty="0"/>
              <a:t>MVP Registration – Individual </a:t>
            </a:r>
            <a:r>
              <a:rPr lang="en-US" b="0" dirty="0"/>
              <a:t>(Continued)</a:t>
            </a:r>
          </a:p>
        </p:txBody>
      </p:sp>
      <p:sp>
        <p:nvSpPr>
          <p:cNvPr id="3" name="Content Placeholder 2">
            <a:extLst>
              <a:ext uri="{FF2B5EF4-FFF2-40B4-BE49-F238E27FC236}">
                <a16:creationId xmlns:a16="http://schemas.microsoft.com/office/drawing/2014/main" id="{F90FAB41-ADD9-7FA0-75D5-6CE719DD79B3}"/>
              </a:ext>
            </a:extLst>
          </p:cNvPr>
          <p:cNvSpPr>
            <a:spLocks noGrp="1"/>
          </p:cNvSpPr>
          <p:nvPr>
            <p:ph idx="1"/>
          </p:nvPr>
        </p:nvSpPr>
        <p:spPr>
          <a:xfrm>
            <a:off x="489477" y="1247570"/>
            <a:ext cx="2776358" cy="4959811"/>
          </a:xfrm>
        </p:spPr>
        <p:txBody>
          <a:bodyPr>
            <a:noAutofit/>
          </a:bodyPr>
          <a:lstStyle/>
          <a:p>
            <a:pPr marL="0" marR="0" indent="0">
              <a:lnSpc>
                <a:spcPct val="120000"/>
              </a:lnSpc>
              <a:spcBef>
                <a:spcPts val="0"/>
              </a:spcBef>
              <a:spcAft>
                <a:spcPts val="1200"/>
              </a:spcAft>
              <a:buNone/>
            </a:pPr>
            <a:r>
              <a:rPr lang="en-US">
                <a:latin typeface="+mn-lt"/>
                <a:ea typeface="Calibri" panose="020F0502020204030204" pitchFamily="34" charset="0"/>
                <a:cs typeface="Segoe UI" panose="020B0502040204020203" pitchFamily="34" charset="0"/>
              </a:rPr>
              <a:t>You’ll need to identify the MVP being selected for reporting along with the population health measure the MVP participant wishes to be evaluated on.</a:t>
            </a:r>
            <a:endParaRPr lang="en-US">
              <a:effectLst/>
              <a:latin typeface="+mn-lt"/>
              <a:ea typeface="Calibri" panose="020F0502020204030204" pitchFamily="34" charset="0"/>
              <a:cs typeface="Segoe UI" panose="020B0502040204020203" pitchFamily="34" charset="0"/>
            </a:endParaRPr>
          </a:p>
          <a:p>
            <a:pPr marL="0" marR="0" indent="0">
              <a:lnSpc>
                <a:spcPct val="120000"/>
              </a:lnSpc>
              <a:spcBef>
                <a:spcPts val="0"/>
              </a:spcBef>
              <a:spcAft>
                <a:spcPts val="1200"/>
              </a:spcAft>
              <a:buNone/>
            </a:pPr>
            <a:r>
              <a:rPr lang="en-US" b="1">
                <a:latin typeface="+mn-lt"/>
                <a:ea typeface="Calibri" panose="020F0502020204030204" pitchFamily="34" charset="0"/>
                <a:cs typeface="Segoe UI" panose="020B0502040204020203" pitchFamily="34" charset="0"/>
              </a:rPr>
              <a:t>Scoring reminder: </a:t>
            </a:r>
            <a:r>
              <a:rPr lang="en-US">
                <a:latin typeface="+mn-lt"/>
                <a:ea typeface="Calibri" panose="020F0502020204030204" pitchFamily="34" charset="0"/>
                <a:cs typeface="Segoe UI" panose="020B0502040204020203" pitchFamily="34" charset="0"/>
              </a:rPr>
              <a:t>If the MVP participant doesn’t meet requirements for the population health measure selected during registration, the measure will be excluded from scoring.</a:t>
            </a:r>
          </a:p>
        </p:txBody>
      </p:sp>
      <p:sp>
        <p:nvSpPr>
          <p:cNvPr id="4" name="Action Button: Home 3">
            <a:hlinkClick r:id="rId2" action="ppaction://hlinksldjump" highlightClick="1"/>
            <a:extLst>
              <a:ext uri="{FF2B5EF4-FFF2-40B4-BE49-F238E27FC236}">
                <a16:creationId xmlns:a16="http://schemas.microsoft.com/office/drawing/2014/main" id="{D30D12A8-9862-E212-4C18-DD45B5A66070}"/>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C725C512-AA50-567D-1E6F-B192FCCC1D7E}"/>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18</a:t>
            </a:fld>
            <a:endParaRPr lang="en-US"/>
          </a:p>
        </p:txBody>
      </p:sp>
      <p:sp>
        <p:nvSpPr>
          <p:cNvPr id="14" name="TextBox 13">
            <a:extLst>
              <a:ext uri="{FF2B5EF4-FFF2-40B4-BE49-F238E27FC236}">
                <a16:creationId xmlns:a16="http://schemas.microsoft.com/office/drawing/2014/main" id="{63E10F23-9549-DC99-9782-B7E0287EA029}"/>
              </a:ext>
            </a:extLst>
          </p:cNvPr>
          <p:cNvSpPr txBox="1"/>
          <p:nvPr/>
        </p:nvSpPr>
        <p:spPr>
          <a:xfrm>
            <a:off x="489476" y="419427"/>
            <a:ext cx="4572000" cy="261610"/>
          </a:xfrm>
          <a:prstGeom prst="rect">
            <a:avLst/>
          </a:prstGeom>
          <a:noFill/>
        </p:spPr>
        <p:txBody>
          <a:bodyPr wrap="square">
            <a:spAutoFit/>
          </a:bodyPr>
          <a:lstStyle/>
          <a:p>
            <a:r>
              <a:rPr lang="en-US" sz="1100" b="1" spc="300" dirty="0">
                <a:solidFill>
                  <a:srgbClr val="003664"/>
                </a:solidFill>
              </a:rPr>
              <a:t>MVP REGISTRATION: REGISTRATION STEPS</a:t>
            </a:r>
          </a:p>
        </p:txBody>
      </p:sp>
      <p:sp>
        <p:nvSpPr>
          <p:cNvPr id="8" name="TextBox 7">
            <a:extLst>
              <a:ext uri="{FF2B5EF4-FFF2-40B4-BE49-F238E27FC236}">
                <a16:creationId xmlns:a16="http://schemas.microsoft.com/office/drawing/2014/main" id="{A161BA9E-5D75-9AD8-F0CF-3783A08BFD3E}"/>
              </a:ext>
            </a:extLst>
          </p:cNvPr>
          <p:cNvSpPr txBox="1"/>
          <p:nvPr/>
        </p:nvSpPr>
        <p:spPr>
          <a:xfrm>
            <a:off x="489476" y="5141070"/>
            <a:ext cx="3625324" cy="938719"/>
          </a:xfrm>
          <a:prstGeom prst="rect">
            <a:avLst/>
          </a:prstGeom>
          <a:noFill/>
          <a:ln>
            <a:solidFill>
              <a:schemeClr val="accent1"/>
            </a:solidFill>
            <a:prstDash val="dash"/>
          </a:ln>
        </p:spPr>
        <p:txBody>
          <a:bodyPr wrap="square" rtlCol="0">
            <a:spAutoFit/>
          </a:bodyPr>
          <a:lstStyle/>
          <a:p>
            <a:pPr marL="91440"/>
            <a:r>
              <a:rPr lang="en-US" sz="1100" dirty="0">
                <a:solidFill>
                  <a:srgbClr val="003664"/>
                </a:solidFill>
                <a:latin typeface="+mn-lt"/>
              </a:rPr>
              <a:t>*The screenshots included in this user guide were based on the QPP test environment. Because we are always working to incorporate feedback and improve the experience, there may be differences between these screenshots and what you see on the </a:t>
            </a:r>
            <a:r>
              <a:rPr lang="en-US" sz="1100" dirty="0">
                <a:solidFill>
                  <a:srgbClr val="003664"/>
                </a:solidFill>
                <a:latin typeface="+mn-lt"/>
                <a:hlinkClick r:id="rId3"/>
              </a:rPr>
              <a:t>QPP website</a:t>
            </a:r>
            <a:r>
              <a:rPr lang="en-US" sz="1100" dirty="0">
                <a:solidFill>
                  <a:srgbClr val="003664"/>
                </a:solidFill>
                <a:latin typeface="+mn-lt"/>
              </a:rPr>
              <a:t>.</a:t>
            </a:r>
            <a:endParaRPr lang="en-US" sz="1100" dirty="0">
              <a:solidFill>
                <a:srgbClr val="003664"/>
              </a:solidFill>
            </a:endParaRPr>
          </a:p>
        </p:txBody>
      </p:sp>
      <p:pic>
        <p:nvPicPr>
          <p:cNvPr id="17" name="Picture 16">
            <a:extLst>
              <a:ext uri="{FF2B5EF4-FFF2-40B4-BE49-F238E27FC236}">
                <a16:creationId xmlns:a16="http://schemas.microsoft.com/office/drawing/2014/main" id="{96371D45-E05E-EE91-E61A-A8822DB00007}"/>
              </a:ext>
            </a:extLst>
          </p:cNvPr>
          <p:cNvPicPr>
            <a:picLocks noChangeAspect="1"/>
          </p:cNvPicPr>
          <p:nvPr/>
        </p:nvPicPr>
        <p:blipFill>
          <a:blip r:embed="rId4"/>
          <a:stretch>
            <a:fillRect/>
          </a:stretch>
        </p:blipFill>
        <p:spPr>
          <a:xfrm>
            <a:off x="6405971" y="5525363"/>
            <a:ext cx="1664241" cy="461805"/>
          </a:xfrm>
          <a:prstGeom prst="rect">
            <a:avLst/>
          </a:prstGeom>
          <a:effectLst>
            <a:outerShdw blurRad="50800" dist="38100" dir="2700000" algn="tl" rotWithShape="0">
              <a:prstClr val="black">
                <a:alpha val="40000"/>
              </a:prstClr>
            </a:outerShdw>
          </a:effectLst>
        </p:spPr>
      </p:pic>
      <p:sp>
        <p:nvSpPr>
          <p:cNvPr id="18" name="Content Placeholder 2">
            <a:extLst>
              <a:ext uri="{FF2B5EF4-FFF2-40B4-BE49-F238E27FC236}">
                <a16:creationId xmlns:a16="http://schemas.microsoft.com/office/drawing/2014/main" id="{AE26B4A0-DACC-16C1-3CD7-01DD636245BC}"/>
              </a:ext>
            </a:extLst>
          </p:cNvPr>
          <p:cNvSpPr txBox="1">
            <a:spLocks/>
          </p:cNvSpPr>
          <p:nvPr/>
        </p:nvSpPr>
        <p:spPr>
          <a:xfrm>
            <a:off x="5271196" y="4447638"/>
            <a:ext cx="3327922" cy="163215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200" kern="1200">
                <a:solidFill>
                  <a:schemeClr val="tx1"/>
                </a:solidFill>
                <a:latin typeface="+mj-lt"/>
                <a:ea typeface="+mn-ea"/>
                <a:cs typeface="+mn-cs"/>
              </a:defRPr>
            </a:lvl1pPr>
            <a:lvl2pPr marL="457200" indent="-228600" algn="l" defTabSz="914400" rtl="0" eaLnBrk="1" latinLnBrk="0" hangingPunct="1">
              <a:lnSpc>
                <a:spcPct val="100000"/>
              </a:lnSpc>
              <a:spcBef>
                <a:spcPts val="500"/>
              </a:spcBef>
              <a:buClr>
                <a:srgbClr val="1FAEB5"/>
              </a:buClr>
              <a:buSzPct val="100000"/>
              <a:buFont typeface="Arial" panose="020B0604020202020204" pitchFamily="34" charset="0"/>
              <a:buChar char="•"/>
              <a:defRPr sz="1200" kern="1200">
                <a:solidFill>
                  <a:schemeClr val="tx1"/>
                </a:solidFill>
                <a:latin typeface="+mj-lt"/>
                <a:ea typeface="+mn-ea"/>
                <a:cs typeface="+mn-cs"/>
              </a:defRPr>
            </a:lvl2pPr>
            <a:lvl3pPr marL="685800" indent="-228600" algn="l" defTabSz="914400" rtl="0" eaLnBrk="1" latinLnBrk="0" hangingPunct="1">
              <a:lnSpc>
                <a:spcPct val="100000"/>
              </a:lnSpc>
              <a:spcBef>
                <a:spcPts val="500"/>
              </a:spcBef>
              <a:buClr>
                <a:srgbClr val="1FAEB5"/>
              </a:buClr>
              <a:buSzPct val="70000"/>
              <a:buFont typeface="System Font Regular"/>
              <a:buChar char="—"/>
              <a:defRPr sz="1200" kern="1200">
                <a:solidFill>
                  <a:schemeClr val="tx1"/>
                </a:solidFill>
                <a:latin typeface="+mj-lt"/>
                <a:ea typeface="+mn-ea"/>
                <a:cs typeface="+mn-cs"/>
              </a:defRPr>
            </a:lvl3pPr>
            <a:lvl4pPr marL="1143000" indent="-228600" algn="l" defTabSz="914400" rtl="0" eaLnBrk="1" latinLnBrk="0" hangingPunct="1">
              <a:lnSpc>
                <a:spcPct val="100000"/>
              </a:lnSpc>
              <a:spcBef>
                <a:spcPts val="500"/>
              </a:spcBef>
              <a:buClr>
                <a:srgbClr val="11A0A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7650"/>
            <a:r>
              <a:rPr lang="en-US" dirty="0">
                <a:solidFill>
                  <a:srgbClr val="003664"/>
                </a:solidFill>
                <a:latin typeface="+mn-lt"/>
              </a:rPr>
              <a:t>Items marked with a red asterisk (*), are required fields. </a:t>
            </a:r>
          </a:p>
          <a:p>
            <a:pPr marL="247650"/>
            <a:r>
              <a:rPr lang="en-US" dirty="0">
                <a:solidFill>
                  <a:srgbClr val="003664"/>
                </a:solidFill>
                <a:latin typeface="+mn-lt"/>
              </a:rPr>
              <a:t>Changes will be automatically saved as the MVP registration is completed, as indicated, at the top of the screen</a:t>
            </a:r>
            <a:r>
              <a:rPr lang="en-US" sz="1100" dirty="0">
                <a:solidFill>
                  <a:srgbClr val="003664"/>
                </a:solidFill>
                <a:latin typeface="+mn-lt"/>
              </a:rPr>
              <a:t>.</a:t>
            </a:r>
          </a:p>
          <a:p>
            <a:pPr>
              <a:lnSpc>
                <a:spcPct val="120000"/>
              </a:lnSpc>
              <a:spcBef>
                <a:spcPts val="0"/>
              </a:spcBef>
              <a:spcAft>
                <a:spcPts val="1200"/>
              </a:spcAft>
            </a:pPr>
            <a:endParaRPr lang="en-US" sz="1000" dirty="0">
              <a:latin typeface="Segoe UI" panose="020B0502040204020203" pitchFamily="34" charset="0"/>
              <a:ea typeface="Calibri" panose="020F0502020204030204" pitchFamily="34" charset="0"/>
              <a:cs typeface="Segoe UI" panose="020B0502040204020203" pitchFamily="34" charset="0"/>
            </a:endParaRPr>
          </a:p>
          <a:p>
            <a:pPr>
              <a:lnSpc>
                <a:spcPct val="120000"/>
              </a:lnSpc>
              <a:spcBef>
                <a:spcPts val="0"/>
              </a:spcBef>
              <a:spcAft>
                <a:spcPts val="1200"/>
              </a:spcAft>
            </a:pPr>
            <a:endParaRPr lang="en-US" sz="1000" dirty="0">
              <a:latin typeface="Segoe UI" panose="020B0502040204020203" pitchFamily="34" charset="0"/>
              <a:ea typeface="Calibri" panose="020F0502020204030204" pitchFamily="34" charset="0"/>
              <a:cs typeface="Segoe UI" panose="020B0502040204020203" pitchFamily="34" charset="0"/>
            </a:endParaRPr>
          </a:p>
        </p:txBody>
      </p:sp>
      <p:cxnSp>
        <p:nvCxnSpPr>
          <p:cNvPr id="21" name="Straight Connector 20">
            <a:extLst>
              <a:ext uri="{FF2B5EF4-FFF2-40B4-BE49-F238E27FC236}">
                <a16:creationId xmlns:a16="http://schemas.microsoft.com/office/drawing/2014/main" id="{EEAAE709-CA15-73CD-EA35-1925946362FA}"/>
              </a:ext>
            </a:extLst>
          </p:cNvPr>
          <p:cNvCxnSpPr/>
          <p:nvPr/>
        </p:nvCxnSpPr>
        <p:spPr>
          <a:xfrm>
            <a:off x="5512927" y="4431381"/>
            <a:ext cx="3162925" cy="0"/>
          </a:xfrm>
          <a:prstGeom prst="line">
            <a:avLst/>
          </a:prstGeom>
          <a:ln w="63500">
            <a:solidFill>
              <a:srgbClr val="00366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657349D-2C4F-41ED-875B-3B6E583F03E6}"/>
              </a:ext>
            </a:extLst>
          </p:cNvPr>
          <p:cNvCxnSpPr/>
          <p:nvPr/>
        </p:nvCxnSpPr>
        <p:spPr>
          <a:xfrm>
            <a:off x="5512927" y="6079789"/>
            <a:ext cx="3162925" cy="0"/>
          </a:xfrm>
          <a:prstGeom prst="line">
            <a:avLst/>
          </a:prstGeom>
          <a:ln w="63500">
            <a:solidFill>
              <a:srgbClr val="00366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40CA8EE-3A1C-4B84-7A88-453BE56C7D74}"/>
              </a:ext>
            </a:extLst>
          </p:cNvPr>
          <p:cNvPicPr>
            <a:picLocks noChangeAspect="1"/>
          </p:cNvPicPr>
          <p:nvPr/>
        </p:nvPicPr>
        <p:blipFill>
          <a:blip r:embed="rId5"/>
          <a:stretch>
            <a:fillRect/>
          </a:stretch>
        </p:blipFill>
        <p:spPr>
          <a:xfrm>
            <a:off x="3265835" y="1416365"/>
            <a:ext cx="5556432" cy="23909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1492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C9B4F-AA60-8B69-A279-426BCD986C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E96919-FF5E-A893-AA1D-47A20CA3CA20}"/>
              </a:ext>
            </a:extLst>
          </p:cNvPr>
          <p:cNvSpPr>
            <a:spLocks noGrp="1"/>
          </p:cNvSpPr>
          <p:nvPr>
            <p:ph type="title"/>
          </p:nvPr>
        </p:nvSpPr>
        <p:spPr>
          <a:xfrm>
            <a:off x="490864" y="621101"/>
            <a:ext cx="8108254" cy="767751"/>
          </a:xfrm>
        </p:spPr>
        <p:txBody>
          <a:bodyPr/>
          <a:lstStyle/>
          <a:p>
            <a:r>
              <a:rPr lang="en-US" dirty="0"/>
              <a:t>MVP Registration – Individual </a:t>
            </a:r>
            <a:r>
              <a:rPr lang="en-US" b="0" dirty="0"/>
              <a:t>(Continued)</a:t>
            </a:r>
          </a:p>
        </p:txBody>
      </p:sp>
      <p:sp>
        <p:nvSpPr>
          <p:cNvPr id="3" name="Content Placeholder 2">
            <a:extLst>
              <a:ext uri="{FF2B5EF4-FFF2-40B4-BE49-F238E27FC236}">
                <a16:creationId xmlns:a16="http://schemas.microsoft.com/office/drawing/2014/main" id="{733767B9-D521-D225-E90D-518EC65F5929}"/>
              </a:ext>
            </a:extLst>
          </p:cNvPr>
          <p:cNvSpPr>
            <a:spLocks noGrp="1"/>
          </p:cNvSpPr>
          <p:nvPr>
            <p:ph idx="1"/>
          </p:nvPr>
        </p:nvSpPr>
        <p:spPr>
          <a:xfrm>
            <a:off x="489477" y="1247570"/>
            <a:ext cx="2820990" cy="4959811"/>
          </a:xfrm>
        </p:spPr>
        <p:txBody>
          <a:bodyPr>
            <a:noAutofit/>
          </a:bodyPr>
          <a:lstStyle/>
          <a:p>
            <a:pPr marL="0" marR="0" indent="0">
              <a:lnSpc>
                <a:spcPct val="120000"/>
              </a:lnSpc>
              <a:spcBef>
                <a:spcPts val="0"/>
              </a:spcBef>
              <a:spcAft>
                <a:spcPts val="1200"/>
              </a:spcAft>
              <a:buNone/>
            </a:pPr>
            <a:r>
              <a:rPr lang="en-US">
                <a:latin typeface="+mn-lt"/>
                <a:ea typeface="Calibri" panose="020F0502020204030204" pitchFamily="34" charset="0"/>
                <a:cs typeface="Segoe UI" panose="020B0502040204020203" pitchFamily="34" charset="0"/>
              </a:rPr>
              <a:t>When registering for an MVP that includes an outcomes- based administrative claims measure, you’ll be prompted to indicate whether the MVP participant would like to be evaluated on it as 1 of their quality measures.</a:t>
            </a:r>
          </a:p>
          <a:p>
            <a:pPr marL="0" marR="0" indent="0">
              <a:lnSpc>
                <a:spcPct val="120000"/>
              </a:lnSpc>
              <a:spcBef>
                <a:spcPts val="0"/>
              </a:spcBef>
              <a:spcAft>
                <a:spcPts val="1200"/>
              </a:spcAft>
              <a:buNone/>
            </a:pPr>
            <a:r>
              <a:rPr lang="en-US" b="1">
                <a:latin typeface="+mn-lt"/>
                <a:ea typeface="Calibri" panose="020F0502020204030204" pitchFamily="34" charset="0"/>
                <a:cs typeface="Segoe UI" panose="020B0502040204020203" pitchFamily="34" charset="0"/>
              </a:rPr>
              <a:t>Scoring reminder</a:t>
            </a:r>
            <a:r>
              <a:rPr lang="en-US">
                <a:latin typeface="+mn-lt"/>
                <a:ea typeface="Calibri" panose="020F0502020204030204" pitchFamily="34" charset="0"/>
                <a:cs typeface="Segoe UI" panose="020B0502040204020203" pitchFamily="34" charset="0"/>
              </a:rPr>
              <a:t>: If the MVP participant doesn’t meet case minimum for the outcomes-based administrative claims measure, they’ll receive 0 out of 10 points for the required outcome measure unless they submit another outcome measure.</a:t>
            </a:r>
          </a:p>
        </p:txBody>
      </p:sp>
      <p:sp>
        <p:nvSpPr>
          <p:cNvPr id="4" name="Action Button: Home 3">
            <a:hlinkClick r:id="rId2" action="ppaction://hlinksldjump" highlightClick="1"/>
            <a:extLst>
              <a:ext uri="{FF2B5EF4-FFF2-40B4-BE49-F238E27FC236}">
                <a16:creationId xmlns:a16="http://schemas.microsoft.com/office/drawing/2014/main" id="{14F8D684-AD80-1E59-9A84-3F9B8D822EC9}"/>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EB1A2072-6862-7DFA-7F1E-DB6A0DB1AD3D}"/>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19</a:t>
            </a:fld>
            <a:endParaRPr lang="en-US"/>
          </a:p>
        </p:txBody>
      </p:sp>
      <p:sp>
        <p:nvSpPr>
          <p:cNvPr id="14" name="TextBox 13">
            <a:extLst>
              <a:ext uri="{FF2B5EF4-FFF2-40B4-BE49-F238E27FC236}">
                <a16:creationId xmlns:a16="http://schemas.microsoft.com/office/drawing/2014/main" id="{EB647905-44E8-F196-D0D2-B67815D1B4A2}"/>
              </a:ext>
            </a:extLst>
          </p:cNvPr>
          <p:cNvSpPr txBox="1"/>
          <p:nvPr/>
        </p:nvSpPr>
        <p:spPr>
          <a:xfrm>
            <a:off x="489476" y="419427"/>
            <a:ext cx="4572000" cy="261610"/>
          </a:xfrm>
          <a:prstGeom prst="rect">
            <a:avLst/>
          </a:prstGeom>
          <a:noFill/>
        </p:spPr>
        <p:txBody>
          <a:bodyPr wrap="square">
            <a:spAutoFit/>
          </a:bodyPr>
          <a:lstStyle/>
          <a:p>
            <a:r>
              <a:rPr lang="en-US" sz="1100" b="1" spc="300" dirty="0">
                <a:solidFill>
                  <a:srgbClr val="003664"/>
                </a:solidFill>
              </a:rPr>
              <a:t>MVP REGISTRATION: REGISTRATION STEPS</a:t>
            </a:r>
          </a:p>
        </p:txBody>
      </p:sp>
      <p:sp>
        <p:nvSpPr>
          <p:cNvPr id="8" name="TextBox 7">
            <a:extLst>
              <a:ext uri="{FF2B5EF4-FFF2-40B4-BE49-F238E27FC236}">
                <a16:creationId xmlns:a16="http://schemas.microsoft.com/office/drawing/2014/main" id="{1C0CF14C-A1C5-62C7-66E6-871145AEC3D3}"/>
              </a:ext>
            </a:extLst>
          </p:cNvPr>
          <p:cNvSpPr txBox="1"/>
          <p:nvPr/>
        </p:nvSpPr>
        <p:spPr>
          <a:xfrm>
            <a:off x="489476" y="5141070"/>
            <a:ext cx="3625324" cy="938719"/>
          </a:xfrm>
          <a:prstGeom prst="rect">
            <a:avLst/>
          </a:prstGeom>
          <a:noFill/>
          <a:ln>
            <a:solidFill>
              <a:schemeClr val="accent1"/>
            </a:solidFill>
            <a:prstDash val="dash"/>
          </a:ln>
        </p:spPr>
        <p:txBody>
          <a:bodyPr wrap="square" rtlCol="0">
            <a:spAutoFit/>
          </a:bodyPr>
          <a:lstStyle/>
          <a:p>
            <a:pPr marL="91440"/>
            <a:r>
              <a:rPr lang="en-US" sz="1100" dirty="0">
                <a:solidFill>
                  <a:srgbClr val="003664"/>
                </a:solidFill>
                <a:latin typeface="+mn-lt"/>
              </a:rPr>
              <a:t>*The screenshots included in this user guide were based on the QPP test environment. Because we are always working to incorporate feedback and improve the experience, there may be differences between these screenshots and what you see on the </a:t>
            </a:r>
            <a:r>
              <a:rPr lang="en-US" sz="1100" dirty="0">
                <a:solidFill>
                  <a:srgbClr val="003664"/>
                </a:solidFill>
                <a:latin typeface="+mn-lt"/>
                <a:hlinkClick r:id="rId3"/>
              </a:rPr>
              <a:t>QPP website</a:t>
            </a:r>
            <a:r>
              <a:rPr lang="en-US" sz="1100" dirty="0">
                <a:solidFill>
                  <a:srgbClr val="003664"/>
                </a:solidFill>
                <a:latin typeface="+mn-lt"/>
              </a:rPr>
              <a:t>.</a:t>
            </a:r>
            <a:endParaRPr lang="en-US" sz="1100" dirty="0">
              <a:solidFill>
                <a:srgbClr val="003664"/>
              </a:solidFill>
            </a:endParaRPr>
          </a:p>
        </p:txBody>
      </p:sp>
      <p:pic>
        <p:nvPicPr>
          <p:cNvPr id="1026" name="Picture 6">
            <a:extLst>
              <a:ext uri="{FF2B5EF4-FFF2-40B4-BE49-F238E27FC236}">
                <a16:creationId xmlns:a16="http://schemas.microsoft.com/office/drawing/2014/main" id="{F9DF9724-0CCD-20D6-CADD-6036CD6B57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4526" y="1339344"/>
            <a:ext cx="5497033" cy="314341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560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green gradient&#10;&#10;Description automatically generated">
            <a:extLst>
              <a:ext uri="{FF2B5EF4-FFF2-40B4-BE49-F238E27FC236}">
                <a16:creationId xmlns:a16="http://schemas.microsoft.com/office/drawing/2014/main" id="{1C9FF1A3-6C74-087A-F691-A5C0E6C59A3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957002" y="1697807"/>
            <a:ext cx="2712328" cy="948830"/>
          </a:xfrm>
          <a:prstGeom prst="rect">
            <a:avLst/>
          </a:prstGeom>
        </p:spPr>
      </p:pic>
      <p:sp>
        <p:nvSpPr>
          <p:cNvPr id="2" name="Title 1">
            <a:extLst>
              <a:ext uri="{FF2B5EF4-FFF2-40B4-BE49-F238E27FC236}">
                <a16:creationId xmlns:a16="http://schemas.microsoft.com/office/drawing/2014/main" id="{767EE853-70FF-7CB8-3DC5-6E1F4AC3C598}"/>
              </a:ext>
            </a:extLst>
          </p:cNvPr>
          <p:cNvSpPr>
            <a:spLocks noGrp="1"/>
          </p:cNvSpPr>
          <p:nvPr>
            <p:ph type="title"/>
          </p:nvPr>
        </p:nvSpPr>
        <p:spPr>
          <a:xfrm>
            <a:off x="490864" y="365125"/>
            <a:ext cx="8108254" cy="1325563"/>
          </a:xfrm>
        </p:spPr>
        <p:txBody>
          <a:bodyPr>
            <a:noAutofit/>
          </a:bodyPr>
          <a:lstStyle/>
          <a:p>
            <a:r>
              <a:rPr lang="en-US" b="1">
                <a:cs typeface="Segoe UI" panose="020B0502040204020203" pitchFamily="34" charset="0"/>
              </a:rPr>
              <a:t>Table of Contents</a:t>
            </a:r>
          </a:p>
        </p:txBody>
      </p:sp>
      <p:sp>
        <p:nvSpPr>
          <p:cNvPr id="3" name="Content Placeholder 2">
            <a:extLst>
              <a:ext uri="{FF2B5EF4-FFF2-40B4-BE49-F238E27FC236}">
                <a16:creationId xmlns:a16="http://schemas.microsoft.com/office/drawing/2014/main" id="{98992FE4-9809-A4F2-B0FB-96C0D73FF72C}"/>
              </a:ext>
            </a:extLst>
          </p:cNvPr>
          <p:cNvSpPr>
            <a:spLocks noGrp="1"/>
          </p:cNvSpPr>
          <p:nvPr>
            <p:ph sz="half" idx="4294967295"/>
          </p:nvPr>
        </p:nvSpPr>
        <p:spPr>
          <a:xfrm>
            <a:off x="490863" y="1680748"/>
            <a:ext cx="5175645" cy="4439211"/>
          </a:xfrm>
        </p:spPr>
        <p:txBody>
          <a:bodyPr anchor="t">
            <a:normAutofit/>
          </a:bodyPr>
          <a:lstStyle/>
          <a:p>
            <a:pPr>
              <a:lnSpc>
                <a:spcPct val="100000"/>
              </a:lnSpc>
              <a:spcBef>
                <a:spcPts val="600"/>
              </a:spcBef>
              <a:spcAft>
                <a:spcPts val="1200"/>
              </a:spcAft>
              <a:buNone/>
              <a:tabLst>
                <a:tab pos="4513263" algn="l"/>
              </a:tabLst>
            </a:pPr>
            <a:r>
              <a:rPr lang="en-US" sz="1200" b="1" dirty="0">
                <a:solidFill>
                  <a:srgbClr val="003664"/>
                </a:solidFill>
                <a:latin typeface="+mn-lt"/>
                <a:hlinkClick r:id="rId3" action="ppaction://hlinksldjump">
                  <a:extLst>
                    <a:ext uri="{A12FA001-AC4F-418D-AE19-62706E023703}">
                      <ahyp:hlinkClr xmlns:ahyp="http://schemas.microsoft.com/office/drawing/2018/hyperlinkcolor" val="tx"/>
                    </a:ext>
                  </a:extLst>
                </a:hlinkClick>
              </a:rPr>
              <a:t>How To Use This Guide</a:t>
            </a:r>
            <a:r>
              <a:rPr lang="en-US" sz="1200" b="1" dirty="0">
                <a:solidFill>
                  <a:srgbClr val="003664"/>
                </a:solidFill>
                <a:latin typeface="+mn-lt"/>
              </a:rPr>
              <a:t>	</a:t>
            </a:r>
            <a:r>
              <a:rPr lang="en-US" b="1" dirty="0">
                <a:solidFill>
                  <a:srgbClr val="003664"/>
                </a:solidFill>
                <a:latin typeface="+mn-lt"/>
                <a:hlinkClick r:id="rId3" action="ppaction://hlinksldjump">
                  <a:extLst>
                    <a:ext uri="{A12FA001-AC4F-418D-AE19-62706E023703}">
                      <ahyp:hlinkClr xmlns:ahyp="http://schemas.microsoft.com/office/drawing/2018/hyperlinkcolor" val="tx"/>
                    </a:ext>
                  </a:extLst>
                </a:hlinkClick>
              </a:rPr>
              <a:t>3</a:t>
            </a:r>
            <a:endParaRPr lang="en-US" sz="1200" b="1" dirty="0">
              <a:solidFill>
                <a:srgbClr val="003664"/>
              </a:solidFill>
              <a:latin typeface="+mn-lt"/>
            </a:endParaRPr>
          </a:p>
          <a:p>
            <a:pPr>
              <a:lnSpc>
                <a:spcPct val="100000"/>
              </a:lnSpc>
              <a:spcBef>
                <a:spcPts val="600"/>
              </a:spcBef>
              <a:spcAft>
                <a:spcPts val="1200"/>
              </a:spcAft>
              <a:buNone/>
              <a:tabLst>
                <a:tab pos="4513263" algn="l"/>
              </a:tabLst>
            </a:pPr>
            <a:r>
              <a:rPr lang="en-US" sz="1200" b="1" dirty="0">
                <a:solidFill>
                  <a:srgbClr val="003664"/>
                </a:solidFill>
                <a:latin typeface="+mn-lt"/>
                <a:hlinkClick r:id="rId4" action="ppaction://hlinksldjump">
                  <a:extLst>
                    <a:ext uri="{A12FA001-AC4F-418D-AE19-62706E023703}">
                      <ahyp:hlinkClr xmlns:ahyp="http://schemas.microsoft.com/office/drawing/2018/hyperlinkcolor" val="tx"/>
                    </a:ext>
                  </a:extLst>
                </a:hlinkClick>
              </a:rPr>
              <a:t>MVP Registration Overview</a:t>
            </a:r>
            <a:r>
              <a:rPr lang="en-US" sz="1200" b="1" dirty="0">
                <a:solidFill>
                  <a:srgbClr val="003664"/>
                </a:solidFill>
                <a:latin typeface="+mn-lt"/>
              </a:rPr>
              <a:t>	</a:t>
            </a:r>
            <a:r>
              <a:rPr lang="en-US" b="1" dirty="0">
                <a:solidFill>
                  <a:srgbClr val="003664"/>
                </a:solidFill>
                <a:latin typeface="+mn-lt"/>
                <a:hlinkClick r:id="rId4" action="ppaction://hlinksldjump">
                  <a:extLst>
                    <a:ext uri="{A12FA001-AC4F-418D-AE19-62706E023703}">
                      <ahyp:hlinkClr xmlns:ahyp="http://schemas.microsoft.com/office/drawing/2018/hyperlinkcolor" val="tx"/>
                    </a:ext>
                  </a:extLst>
                </a:hlinkClick>
              </a:rPr>
              <a:t>5</a:t>
            </a:r>
            <a:endParaRPr lang="en-US" sz="1200" b="1" dirty="0">
              <a:solidFill>
                <a:srgbClr val="003664"/>
              </a:solidFill>
              <a:latin typeface="+mn-lt"/>
            </a:endParaRPr>
          </a:p>
          <a:p>
            <a:pPr>
              <a:lnSpc>
                <a:spcPct val="100000"/>
              </a:lnSpc>
              <a:spcBef>
                <a:spcPts val="600"/>
              </a:spcBef>
              <a:spcAft>
                <a:spcPts val="1200"/>
              </a:spcAft>
              <a:buNone/>
              <a:tabLst>
                <a:tab pos="4513263" algn="l"/>
              </a:tabLst>
            </a:pPr>
            <a:r>
              <a:rPr lang="en-US" b="1" dirty="0">
                <a:solidFill>
                  <a:srgbClr val="003664"/>
                </a:solidFill>
                <a:latin typeface="+mn-lt"/>
                <a:hlinkClick r:id="rId5" action="ppaction://hlinksldjump">
                  <a:extLst>
                    <a:ext uri="{A12FA001-AC4F-418D-AE19-62706E023703}">
                      <ahyp:hlinkClr xmlns:ahyp="http://schemas.microsoft.com/office/drawing/2018/hyperlinkcolor" val="tx"/>
                    </a:ext>
                  </a:extLst>
                </a:hlinkClick>
              </a:rPr>
              <a:t>MVP Registration: Registration Steps</a:t>
            </a:r>
            <a:r>
              <a:rPr lang="en-US" sz="1200" b="1" dirty="0">
                <a:solidFill>
                  <a:srgbClr val="003664"/>
                </a:solidFill>
                <a:latin typeface="+mn-lt"/>
              </a:rPr>
              <a:t>	</a:t>
            </a:r>
            <a:r>
              <a:rPr lang="en-US" sz="1200" b="1" dirty="0">
                <a:solidFill>
                  <a:srgbClr val="003664"/>
                </a:solidFill>
                <a:latin typeface="+mn-lt"/>
                <a:hlinkClick r:id="rId5" action="ppaction://hlinksldjump">
                  <a:extLst>
                    <a:ext uri="{A12FA001-AC4F-418D-AE19-62706E023703}">
                      <ahyp:hlinkClr xmlns:ahyp="http://schemas.microsoft.com/office/drawing/2018/hyperlinkcolor" val="tx"/>
                    </a:ext>
                  </a:extLst>
                </a:hlinkClick>
              </a:rPr>
              <a:t>8</a:t>
            </a:r>
            <a:endParaRPr lang="en-US" sz="1200" b="1" dirty="0">
              <a:solidFill>
                <a:srgbClr val="003664"/>
              </a:solidFill>
              <a:latin typeface="+mn-lt"/>
            </a:endParaRPr>
          </a:p>
          <a:p>
            <a:pPr lvl="2" indent="0">
              <a:spcBef>
                <a:spcPts val="600"/>
              </a:spcBef>
              <a:spcAft>
                <a:spcPts val="1200"/>
              </a:spcAft>
              <a:buClr>
                <a:schemeClr val="bg1"/>
              </a:buClr>
              <a:buNone/>
              <a:tabLst>
                <a:tab pos="4513263" algn="l"/>
              </a:tabLst>
            </a:pPr>
            <a:r>
              <a:rPr lang="en-US" sz="1200" dirty="0">
                <a:solidFill>
                  <a:srgbClr val="003664"/>
                </a:solidFill>
                <a:hlinkClick r:id="rId6" action="ppaction://hlinksldjump">
                  <a:extLst>
                    <a:ext uri="{A12FA001-AC4F-418D-AE19-62706E023703}">
                      <ahyp:hlinkClr xmlns:ahyp="http://schemas.microsoft.com/office/drawing/2018/hyperlinkcolor" val="tx"/>
                    </a:ext>
                  </a:extLst>
                </a:hlinkClick>
              </a:rPr>
              <a:t>Group Registration</a:t>
            </a:r>
            <a:r>
              <a:rPr lang="en-US" sz="1200" b="1" dirty="0">
                <a:solidFill>
                  <a:srgbClr val="003664"/>
                </a:solidFill>
              </a:rPr>
              <a:t>	</a:t>
            </a:r>
            <a:r>
              <a:rPr lang="en-US" sz="1200" dirty="0">
                <a:solidFill>
                  <a:srgbClr val="003664"/>
                </a:solidFill>
                <a:hlinkClick r:id="rId6" action="ppaction://hlinksldjump">
                  <a:extLst>
                    <a:ext uri="{A12FA001-AC4F-418D-AE19-62706E023703}">
                      <ahyp:hlinkClr xmlns:ahyp="http://schemas.microsoft.com/office/drawing/2018/hyperlinkcolor" val="tx"/>
                    </a:ext>
                  </a:extLst>
                </a:hlinkClick>
              </a:rPr>
              <a:t>14</a:t>
            </a:r>
            <a:endParaRPr lang="en-US" sz="1200" dirty="0">
              <a:solidFill>
                <a:srgbClr val="003664"/>
              </a:solidFill>
            </a:endParaRPr>
          </a:p>
          <a:p>
            <a:pPr lvl="2" indent="0">
              <a:spcBef>
                <a:spcPts val="600"/>
              </a:spcBef>
              <a:spcAft>
                <a:spcPts val="1200"/>
              </a:spcAft>
              <a:buClr>
                <a:schemeClr val="bg1"/>
              </a:buClr>
              <a:buNone/>
              <a:tabLst>
                <a:tab pos="4513263" algn="l"/>
              </a:tabLst>
            </a:pPr>
            <a:r>
              <a:rPr lang="en-US" sz="1200" dirty="0">
                <a:solidFill>
                  <a:srgbClr val="003664"/>
                </a:solidFill>
                <a:hlinkClick r:id="rId7" action="ppaction://hlinksldjump">
                  <a:extLst>
                    <a:ext uri="{A12FA001-AC4F-418D-AE19-62706E023703}">
                      <ahyp:hlinkClr xmlns:ahyp="http://schemas.microsoft.com/office/drawing/2018/hyperlinkcolor" val="tx"/>
                    </a:ext>
                  </a:extLst>
                </a:hlinkClick>
              </a:rPr>
              <a:t>Individual Registration</a:t>
            </a:r>
            <a:r>
              <a:rPr lang="en-US" sz="1200" b="1" dirty="0">
                <a:solidFill>
                  <a:srgbClr val="003664"/>
                </a:solidFill>
              </a:rPr>
              <a:t>	</a:t>
            </a:r>
            <a:r>
              <a:rPr lang="en-US" dirty="0">
                <a:solidFill>
                  <a:srgbClr val="003664"/>
                </a:solidFill>
                <a:hlinkClick r:id="rId7" action="ppaction://hlinksldjump">
                  <a:extLst>
                    <a:ext uri="{A12FA001-AC4F-418D-AE19-62706E023703}">
                      <ahyp:hlinkClr xmlns:ahyp="http://schemas.microsoft.com/office/drawing/2018/hyperlinkcolor" val="tx"/>
                    </a:ext>
                  </a:extLst>
                </a:hlinkClick>
              </a:rPr>
              <a:t>17</a:t>
            </a:r>
            <a:endParaRPr lang="en-US" sz="1200" dirty="0">
              <a:solidFill>
                <a:srgbClr val="003664"/>
              </a:solidFill>
            </a:endParaRPr>
          </a:p>
          <a:p>
            <a:pPr lvl="2" indent="0">
              <a:spcBef>
                <a:spcPts val="600"/>
              </a:spcBef>
              <a:spcAft>
                <a:spcPts val="1200"/>
              </a:spcAft>
              <a:buClr>
                <a:schemeClr val="bg1"/>
              </a:buClr>
              <a:buNone/>
              <a:tabLst>
                <a:tab pos="4513263" algn="l"/>
              </a:tabLst>
            </a:pPr>
            <a:r>
              <a:rPr lang="en-US" sz="1200" dirty="0">
                <a:solidFill>
                  <a:srgbClr val="003664"/>
                </a:solidFill>
                <a:hlinkClick r:id="rId8" action="ppaction://hlinksldjump">
                  <a:extLst>
                    <a:ext uri="{A12FA001-AC4F-418D-AE19-62706E023703}">
                      <ahyp:hlinkClr xmlns:ahyp="http://schemas.microsoft.com/office/drawing/2018/hyperlinkcolor" val="tx"/>
                    </a:ext>
                  </a:extLst>
                </a:hlinkClick>
              </a:rPr>
              <a:t>APM Entity Registration</a:t>
            </a:r>
            <a:r>
              <a:rPr lang="en-US" sz="1200" dirty="0">
                <a:solidFill>
                  <a:srgbClr val="003664"/>
                </a:solidFill>
              </a:rPr>
              <a:t>	</a:t>
            </a:r>
            <a:r>
              <a:rPr lang="en-US" dirty="0">
                <a:solidFill>
                  <a:srgbClr val="003664"/>
                </a:solidFill>
                <a:hlinkClick r:id="rId8" action="ppaction://hlinksldjump">
                  <a:extLst>
                    <a:ext uri="{A12FA001-AC4F-418D-AE19-62706E023703}">
                      <ahyp:hlinkClr xmlns:ahyp="http://schemas.microsoft.com/office/drawing/2018/hyperlinkcolor" val="tx"/>
                    </a:ext>
                  </a:extLst>
                </a:hlinkClick>
              </a:rPr>
              <a:t>21</a:t>
            </a:r>
            <a:endParaRPr lang="en-US" sz="1200" dirty="0">
              <a:solidFill>
                <a:srgbClr val="003664"/>
              </a:solidFill>
            </a:endParaRPr>
          </a:p>
          <a:p>
            <a:pPr lvl="2" indent="0">
              <a:spcBef>
                <a:spcPts val="600"/>
              </a:spcBef>
              <a:spcAft>
                <a:spcPts val="1200"/>
              </a:spcAft>
              <a:buClr>
                <a:schemeClr val="bg1"/>
              </a:buClr>
              <a:buNone/>
              <a:tabLst>
                <a:tab pos="4513263" algn="l"/>
              </a:tabLst>
            </a:pPr>
            <a:r>
              <a:rPr lang="en-US" sz="1200" dirty="0">
                <a:solidFill>
                  <a:srgbClr val="003664"/>
                </a:solidFill>
                <a:hlinkClick r:id="rId9" action="ppaction://hlinksldjump">
                  <a:extLst>
                    <a:ext uri="{A12FA001-AC4F-418D-AE19-62706E023703}">
                      <ahyp:hlinkClr xmlns:ahyp="http://schemas.microsoft.com/office/drawing/2018/hyperlinkcolor" val="tx"/>
                    </a:ext>
                  </a:extLst>
                </a:hlinkClick>
              </a:rPr>
              <a:t>Subgroup Registration</a:t>
            </a:r>
            <a:r>
              <a:rPr lang="en-US" sz="1200" b="1" dirty="0">
                <a:solidFill>
                  <a:srgbClr val="003664"/>
                </a:solidFill>
              </a:rPr>
              <a:t>	</a:t>
            </a:r>
            <a:r>
              <a:rPr lang="en-US" dirty="0">
                <a:solidFill>
                  <a:srgbClr val="003664"/>
                </a:solidFill>
                <a:hlinkClick r:id="rId9" action="ppaction://hlinksldjump">
                  <a:extLst>
                    <a:ext uri="{A12FA001-AC4F-418D-AE19-62706E023703}">
                      <ahyp:hlinkClr xmlns:ahyp="http://schemas.microsoft.com/office/drawing/2018/hyperlinkcolor" val="tx"/>
                    </a:ext>
                  </a:extLst>
                </a:hlinkClick>
              </a:rPr>
              <a:t>25</a:t>
            </a:r>
            <a:endParaRPr lang="en-US" sz="1200" dirty="0">
              <a:solidFill>
                <a:srgbClr val="003664"/>
              </a:solidFill>
            </a:endParaRPr>
          </a:p>
          <a:p>
            <a:pPr>
              <a:lnSpc>
                <a:spcPct val="100000"/>
              </a:lnSpc>
              <a:spcBef>
                <a:spcPts val="600"/>
              </a:spcBef>
              <a:spcAft>
                <a:spcPts val="1200"/>
              </a:spcAft>
              <a:buClr>
                <a:schemeClr val="bg1"/>
              </a:buClr>
              <a:buNone/>
              <a:tabLst>
                <a:tab pos="4513263" algn="l"/>
              </a:tabLst>
            </a:pPr>
            <a:r>
              <a:rPr lang="en-US" sz="1200" b="1" dirty="0">
                <a:solidFill>
                  <a:srgbClr val="003664"/>
                </a:solidFill>
                <a:hlinkClick r:id="rId10" action="ppaction://hlinksldjump">
                  <a:extLst>
                    <a:ext uri="{A12FA001-AC4F-418D-AE19-62706E023703}">
                      <ahyp:hlinkClr xmlns:ahyp="http://schemas.microsoft.com/office/drawing/2018/hyperlinkcolor" val="tx"/>
                    </a:ext>
                  </a:extLst>
                </a:hlinkClick>
              </a:rPr>
              <a:t>MVP Registration: Frequently Asked Questions</a:t>
            </a:r>
            <a:r>
              <a:rPr lang="en-US" sz="1200" b="1" dirty="0">
                <a:solidFill>
                  <a:srgbClr val="003664"/>
                </a:solidFill>
              </a:rPr>
              <a:t>	</a:t>
            </a:r>
            <a:r>
              <a:rPr lang="en-US" sz="1200" b="1" dirty="0">
                <a:solidFill>
                  <a:srgbClr val="003664"/>
                </a:solidFill>
                <a:hlinkClick r:id="rId10" action="ppaction://hlinksldjump">
                  <a:extLst>
                    <a:ext uri="{A12FA001-AC4F-418D-AE19-62706E023703}">
                      <ahyp:hlinkClr xmlns:ahyp="http://schemas.microsoft.com/office/drawing/2018/hyperlinkcolor" val="tx"/>
                    </a:ext>
                  </a:extLst>
                </a:hlinkClick>
              </a:rPr>
              <a:t>32</a:t>
            </a:r>
            <a:endParaRPr lang="en-US" sz="1200" b="1" dirty="0">
              <a:solidFill>
                <a:srgbClr val="003664"/>
              </a:solidFill>
            </a:endParaRPr>
          </a:p>
          <a:p>
            <a:pPr>
              <a:lnSpc>
                <a:spcPct val="100000"/>
              </a:lnSpc>
              <a:spcBef>
                <a:spcPts val="600"/>
              </a:spcBef>
              <a:spcAft>
                <a:spcPts val="1200"/>
              </a:spcAft>
              <a:buClr>
                <a:schemeClr val="bg1"/>
              </a:buClr>
              <a:buNone/>
              <a:tabLst>
                <a:tab pos="4513263" algn="l"/>
              </a:tabLst>
            </a:pPr>
            <a:r>
              <a:rPr lang="en-US" sz="1200" b="1" dirty="0">
                <a:solidFill>
                  <a:srgbClr val="003664"/>
                </a:solidFill>
                <a:hlinkClick r:id="rId11" action="ppaction://hlinksldjump">
                  <a:extLst>
                    <a:ext uri="{A12FA001-AC4F-418D-AE19-62706E023703}">
                      <ahyp:hlinkClr xmlns:ahyp="http://schemas.microsoft.com/office/drawing/2018/hyperlinkcolor" val="tx"/>
                    </a:ext>
                  </a:extLst>
                </a:hlinkClick>
              </a:rPr>
              <a:t>Help and Version History</a:t>
            </a:r>
            <a:r>
              <a:rPr lang="en-US" sz="1200" b="1" dirty="0">
                <a:solidFill>
                  <a:srgbClr val="003664"/>
                </a:solidFill>
              </a:rPr>
              <a:t> 	</a:t>
            </a:r>
            <a:r>
              <a:rPr lang="en-US" b="1" dirty="0">
                <a:solidFill>
                  <a:srgbClr val="003664"/>
                </a:solidFill>
                <a:hlinkClick r:id="rId11" action="ppaction://hlinksldjump">
                  <a:extLst>
                    <a:ext uri="{A12FA001-AC4F-418D-AE19-62706E023703}">
                      <ahyp:hlinkClr xmlns:ahyp="http://schemas.microsoft.com/office/drawing/2018/hyperlinkcolor" val="tx"/>
                    </a:ext>
                  </a:extLst>
                </a:hlinkClick>
              </a:rPr>
              <a:t>36</a:t>
            </a:r>
            <a:endParaRPr lang="en-US" b="1" dirty="0">
              <a:solidFill>
                <a:srgbClr val="003664"/>
              </a:solidFill>
            </a:endParaRPr>
          </a:p>
        </p:txBody>
      </p:sp>
      <p:sp>
        <p:nvSpPr>
          <p:cNvPr id="5" name="Content Placeholder 4">
            <a:extLst>
              <a:ext uri="{FF2B5EF4-FFF2-40B4-BE49-F238E27FC236}">
                <a16:creationId xmlns:a16="http://schemas.microsoft.com/office/drawing/2014/main" id="{F165440D-19B8-5C68-60F5-D63DA7B89D65}"/>
              </a:ext>
            </a:extLst>
          </p:cNvPr>
          <p:cNvSpPr>
            <a:spLocks noGrp="1"/>
          </p:cNvSpPr>
          <p:nvPr>
            <p:ph sz="half" idx="2"/>
          </p:nvPr>
        </p:nvSpPr>
        <p:spPr>
          <a:xfrm>
            <a:off x="6012466" y="1768621"/>
            <a:ext cx="2564823" cy="4351338"/>
          </a:xfrm>
        </p:spPr>
        <p:txBody>
          <a:bodyPr>
            <a:normAutofit/>
          </a:bodyPr>
          <a:lstStyle/>
          <a:p>
            <a:r>
              <a:rPr lang="en-US" sz="1200" dirty="0">
                <a:solidFill>
                  <a:schemeClr val="bg1"/>
                </a:solidFill>
                <a:latin typeface="+mn-lt"/>
              </a:rPr>
              <a:t>Purpose: </a:t>
            </a:r>
            <a:r>
              <a:rPr lang="en-US" b="0" dirty="0">
                <a:solidFill>
                  <a:schemeClr val="bg1"/>
                </a:solidFill>
                <a:latin typeface="+mn-lt"/>
              </a:rPr>
              <a:t>This resource provides guidance on how to register for MVP reporting for the 2024 performance year. </a:t>
            </a:r>
            <a:endParaRPr lang="en-US" sz="1200" b="0" dirty="0">
              <a:solidFill>
                <a:schemeClr val="bg1"/>
              </a:solidFill>
              <a:latin typeface="+mn-lt"/>
            </a:endParaRPr>
          </a:p>
        </p:txBody>
      </p:sp>
      <p:sp>
        <p:nvSpPr>
          <p:cNvPr id="4" name="Slide Number Placeholder 3">
            <a:extLst>
              <a:ext uri="{FF2B5EF4-FFF2-40B4-BE49-F238E27FC236}">
                <a16:creationId xmlns:a16="http://schemas.microsoft.com/office/drawing/2014/main" id="{50A0BB7A-4B35-46F2-B286-2052EDD262E8}"/>
              </a:ext>
            </a:extLst>
          </p:cNvPr>
          <p:cNvSpPr>
            <a:spLocks noGrp="1"/>
          </p:cNvSpPr>
          <p:nvPr>
            <p:ph type="sldNum" sz="quarter" idx="12"/>
          </p:nvPr>
        </p:nvSpPr>
        <p:spPr/>
        <p:txBody>
          <a:bodyPr/>
          <a:lstStyle/>
          <a:p>
            <a:fld id="{579045F7-0599-405E-A7CD-20A91EABA5C1}" type="slidenum">
              <a:rPr lang="en-US" smtClean="0"/>
              <a:pPr/>
              <a:t>2</a:t>
            </a:fld>
            <a:endParaRPr lang="en-US"/>
          </a:p>
        </p:txBody>
      </p:sp>
      <p:cxnSp>
        <p:nvCxnSpPr>
          <p:cNvPr id="6" name="Straight Connector 5">
            <a:extLst>
              <a:ext uri="{FF2B5EF4-FFF2-40B4-BE49-F238E27FC236}">
                <a16:creationId xmlns:a16="http://schemas.microsoft.com/office/drawing/2014/main" id="{6DB0B839-49A9-D2F3-EDFE-77E0F795BA3B}"/>
              </a:ext>
            </a:extLst>
          </p:cNvPr>
          <p:cNvCxnSpPr/>
          <p:nvPr/>
        </p:nvCxnSpPr>
        <p:spPr>
          <a:xfrm>
            <a:off x="5594743" y="1635272"/>
            <a:ext cx="0" cy="3342120"/>
          </a:xfrm>
          <a:prstGeom prst="line">
            <a:avLst/>
          </a:prstGeom>
          <a:ln w="22225">
            <a:solidFill>
              <a:srgbClr val="0C777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E3C710-7E88-879D-F3D2-31A5970AFE68}"/>
              </a:ext>
            </a:extLst>
          </p:cNvPr>
          <p:cNvCxnSpPr/>
          <p:nvPr/>
        </p:nvCxnSpPr>
        <p:spPr>
          <a:xfrm>
            <a:off x="2086897" y="1890160"/>
            <a:ext cx="2942303" cy="0"/>
          </a:xfrm>
          <a:prstGeom prst="line">
            <a:avLst/>
          </a:prstGeom>
          <a:ln>
            <a:solidFill>
              <a:srgbClr val="1FAEB5"/>
            </a:solidFill>
            <a:prstDash val="dash"/>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E8A059B-22C3-C6E3-B266-25D1AF571F49}"/>
              </a:ext>
            </a:extLst>
          </p:cNvPr>
          <p:cNvCxnSpPr>
            <a:cxnSpLocks/>
          </p:cNvCxnSpPr>
          <p:nvPr/>
        </p:nvCxnSpPr>
        <p:spPr>
          <a:xfrm>
            <a:off x="2386239" y="2301736"/>
            <a:ext cx="2642961" cy="0"/>
          </a:xfrm>
          <a:prstGeom prst="line">
            <a:avLst/>
          </a:prstGeom>
          <a:ln>
            <a:solidFill>
              <a:srgbClr val="1FAEB5"/>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CC35F44-69E2-7316-E80D-A561C78E4842}"/>
              </a:ext>
            </a:extLst>
          </p:cNvPr>
          <p:cNvCxnSpPr>
            <a:cxnSpLocks/>
          </p:cNvCxnSpPr>
          <p:nvPr/>
        </p:nvCxnSpPr>
        <p:spPr>
          <a:xfrm>
            <a:off x="2968831" y="2710137"/>
            <a:ext cx="2060369" cy="0"/>
          </a:xfrm>
          <a:prstGeom prst="line">
            <a:avLst/>
          </a:prstGeom>
          <a:ln>
            <a:solidFill>
              <a:srgbClr val="1FAEB5"/>
            </a:solidFill>
            <a:prstDash val="dash"/>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9A04EFD-BEC3-6946-40A0-38210F314918}"/>
              </a:ext>
            </a:extLst>
          </p:cNvPr>
          <p:cNvCxnSpPr>
            <a:cxnSpLocks/>
          </p:cNvCxnSpPr>
          <p:nvPr/>
        </p:nvCxnSpPr>
        <p:spPr>
          <a:xfrm>
            <a:off x="2249384" y="3128619"/>
            <a:ext cx="2779816" cy="0"/>
          </a:xfrm>
          <a:prstGeom prst="line">
            <a:avLst/>
          </a:prstGeom>
          <a:ln>
            <a:solidFill>
              <a:srgbClr val="1FAEB5"/>
            </a:solidFill>
            <a:prstDash val="dash"/>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F5290DC-A313-71DB-328D-6C4FAA875920}"/>
              </a:ext>
            </a:extLst>
          </p:cNvPr>
          <p:cNvCxnSpPr>
            <a:cxnSpLocks/>
          </p:cNvCxnSpPr>
          <p:nvPr/>
        </p:nvCxnSpPr>
        <p:spPr>
          <a:xfrm>
            <a:off x="2440641" y="3533495"/>
            <a:ext cx="2588559" cy="0"/>
          </a:xfrm>
          <a:prstGeom prst="line">
            <a:avLst/>
          </a:prstGeom>
          <a:ln>
            <a:solidFill>
              <a:srgbClr val="1FAEB5"/>
            </a:solidFill>
            <a:prstDash val="dash"/>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E160C04-08C9-A112-6706-E1F737845282}"/>
              </a:ext>
            </a:extLst>
          </p:cNvPr>
          <p:cNvCxnSpPr>
            <a:cxnSpLocks/>
          </p:cNvCxnSpPr>
          <p:nvPr/>
        </p:nvCxnSpPr>
        <p:spPr>
          <a:xfrm>
            <a:off x="2534544" y="3948040"/>
            <a:ext cx="2494656" cy="0"/>
          </a:xfrm>
          <a:prstGeom prst="line">
            <a:avLst/>
          </a:prstGeom>
          <a:ln>
            <a:solidFill>
              <a:srgbClr val="1FAEB5"/>
            </a:solidFill>
            <a:prstDash val="dash"/>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8FBECB2-5F82-333B-8AD2-BD1F15348461}"/>
              </a:ext>
            </a:extLst>
          </p:cNvPr>
          <p:cNvCxnSpPr>
            <a:cxnSpLocks/>
          </p:cNvCxnSpPr>
          <p:nvPr/>
        </p:nvCxnSpPr>
        <p:spPr>
          <a:xfrm>
            <a:off x="2440641" y="4359616"/>
            <a:ext cx="2588559" cy="0"/>
          </a:xfrm>
          <a:prstGeom prst="line">
            <a:avLst/>
          </a:prstGeom>
          <a:ln>
            <a:solidFill>
              <a:srgbClr val="1FAEB5"/>
            </a:solidFill>
            <a:prstDash val="dash"/>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2286127-593D-84A9-2C87-850D27D16401}"/>
              </a:ext>
            </a:extLst>
          </p:cNvPr>
          <p:cNvCxnSpPr>
            <a:cxnSpLocks/>
          </p:cNvCxnSpPr>
          <p:nvPr/>
        </p:nvCxnSpPr>
        <p:spPr>
          <a:xfrm>
            <a:off x="2109684" y="5184479"/>
            <a:ext cx="2919516" cy="0"/>
          </a:xfrm>
          <a:prstGeom prst="line">
            <a:avLst/>
          </a:prstGeom>
          <a:ln>
            <a:solidFill>
              <a:srgbClr val="1FAEB5"/>
            </a:solidFill>
            <a:prstDash val="dash"/>
            <a:round/>
          </a:ln>
        </p:spPr>
        <p:style>
          <a:lnRef idx="1">
            <a:schemeClr val="accent1"/>
          </a:lnRef>
          <a:fillRef idx="0">
            <a:schemeClr val="accent1"/>
          </a:fillRef>
          <a:effectRef idx="0">
            <a:schemeClr val="accent1"/>
          </a:effectRef>
          <a:fontRef idx="minor">
            <a:schemeClr val="tx1"/>
          </a:fontRef>
        </p:style>
      </p:cxnSp>
      <p:sp>
        <p:nvSpPr>
          <p:cNvPr id="7" name="Action Button: Home 3">
            <a:hlinkClick r:id="rId12" action="ppaction://hlinksldjump" highlightClick="1"/>
            <a:extLst>
              <a:ext uri="{FF2B5EF4-FFF2-40B4-BE49-F238E27FC236}">
                <a16:creationId xmlns:a16="http://schemas.microsoft.com/office/drawing/2014/main" id="{81847614-3426-A916-C0FB-8A10CB97166E}"/>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descr="A blue and green gradient&#10;&#10;Description automatically generated">
            <a:extLst>
              <a:ext uri="{FF2B5EF4-FFF2-40B4-BE49-F238E27FC236}">
                <a16:creationId xmlns:a16="http://schemas.microsoft.com/office/drawing/2014/main" id="{A246DB2B-8F4B-DFEF-5EE5-0730D20680A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938713" y="2884655"/>
            <a:ext cx="2712326" cy="739867"/>
          </a:xfrm>
          <a:prstGeom prst="rect">
            <a:avLst/>
          </a:prstGeom>
        </p:spPr>
      </p:pic>
      <p:sp>
        <p:nvSpPr>
          <p:cNvPr id="11" name="Content Placeholder 4">
            <a:extLst>
              <a:ext uri="{FF2B5EF4-FFF2-40B4-BE49-F238E27FC236}">
                <a16:creationId xmlns:a16="http://schemas.microsoft.com/office/drawing/2014/main" id="{0A19370C-B0D6-D52F-997D-0D023C05B758}"/>
              </a:ext>
            </a:extLst>
          </p:cNvPr>
          <p:cNvSpPr txBox="1">
            <a:spLocks/>
          </p:cNvSpPr>
          <p:nvPr/>
        </p:nvSpPr>
        <p:spPr>
          <a:xfrm>
            <a:off x="6012465" y="2984524"/>
            <a:ext cx="2564823" cy="54897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400" b="1" kern="1200">
                <a:solidFill>
                  <a:srgbClr val="0C777D"/>
                </a:solidFill>
                <a:latin typeface="+mj-lt"/>
                <a:ea typeface="+mn-ea"/>
                <a:cs typeface="+mn-cs"/>
              </a:defRPr>
            </a:lvl1pPr>
            <a:lvl2pPr marL="0" indent="-228600" algn="l" defTabSz="914400" rtl="0" eaLnBrk="1" latinLnBrk="0" hangingPunct="1">
              <a:lnSpc>
                <a:spcPct val="100000"/>
              </a:lnSpc>
              <a:spcBef>
                <a:spcPts val="500"/>
              </a:spcBef>
              <a:buClr>
                <a:srgbClr val="1FAEB5"/>
              </a:buClr>
              <a:buSzPct val="70000"/>
              <a:buFont typeface="Arial" panose="020B0604020202020204" pitchFamily="34" charset="0"/>
              <a:buChar char="•"/>
              <a:defRPr sz="1400" kern="1200">
                <a:solidFill>
                  <a:srgbClr val="003664"/>
                </a:solidFill>
                <a:latin typeface="+mj-lt"/>
                <a:ea typeface="+mn-ea"/>
                <a:cs typeface="+mn-cs"/>
              </a:defRPr>
            </a:lvl2pPr>
            <a:lvl3pPr marL="457200" indent="-228600" algn="l" defTabSz="914400" rtl="0" eaLnBrk="1" latinLnBrk="0" hangingPunct="1">
              <a:lnSpc>
                <a:spcPct val="100000"/>
              </a:lnSpc>
              <a:spcBef>
                <a:spcPts val="500"/>
              </a:spcBef>
              <a:buClr>
                <a:srgbClr val="1FAEB5"/>
              </a:buClr>
              <a:buSzPct val="70000"/>
              <a:buFont typeface="System Font Regular"/>
              <a:buChar char="—"/>
              <a:defRPr sz="1400" kern="1200">
                <a:solidFill>
                  <a:srgbClr val="003664"/>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solidFill>
                  <a:schemeClr val="bg1"/>
                </a:solidFill>
                <a:latin typeface="+mn-lt"/>
              </a:rPr>
              <a:t>Skip ahead by clicking the links in the Table of Contents.</a:t>
            </a:r>
          </a:p>
        </p:txBody>
      </p:sp>
      <p:cxnSp>
        <p:nvCxnSpPr>
          <p:cNvPr id="23" name="Straight Connector 22">
            <a:extLst>
              <a:ext uri="{FF2B5EF4-FFF2-40B4-BE49-F238E27FC236}">
                <a16:creationId xmlns:a16="http://schemas.microsoft.com/office/drawing/2014/main" id="{8605471C-F141-3CC0-9A10-0EE1DCE90FEA}"/>
              </a:ext>
            </a:extLst>
          </p:cNvPr>
          <p:cNvCxnSpPr>
            <a:cxnSpLocks/>
          </p:cNvCxnSpPr>
          <p:nvPr/>
        </p:nvCxnSpPr>
        <p:spPr>
          <a:xfrm>
            <a:off x="3432175" y="4772449"/>
            <a:ext cx="1597025" cy="0"/>
          </a:xfrm>
          <a:prstGeom prst="line">
            <a:avLst/>
          </a:prstGeom>
          <a:ln>
            <a:solidFill>
              <a:srgbClr val="1FAEB5"/>
            </a:solidFill>
            <a:prstDash val="dash"/>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584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7DAEA-6486-8E88-3500-BEF10C0830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D85DDD-B226-DA73-695E-FB3BC05699F8}"/>
              </a:ext>
            </a:extLst>
          </p:cNvPr>
          <p:cNvSpPr>
            <a:spLocks noGrp="1"/>
          </p:cNvSpPr>
          <p:nvPr>
            <p:ph type="title"/>
          </p:nvPr>
        </p:nvSpPr>
        <p:spPr>
          <a:xfrm>
            <a:off x="490864" y="621101"/>
            <a:ext cx="8108254" cy="767751"/>
          </a:xfrm>
        </p:spPr>
        <p:txBody>
          <a:bodyPr/>
          <a:lstStyle/>
          <a:p>
            <a:r>
              <a:rPr lang="en-US" dirty="0"/>
              <a:t>MVP Registration – Individual </a:t>
            </a:r>
            <a:r>
              <a:rPr lang="en-US" b="0" dirty="0"/>
              <a:t>(Continued)</a:t>
            </a:r>
          </a:p>
        </p:txBody>
      </p:sp>
      <p:sp>
        <p:nvSpPr>
          <p:cNvPr id="3" name="Content Placeholder 2">
            <a:extLst>
              <a:ext uri="{FF2B5EF4-FFF2-40B4-BE49-F238E27FC236}">
                <a16:creationId xmlns:a16="http://schemas.microsoft.com/office/drawing/2014/main" id="{7CBE47D4-CD56-7FEE-761B-736586354AB9}"/>
              </a:ext>
            </a:extLst>
          </p:cNvPr>
          <p:cNvSpPr>
            <a:spLocks noGrp="1"/>
          </p:cNvSpPr>
          <p:nvPr>
            <p:ph idx="1"/>
          </p:nvPr>
        </p:nvSpPr>
        <p:spPr>
          <a:xfrm>
            <a:off x="489478" y="1247570"/>
            <a:ext cx="2465390" cy="4959811"/>
          </a:xfrm>
        </p:spPr>
        <p:txBody>
          <a:bodyPr>
            <a:noAutofit/>
          </a:bodyPr>
          <a:lstStyle/>
          <a:p>
            <a:pPr marL="0" marR="0" indent="0">
              <a:lnSpc>
                <a:spcPct val="120000"/>
              </a:lnSpc>
              <a:spcBef>
                <a:spcPts val="0"/>
              </a:spcBef>
              <a:spcAft>
                <a:spcPts val="1200"/>
              </a:spcAft>
              <a:buNone/>
            </a:pPr>
            <a:r>
              <a:rPr lang="en-US" dirty="0">
                <a:latin typeface="+mn-lt"/>
                <a:ea typeface="Calibri" panose="020F0502020204030204" pitchFamily="34" charset="0"/>
                <a:cs typeface="Segoe UI" panose="020B0502040204020203" pitchFamily="34" charset="0"/>
              </a:rPr>
              <a:t>After all required fields are completed, select </a:t>
            </a:r>
            <a:r>
              <a:rPr lang="en-US" b="1" dirty="0">
                <a:latin typeface="+mn-lt"/>
                <a:ea typeface="Calibri" panose="020F0502020204030204" pitchFamily="34" charset="0"/>
                <a:cs typeface="Segoe UI" panose="020B0502040204020203" pitchFamily="34" charset="0"/>
              </a:rPr>
              <a:t>Back to MVP Registration</a:t>
            </a:r>
            <a:r>
              <a:rPr lang="en-US" dirty="0">
                <a:latin typeface="+mn-lt"/>
                <a:ea typeface="Calibri" panose="020F0502020204030204" pitchFamily="34" charset="0"/>
                <a:cs typeface="Segoe UI" panose="020B0502040204020203" pitchFamily="34" charset="0"/>
              </a:rPr>
              <a:t>, to be taken back to the MVP Registration page. The NPI for which the MVP Registration was completed, will now display an </a:t>
            </a:r>
            <a:r>
              <a:rPr lang="en-US" b="1" dirty="0">
                <a:latin typeface="+mn-lt"/>
                <a:ea typeface="Calibri" panose="020F0502020204030204" pitchFamily="34" charset="0"/>
                <a:cs typeface="Segoe UI" panose="020B0502040204020203" pitchFamily="34" charset="0"/>
              </a:rPr>
              <a:t>MVP Registration Status</a:t>
            </a:r>
            <a:r>
              <a:rPr lang="en-US" dirty="0">
                <a:latin typeface="+mn-lt"/>
                <a:ea typeface="Calibri" panose="020F0502020204030204" pitchFamily="34" charset="0"/>
                <a:cs typeface="Segoe UI" panose="020B0502040204020203" pitchFamily="34" charset="0"/>
              </a:rPr>
              <a:t> with </a:t>
            </a:r>
            <a:r>
              <a:rPr lang="en-US" b="1" dirty="0">
                <a:latin typeface="+mn-lt"/>
                <a:ea typeface="Calibri" panose="020F0502020204030204" pitchFamily="34" charset="0"/>
                <a:cs typeface="Segoe UI" panose="020B0502040204020203" pitchFamily="34" charset="0"/>
              </a:rPr>
              <a:t>Complete.</a:t>
            </a:r>
            <a:r>
              <a:rPr lang="en-US" dirty="0">
                <a:latin typeface="+mn-lt"/>
                <a:ea typeface="Calibri" panose="020F0502020204030204" pitchFamily="34" charset="0"/>
                <a:cs typeface="Segoe UI" panose="020B0502040204020203" pitchFamily="34" charset="0"/>
              </a:rPr>
              <a:t> A Registration Summary may also be download, for your records.  </a:t>
            </a:r>
          </a:p>
          <a:p>
            <a:pPr>
              <a:lnSpc>
                <a:spcPct val="120000"/>
              </a:lnSpc>
              <a:spcBef>
                <a:spcPts val="0"/>
              </a:spcBef>
              <a:spcAft>
                <a:spcPts val="1200"/>
              </a:spcAft>
            </a:pPr>
            <a:r>
              <a:rPr lang="en-US" dirty="0">
                <a:latin typeface="+mn-lt"/>
                <a:cs typeface="Segoe UI" panose="020B0502040204020203" pitchFamily="34" charset="0"/>
              </a:rPr>
              <a:t>If no other types of MVP registrations are needed, skip ahead in this guide, to the </a:t>
            </a:r>
            <a:r>
              <a:rPr lang="en-US" dirty="0">
                <a:latin typeface="+mn-lt"/>
                <a:cs typeface="Segoe UI" panose="020B0502040204020203" pitchFamily="34" charset="0"/>
                <a:hlinkClick r:id="rId2" action="ppaction://hlinksldjump"/>
              </a:rPr>
              <a:t>Frequently Asked Questions</a:t>
            </a:r>
            <a:r>
              <a:rPr lang="en-US" dirty="0">
                <a:latin typeface="+mn-lt"/>
                <a:cs typeface="Segoe UI" panose="020B0502040204020203" pitchFamily="34" charset="0"/>
              </a:rPr>
              <a:t> section. </a:t>
            </a:r>
          </a:p>
          <a:p>
            <a:pPr marL="0" marR="0" indent="0">
              <a:lnSpc>
                <a:spcPct val="120000"/>
              </a:lnSpc>
              <a:spcBef>
                <a:spcPts val="0"/>
              </a:spcBef>
              <a:spcAft>
                <a:spcPts val="1200"/>
              </a:spcAft>
              <a:buNone/>
            </a:pPr>
            <a:endParaRPr lang="en-US" sz="1000" dirty="0">
              <a:latin typeface="Segoe UI" panose="020B0502040204020203" pitchFamily="34" charset="0"/>
              <a:ea typeface="Calibri" panose="020F0502020204030204" pitchFamily="34" charset="0"/>
              <a:cs typeface="Segoe UI" panose="020B0502040204020203" pitchFamily="34" charset="0"/>
            </a:endParaRPr>
          </a:p>
        </p:txBody>
      </p:sp>
      <p:sp>
        <p:nvSpPr>
          <p:cNvPr id="4" name="Action Button: Home 3">
            <a:hlinkClick r:id="rId3" action="ppaction://hlinksldjump" highlightClick="1"/>
            <a:extLst>
              <a:ext uri="{FF2B5EF4-FFF2-40B4-BE49-F238E27FC236}">
                <a16:creationId xmlns:a16="http://schemas.microsoft.com/office/drawing/2014/main" id="{E4AF6EEE-3128-2491-02D6-C26BE73A06DD}"/>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7F932156-C424-326C-7400-884FE5405BD6}"/>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20</a:t>
            </a:fld>
            <a:endParaRPr lang="en-US"/>
          </a:p>
        </p:txBody>
      </p:sp>
      <p:sp>
        <p:nvSpPr>
          <p:cNvPr id="14" name="TextBox 13">
            <a:extLst>
              <a:ext uri="{FF2B5EF4-FFF2-40B4-BE49-F238E27FC236}">
                <a16:creationId xmlns:a16="http://schemas.microsoft.com/office/drawing/2014/main" id="{BD22A9A3-322D-6B00-A592-1D0C118D0A4C}"/>
              </a:ext>
            </a:extLst>
          </p:cNvPr>
          <p:cNvSpPr txBox="1"/>
          <p:nvPr/>
        </p:nvSpPr>
        <p:spPr>
          <a:xfrm>
            <a:off x="489476" y="419427"/>
            <a:ext cx="4572000" cy="261610"/>
          </a:xfrm>
          <a:prstGeom prst="rect">
            <a:avLst/>
          </a:prstGeom>
          <a:noFill/>
        </p:spPr>
        <p:txBody>
          <a:bodyPr wrap="square">
            <a:spAutoFit/>
          </a:bodyPr>
          <a:lstStyle/>
          <a:p>
            <a:r>
              <a:rPr lang="en-US" sz="1100" b="1" spc="300" dirty="0">
                <a:solidFill>
                  <a:srgbClr val="003664"/>
                </a:solidFill>
              </a:rPr>
              <a:t>MVP REGISTRATION: REGISTRATION STEPS</a:t>
            </a:r>
          </a:p>
        </p:txBody>
      </p:sp>
      <p:sp>
        <p:nvSpPr>
          <p:cNvPr id="8" name="TextBox 7">
            <a:extLst>
              <a:ext uri="{FF2B5EF4-FFF2-40B4-BE49-F238E27FC236}">
                <a16:creationId xmlns:a16="http://schemas.microsoft.com/office/drawing/2014/main" id="{3AF5F0C4-D064-934D-C787-D12C13CD2ED4}"/>
              </a:ext>
            </a:extLst>
          </p:cNvPr>
          <p:cNvSpPr txBox="1"/>
          <p:nvPr/>
        </p:nvSpPr>
        <p:spPr>
          <a:xfrm>
            <a:off x="489476" y="5141070"/>
            <a:ext cx="3625324" cy="938719"/>
          </a:xfrm>
          <a:prstGeom prst="rect">
            <a:avLst/>
          </a:prstGeom>
          <a:noFill/>
          <a:ln>
            <a:solidFill>
              <a:schemeClr val="accent1"/>
            </a:solidFill>
            <a:prstDash val="dash"/>
          </a:ln>
        </p:spPr>
        <p:txBody>
          <a:bodyPr wrap="square" rtlCol="0">
            <a:spAutoFit/>
          </a:bodyPr>
          <a:lstStyle/>
          <a:p>
            <a:pPr marL="91440"/>
            <a:r>
              <a:rPr lang="en-US" sz="1100" dirty="0">
                <a:solidFill>
                  <a:srgbClr val="003664"/>
                </a:solidFill>
                <a:latin typeface="+mn-lt"/>
              </a:rPr>
              <a:t>*The screenshots included in this user guide were based on the QPP test environment. Because we are always working to incorporate feedback and improve the experience, there may be differences between these screenshots and what you see on the </a:t>
            </a:r>
            <a:r>
              <a:rPr lang="en-US" sz="1100" dirty="0">
                <a:solidFill>
                  <a:srgbClr val="003664"/>
                </a:solidFill>
                <a:latin typeface="+mn-lt"/>
                <a:hlinkClick r:id="rId4"/>
              </a:rPr>
              <a:t>QPP website</a:t>
            </a:r>
            <a:r>
              <a:rPr lang="en-US" sz="1100" dirty="0">
                <a:solidFill>
                  <a:srgbClr val="003664"/>
                </a:solidFill>
                <a:latin typeface="+mn-lt"/>
              </a:rPr>
              <a:t>.</a:t>
            </a:r>
            <a:endParaRPr lang="en-US" sz="1100" dirty="0">
              <a:solidFill>
                <a:srgbClr val="003664"/>
              </a:solidFill>
            </a:endParaRPr>
          </a:p>
        </p:txBody>
      </p:sp>
      <p:pic>
        <p:nvPicPr>
          <p:cNvPr id="10" name="Picture 9">
            <a:extLst>
              <a:ext uri="{FF2B5EF4-FFF2-40B4-BE49-F238E27FC236}">
                <a16:creationId xmlns:a16="http://schemas.microsoft.com/office/drawing/2014/main" id="{B1627BE7-815B-D77E-C7E2-DE51D2E9C9E9}"/>
              </a:ext>
            </a:extLst>
          </p:cNvPr>
          <p:cNvPicPr>
            <a:picLocks noChangeAspect="1"/>
          </p:cNvPicPr>
          <p:nvPr/>
        </p:nvPicPr>
        <p:blipFill>
          <a:blip r:embed="rId5"/>
          <a:stretch>
            <a:fillRect/>
          </a:stretch>
        </p:blipFill>
        <p:spPr>
          <a:xfrm>
            <a:off x="6238087" y="5622589"/>
            <a:ext cx="1600200" cy="4572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A957C022-8362-A90F-B287-853893F5D7BC}"/>
              </a:ext>
            </a:extLst>
          </p:cNvPr>
          <p:cNvPicPr>
            <a:picLocks noChangeAspect="1"/>
          </p:cNvPicPr>
          <p:nvPr/>
        </p:nvPicPr>
        <p:blipFill>
          <a:blip r:embed="rId6"/>
          <a:stretch>
            <a:fillRect/>
          </a:stretch>
        </p:blipFill>
        <p:spPr>
          <a:xfrm>
            <a:off x="3115734" y="1432124"/>
            <a:ext cx="5819814" cy="1985384"/>
          </a:xfrm>
          <a:prstGeom prst="rect">
            <a:avLst/>
          </a:prstGeom>
          <a:effectLst>
            <a:outerShdw blurRad="50800" dist="38100" dir="2700000" algn="tl" rotWithShape="0">
              <a:prstClr val="black">
                <a:alpha val="40000"/>
              </a:prstClr>
            </a:outerShdw>
          </a:effectLst>
        </p:spPr>
      </p:pic>
      <p:sp>
        <p:nvSpPr>
          <p:cNvPr id="13" name="Content Placeholder 2">
            <a:extLst>
              <a:ext uri="{FF2B5EF4-FFF2-40B4-BE49-F238E27FC236}">
                <a16:creationId xmlns:a16="http://schemas.microsoft.com/office/drawing/2014/main" id="{B1B257CB-5174-6985-766C-92B485F4F946}"/>
              </a:ext>
            </a:extLst>
          </p:cNvPr>
          <p:cNvSpPr txBox="1">
            <a:spLocks/>
          </p:cNvSpPr>
          <p:nvPr/>
        </p:nvSpPr>
        <p:spPr>
          <a:xfrm>
            <a:off x="5386253" y="4431381"/>
            <a:ext cx="3162925" cy="163215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200" kern="1200">
                <a:solidFill>
                  <a:schemeClr val="tx1"/>
                </a:solidFill>
                <a:latin typeface="+mj-lt"/>
                <a:ea typeface="+mn-ea"/>
                <a:cs typeface="+mn-cs"/>
              </a:defRPr>
            </a:lvl1pPr>
            <a:lvl2pPr marL="457200" indent="-228600" algn="l" defTabSz="914400" rtl="0" eaLnBrk="1" latinLnBrk="0" hangingPunct="1">
              <a:lnSpc>
                <a:spcPct val="100000"/>
              </a:lnSpc>
              <a:spcBef>
                <a:spcPts val="500"/>
              </a:spcBef>
              <a:buClr>
                <a:srgbClr val="1FAEB5"/>
              </a:buClr>
              <a:buSzPct val="100000"/>
              <a:buFont typeface="Arial" panose="020B0604020202020204" pitchFamily="34" charset="0"/>
              <a:buChar char="•"/>
              <a:defRPr sz="1200" kern="1200">
                <a:solidFill>
                  <a:schemeClr val="tx1"/>
                </a:solidFill>
                <a:latin typeface="+mj-lt"/>
                <a:ea typeface="+mn-ea"/>
                <a:cs typeface="+mn-cs"/>
              </a:defRPr>
            </a:lvl2pPr>
            <a:lvl3pPr marL="685800" indent="-228600" algn="l" defTabSz="914400" rtl="0" eaLnBrk="1" latinLnBrk="0" hangingPunct="1">
              <a:lnSpc>
                <a:spcPct val="100000"/>
              </a:lnSpc>
              <a:spcBef>
                <a:spcPts val="500"/>
              </a:spcBef>
              <a:buClr>
                <a:srgbClr val="1FAEB5"/>
              </a:buClr>
              <a:buSzPct val="70000"/>
              <a:buFont typeface="System Font Regular"/>
              <a:buChar char="—"/>
              <a:defRPr sz="1200" kern="1200">
                <a:solidFill>
                  <a:schemeClr val="tx1"/>
                </a:solidFill>
                <a:latin typeface="+mj-lt"/>
                <a:ea typeface="+mn-ea"/>
                <a:cs typeface="+mn-cs"/>
              </a:defRPr>
            </a:lvl3pPr>
            <a:lvl4pPr marL="1143000" indent="-228600" algn="l" defTabSz="914400" rtl="0" eaLnBrk="1" latinLnBrk="0" hangingPunct="1">
              <a:lnSpc>
                <a:spcPct val="100000"/>
              </a:lnSpc>
              <a:spcBef>
                <a:spcPts val="500"/>
              </a:spcBef>
              <a:buClr>
                <a:srgbClr val="11A0A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a:r>
              <a:rPr lang="en-US" dirty="0">
                <a:solidFill>
                  <a:srgbClr val="003664"/>
                </a:solidFill>
                <a:latin typeface="+mn-lt"/>
              </a:rPr>
              <a:t>NOTE: If at any point during the registration process, you want to delete your MVP registration, select Delete Registration, at the top of the page. Registrations may be deleted or edited until the deadline of closes Monday, December 2, 2024 at 8 p.m. ET</a:t>
            </a:r>
          </a:p>
        </p:txBody>
      </p:sp>
      <p:cxnSp>
        <p:nvCxnSpPr>
          <p:cNvPr id="15" name="Straight Connector 14">
            <a:extLst>
              <a:ext uri="{FF2B5EF4-FFF2-40B4-BE49-F238E27FC236}">
                <a16:creationId xmlns:a16="http://schemas.microsoft.com/office/drawing/2014/main" id="{A3DE96F6-9CFC-66DA-69F8-F4ED4380FEDC}"/>
              </a:ext>
            </a:extLst>
          </p:cNvPr>
          <p:cNvCxnSpPr/>
          <p:nvPr/>
        </p:nvCxnSpPr>
        <p:spPr>
          <a:xfrm>
            <a:off x="5386254" y="4415124"/>
            <a:ext cx="3162925" cy="0"/>
          </a:xfrm>
          <a:prstGeom prst="line">
            <a:avLst/>
          </a:prstGeom>
          <a:ln w="63500">
            <a:solidFill>
              <a:srgbClr val="00366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2A614A4-7523-3E25-CF8D-F8407970F270}"/>
              </a:ext>
            </a:extLst>
          </p:cNvPr>
          <p:cNvCxnSpPr/>
          <p:nvPr/>
        </p:nvCxnSpPr>
        <p:spPr>
          <a:xfrm>
            <a:off x="5386254" y="6090964"/>
            <a:ext cx="3162925" cy="0"/>
          </a:xfrm>
          <a:prstGeom prst="line">
            <a:avLst/>
          </a:prstGeom>
          <a:ln w="63500">
            <a:solidFill>
              <a:srgbClr val="0036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339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62C10-9ABD-DF7D-5891-EBE12BACD0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AC3793-2EFD-6C17-A1E2-2D56357219A0}"/>
              </a:ext>
            </a:extLst>
          </p:cNvPr>
          <p:cNvSpPr>
            <a:spLocks noGrp="1"/>
          </p:cNvSpPr>
          <p:nvPr>
            <p:ph type="title"/>
          </p:nvPr>
        </p:nvSpPr>
        <p:spPr>
          <a:xfrm>
            <a:off x="490864" y="621101"/>
            <a:ext cx="8108254" cy="767751"/>
          </a:xfrm>
        </p:spPr>
        <p:txBody>
          <a:bodyPr/>
          <a:lstStyle/>
          <a:p>
            <a:r>
              <a:rPr lang="en-US"/>
              <a:t>MVP Registration – APM Entity</a:t>
            </a:r>
          </a:p>
        </p:txBody>
      </p:sp>
      <p:sp>
        <p:nvSpPr>
          <p:cNvPr id="3" name="Content Placeholder 2">
            <a:extLst>
              <a:ext uri="{FF2B5EF4-FFF2-40B4-BE49-F238E27FC236}">
                <a16:creationId xmlns:a16="http://schemas.microsoft.com/office/drawing/2014/main" id="{7478827F-E283-58F0-0FCC-65DD5736F302}"/>
              </a:ext>
            </a:extLst>
          </p:cNvPr>
          <p:cNvSpPr>
            <a:spLocks noGrp="1"/>
          </p:cNvSpPr>
          <p:nvPr>
            <p:ph idx="1"/>
          </p:nvPr>
        </p:nvSpPr>
        <p:spPr>
          <a:xfrm>
            <a:off x="489477" y="1247570"/>
            <a:ext cx="2922590" cy="4959811"/>
          </a:xfrm>
        </p:spPr>
        <p:txBody>
          <a:bodyPr>
            <a:noAutofit/>
          </a:bodyPr>
          <a:lstStyle/>
          <a:p>
            <a:pPr marL="0" marR="0" indent="0">
              <a:lnSpc>
                <a:spcPct val="120000"/>
              </a:lnSpc>
              <a:spcBef>
                <a:spcPts val="0"/>
              </a:spcBef>
              <a:spcAft>
                <a:spcPts val="1200"/>
              </a:spcAft>
              <a:buNone/>
            </a:pPr>
            <a:r>
              <a:rPr lang="en-US" dirty="0">
                <a:latin typeface="+mn-lt"/>
                <a:ea typeface="Calibri" panose="020F0502020204030204" pitchFamily="34" charset="0"/>
                <a:cs typeface="Segoe UI" panose="020B0502040204020203" pitchFamily="34" charset="0"/>
              </a:rPr>
              <a:t>Select </a:t>
            </a:r>
            <a:r>
              <a:rPr lang="en-US" b="1" dirty="0">
                <a:latin typeface="+mn-lt"/>
                <a:ea typeface="Calibri" panose="020F0502020204030204" pitchFamily="34" charset="0"/>
                <a:cs typeface="Segoe UI" panose="020B0502040204020203" pitchFamily="34" charset="0"/>
              </a:rPr>
              <a:t>Register APM Entity </a:t>
            </a:r>
            <a:r>
              <a:rPr lang="en-US" dirty="0">
                <a:latin typeface="+mn-lt"/>
                <a:ea typeface="Calibri" panose="020F0502020204030204" pitchFamily="34" charset="0"/>
                <a:cs typeface="Segoe UI" panose="020B0502040204020203" pitchFamily="34" charset="0"/>
              </a:rPr>
              <a:t>for the APM entity an MVP registration is being completed for. </a:t>
            </a:r>
            <a:endParaRPr lang="en-US" b="1" dirty="0">
              <a:effectLst/>
              <a:latin typeface="+mn-lt"/>
              <a:ea typeface="Calibri" panose="020F0502020204030204" pitchFamily="34" charset="0"/>
              <a:cs typeface="Segoe UI" panose="020B0502040204020203" pitchFamily="34" charset="0"/>
            </a:endParaRPr>
          </a:p>
          <a:p>
            <a:pPr marL="0" marR="0" indent="0">
              <a:lnSpc>
                <a:spcPct val="120000"/>
              </a:lnSpc>
              <a:spcBef>
                <a:spcPts val="0"/>
              </a:spcBef>
              <a:spcAft>
                <a:spcPts val="1200"/>
              </a:spcAft>
              <a:buNone/>
            </a:pPr>
            <a:r>
              <a:rPr lang="en-US" dirty="0">
                <a:latin typeface="+mn-lt"/>
                <a:ea typeface="Calibri" panose="020F0502020204030204" pitchFamily="34" charset="0"/>
                <a:cs typeface="Segoe UI" panose="020B0502040204020203" pitchFamily="34" charset="0"/>
              </a:rPr>
              <a:t>If you have multiple APM Entities on your account, you can search by the APM Entity name or filter by MVP registration status. </a:t>
            </a:r>
            <a:endParaRPr lang="en-US" dirty="0">
              <a:effectLst/>
              <a:latin typeface="+mn-lt"/>
              <a:ea typeface="Calibri" panose="020F0502020204030204" pitchFamily="34" charset="0"/>
              <a:cs typeface="Segoe UI" panose="020B0502040204020203" pitchFamily="34" charset="0"/>
            </a:endParaRPr>
          </a:p>
        </p:txBody>
      </p:sp>
      <p:sp>
        <p:nvSpPr>
          <p:cNvPr id="4" name="Action Button: Home 3">
            <a:hlinkClick r:id="rId2" action="ppaction://hlinksldjump" highlightClick="1"/>
            <a:extLst>
              <a:ext uri="{FF2B5EF4-FFF2-40B4-BE49-F238E27FC236}">
                <a16:creationId xmlns:a16="http://schemas.microsoft.com/office/drawing/2014/main" id="{28B09627-8461-AF31-6BA5-2420DA49928A}"/>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5422BC0D-20E0-B974-5C53-6665EA18E3D3}"/>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21</a:t>
            </a:fld>
            <a:endParaRPr lang="en-US"/>
          </a:p>
        </p:txBody>
      </p:sp>
      <p:sp>
        <p:nvSpPr>
          <p:cNvPr id="14" name="TextBox 13">
            <a:extLst>
              <a:ext uri="{FF2B5EF4-FFF2-40B4-BE49-F238E27FC236}">
                <a16:creationId xmlns:a16="http://schemas.microsoft.com/office/drawing/2014/main" id="{C323E139-73CB-5722-825E-4A5DA875FEB1}"/>
              </a:ext>
            </a:extLst>
          </p:cNvPr>
          <p:cNvSpPr txBox="1"/>
          <p:nvPr/>
        </p:nvSpPr>
        <p:spPr>
          <a:xfrm>
            <a:off x="489476" y="419427"/>
            <a:ext cx="4572000" cy="261610"/>
          </a:xfrm>
          <a:prstGeom prst="rect">
            <a:avLst/>
          </a:prstGeom>
          <a:noFill/>
        </p:spPr>
        <p:txBody>
          <a:bodyPr wrap="square">
            <a:spAutoFit/>
          </a:bodyPr>
          <a:lstStyle/>
          <a:p>
            <a:r>
              <a:rPr lang="en-US" sz="1100" b="1" spc="300" dirty="0">
                <a:solidFill>
                  <a:srgbClr val="003664"/>
                </a:solidFill>
              </a:rPr>
              <a:t>MVP REGISTRATION: REGISTRATION STEPS</a:t>
            </a:r>
          </a:p>
        </p:txBody>
      </p:sp>
      <p:sp>
        <p:nvSpPr>
          <p:cNvPr id="8" name="TextBox 7">
            <a:extLst>
              <a:ext uri="{FF2B5EF4-FFF2-40B4-BE49-F238E27FC236}">
                <a16:creationId xmlns:a16="http://schemas.microsoft.com/office/drawing/2014/main" id="{602949F1-1320-6FA3-1E5A-F5C7323B1DC1}"/>
              </a:ext>
            </a:extLst>
          </p:cNvPr>
          <p:cNvSpPr txBox="1"/>
          <p:nvPr/>
        </p:nvSpPr>
        <p:spPr>
          <a:xfrm>
            <a:off x="5061476" y="5197782"/>
            <a:ext cx="3591660" cy="938719"/>
          </a:xfrm>
          <a:prstGeom prst="rect">
            <a:avLst/>
          </a:prstGeom>
          <a:noFill/>
          <a:ln>
            <a:solidFill>
              <a:schemeClr val="accent1"/>
            </a:solidFill>
            <a:prstDash val="dash"/>
          </a:ln>
        </p:spPr>
        <p:txBody>
          <a:bodyPr wrap="square" rtlCol="0">
            <a:spAutoFit/>
          </a:bodyPr>
          <a:lstStyle/>
          <a:p>
            <a:pPr marL="91440"/>
            <a:r>
              <a:rPr lang="en-US" sz="1100" dirty="0">
                <a:solidFill>
                  <a:srgbClr val="003664"/>
                </a:solidFill>
                <a:latin typeface="+mn-lt"/>
              </a:rPr>
              <a:t>*The screenshots included in this user guide were based on the QPP test environment. Because we are always working to incorporate feedback and improve the experience, there may be differences between these screenshots and what you see on the </a:t>
            </a:r>
            <a:r>
              <a:rPr lang="en-US" sz="1100" dirty="0">
                <a:solidFill>
                  <a:srgbClr val="003664"/>
                </a:solidFill>
                <a:latin typeface="+mn-lt"/>
                <a:hlinkClick r:id="rId3"/>
              </a:rPr>
              <a:t>QPP website</a:t>
            </a:r>
            <a:r>
              <a:rPr lang="en-US" sz="1100" dirty="0">
                <a:solidFill>
                  <a:srgbClr val="003664"/>
                </a:solidFill>
                <a:latin typeface="+mn-lt"/>
              </a:rPr>
              <a:t>.</a:t>
            </a:r>
            <a:endParaRPr lang="en-US" sz="1100" dirty="0">
              <a:solidFill>
                <a:srgbClr val="003664"/>
              </a:solidFill>
            </a:endParaRPr>
          </a:p>
        </p:txBody>
      </p:sp>
      <p:sp>
        <p:nvSpPr>
          <p:cNvPr id="18" name="Content Placeholder 2">
            <a:extLst>
              <a:ext uri="{FF2B5EF4-FFF2-40B4-BE49-F238E27FC236}">
                <a16:creationId xmlns:a16="http://schemas.microsoft.com/office/drawing/2014/main" id="{F60A0D80-CC68-837D-5538-FC1F2C5AF430}"/>
              </a:ext>
            </a:extLst>
          </p:cNvPr>
          <p:cNvSpPr txBox="1">
            <a:spLocks/>
          </p:cNvSpPr>
          <p:nvPr/>
        </p:nvSpPr>
        <p:spPr>
          <a:xfrm>
            <a:off x="5271196" y="4824709"/>
            <a:ext cx="3327922" cy="495981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200" kern="1200">
                <a:solidFill>
                  <a:schemeClr val="tx1"/>
                </a:solidFill>
                <a:latin typeface="+mj-lt"/>
                <a:ea typeface="+mn-ea"/>
                <a:cs typeface="+mn-cs"/>
              </a:defRPr>
            </a:lvl1pPr>
            <a:lvl2pPr marL="457200" indent="-228600" algn="l" defTabSz="914400" rtl="0" eaLnBrk="1" latinLnBrk="0" hangingPunct="1">
              <a:lnSpc>
                <a:spcPct val="100000"/>
              </a:lnSpc>
              <a:spcBef>
                <a:spcPts val="500"/>
              </a:spcBef>
              <a:buClr>
                <a:srgbClr val="1FAEB5"/>
              </a:buClr>
              <a:buSzPct val="100000"/>
              <a:buFont typeface="Arial" panose="020B0604020202020204" pitchFamily="34" charset="0"/>
              <a:buChar char="•"/>
              <a:defRPr sz="1200" kern="1200">
                <a:solidFill>
                  <a:schemeClr val="tx1"/>
                </a:solidFill>
                <a:latin typeface="+mj-lt"/>
                <a:ea typeface="+mn-ea"/>
                <a:cs typeface="+mn-cs"/>
              </a:defRPr>
            </a:lvl2pPr>
            <a:lvl3pPr marL="685800" indent="-228600" algn="l" defTabSz="914400" rtl="0" eaLnBrk="1" latinLnBrk="0" hangingPunct="1">
              <a:lnSpc>
                <a:spcPct val="100000"/>
              </a:lnSpc>
              <a:spcBef>
                <a:spcPts val="500"/>
              </a:spcBef>
              <a:buClr>
                <a:srgbClr val="1FAEB5"/>
              </a:buClr>
              <a:buSzPct val="70000"/>
              <a:buFont typeface="System Font Regular"/>
              <a:buChar char="—"/>
              <a:defRPr sz="1200" kern="1200">
                <a:solidFill>
                  <a:schemeClr val="tx1"/>
                </a:solidFill>
                <a:latin typeface="+mj-lt"/>
                <a:ea typeface="+mn-ea"/>
                <a:cs typeface="+mn-cs"/>
              </a:defRPr>
            </a:lvl3pPr>
            <a:lvl4pPr marL="1143000" indent="-228600" algn="l" defTabSz="914400" rtl="0" eaLnBrk="1" latinLnBrk="0" hangingPunct="1">
              <a:lnSpc>
                <a:spcPct val="100000"/>
              </a:lnSpc>
              <a:spcBef>
                <a:spcPts val="500"/>
              </a:spcBef>
              <a:buClr>
                <a:srgbClr val="11A0A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1200"/>
              </a:spcAft>
            </a:pPr>
            <a:endParaRPr lang="en-US" sz="1000">
              <a:latin typeface="Segoe UI" panose="020B0502040204020203" pitchFamily="34" charset="0"/>
              <a:ea typeface="Calibri" panose="020F0502020204030204" pitchFamily="34" charset="0"/>
              <a:cs typeface="Segoe UI" panose="020B0502040204020203" pitchFamily="34" charset="0"/>
            </a:endParaRPr>
          </a:p>
          <a:p>
            <a:pPr>
              <a:lnSpc>
                <a:spcPct val="120000"/>
              </a:lnSpc>
              <a:spcBef>
                <a:spcPts val="0"/>
              </a:spcBef>
              <a:spcAft>
                <a:spcPts val="1200"/>
              </a:spcAft>
            </a:pPr>
            <a:endParaRPr lang="en-US" sz="1000">
              <a:latin typeface="Segoe UI" panose="020B0502040204020203" pitchFamily="34" charset="0"/>
              <a:ea typeface="Calibri" panose="020F0502020204030204" pitchFamily="34" charset="0"/>
              <a:cs typeface="Segoe UI" panose="020B0502040204020203" pitchFamily="34" charset="0"/>
            </a:endParaRPr>
          </a:p>
        </p:txBody>
      </p:sp>
      <p:pic>
        <p:nvPicPr>
          <p:cNvPr id="7" name="Picture 6">
            <a:extLst>
              <a:ext uri="{FF2B5EF4-FFF2-40B4-BE49-F238E27FC236}">
                <a16:creationId xmlns:a16="http://schemas.microsoft.com/office/drawing/2014/main" id="{93BA53CC-384E-7FD9-E1FE-F9B1066CD187}"/>
              </a:ext>
            </a:extLst>
          </p:cNvPr>
          <p:cNvPicPr>
            <a:picLocks noChangeAspect="1"/>
          </p:cNvPicPr>
          <p:nvPr/>
        </p:nvPicPr>
        <p:blipFill>
          <a:blip r:embed="rId4"/>
          <a:stretch>
            <a:fillRect/>
          </a:stretch>
        </p:blipFill>
        <p:spPr>
          <a:xfrm>
            <a:off x="3906779" y="1241579"/>
            <a:ext cx="4746357" cy="37363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96825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F2741-A2D6-B9E0-1614-649D040F64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31B97D-F3FE-5A9D-716B-072F7F61EA9A}"/>
              </a:ext>
            </a:extLst>
          </p:cNvPr>
          <p:cNvSpPr>
            <a:spLocks noGrp="1"/>
          </p:cNvSpPr>
          <p:nvPr>
            <p:ph type="title"/>
          </p:nvPr>
        </p:nvSpPr>
        <p:spPr>
          <a:xfrm>
            <a:off x="490864" y="621101"/>
            <a:ext cx="8108254" cy="767751"/>
          </a:xfrm>
        </p:spPr>
        <p:txBody>
          <a:bodyPr/>
          <a:lstStyle/>
          <a:p>
            <a:r>
              <a:rPr lang="en-US"/>
              <a:t>MVP Registration – APM Entity</a:t>
            </a:r>
          </a:p>
        </p:txBody>
      </p:sp>
      <p:sp>
        <p:nvSpPr>
          <p:cNvPr id="3" name="Content Placeholder 2">
            <a:extLst>
              <a:ext uri="{FF2B5EF4-FFF2-40B4-BE49-F238E27FC236}">
                <a16:creationId xmlns:a16="http://schemas.microsoft.com/office/drawing/2014/main" id="{F94FC833-4F1D-800B-391E-7E945FCAE7C3}"/>
              </a:ext>
            </a:extLst>
          </p:cNvPr>
          <p:cNvSpPr>
            <a:spLocks noGrp="1"/>
          </p:cNvSpPr>
          <p:nvPr>
            <p:ph idx="1"/>
          </p:nvPr>
        </p:nvSpPr>
        <p:spPr>
          <a:xfrm>
            <a:off x="489477" y="1247570"/>
            <a:ext cx="2787123" cy="4959811"/>
          </a:xfrm>
        </p:spPr>
        <p:txBody>
          <a:bodyPr>
            <a:noAutofit/>
          </a:bodyPr>
          <a:lstStyle/>
          <a:p>
            <a:pPr marL="0" marR="0" indent="0">
              <a:lnSpc>
                <a:spcPct val="120000"/>
              </a:lnSpc>
              <a:spcBef>
                <a:spcPts val="0"/>
              </a:spcBef>
              <a:spcAft>
                <a:spcPts val="1200"/>
              </a:spcAft>
              <a:buNone/>
            </a:pPr>
            <a:r>
              <a:rPr lang="en-US" dirty="0">
                <a:latin typeface="+mn-lt"/>
                <a:ea typeface="Calibri" panose="020F0502020204030204" pitchFamily="34" charset="0"/>
                <a:cs typeface="Segoe UI" panose="020B0502040204020203" pitchFamily="34" charset="0"/>
              </a:rPr>
              <a:t>You’ll need to identify the MVP being selected for reporting along with the population health measure the MVP participant wishes to be evaluated on.</a:t>
            </a:r>
            <a:endParaRPr lang="en-US" dirty="0">
              <a:effectLst/>
              <a:latin typeface="+mn-lt"/>
              <a:ea typeface="Calibri" panose="020F0502020204030204" pitchFamily="34" charset="0"/>
              <a:cs typeface="Segoe UI" panose="020B0502040204020203" pitchFamily="34" charset="0"/>
            </a:endParaRPr>
          </a:p>
          <a:p>
            <a:pPr marL="0" marR="0" indent="0">
              <a:lnSpc>
                <a:spcPct val="120000"/>
              </a:lnSpc>
              <a:spcBef>
                <a:spcPts val="0"/>
              </a:spcBef>
              <a:spcAft>
                <a:spcPts val="1200"/>
              </a:spcAft>
              <a:buNone/>
            </a:pPr>
            <a:r>
              <a:rPr lang="en-US" b="1" dirty="0">
                <a:latin typeface="+mn-lt"/>
                <a:ea typeface="Calibri" panose="020F0502020204030204" pitchFamily="34" charset="0"/>
                <a:cs typeface="Segoe UI" panose="020B0502040204020203" pitchFamily="34" charset="0"/>
              </a:rPr>
              <a:t>Scoring reminder: </a:t>
            </a:r>
            <a:r>
              <a:rPr lang="en-US" dirty="0">
                <a:latin typeface="+mn-lt"/>
                <a:ea typeface="Calibri" panose="020F0502020204030204" pitchFamily="34" charset="0"/>
                <a:cs typeface="Segoe UI" panose="020B0502040204020203" pitchFamily="34" charset="0"/>
              </a:rPr>
              <a:t>If the MVP participant doesn’t meet requirements for the population health measure selected during registration, the measure will be excluded from scoring.</a:t>
            </a:r>
          </a:p>
        </p:txBody>
      </p:sp>
      <p:sp>
        <p:nvSpPr>
          <p:cNvPr id="4" name="Action Button: Home 3">
            <a:hlinkClick r:id="rId2" action="ppaction://hlinksldjump" highlightClick="1"/>
            <a:extLst>
              <a:ext uri="{FF2B5EF4-FFF2-40B4-BE49-F238E27FC236}">
                <a16:creationId xmlns:a16="http://schemas.microsoft.com/office/drawing/2014/main" id="{DC6512C2-CFF1-B664-0A20-6712AA98D43F}"/>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704C7B9A-4E12-04A4-9937-C848AB16FE30}"/>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22</a:t>
            </a:fld>
            <a:endParaRPr lang="en-US"/>
          </a:p>
        </p:txBody>
      </p:sp>
      <p:sp>
        <p:nvSpPr>
          <p:cNvPr id="14" name="TextBox 13">
            <a:extLst>
              <a:ext uri="{FF2B5EF4-FFF2-40B4-BE49-F238E27FC236}">
                <a16:creationId xmlns:a16="http://schemas.microsoft.com/office/drawing/2014/main" id="{CAE86D07-EFEB-F6F8-7480-7A14259B9DE4}"/>
              </a:ext>
            </a:extLst>
          </p:cNvPr>
          <p:cNvSpPr txBox="1"/>
          <p:nvPr/>
        </p:nvSpPr>
        <p:spPr>
          <a:xfrm>
            <a:off x="489476" y="419427"/>
            <a:ext cx="4572000" cy="261610"/>
          </a:xfrm>
          <a:prstGeom prst="rect">
            <a:avLst/>
          </a:prstGeom>
          <a:noFill/>
        </p:spPr>
        <p:txBody>
          <a:bodyPr wrap="square">
            <a:spAutoFit/>
          </a:bodyPr>
          <a:lstStyle/>
          <a:p>
            <a:r>
              <a:rPr lang="en-US" sz="1100" b="1" spc="300" dirty="0">
                <a:solidFill>
                  <a:srgbClr val="003664"/>
                </a:solidFill>
              </a:rPr>
              <a:t>MVP REGISTRATION: REGISTRATION STEPS</a:t>
            </a:r>
          </a:p>
        </p:txBody>
      </p:sp>
      <p:sp>
        <p:nvSpPr>
          <p:cNvPr id="8" name="TextBox 7">
            <a:extLst>
              <a:ext uri="{FF2B5EF4-FFF2-40B4-BE49-F238E27FC236}">
                <a16:creationId xmlns:a16="http://schemas.microsoft.com/office/drawing/2014/main" id="{DCD899B6-8678-E231-89AD-118088D50087}"/>
              </a:ext>
            </a:extLst>
          </p:cNvPr>
          <p:cNvSpPr txBox="1"/>
          <p:nvPr/>
        </p:nvSpPr>
        <p:spPr>
          <a:xfrm>
            <a:off x="489476" y="5141070"/>
            <a:ext cx="3625324" cy="938719"/>
          </a:xfrm>
          <a:prstGeom prst="rect">
            <a:avLst/>
          </a:prstGeom>
          <a:noFill/>
          <a:ln>
            <a:solidFill>
              <a:schemeClr val="accent1"/>
            </a:solidFill>
            <a:prstDash val="dash"/>
          </a:ln>
        </p:spPr>
        <p:txBody>
          <a:bodyPr wrap="square" rtlCol="0">
            <a:spAutoFit/>
          </a:bodyPr>
          <a:lstStyle/>
          <a:p>
            <a:pPr marL="91440"/>
            <a:r>
              <a:rPr lang="en-US" sz="1100" dirty="0">
                <a:solidFill>
                  <a:srgbClr val="003664"/>
                </a:solidFill>
                <a:latin typeface="+mn-lt"/>
              </a:rPr>
              <a:t>*The screenshots included in this user guide were based on the QPP test environment. Because we are always working to incorporate feedback and improve the experience, there may be differences between these screenshots and what you see on the </a:t>
            </a:r>
            <a:r>
              <a:rPr lang="en-US" sz="1100" dirty="0">
                <a:solidFill>
                  <a:srgbClr val="003664"/>
                </a:solidFill>
                <a:latin typeface="+mn-lt"/>
                <a:hlinkClick r:id="rId3"/>
              </a:rPr>
              <a:t>QPP website</a:t>
            </a:r>
            <a:r>
              <a:rPr lang="en-US" sz="1100" dirty="0">
                <a:solidFill>
                  <a:srgbClr val="003664"/>
                </a:solidFill>
                <a:latin typeface="+mn-lt"/>
              </a:rPr>
              <a:t>.</a:t>
            </a:r>
            <a:endParaRPr lang="en-US" sz="1100" dirty="0">
              <a:solidFill>
                <a:srgbClr val="003664"/>
              </a:solidFill>
            </a:endParaRPr>
          </a:p>
        </p:txBody>
      </p:sp>
      <p:pic>
        <p:nvPicPr>
          <p:cNvPr id="17" name="Picture 16">
            <a:extLst>
              <a:ext uri="{FF2B5EF4-FFF2-40B4-BE49-F238E27FC236}">
                <a16:creationId xmlns:a16="http://schemas.microsoft.com/office/drawing/2014/main" id="{F8730B58-BA2C-9C0D-84E6-CA7CF46DFC3E}"/>
              </a:ext>
            </a:extLst>
          </p:cNvPr>
          <p:cNvPicPr>
            <a:picLocks noChangeAspect="1"/>
          </p:cNvPicPr>
          <p:nvPr/>
        </p:nvPicPr>
        <p:blipFill>
          <a:blip r:embed="rId4"/>
          <a:stretch>
            <a:fillRect/>
          </a:stretch>
        </p:blipFill>
        <p:spPr>
          <a:xfrm>
            <a:off x="6405971" y="5525363"/>
            <a:ext cx="1664241" cy="461805"/>
          </a:xfrm>
          <a:prstGeom prst="rect">
            <a:avLst/>
          </a:prstGeom>
          <a:effectLst>
            <a:outerShdw blurRad="50800" dist="38100" dir="2700000" algn="tl" rotWithShape="0">
              <a:prstClr val="black">
                <a:alpha val="40000"/>
              </a:prstClr>
            </a:outerShdw>
          </a:effectLst>
        </p:spPr>
      </p:pic>
      <p:sp>
        <p:nvSpPr>
          <p:cNvPr id="18" name="Content Placeholder 2">
            <a:extLst>
              <a:ext uri="{FF2B5EF4-FFF2-40B4-BE49-F238E27FC236}">
                <a16:creationId xmlns:a16="http://schemas.microsoft.com/office/drawing/2014/main" id="{57AA57BE-84E0-A289-8045-5CB359A9B532}"/>
              </a:ext>
            </a:extLst>
          </p:cNvPr>
          <p:cNvSpPr txBox="1">
            <a:spLocks/>
          </p:cNvSpPr>
          <p:nvPr/>
        </p:nvSpPr>
        <p:spPr>
          <a:xfrm>
            <a:off x="5512927" y="4519828"/>
            <a:ext cx="3141598" cy="152821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200" kern="1200">
                <a:solidFill>
                  <a:schemeClr val="tx1"/>
                </a:solidFill>
                <a:latin typeface="+mj-lt"/>
                <a:ea typeface="+mn-ea"/>
                <a:cs typeface="+mn-cs"/>
              </a:defRPr>
            </a:lvl1pPr>
            <a:lvl2pPr marL="457200" indent="-228600" algn="l" defTabSz="914400" rtl="0" eaLnBrk="1" latinLnBrk="0" hangingPunct="1">
              <a:lnSpc>
                <a:spcPct val="100000"/>
              </a:lnSpc>
              <a:spcBef>
                <a:spcPts val="500"/>
              </a:spcBef>
              <a:buClr>
                <a:srgbClr val="1FAEB5"/>
              </a:buClr>
              <a:buSzPct val="100000"/>
              <a:buFont typeface="Arial" panose="020B0604020202020204" pitchFamily="34" charset="0"/>
              <a:buChar char="•"/>
              <a:defRPr sz="1200" kern="1200">
                <a:solidFill>
                  <a:schemeClr val="tx1"/>
                </a:solidFill>
                <a:latin typeface="+mj-lt"/>
                <a:ea typeface="+mn-ea"/>
                <a:cs typeface="+mn-cs"/>
              </a:defRPr>
            </a:lvl2pPr>
            <a:lvl3pPr marL="685800" indent="-228600" algn="l" defTabSz="914400" rtl="0" eaLnBrk="1" latinLnBrk="0" hangingPunct="1">
              <a:lnSpc>
                <a:spcPct val="100000"/>
              </a:lnSpc>
              <a:spcBef>
                <a:spcPts val="500"/>
              </a:spcBef>
              <a:buClr>
                <a:srgbClr val="1FAEB5"/>
              </a:buClr>
              <a:buSzPct val="70000"/>
              <a:buFont typeface="System Font Regular"/>
              <a:buChar char="—"/>
              <a:defRPr sz="1200" kern="1200">
                <a:solidFill>
                  <a:schemeClr val="tx1"/>
                </a:solidFill>
                <a:latin typeface="+mj-lt"/>
                <a:ea typeface="+mn-ea"/>
                <a:cs typeface="+mn-cs"/>
              </a:defRPr>
            </a:lvl3pPr>
            <a:lvl4pPr marL="1143000" indent="-228600" algn="l" defTabSz="914400" rtl="0" eaLnBrk="1" latinLnBrk="0" hangingPunct="1">
              <a:lnSpc>
                <a:spcPct val="100000"/>
              </a:lnSpc>
              <a:spcBef>
                <a:spcPts val="500"/>
              </a:spcBef>
              <a:buClr>
                <a:srgbClr val="11A0A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a:r>
              <a:rPr lang="en-US" dirty="0">
                <a:solidFill>
                  <a:srgbClr val="003664"/>
                </a:solidFill>
                <a:latin typeface="+mn-lt"/>
              </a:rPr>
              <a:t>Items marked with a red asterisk (*), are required fields. </a:t>
            </a:r>
          </a:p>
          <a:p>
            <a:pPr marL="91440"/>
            <a:r>
              <a:rPr lang="en-US" dirty="0">
                <a:solidFill>
                  <a:srgbClr val="003664"/>
                </a:solidFill>
                <a:latin typeface="+mn-lt"/>
              </a:rPr>
              <a:t>Changes will be automatically saved as the MVP registration is completed, as indicated, at the top of the screen.</a:t>
            </a:r>
          </a:p>
          <a:p>
            <a:pPr>
              <a:lnSpc>
                <a:spcPct val="120000"/>
              </a:lnSpc>
              <a:spcBef>
                <a:spcPts val="0"/>
              </a:spcBef>
              <a:spcAft>
                <a:spcPts val="1200"/>
              </a:spcAft>
            </a:pPr>
            <a:endParaRPr lang="en-US" sz="1000" dirty="0">
              <a:latin typeface="Segoe UI" panose="020B0502040204020203" pitchFamily="34" charset="0"/>
              <a:ea typeface="Calibri" panose="020F0502020204030204" pitchFamily="34" charset="0"/>
              <a:cs typeface="Segoe UI" panose="020B0502040204020203" pitchFamily="34" charset="0"/>
            </a:endParaRPr>
          </a:p>
          <a:p>
            <a:pPr>
              <a:lnSpc>
                <a:spcPct val="120000"/>
              </a:lnSpc>
              <a:spcBef>
                <a:spcPts val="0"/>
              </a:spcBef>
              <a:spcAft>
                <a:spcPts val="1200"/>
              </a:spcAft>
            </a:pPr>
            <a:endParaRPr lang="en-US" sz="1000" dirty="0">
              <a:latin typeface="Segoe UI" panose="020B0502040204020203" pitchFamily="34" charset="0"/>
              <a:ea typeface="Calibri" panose="020F0502020204030204" pitchFamily="34" charset="0"/>
              <a:cs typeface="Segoe UI" panose="020B0502040204020203" pitchFamily="34" charset="0"/>
            </a:endParaRPr>
          </a:p>
        </p:txBody>
      </p:sp>
      <p:cxnSp>
        <p:nvCxnSpPr>
          <p:cNvPr id="21" name="Straight Connector 20">
            <a:extLst>
              <a:ext uri="{FF2B5EF4-FFF2-40B4-BE49-F238E27FC236}">
                <a16:creationId xmlns:a16="http://schemas.microsoft.com/office/drawing/2014/main" id="{5EABEFDC-C815-349A-04B8-E809C40B6C8D}"/>
              </a:ext>
            </a:extLst>
          </p:cNvPr>
          <p:cNvCxnSpPr/>
          <p:nvPr/>
        </p:nvCxnSpPr>
        <p:spPr>
          <a:xfrm>
            <a:off x="5493343" y="4486057"/>
            <a:ext cx="3162925" cy="0"/>
          </a:xfrm>
          <a:prstGeom prst="line">
            <a:avLst/>
          </a:prstGeom>
          <a:ln w="63500">
            <a:solidFill>
              <a:srgbClr val="00366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C38C5F8-E9BD-DCFF-2C6B-B755AD2FBF02}"/>
              </a:ext>
            </a:extLst>
          </p:cNvPr>
          <p:cNvCxnSpPr/>
          <p:nvPr/>
        </p:nvCxnSpPr>
        <p:spPr>
          <a:xfrm>
            <a:off x="5512927" y="6079789"/>
            <a:ext cx="3162925" cy="0"/>
          </a:xfrm>
          <a:prstGeom prst="line">
            <a:avLst/>
          </a:prstGeom>
          <a:ln w="63500">
            <a:solidFill>
              <a:srgbClr val="003664"/>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5C09438-33D3-1B35-8AE2-9ED83FD79EF1}"/>
              </a:ext>
            </a:extLst>
          </p:cNvPr>
          <p:cNvPicPr>
            <a:picLocks noChangeAspect="1"/>
          </p:cNvPicPr>
          <p:nvPr/>
        </p:nvPicPr>
        <p:blipFill>
          <a:blip r:embed="rId5"/>
          <a:stretch>
            <a:fillRect/>
          </a:stretch>
        </p:blipFill>
        <p:spPr>
          <a:xfrm>
            <a:off x="3352765" y="1404777"/>
            <a:ext cx="5301758" cy="27856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2848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F2B6A-B230-EF86-E96F-04F78472B3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549959-F01A-7B35-68E5-A4D03B048900}"/>
              </a:ext>
            </a:extLst>
          </p:cNvPr>
          <p:cNvSpPr>
            <a:spLocks noGrp="1"/>
          </p:cNvSpPr>
          <p:nvPr>
            <p:ph type="title"/>
          </p:nvPr>
        </p:nvSpPr>
        <p:spPr>
          <a:xfrm>
            <a:off x="490864" y="621101"/>
            <a:ext cx="8108254" cy="767751"/>
          </a:xfrm>
        </p:spPr>
        <p:txBody>
          <a:bodyPr/>
          <a:lstStyle/>
          <a:p>
            <a:r>
              <a:rPr lang="en-US" dirty="0"/>
              <a:t>MVP Registration – APM Entity </a:t>
            </a:r>
            <a:r>
              <a:rPr lang="en-US" b="0" dirty="0"/>
              <a:t>(Continued)</a:t>
            </a:r>
          </a:p>
        </p:txBody>
      </p:sp>
      <p:sp>
        <p:nvSpPr>
          <p:cNvPr id="3" name="Content Placeholder 2">
            <a:extLst>
              <a:ext uri="{FF2B5EF4-FFF2-40B4-BE49-F238E27FC236}">
                <a16:creationId xmlns:a16="http://schemas.microsoft.com/office/drawing/2014/main" id="{CEA96C7B-0DC8-CBD0-6AE0-579E211C6F93}"/>
              </a:ext>
            </a:extLst>
          </p:cNvPr>
          <p:cNvSpPr>
            <a:spLocks noGrp="1"/>
          </p:cNvSpPr>
          <p:nvPr>
            <p:ph idx="1"/>
          </p:nvPr>
        </p:nvSpPr>
        <p:spPr>
          <a:xfrm>
            <a:off x="489477" y="1247570"/>
            <a:ext cx="2482323" cy="4959811"/>
          </a:xfrm>
        </p:spPr>
        <p:txBody>
          <a:bodyPr>
            <a:noAutofit/>
          </a:bodyPr>
          <a:lstStyle/>
          <a:p>
            <a:pPr marL="0" marR="0" indent="0">
              <a:lnSpc>
                <a:spcPct val="120000"/>
              </a:lnSpc>
              <a:spcBef>
                <a:spcPts val="0"/>
              </a:spcBef>
              <a:spcAft>
                <a:spcPts val="1200"/>
              </a:spcAft>
              <a:buNone/>
            </a:pPr>
            <a:r>
              <a:rPr lang="en-US" dirty="0">
                <a:latin typeface="+mn-lt"/>
                <a:ea typeface="Calibri" panose="020F0502020204030204" pitchFamily="34" charset="0"/>
                <a:cs typeface="Segoe UI" panose="020B0502040204020203" pitchFamily="34" charset="0"/>
              </a:rPr>
              <a:t>When registering for an MVP that includes an outcomes- based administrative claims measure, you’ll be prompted to indicate whether the MVP participant would like to be evaluated on it as 1 of their quality measures.</a:t>
            </a:r>
          </a:p>
          <a:p>
            <a:pPr marL="0" marR="0" indent="0">
              <a:lnSpc>
                <a:spcPct val="120000"/>
              </a:lnSpc>
              <a:spcBef>
                <a:spcPts val="0"/>
              </a:spcBef>
              <a:spcAft>
                <a:spcPts val="1200"/>
              </a:spcAft>
              <a:buNone/>
            </a:pPr>
            <a:r>
              <a:rPr lang="en-US" b="1" dirty="0">
                <a:latin typeface="+mn-lt"/>
                <a:ea typeface="Calibri" panose="020F0502020204030204" pitchFamily="34" charset="0"/>
                <a:cs typeface="Segoe UI" panose="020B0502040204020203" pitchFamily="34" charset="0"/>
              </a:rPr>
              <a:t>Scoring reminder</a:t>
            </a:r>
            <a:r>
              <a:rPr lang="en-US" dirty="0">
                <a:latin typeface="+mn-lt"/>
                <a:ea typeface="Calibri" panose="020F0502020204030204" pitchFamily="34" charset="0"/>
                <a:cs typeface="Segoe UI" panose="020B0502040204020203" pitchFamily="34" charset="0"/>
              </a:rPr>
              <a:t>: If the MVP participant doesn’t meet case minimum for the outcomes-based administrative claims measure, they’ll receive 0 out of 10 points for the required outcome measure unless they submit another outcome measure.</a:t>
            </a:r>
          </a:p>
        </p:txBody>
      </p:sp>
      <p:sp>
        <p:nvSpPr>
          <p:cNvPr id="4" name="Action Button: Home 3">
            <a:hlinkClick r:id="rId2" action="ppaction://hlinksldjump" highlightClick="1"/>
            <a:extLst>
              <a:ext uri="{FF2B5EF4-FFF2-40B4-BE49-F238E27FC236}">
                <a16:creationId xmlns:a16="http://schemas.microsoft.com/office/drawing/2014/main" id="{8A002BFC-30BC-F0FE-0C1B-A9ABA4F2E913}"/>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8E909F9D-7CB3-118B-8BF1-BA515A2E773A}"/>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23</a:t>
            </a:fld>
            <a:endParaRPr lang="en-US"/>
          </a:p>
        </p:txBody>
      </p:sp>
      <p:sp>
        <p:nvSpPr>
          <p:cNvPr id="14" name="TextBox 13">
            <a:extLst>
              <a:ext uri="{FF2B5EF4-FFF2-40B4-BE49-F238E27FC236}">
                <a16:creationId xmlns:a16="http://schemas.microsoft.com/office/drawing/2014/main" id="{0131BCFA-AB87-C751-3018-B3CE4847AD27}"/>
              </a:ext>
            </a:extLst>
          </p:cNvPr>
          <p:cNvSpPr txBox="1"/>
          <p:nvPr/>
        </p:nvSpPr>
        <p:spPr>
          <a:xfrm>
            <a:off x="489476" y="419427"/>
            <a:ext cx="4572000" cy="261610"/>
          </a:xfrm>
          <a:prstGeom prst="rect">
            <a:avLst/>
          </a:prstGeom>
          <a:noFill/>
        </p:spPr>
        <p:txBody>
          <a:bodyPr wrap="square">
            <a:spAutoFit/>
          </a:bodyPr>
          <a:lstStyle/>
          <a:p>
            <a:r>
              <a:rPr lang="en-US" sz="1100" b="1" spc="300" dirty="0">
                <a:solidFill>
                  <a:srgbClr val="003664"/>
                </a:solidFill>
              </a:rPr>
              <a:t>MVP REGISTRATION: REGISTRATION STEPS</a:t>
            </a:r>
          </a:p>
        </p:txBody>
      </p:sp>
      <p:sp>
        <p:nvSpPr>
          <p:cNvPr id="8" name="TextBox 7">
            <a:extLst>
              <a:ext uri="{FF2B5EF4-FFF2-40B4-BE49-F238E27FC236}">
                <a16:creationId xmlns:a16="http://schemas.microsoft.com/office/drawing/2014/main" id="{451D7800-B9DF-6604-B0DC-B1CACE8994D7}"/>
              </a:ext>
            </a:extLst>
          </p:cNvPr>
          <p:cNvSpPr txBox="1"/>
          <p:nvPr/>
        </p:nvSpPr>
        <p:spPr>
          <a:xfrm>
            <a:off x="489476" y="5141070"/>
            <a:ext cx="3625324" cy="938719"/>
          </a:xfrm>
          <a:prstGeom prst="rect">
            <a:avLst/>
          </a:prstGeom>
          <a:noFill/>
          <a:ln>
            <a:solidFill>
              <a:schemeClr val="accent1"/>
            </a:solidFill>
            <a:prstDash val="dash"/>
          </a:ln>
        </p:spPr>
        <p:txBody>
          <a:bodyPr wrap="square" rtlCol="0">
            <a:spAutoFit/>
          </a:bodyPr>
          <a:lstStyle/>
          <a:p>
            <a:pPr marL="91440"/>
            <a:r>
              <a:rPr lang="en-US" sz="1100" dirty="0">
                <a:solidFill>
                  <a:srgbClr val="003664"/>
                </a:solidFill>
                <a:latin typeface="+mn-lt"/>
              </a:rPr>
              <a:t>*The screenshots included in this user guide were based on the QPP test environment. Because we are always working to incorporate feedback and improve the experience, there may be differences between these screenshots and what you see on the </a:t>
            </a:r>
            <a:r>
              <a:rPr lang="en-US" sz="1100" dirty="0">
                <a:solidFill>
                  <a:srgbClr val="003664"/>
                </a:solidFill>
                <a:latin typeface="+mn-lt"/>
                <a:hlinkClick r:id="rId3"/>
              </a:rPr>
              <a:t>QPP website</a:t>
            </a:r>
            <a:r>
              <a:rPr lang="en-US" sz="1100" dirty="0">
                <a:solidFill>
                  <a:srgbClr val="003664"/>
                </a:solidFill>
                <a:latin typeface="+mn-lt"/>
              </a:rPr>
              <a:t>.</a:t>
            </a:r>
            <a:endParaRPr lang="en-US" sz="1100" dirty="0">
              <a:solidFill>
                <a:srgbClr val="003664"/>
              </a:solidFill>
            </a:endParaRPr>
          </a:p>
        </p:txBody>
      </p:sp>
      <p:pic>
        <p:nvPicPr>
          <p:cNvPr id="6" name="Picture 5">
            <a:extLst>
              <a:ext uri="{FF2B5EF4-FFF2-40B4-BE49-F238E27FC236}">
                <a16:creationId xmlns:a16="http://schemas.microsoft.com/office/drawing/2014/main" id="{968AD904-C9AF-547F-A6FA-AEF56B63894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22579" y="1388852"/>
            <a:ext cx="5748980" cy="328279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75308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A4F40-D14E-A584-0D57-8B2618A612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994CF-DDED-7D04-0053-FBB042DC80B4}"/>
              </a:ext>
            </a:extLst>
          </p:cNvPr>
          <p:cNvSpPr>
            <a:spLocks noGrp="1"/>
          </p:cNvSpPr>
          <p:nvPr>
            <p:ph type="title"/>
          </p:nvPr>
        </p:nvSpPr>
        <p:spPr>
          <a:xfrm>
            <a:off x="490864" y="621101"/>
            <a:ext cx="8108254" cy="767751"/>
          </a:xfrm>
        </p:spPr>
        <p:txBody>
          <a:bodyPr/>
          <a:lstStyle/>
          <a:p>
            <a:r>
              <a:rPr lang="en-US" dirty="0"/>
              <a:t>MVP Registration – APM Entity </a:t>
            </a:r>
            <a:r>
              <a:rPr lang="en-US" b="0" dirty="0"/>
              <a:t>(Continued)</a:t>
            </a:r>
          </a:p>
        </p:txBody>
      </p:sp>
      <p:sp>
        <p:nvSpPr>
          <p:cNvPr id="3" name="Content Placeholder 2">
            <a:extLst>
              <a:ext uri="{FF2B5EF4-FFF2-40B4-BE49-F238E27FC236}">
                <a16:creationId xmlns:a16="http://schemas.microsoft.com/office/drawing/2014/main" id="{E2A3E2EA-18AE-9FC2-324B-7972333604F2}"/>
              </a:ext>
            </a:extLst>
          </p:cNvPr>
          <p:cNvSpPr>
            <a:spLocks noGrp="1"/>
          </p:cNvSpPr>
          <p:nvPr>
            <p:ph idx="1"/>
          </p:nvPr>
        </p:nvSpPr>
        <p:spPr>
          <a:xfrm>
            <a:off x="489478" y="1247570"/>
            <a:ext cx="2338390" cy="4959811"/>
          </a:xfrm>
        </p:spPr>
        <p:txBody>
          <a:bodyPr>
            <a:noAutofit/>
          </a:bodyPr>
          <a:lstStyle/>
          <a:p>
            <a:pPr marL="0" marR="0" indent="0">
              <a:lnSpc>
                <a:spcPct val="120000"/>
              </a:lnSpc>
              <a:spcBef>
                <a:spcPts val="0"/>
              </a:spcBef>
              <a:spcAft>
                <a:spcPts val="1200"/>
              </a:spcAft>
              <a:buNone/>
            </a:pPr>
            <a:r>
              <a:rPr lang="en-US" dirty="0">
                <a:latin typeface="+mn-lt"/>
                <a:ea typeface="Calibri" panose="020F0502020204030204" pitchFamily="34" charset="0"/>
                <a:cs typeface="Segoe UI" panose="020B0502040204020203" pitchFamily="34" charset="0"/>
              </a:rPr>
              <a:t>After all required fields are completed, select </a:t>
            </a:r>
            <a:r>
              <a:rPr lang="en-US" b="1" dirty="0">
                <a:latin typeface="+mn-lt"/>
                <a:ea typeface="Calibri" panose="020F0502020204030204" pitchFamily="34" charset="0"/>
                <a:cs typeface="Segoe UI" panose="020B0502040204020203" pitchFamily="34" charset="0"/>
              </a:rPr>
              <a:t>Back to MVP Registration</a:t>
            </a:r>
            <a:r>
              <a:rPr lang="en-US" dirty="0">
                <a:latin typeface="+mn-lt"/>
                <a:ea typeface="Calibri" panose="020F0502020204030204" pitchFamily="34" charset="0"/>
                <a:cs typeface="Segoe UI" panose="020B0502040204020203" pitchFamily="34" charset="0"/>
              </a:rPr>
              <a:t>, to be taken back to the MVP Registration page. The APM Entity for which the MVP Registration was completed, will now display an </a:t>
            </a:r>
            <a:r>
              <a:rPr lang="en-US" b="1" dirty="0">
                <a:latin typeface="+mn-lt"/>
                <a:ea typeface="Calibri" panose="020F0502020204030204" pitchFamily="34" charset="0"/>
                <a:cs typeface="Segoe UI" panose="020B0502040204020203" pitchFamily="34" charset="0"/>
              </a:rPr>
              <a:t>MVP Registration Status</a:t>
            </a:r>
            <a:r>
              <a:rPr lang="en-US" dirty="0">
                <a:latin typeface="+mn-lt"/>
                <a:ea typeface="Calibri" panose="020F0502020204030204" pitchFamily="34" charset="0"/>
                <a:cs typeface="Segoe UI" panose="020B0502040204020203" pitchFamily="34" charset="0"/>
              </a:rPr>
              <a:t> with </a:t>
            </a:r>
            <a:r>
              <a:rPr lang="en-US" b="1" dirty="0">
                <a:latin typeface="+mn-lt"/>
                <a:ea typeface="Calibri" panose="020F0502020204030204" pitchFamily="34" charset="0"/>
                <a:cs typeface="Segoe UI" panose="020B0502040204020203" pitchFamily="34" charset="0"/>
              </a:rPr>
              <a:t>Complete.</a:t>
            </a:r>
            <a:r>
              <a:rPr lang="en-US" dirty="0">
                <a:latin typeface="+mn-lt"/>
                <a:ea typeface="Calibri" panose="020F0502020204030204" pitchFamily="34" charset="0"/>
                <a:cs typeface="Segoe UI" panose="020B0502040204020203" pitchFamily="34" charset="0"/>
              </a:rPr>
              <a:t> A Registration Summary may also be download, for your records. </a:t>
            </a:r>
          </a:p>
          <a:p>
            <a:pPr>
              <a:lnSpc>
                <a:spcPct val="120000"/>
              </a:lnSpc>
              <a:spcBef>
                <a:spcPts val="0"/>
              </a:spcBef>
              <a:spcAft>
                <a:spcPts val="1200"/>
              </a:spcAft>
            </a:pPr>
            <a:r>
              <a:rPr lang="en-US" dirty="0">
                <a:latin typeface="+mn-lt"/>
                <a:cs typeface="Segoe UI" panose="020B0502040204020203" pitchFamily="34" charset="0"/>
              </a:rPr>
              <a:t>If no other types of MVP registrations are needed, skip ahead in this guide, to the </a:t>
            </a:r>
            <a:r>
              <a:rPr lang="en-US" dirty="0">
                <a:latin typeface="+mn-lt"/>
                <a:cs typeface="Segoe UI" panose="020B0502040204020203" pitchFamily="34" charset="0"/>
                <a:hlinkClick r:id="rId2" action="ppaction://hlinksldjump"/>
              </a:rPr>
              <a:t>Frequently Asked Questions </a:t>
            </a:r>
            <a:r>
              <a:rPr lang="en-US" dirty="0">
                <a:latin typeface="+mn-lt"/>
                <a:cs typeface="Segoe UI" panose="020B0502040204020203" pitchFamily="34" charset="0"/>
              </a:rPr>
              <a:t>section. </a:t>
            </a:r>
          </a:p>
          <a:p>
            <a:pPr marL="0" marR="0" indent="0">
              <a:lnSpc>
                <a:spcPct val="120000"/>
              </a:lnSpc>
              <a:spcBef>
                <a:spcPts val="0"/>
              </a:spcBef>
              <a:spcAft>
                <a:spcPts val="1200"/>
              </a:spcAft>
              <a:buNone/>
            </a:pPr>
            <a:r>
              <a:rPr lang="en-US" sz="1000" dirty="0">
                <a:latin typeface="Segoe UI" panose="020B0502040204020203" pitchFamily="34" charset="0"/>
                <a:ea typeface="Calibri" panose="020F0502020204030204" pitchFamily="34" charset="0"/>
                <a:cs typeface="Segoe UI" panose="020B0502040204020203" pitchFamily="34" charset="0"/>
              </a:rPr>
              <a:t> </a:t>
            </a:r>
          </a:p>
        </p:txBody>
      </p:sp>
      <p:sp>
        <p:nvSpPr>
          <p:cNvPr id="4" name="Action Button: Home 3">
            <a:hlinkClick r:id="rId3" action="ppaction://hlinksldjump" highlightClick="1"/>
            <a:extLst>
              <a:ext uri="{FF2B5EF4-FFF2-40B4-BE49-F238E27FC236}">
                <a16:creationId xmlns:a16="http://schemas.microsoft.com/office/drawing/2014/main" id="{70004846-4BAE-211E-DC17-F630071E8F08}"/>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FD9212D9-B782-7BE1-5397-FF93CE508C2B}"/>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24</a:t>
            </a:fld>
            <a:endParaRPr lang="en-US"/>
          </a:p>
        </p:txBody>
      </p:sp>
      <p:sp>
        <p:nvSpPr>
          <p:cNvPr id="14" name="TextBox 13">
            <a:extLst>
              <a:ext uri="{FF2B5EF4-FFF2-40B4-BE49-F238E27FC236}">
                <a16:creationId xmlns:a16="http://schemas.microsoft.com/office/drawing/2014/main" id="{FC813131-0532-167F-A690-E5D8E395250D}"/>
              </a:ext>
            </a:extLst>
          </p:cNvPr>
          <p:cNvSpPr txBox="1"/>
          <p:nvPr/>
        </p:nvSpPr>
        <p:spPr>
          <a:xfrm>
            <a:off x="489476" y="419427"/>
            <a:ext cx="4572000" cy="261610"/>
          </a:xfrm>
          <a:prstGeom prst="rect">
            <a:avLst/>
          </a:prstGeom>
          <a:noFill/>
        </p:spPr>
        <p:txBody>
          <a:bodyPr wrap="square">
            <a:spAutoFit/>
          </a:bodyPr>
          <a:lstStyle/>
          <a:p>
            <a:r>
              <a:rPr lang="en-US" sz="1100" b="1" spc="300" dirty="0">
                <a:solidFill>
                  <a:srgbClr val="003664"/>
                </a:solidFill>
              </a:rPr>
              <a:t>MVP REGISTRATION: REGISTRATION STEPS</a:t>
            </a:r>
          </a:p>
        </p:txBody>
      </p:sp>
      <p:sp>
        <p:nvSpPr>
          <p:cNvPr id="8" name="TextBox 7">
            <a:extLst>
              <a:ext uri="{FF2B5EF4-FFF2-40B4-BE49-F238E27FC236}">
                <a16:creationId xmlns:a16="http://schemas.microsoft.com/office/drawing/2014/main" id="{A3D2FC01-EF33-B0A0-54B4-11FC07F46239}"/>
              </a:ext>
            </a:extLst>
          </p:cNvPr>
          <p:cNvSpPr txBox="1"/>
          <p:nvPr/>
        </p:nvSpPr>
        <p:spPr>
          <a:xfrm>
            <a:off x="489476" y="5141070"/>
            <a:ext cx="3625324" cy="938719"/>
          </a:xfrm>
          <a:prstGeom prst="rect">
            <a:avLst/>
          </a:prstGeom>
          <a:noFill/>
          <a:ln>
            <a:solidFill>
              <a:schemeClr val="accent1"/>
            </a:solidFill>
            <a:prstDash val="dash"/>
          </a:ln>
        </p:spPr>
        <p:txBody>
          <a:bodyPr wrap="square" rtlCol="0">
            <a:spAutoFit/>
          </a:bodyPr>
          <a:lstStyle/>
          <a:p>
            <a:pPr marL="91440"/>
            <a:r>
              <a:rPr lang="en-US" sz="1100" dirty="0">
                <a:solidFill>
                  <a:srgbClr val="003664"/>
                </a:solidFill>
                <a:latin typeface="+mn-lt"/>
              </a:rPr>
              <a:t>*The screenshots included in this user guide were based on the QPP test environment. Because we are always working to incorporate feedback and improve the experience, there may be differences between these screenshots and what you see on the </a:t>
            </a:r>
            <a:r>
              <a:rPr lang="en-US" sz="1100" dirty="0">
                <a:solidFill>
                  <a:srgbClr val="003664"/>
                </a:solidFill>
                <a:latin typeface="+mn-lt"/>
                <a:hlinkClick r:id="rId4"/>
              </a:rPr>
              <a:t>QPP website</a:t>
            </a:r>
            <a:r>
              <a:rPr lang="en-US" sz="1100" dirty="0">
                <a:solidFill>
                  <a:srgbClr val="003664"/>
                </a:solidFill>
                <a:latin typeface="+mn-lt"/>
              </a:rPr>
              <a:t>.</a:t>
            </a:r>
            <a:endParaRPr lang="en-US" sz="1100" dirty="0">
              <a:solidFill>
                <a:srgbClr val="003664"/>
              </a:solidFill>
            </a:endParaRPr>
          </a:p>
        </p:txBody>
      </p:sp>
      <p:sp>
        <p:nvSpPr>
          <p:cNvPr id="15" name="TextBox 14">
            <a:extLst>
              <a:ext uri="{FF2B5EF4-FFF2-40B4-BE49-F238E27FC236}">
                <a16:creationId xmlns:a16="http://schemas.microsoft.com/office/drawing/2014/main" id="{BA18EF33-9EFD-AE84-5C30-A2AA6891B083}"/>
              </a:ext>
            </a:extLst>
          </p:cNvPr>
          <p:cNvSpPr txBox="1"/>
          <p:nvPr/>
        </p:nvSpPr>
        <p:spPr>
          <a:xfrm>
            <a:off x="5615131" y="3910113"/>
            <a:ext cx="3039392" cy="299184"/>
          </a:xfrm>
          <a:prstGeom prst="rect">
            <a:avLst/>
          </a:prstGeom>
          <a:noFill/>
        </p:spPr>
        <p:txBody>
          <a:bodyPr wrap="square">
            <a:spAutoFit/>
          </a:bodyPr>
          <a:lstStyle/>
          <a:p>
            <a:pPr marR="0">
              <a:lnSpc>
                <a:spcPct val="120000"/>
              </a:lnSpc>
              <a:spcBef>
                <a:spcPts val="0"/>
              </a:spcBef>
              <a:spcAft>
                <a:spcPts val="1200"/>
              </a:spcAft>
            </a:pPr>
            <a:endParaRPr lang="en-US" sz="1200" dirty="0">
              <a:cs typeface="Segoe UI" panose="020B0502040204020203" pitchFamily="34" charset="0"/>
            </a:endParaRPr>
          </a:p>
        </p:txBody>
      </p:sp>
      <p:pic>
        <p:nvPicPr>
          <p:cNvPr id="16" name="Picture 15">
            <a:extLst>
              <a:ext uri="{FF2B5EF4-FFF2-40B4-BE49-F238E27FC236}">
                <a16:creationId xmlns:a16="http://schemas.microsoft.com/office/drawing/2014/main" id="{3DC161AF-11F9-E654-77E9-A49B17F5CFD3}"/>
              </a:ext>
            </a:extLst>
          </p:cNvPr>
          <p:cNvPicPr>
            <a:picLocks noChangeAspect="1"/>
          </p:cNvPicPr>
          <p:nvPr/>
        </p:nvPicPr>
        <p:blipFill>
          <a:blip r:embed="rId5"/>
          <a:stretch>
            <a:fillRect/>
          </a:stretch>
        </p:blipFill>
        <p:spPr>
          <a:xfrm>
            <a:off x="6538532" y="5355565"/>
            <a:ext cx="1600200" cy="4572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72A200E-D696-3DDC-6864-0B0EBCA5935F}"/>
              </a:ext>
            </a:extLst>
          </p:cNvPr>
          <p:cNvPicPr>
            <a:picLocks noChangeAspect="1"/>
          </p:cNvPicPr>
          <p:nvPr/>
        </p:nvPicPr>
        <p:blipFill>
          <a:blip r:embed="rId6"/>
          <a:stretch>
            <a:fillRect/>
          </a:stretch>
        </p:blipFill>
        <p:spPr>
          <a:xfrm>
            <a:off x="2763825" y="1319514"/>
            <a:ext cx="6136686" cy="2109486"/>
          </a:xfrm>
          <a:prstGeom prst="rect">
            <a:avLst/>
          </a:prstGeom>
          <a:effectLst>
            <a:outerShdw blurRad="50800" dist="38100" dir="2700000" algn="tl" rotWithShape="0">
              <a:prstClr val="black">
                <a:alpha val="40000"/>
              </a:prstClr>
            </a:outerShdw>
          </a:effectLst>
        </p:spPr>
      </p:pic>
      <p:sp>
        <p:nvSpPr>
          <p:cNvPr id="6" name="Content Placeholder 2">
            <a:extLst>
              <a:ext uri="{FF2B5EF4-FFF2-40B4-BE49-F238E27FC236}">
                <a16:creationId xmlns:a16="http://schemas.microsoft.com/office/drawing/2014/main" id="{98AE0894-7244-1B6D-6355-55F5B0C75425}"/>
              </a:ext>
            </a:extLst>
          </p:cNvPr>
          <p:cNvSpPr txBox="1">
            <a:spLocks/>
          </p:cNvSpPr>
          <p:nvPr/>
        </p:nvSpPr>
        <p:spPr>
          <a:xfrm>
            <a:off x="5757170" y="4161184"/>
            <a:ext cx="3141598" cy="152821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200" kern="1200">
                <a:solidFill>
                  <a:schemeClr val="tx1"/>
                </a:solidFill>
                <a:latin typeface="+mj-lt"/>
                <a:ea typeface="+mn-ea"/>
                <a:cs typeface="+mn-cs"/>
              </a:defRPr>
            </a:lvl1pPr>
            <a:lvl2pPr marL="457200" indent="-228600" algn="l" defTabSz="914400" rtl="0" eaLnBrk="1" latinLnBrk="0" hangingPunct="1">
              <a:lnSpc>
                <a:spcPct val="100000"/>
              </a:lnSpc>
              <a:spcBef>
                <a:spcPts val="500"/>
              </a:spcBef>
              <a:buClr>
                <a:srgbClr val="1FAEB5"/>
              </a:buClr>
              <a:buSzPct val="100000"/>
              <a:buFont typeface="Arial" panose="020B0604020202020204" pitchFamily="34" charset="0"/>
              <a:buChar char="•"/>
              <a:defRPr sz="1200" kern="1200">
                <a:solidFill>
                  <a:schemeClr val="tx1"/>
                </a:solidFill>
                <a:latin typeface="+mj-lt"/>
                <a:ea typeface="+mn-ea"/>
                <a:cs typeface="+mn-cs"/>
              </a:defRPr>
            </a:lvl2pPr>
            <a:lvl3pPr marL="685800" indent="-228600" algn="l" defTabSz="914400" rtl="0" eaLnBrk="1" latinLnBrk="0" hangingPunct="1">
              <a:lnSpc>
                <a:spcPct val="100000"/>
              </a:lnSpc>
              <a:spcBef>
                <a:spcPts val="500"/>
              </a:spcBef>
              <a:buClr>
                <a:srgbClr val="1FAEB5"/>
              </a:buClr>
              <a:buSzPct val="70000"/>
              <a:buFont typeface="System Font Regular"/>
              <a:buChar char="—"/>
              <a:defRPr sz="1200" kern="1200">
                <a:solidFill>
                  <a:schemeClr val="tx1"/>
                </a:solidFill>
                <a:latin typeface="+mj-lt"/>
                <a:ea typeface="+mn-ea"/>
                <a:cs typeface="+mn-cs"/>
              </a:defRPr>
            </a:lvl3pPr>
            <a:lvl4pPr marL="1143000" indent="-228600" algn="l" defTabSz="914400" rtl="0" eaLnBrk="1" latinLnBrk="0" hangingPunct="1">
              <a:lnSpc>
                <a:spcPct val="100000"/>
              </a:lnSpc>
              <a:spcBef>
                <a:spcPts val="500"/>
              </a:spcBef>
              <a:buClr>
                <a:srgbClr val="11A0A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a:r>
              <a:rPr lang="en-US" dirty="0">
                <a:solidFill>
                  <a:srgbClr val="003664"/>
                </a:solidFill>
                <a:latin typeface="+mn-lt"/>
              </a:rPr>
              <a:t>NOTE: If at any point during the registration process, you want to delete your MVP registration, select Delete Registration, at the top of the page. Registrations may be deleted or edited until the deadline of closes Monday, December 2, 2024 at 8 p.m. ET</a:t>
            </a:r>
            <a:endParaRPr lang="en-US" sz="1000" dirty="0">
              <a:latin typeface="Segoe UI" panose="020B0502040204020203" pitchFamily="34" charset="0"/>
              <a:ea typeface="Calibri" panose="020F0502020204030204" pitchFamily="34" charset="0"/>
              <a:cs typeface="Segoe UI" panose="020B0502040204020203" pitchFamily="34" charset="0"/>
            </a:endParaRPr>
          </a:p>
          <a:p>
            <a:pPr>
              <a:lnSpc>
                <a:spcPct val="120000"/>
              </a:lnSpc>
              <a:spcBef>
                <a:spcPts val="0"/>
              </a:spcBef>
              <a:spcAft>
                <a:spcPts val="1200"/>
              </a:spcAft>
            </a:pPr>
            <a:endParaRPr lang="en-US" sz="1000" dirty="0">
              <a:latin typeface="Segoe UI" panose="020B0502040204020203" pitchFamily="34" charset="0"/>
              <a:ea typeface="Calibri" panose="020F0502020204030204"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B06BBF44-562B-DD04-AF83-082F9A8D91B6}"/>
              </a:ext>
            </a:extLst>
          </p:cNvPr>
          <p:cNvCxnSpPr/>
          <p:nvPr/>
        </p:nvCxnSpPr>
        <p:spPr>
          <a:xfrm>
            <a:off x="5737586" y="4127413"/>
            <a:ext cx="3162925" cy="0"/>
          </a:xfrm>
          <a:prstGeom prst="line">
            <a:avLst/>
          </a:prstGeom>
          <a:ln w="63500">
            <a:solidFill>
              <a:srgbClr val="00366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82CCF43-97B9-7F8F-904B-9D99231A9417}"/>
              </a:ext>
            </a:extLst>
          </p:cNvPr>
          <p:cNvCxnSpPr/>
          <p:nvPr/>
        </p:nvCxnSpPr>
        <p:spPr>
          <a:xfrm>
            <a:off x="5757170" y="5931457"/>
            <a:ext cx="3162925" cy="0"/>
          </a:xfrm>
          <a:prstGeom prst="line">
            <a:avLst/>
          </a:prstGeom>
          <a:ln w="63500">
            <a:solidFill>
              <a:srgbClr val="0036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203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D3B27-29A5-B345-080D-6FB52FA500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9D8906-7BFA-62AE-263F-C261F36A8AC2}"/>
              </a:ext>
            </a:extLst>
          </p:cNvPr>
          <p:cNvSpPr>
            <a:spLocks noGrp="1"/>
          </p:cNvSpPr>
          <p:nvPr>
            <p:ph type="title"/>
          </p:nvPr>
        </p:nvSpPr>
        <p:spPr>
          <a:xfrm>
            <a:off x="490864" y="621101"/>
            <a:ext cx="8108254" cy="767751"/>
          </a:xfrm>
        </p:spPr>
        <p:txBody>
          <a:bodyPr/>
          <a:lstStyle/>
          <a:p>
            <a:r>
              <a:rPr lang="en-US"/>
              <a:t>MVP Registration – Subgroup</a:t>
            </a:r>
          </a:p>
        </p:txBody>
      </p:sp>
      <p:sp>
        <p:nvSpPr>
          <p:cNvPr id="3" name="Content Placeholder 2">
            <a:extLst>
              <a:ext uri="{FF2B5EF4-FFF2-40B4-BE49-F238E27FC236}">
                <a16:creationId xmlns:a16="http://schemas.microsoft.com/office/drawing/2014/main" id="{36F00373-07B1-0B25-62D2-C890764E77AE}"/>
              </a:ext>
            </a:extLst>
          </p:cNvPr>
          <p:cNvSpPr>
            <a:spLocks noGrp="1"/>
          </p:cNvSpPr>
          <p:nvPr>
            <p:ph idx="1"/>
          </p:nvPr>
        </p:nvSpPr>
        <p:spPr>
          <a:xfrm>
            <a:off x="489477" y="1247570"/>
            <a:ext cx="2219856" cy="4959811"/>
          </a:xfrm>
        </p:spPr>
        <p:txBody>
          <a:bodyPr>
            <a:noAutofit/>
          </a:bodyPr>
          <a:lstStyle/>
          <a:p>
            <a:pPr marL="0" marR="0" indent="0">
              <a:lnSpc>
                <a:spcPct val="120000"/>
              </a:lnSpc>
              <a:spcBef>
                <a:spcPts val="0"/>
              </a:spcBef>
              <a:spcAft>
                <a:spcPts val="1200"/>
              </a:spcAft>
              <a:buNone/>
            </a:pPr>
            <a:r>
              <a:rPr lang="en-US">
                <a:latin typeface="+mn-lt"/>
                <a:ea typeface="Calibri" panose="020F0502020204030204" pitchFamily="34" charset="0"/>
                <a:cs typeface="Segoe UI" panose="020B0502040204020203" pitchFamily="34" charset="0"/>
              </a:rPr>
              <a:t>On the Manage Subgroup Registration page, select </a:t>
            </a:r>
            <a:r>
              <a:rPr lang="en-US" b="1">
                <a:latin typeface="+mn-lt"/>
                <a:ea typeface="Calibri" panose="020F0502020204030204" pitchFamily="34" charset="0"/>
                <a:cs typeface="Segoe UI" panose="020B0502040204020203" pitchFamily="34" charset="0"/>
              </a:rPr>
              <a:t>Register a subgroup</a:t>
            </a:r>
          </a:p>
        </p:txBody>
      </p:sp>
      <p:sp>
        <p:nvSpPr>
          <p:cNvPr id="4" name="Action Button: Home 3">
            <a:hlinkClick r:id="rId2" action="ppaction://hlinksldjump" highlightClick="1"/>
            <a:extLst>
              <a:ext uri="{FF2B5EF4-FFF2-40B4-BE49-F238E27FC236}">
                <a16:creationId xmlns:a16="http://schemas.microsoft.com/office/drawing/2014/main" id="{914D3580-258D-E259-C01D-171E7E7AF86F}"/>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4A3ABE84-6ACA-90FF-576F-8A837A722070}"/>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25</a:t>
            </a:fld>
            <a:endParaRPr lang="en-US"/>
          </a:p>
        </p:txBody>
      </p:sp>
      <p:sp>
        <p:nvSpPr>
          <p:cNvPr id="14" name="TextBox 13">
            <a:extLst>
              <a:ext uri="{FF2B5EF4-FFF2-40B4-BE49-F238E27FC236}">
                <a16:creationId xmlns:a16="http://schemas.microsoft.com/office/drawing/2014/main" id="{76B8EDB3-ADC2-5BC9-7352-1B2695C4CEDF}"/>
              </a:ext>
            </a:extLst>
          </p:cNvPr>
          <p:cNvSpPr txBox="1"/>
          <p:nvPr/>
        </p:nvSpPr>
        <p:spPr>
          <a:xfrm>
            <a:off x="489476" y="419427"/>
            <a:ext cx="4572000" cy="261610"/>
          </a:xfrm>
          <a:prstGeom prst="rect">
            <a:avLst/>
          </a:prstGeom>
          <a:noFill/>
        </p:spPr>
        <p:txBody>
          <a:bodyPr wrap="square">
            <a:spAutoFit/>
          </a:bodyPr>
          <a:lstStyle/>
          <a:p>
            <a:r>
              <a:rPr lang="en-US" sz="1100" b="1" spc="300" dirty="0">
                <a:solidFill>
                  <a:srgbClr val="003664"/>
                </a:solidFill>
              </a:rPr>
              <a:t>MVP REGISTRATION: REGISTRATION STEPS</a:t>
            </a:r>
          </a:p>
        </p:txBody>
      </p:sp>
      <p:sp>
        <p:nvSpPr>
          <p:cNvPr id="8" name="TextBox 7">
            <a:extLst>
              <a:ext uri="{FF2B5EF4-FFF2-40B4-BE49-F238E27FC236}">
                <a16:creationId xmlns:a16="http://schemas.microsoft.com/office/drawing/2014/main" id="{768E88C0-E7C3-2A01-6EA6-011F19959AA1}"/>
              </a:ext>
            </a:extLst>
          </p:cNvPr>
          <p:cNvSpPr txBox="1"/>
          <p:nvPr/>
        </p:nvSpPr>
        <p:spPr>
          <a:xfrm>
            <a:off x="489476" y="5141070"/>
            <a:ext cx="3625324" cy="938719"/>
          </a:xfrm>
          <a:prstGeom prst="rect">
            <a:avLst/>
          </a:prstGeom>
          <a:noFill/>
          <a:ln>
            <a:solidFill>
              <a:schemeClr val="accent1"/>
            </a:solidFill>
            <a:prstDash val="dash"/>
          </a:ln>
        </p:spPr>
        <p:txBody>
          <a:bodyPr wrap="square" rtlCol="0">
            <a:spAutoFit/>
          </a:bodyPr>
          <a:lstStyle/>
          <a:p>
            <a:pPr marL="91440"/>
            <a:r>
              <a:rPr lang="en-US" sz="1100" dirty="0">
                <a:solidFill>
                  <a:srgbClr val="003664"/>
                </a:solidFill>
                <a:latin typeface="+mn-lt"/>
              </a:rPr>
              <a:t>*The screenshots included in this user guide were based on the QPP test environment. Because we are always working to incorporate feedback and improve the experience, there may be differences between these screenshots and what you see on the </a:t>
            </a:r>
            <a:r>
              <a:rPr lang="en-US" sz="1100" dirty="0">
                <a:solidFill>
                  <a:srgbClr val="003664"/>
                </a:solidFill>
                <a:latin typeface="+mn-lt"/>
                <a:hlinkClick r:id="rId3"/>
              </a:rPr>
              <a:t>QPP website</a:t>
            </a:r>
            <a:r>
              <a:rPr lang="en-US" sz="1100" dirty="0">
                <a:solidFill>
                  <a:srgbClr val="003664"/>
                </a:solidFill>
                <a:latin typeface="+mn-lt"/>
              </a:rPr>
              <a:t>.</a:t>
            </a:r>
            <a:endParaRPr lang="en-US" sz="1100" dirty="0">
              <a:solidFill>
                <a:srgbClr val="003664"/>
              </a:solidFill>
            </a:endParaRPr>
          </a:p>
        </p:txBody>
      </p:sp>
      <p:pic>
        <p:nvPicPr>
          <p:cNvPr id="9" name="Picture 8">
            <a:extLst>
              <a:ext uri="{FF2B5EF4-FFF2-40B4-BE49-F238E27FC236}">
                <a16:creationId xmlns:a16="http://schemas.microsoft.com/office/drawing/2014/main" id="{5DCCC2ED-F9FD-FF00-9246-4C12F6E32CC8}"/>
              </a:ext>
            </a:extLst>
          </p:cNvPr>
          <p:cNvPicPr>
            <a:picLocks noChangeAspect="1"/>
          </p:cNvPicPr>
          <p:nvPr/>
        </p:nvPicPr>
        <p:blipFill>
          <a:blip r:embed="rId4"/>
          <a:stretch>
            <a:fillRect/>
          </a:stretch>
        </p:blipFill>
        <p:spPr>
          <a:xfrm>
            <a:off x="2607733" y="1396755"/>
            <a:ext cx="6068119" cy="2587126"/>
          </a:xfrm>
          <a:prstGeom prst="rect">
            <a:avLst/>
          </a:prstGeom>
          <a:effectLst>
            <a:outerShdw blurRad="50800" dist="38100" dir="2700000" algn="tl" rotWithShape="0">
              <a:prstClr val="black">
                <a:alpha val="40000"/>
              </a:prstClr>
            </a:outerShdw>
          </a:effectLst>
        </p:spPr>
      </p:pic>
      <p:sp>
        <p:nvSpPr>
          <p:cNvPr id="10" name="Content Placeholder 2">
            <a:extLst>
              <a:ext uri="{FF2B5EF4-FFF2-40B4-BE49-F238E27FC236}">
                <a16:creationId xmlns:a16="http://schemas.microsoft.com/office/drawing/2014/main" id="{659EBC3B-C1A0-2663-8E71-DA61EE0CB8CB}"/>
              </a:ext>
            </a:extLst>
          </p:cNvPr>
          <p:cNvSpPr txBox="1">
            <a:spLocks/>
          </p:cNvSpPr>
          <p:nvPr/>
        </p:nvSpPr>
        <p:spPr>
          <a:xfrm>
            <a:off x="5517689" y="4401910"/>
            <a:ext cx="3148551" cy="162946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200" kern="1200">
                <a:solidFill>
                  <a:schemeClr val="tx1"/>
                </a:solidFill>
                <a:latin typeface="+mj-lt"/>
                <a:ea typeface="+mn-ea"/>
                <a:cs typeface="+mn-cs"/>
              </a:defRPr>
            </a:lvl1pPr>
            <a:lvl2pPr marL="457200" indent="-228600" algn="l" defTabSz="914400" rtl="0" eaLnBrk="1" latinLnBrk="0" hangingPunct="1">
              <a:lnSpc>
                <a:spcPct val="100000"/>
              </a:lnSpc>
              <a:spcBef>
                <a:spcPts val="500"/>
              </a:spcBef>
              <a:buClr>
                <a:srgbClr val="1FAEB5"/>
              </a:buClr>
              <a:buSzPct val="100000"/>
              <a:buFont typeface="Arial" panose="020B0604020202020204" pitchFamily="34" charset="0"/>
              <a:buChar char="•"/>
              <a:defRPr sz="1200" kern="1200">
                <a:solidFill>
                  <a:schemeClr val="tx1"/>
                </a:solidFill>
                <a:latin typeface="+mj-lt"/>
                <a:ea typeface="+mn-ea"/>
                <a:cs typeface="+mn-cs"/>
              </a:defRPr>
            </a:lvl2pPr>
            <a:lvl3pPr marL="685800" indent="-228600" algn="l" defTabSz="914400" rtl="0" eaLnBrk="1" latinLnBrk="0" hangingPunct="1">
              <a:lnSpc>
                <a:spcPct val="100000"/>
              </a:lnSpc>
              <a:spcBef>
                <a:spcPts val="500"/>
              </a:spcBef>
              <a:buClr>
                <a:srgbClr val="1FAEB5"/>
              </a:buClr>
              <a:buSzPct val="70000"/>
              <a:buFont typeface="System Font Regular"/>
              <a:buChar char="—"/>
              <a:defRPr sz="1200" kern="1200">
                <a:solidFill>
                  <a:schemeClr val="tx1"/>
                </a:solidFill>
                <a:latin typeface="+mj-lt"/>
                <a:ea typeface="+mn-ea"/>
                <a:cs typeface="+mn-cs"/>
              </a:defRPr>
            </a:lvl3pPr>
            <a:lvl4pPr marL="1143000" indent="-228600" algn="l" defTabSz="914400" rtl="0" eaLnBrk="1" latinLnBrk="0" hangingPunct="1">
              <a:lnSpc>
                <a:spcPct val="100000"/>
              </a:lnSpc>
              <a:spcBef>
                <a:spcPts val="500"/>
              </a:spcBef>
              <a:buClr>
                <a:srgbClr val="11A0A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a:r>
              <a:rPr lang="en-US" dirty="0">
                <a:solidFill>
                  <a:srgbClr val="003664"/>
                </a:solidFill>
                <a:latin typeface="+mn-lt"/>
              </a:rPr>
              <a:t>Items marked with a red asterisk (*), are required fields. </a:t>
            </a:r>
          </a:p>
          <a:p>
            <a:pPr marL="91440"/>
            <a:r>
              <a:rPr lang="en-US" dirty="0">
                <a:solidFill>
                  <a:srgbClr val="003664"/>
                </a:solidFill>
                <a:latin typeface="+mn-lt"/>
              </a:rPr>
              <a:t>Changes will be automatically saved as the MVP registration is completed, as indicated, at the top of the screen.</a:t>
            </a:r>
          </a:p>
          <a:p>
            <a:pPr>
              <a:lnSpc>
                <a:spcPct val="120000"/>
              </a:lnSpc>
              <a:spcBef>
                <a:spcPts val="0"/>
              </a:spcBef>
              <a:spcAft>
                <a:spcPts val="1200"/>
              </a:spcAft>
            </a:pPr>
            <a:endParaRPr lang="en-US" sz="1000" dirty="0">
              <a:latin typeface="Segoe UI" panose="020B0502040204020203" pitchFamily="34" charset="0"/>
              <a:ea typeface="Calibri" panose="020F0502020204030204" pitchFamily="34" charset="0"/>
              <a:cs typeface="Segoe UI" panose="020B0502040204020203" pitchFamily="34" charset="0"/>
            </a:endParaRPr>
          </a:p>
          <a:p>
            <a:pPr>
              <a:lnSpc>
                <a:spcPct val="120000"/>
              </a:lnSpc>
              <a:spcBef>
                <a:spcPts val="0"/>
              </a:spcBef>
              <a:spcAft>
                <a:spcPts val="1200"/>
              </a:spcAft>
            </a:pPr>
            <a:endParaRPr lang="en-US" sz="1000" dirty="0">
              <a:latin typeface="Segoe UI" panose="020B0502040204020203" pitchFamily="34" charset="0"/>
              <a:ea typeface="Calibri" panose="020F0502020204030204" pitchFamily="34" charset="0"/>
              <a:cs typeface="Segoe UI" panose="020B0502040204020203" pitchFamily="34" charset="0"/>
            </a:endParaRPr>
          </a:p>
        </p:txBody>
      </p:sp>
      <p:cxnSp>
        <p:nvCxnSpPr>
          <p:cNvPr id="11" name="Straight Connector 10">
            <a:extLst>
              <a:ext uri="{FF2B5EF4-FFF2-40B4-BE49-F238E27FC236}">
                <a16:creationId xmlns:a16="http://schemas.microsoft.com/office/drawing/2014/main" id="{79676D94-5BB1-7930-E334-C995E70A3F24}"/>
              </a:ext>
            </a:extLst>
          </p:cNvPr>
          <p:cNvCxnSpPr/>
          <p:nvPr/>
        </p:nvCxnSpPr>
        <p:spPr>
          <a:xfrm>
            <a:off x="5512927" y="4360129"/>
            <a:ext cx="3162925" cy="0"/>
          </a:xfrm>
          <a:prstGeom prst="line">
            <a:avLst/>
          </a:prstGeom>
          <a:ln w="63500">
            <a:solidFill>
              <a:srgbClr val="00366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5B8438A-F064-5DD0-70BE-4A7A8494F898}"/>
              </a:ext>
            </a:extLst>
          </p:cNvPr>
          <p:cNvCxnSpPr/>
          <p:nvPr/>
        </p:nvCxnSpPr>
        <p:spPr>
          <a:xfrm>
            <a:off x="5512927" y="6079789"/>
            <a:ext cx="3162925" cy="0"/>
          </a:xfrm>
          <a:prstGeom prst="line">
            <a:avLst/>
          </a:prstGeom>
          <a:ln w="63500">
            <a:solidFill>
              <a:srgbClr val="003664"/>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4D5A483-7238-3F22-4603-FFB9712EFA89}"/>
              </a:ext>
            </a:extLst>
          </p:cNvPr>
          <p:cNvPicPr>
            <a:picLocks noChangeAspect="1"/>
          </p:cNvPicPr>
          <p:nvPr/>
        </p:nvPicPr>
        <p:blipFill>
          <a:blip r:embed="rId5"/>
          <a:stretch>
            <a:fillRect/>
          </a:stretch>
        </p:blipFill>
        <p:spPr>
          <a:xfrm>
            <a:off x="6898567" y="5545754"/>
            <a:ext cx="1664241" cy="4618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00250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1D460-79B8-3E17-1589-EFDCAAAFA8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0F995F-C6B6-520A-B3FD-DD9B48999533}"/>
              </a:ext>
            </a:extLst>
          </p:cNvPr>
          <p:cNvSpPr>
            <a:spLocks noGrp="1"/>
          </p:cNvSpPr>
          <p:nvPr>
            <p:ph type="title"/>
          </p:nvPr>
        </p:nvSpPr>
        <p:spPr>
          <a:xfrm>
            <a:off x="490864" y="621101"/>
            <a:ext cx="8108254" cy="767751"/>
          </a:xfrm>
        </p:spPr>
        <p:txBody>
          <a:bodyPr/>
          <a:lstStyle/>
          <a:p>
            <a:r>
              <a:rPr lang="en-US" dirty="0"/>
              <a:t>MVP Registration – Subgroup </a:t>
            </a:r>
            <a:r>
              <a:rPr lang="en-US" b="0" dirty="0"/>
              <a:t>(Continued)</a:t>
            </a:r>
          </a:p>
        </p:txBody>
      </p:sp>
      <p:sp>
        <p:nvSpPr>
          <p:cNvPr id="3" name="Content Placeholder 2">
            <a:extLst>
              <a:ext uri="{FF2B5EF4-FFF2-40B4-BE49-F238E27FC236}">
                <a16:creationId xmlns:a16="http://schemas.microsoft.com/office/drawing/2014/main" id="{DB5E5EDB-7255-5089-DBA9-4A47C1A7E525}"/>
              </a:ext>
            </a:extLst>
          </p:cNvPr>
          <p:cNvSpPr>
            <a:spLocks noGrp="1"/>
          </p:cNvSpPr>
          <p:nvPr>
            <p:ph idx="1"/>
          </p:nvPr>
        </p:nvSpPr>
        <p:spPr>
          <a:xfrm>
            <a:off x="489476" y="1247570"/>
            <a:ext cx="3592787" cy="4959811"/>
          </a:xfrm>
        </p:spPr>
        <p:txBody>
          <a:bodyPr>
            <a:noAutofit/>
          </a:bodyPr>
          <a:lstStyle/>
          <a:p>
            <a:pPr marL="0" marR="0" indent="0">
              <a:lnSpc>
                <a:spcPct val="120000"/>
              </a:lnSpc>
              <a:spcBef>
                <a:spcPts val="0"/>
              </a:spcBef>
              <a:spcAft>
                <a:spcPts val="1200"/>
              </a:spcAft>
              <a:buNone/>
            </a:pPr>
            <a:r>
              <a:rPr lang="en-US" sz="1000" spc="-10" dirty="0">
                <a:latin typeface="+mn-lt"/>
                <a:ea typeface="Calibri" panose="020F0502020204030204" pitchFamily="34" charset="0"/>
                <a:cs typeface="Segoe UI" panose="020B0502040204020203" pitchFamily="34" charset="0"/>
              </a:rPr>
              <a:t>Subgroups require additional information, beyond what a Group or Individual require. For these categories, do not include Personal Identifiable Information (PII) or your Tax Identification Number (TIN). </a:t>
            </a:r>
          </a:p>
          <a:p>
            <a:pPr marL="0" marR="0" indent="0">
              <a:lnSpc>
                <a:spcPct val="120000"/>
              </a:lnSpc>
              <a:spcBef>
                <a:spcPts val="0"/>
              </a:spcBef>
              <a:spcAft>
                <a:spcPts val="1200"/>
              </a:spcAft>
              <a:buNone/>
            </a:pPr>
            <a:r>
              <a:rPr lang="en-US" sz="1000" b="1" spc="-10" dirty="0">
                <a:effectLst/>
                <a:latin typeface="+mn-lt"/>
                <a:ea typeface="Calibri" panose="020F0502020204030204" pitchFamily="34" charset="0"/>
                <a:cs typeface="Segoe UI" panose="020B0502040204020203" pitchFamily="34" charset="0"/>
              </a:rPr>
              <a:t>Subgroup Name</a:t>
            </a:r>
            <a:r>
              <a:rPr lang="en-US" sz="1000" spc="-10" dirty="0">
                <a:effectLst/>
                <a:latin typeface="+mn-lt"/>
                <a:ea typeface="Calibri" panose="020F0502020204030204" pitchFamily="34" charset="0"/>
                <a:cs typeface="Segoe UI" panose="020B0502040204020203" pitchFamily="34" charset="0"/>
              </a:rPr>
              <a:t>: This is the name that would be used for public reporting on Medicare Care Compare. </a:t>
            </a:r>
          </a:p>
          <a:p>
            <a:pPr>
              <a:lnSpc>
                <a:spcPct val="120000"/>
              </a:lnSpc>
              <a:spcBef>
                <a:spcPts val="0"/>
              </a:spcBef>
              <a:spcAft>
                <a:spcPts val="1200"/>
              </a:spcAft>
            </a:pPr>
            <a:endParaRPr lang="en-US" sz="1000" spc="-10" dirty="0">
              <a:solidFill>
                <a:srgbClr val="003664"/>
              </a:solidFill>
              <a:latin typeface="+mn-lt"/>
            </a:endParaRPr>
          </a:p>
          <a:p>
            <a:pPr>
              <a:lnSpc>
                <a:spcPct val="120000"/>
              </a:lnSpc>
              <a:spcBef>
                <a:spcPts val="0"/>
              </a:spcBef>
              <a:spcAft>
                <a:spcPts val="1200"/>
              </a:spcAft>
            </a:pPr>
            <a:endParaRPr lang="en-US" sz="1000" b="1" spc="-10" dirty="0">
              <a:solidFill>
                <a:srgbClr val="003664"/>
              </a:solidFill>
              <a:effectLst/>
              <a:latin typeface="+mn-lt"/>
              <a:ea typeface="Calibri" panose="020F0502020204030204" pitchFamily="34" charset="0"/>
              <a:cs typeface="Segoe UI" panose="020B0502040204020203" pitchFamily="34" charset="0"/>
            </a:endParaRPr>
          </a:p>
          <a:p>
            <a:pPr>
              <a:lnSpc>
                <a:spcPct val="120000"/>
              </a:lnSpc>
              <a:spcBef>
                <a:spcPts val="0"/>
              </a:spcBef>
              <a:spcAft>
                <a:spcPts val="1200"/>
              </a:spcAft>
            </a:pPr>
            <a:r>
              <a:rPr lang="en-US" sz="1000" b="1" spc="-10" dirty="0">
                <a:effectLst/>
                <a:latin typeface="+mn-lt"/>
                <a:ea typeface="Calibri" panose="020F0502020204030204" pitchFamily="34" charset="0"/>
                <a:cs typeface="Segoe UI" panose="020B0502040204020203" pitchFamily="34" charset="0"/>
              </a:rPr>
              <a:t>Subgroup Composition: </a:t>
            </a:r>
            <a:r>
              <a:rPr lang="en-US" sz="1000" spc="-10" dirty="0">
                <a:effectLst/>
                <a:latin typeface="+mn-lt"/>
                <a:ea typeface="Calibri" panose="020F0502020204030204" pitchFamily="34" charset="0"/>
                <a:cs typeface="Segoe UI" panose="020B0502040204020203" pitchFamily="34" charset="0"/>
              </a:rPr>
              <a:t>Select single-specialty or multi-specialty, based on the composition of your subgroup.</a:t>
            </a:r>
          </a:p>
          <a:p>
            <a:pPr>
              <a:lnSpc>
                <a:spcPct val="120000"/>
              </a:lnSpc>
              <a:spcBef>
                <a:spcPts val="0"/>
              </a:spcBef>
              <a:spcAft>
                <a:spcPts val="1200"/>
              </a:spcAft>
            </a:pPr>
            <a:r>
              <a:rPr lang="en-US" sz="1000" b="1" spc="-10" dirty="0">
                <a:effectLst/>
                <a:latin typeface="+mn-lt"/>
                <a:ea typeface="Calibri" panose="020F0502020204030204" pitchFamily="34" charset="0"/>
                <a:cs typeface="Segoe UI" panose="020B0502040204020203" pitchFamily="34" charset="0"/>
              </a:rPr>
              <a:t>Subgroup Composition Narrative</a:t>
            </a:r>
            <a:r>
              <a:rPr lang="en-US" sz="1000" spc="-10" dirty="0">
                <a:effectLst/>
                <a:latin typeface="+mn-lt"/>
                <a:ea typeface="Calibri" panose="020F0502020204030204" pitchFamily="34" charset="0"/>
                <a:cs typeface="Segoe UI" panose="020B0502040204020203" pitchFamily="34" charset="0"/>
              </a:rPr>
              <a:t> (Informational Purposes Only): Describe and provide rationale for how you chose which clinicians to include in this subgroup. Example: "This subgroup represents our west side practice, which uses one EHR platform and collaborates on patient care across orthopedic surgeons, physical therapists, nurse practitioners (NPs), and other associated clinicians."</a:t>
            </a:r>
          </a:p>
        </p:txBody>
      </p:sp>
      <p:sp>
        <p:nvSpPr>
          <p:cNvPr id="4" name="Action Button: Home 3">
            <a:hlinkClick r:id="rId2" action="ppaction://hlinksldjump" highlightClick="1"/>
            <a:extLst>
              <a:ext uri="{FF2B5EF4-FFF2-40B4-BE49-F238E27FC236}">
                <a16:creationId xmlns:a16="http://schemas.microsoft.com/office/drawing/2014/main" id="{D78FF4D3-6F01-1A25-48B7-D41F1A63E3F4}"/>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53B9F232-4A85-0A10-59B7-9B5E6407BBF4}"/>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26</a:t>
            </a:fld>
            <a:endParaRPr lang="en-US"/>
          </a:p>
        </p:txBody>
      </p:sp>
      <p:sp>
        <p:nvSpPr>
          <p:cNvPr id="14" name="TextBox 13">
            <a:extLst>
              <a:ext uri="{FF2B5EF4-FFF2-40B4-BE49-F238E27FC236}">
                <a16:creationId xmlns:a16="http://schemas.microsoft.com/office/drawing/2014/main" id="{ADCCE40B-0B78-E793-6322-0AB8954383BE}"/>
              </a:ext>
            </a:extLst>
          </p:cNvPr>
          <p:cNvSpPr txBox="1"/>
          <p:nvPr/>
        </p:nvSpPr>
        <p:spPr>
          <a:xfrm>
            <a:off x="489476" y="419427"/>
            <a:ext cx="4572000" cy="261610"/>
          </a:xfrm>
          <a:prstGeom prst="rect">
            <a:avLst/>
          </a:prstGeom>
          <a:noFill/>
        </p:spPr>
        <p:txBody>
          <a:bodyPr wrap="square">
            <a:spAutoFit/>
          </a:bodyPr>
          <a:lstStyle/>
          <a:p>
            <a:r>
              <a:rPr lang="en-US" sz="1100" b="1" spc="300" dirty="0">
                <a:solidFill>
                  <a:srgbClr val="003664"/>
                </a:solidFill>
              </a:rPr>
              <a:t>MVP REGISTRATION: REGISTRATION STEPS</a:t>
            </a:r>
          </a:p>
        </p:txBody>
      </p:sp>
      <p:pic>
        <p:nvPicPr>
          <p:cNvPr id="13" name="Picture 12">
            <a:extLst>
              <a:ext uri="{FF2B5EF4-FFF2-40B4-BE49-F238E27FC236}">
                <a16:creationId xmlns:a16="http://schemas.microsoft.com/office/drawing/2014/main" id="{F39B9782-CA49-2381-662E-AD223CAD651E}"/>
              </a:ext>
            </a:extLst>
          </p:cNvPr>
          <p:cNvPicPr>
            <a:picLocks noChangeAspect="1"/>
          </p:cNvPicPr>
          <p:nvPr/>
        </p:nvPicPr>
        <p:blipFill>
          <a:blip r:embed="rId3"/>
          <a:stretch>
            <a:fillRect/>
          </a:stretch>
        </p:blipFill>
        <p:spPr>
          <a:xfrm>
            <a:off x="4158998" y="1277233"/>
            <a:ext cx="4712561" cy="2959488"/>
          </a:xfrm>
          <a:prstGeom prst="rect">
            <a:avLst/>
          </a:prstGeom>
          <a:effectLst>
            <a:outerShdw blurRad="50800" dist="38100" dir="2700000" algn="tl" rotWithShape="0">
              <a:prstClr val="black">
                <a:alpha val="40000"/>
              </a:prstClr>
            </a:outerShdw>
          </a:effectLst>
        </p:spPr>
      </p:pic>
      <p:sp>
        <p:nvSpPr>
          <p:cNvPr id="15" name="Content Placeholder 2">
            <a:extLst>
              <a:ext uri="{FF2B5EF4-FFF2-40B4-BE49-F238E27FC236}">
                <a16:creationId xmlns:a16="http://schemas.microsoft.com/office/drawing/2014/main" id="{2B7284A4-01E9-115C-04D0-B371EA48B932}"/>
              </a:ext>
            </a:extLst>
          </p:cNvPr>
          <p:cNvSpPr txBox="1">
            <a:spLocks/>
          </p:cNvSpPr>
          <p:nvPr/>
        </p:nvSpPr>
        <p:spPr>
          <a:xfrm>
            <a:off x="5507635" y="4692640"/>
            <a:ext cx="3162926" cy="138714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200" kern="1200">
                <a:solidFill>
                  <a:schemeClr val="tx1"/>
                </a:solidFill>
                <a:latin typeface="+mj-lt"/>
                <a:ea typeface="+mn-ea"/>
                <a:cs typeface="+mn-cs"/>
              </a:defRPr>
            </a:lvl1pPr>
            <a:lvl2pPr marL="457200" indent="-228600" algn="l" defTabSz="914400" rtl="0" eaLnBrk="1" latinLnBrk="0" hangingPunct="1">
              <a:lnSpc>
                <a:spcPct val="100000"/>
              </a:lnSpc>
              <a:spcBef>
                <a:spcPts val="500"/>
              </a:spcBef>
              <a:buClr>
                <a:srgbClr val="1FAEB5"/>
              </a:buClr>
              <a:buSzPct val="100000"/>
              <a:buFont typeface="Arial" panose="020B0604020202020204" pitchFamily="34" charset="0"/>
              <a:buChar char="•"/>
              <a:defRPr sz="1200" kern="1200">
                <a:solidFill>
                  <a:schemeClr val="tx1"/>
                </a:solidFill>
                <a:latin typeface="+mj-lt"/>
                <a:ea typeface="+mn-ea"/>
                <a:cs typeface="+mn-cs"/>
              </a:defRPr>
            </a:lvl2pPr>
            <a:lvl3pPr marL="685800" indent="-228600" algn="l" defTabSz="914400" rtl="0" eaLnBrk="1" latinLnBrk="0" hangingPunct="1">
              <a:lnSpc>
                <a:spcPct val="100000"/>
              </a:lnSpc>
              <a:spcBef>
                <a:spcPts val="500"/>
              </a:spcBef>
              <a:buClr>
                <a:srgbClr val="1FAEB5"/>
              </a:buClr>
              <a:buSzPct val="70000"/>
              <a:buFont typeface="System Font Regular"/>
              <a:buChar char="—"/>
              <a:defRPr sz="1200" kern="1200">
                <a:solidFill>
                  <a:schemeClr val="tx1"/>
                </a:solidFill>
                <a:latin typeface="+mj-lt"/>
                <a:ea typeface="+mn-ea"/>
                <a:cs typeface="+mn-cs"/>
              </a:defRPr>
            </a:lvl3pPr>
            <a:lvl4pPr marL="1143000" indent="-228600" algn="l" defTabSz="914400" rtl="0" eaLnBrk="1" latinLnBrk="0" hangingPunct="1">
              <a:lnSpc>
                <a:spcPct val="100000"/>
              </a:lnSpc>
              <a:spcBef>
                <a:spcPts val="500"/>
              </a:spcBef>
              <a:buClr>
                <a:srgbClr val="11A0A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a:r>
              <a:rPr lang="en-US" b="1" dirty="0">
                <a:solidFill>
                  <a:srgbClr val="003664"/>
                </a:solidFill>
                <a:latin typeface="+mn-lt"/>
              </a:rPr>
              <a:t>TIP</a:t>
            </a:r>
            <a:r>
              <a:rPr lang="en-US" dirty="0">
                <a:solidFill>
                  <a:srgbClr val="003664"/>
                </a:solidFill>
                <a:latin typeface="+mn-lt"/>
              </a:rPr>
              <a:t>: After the Subgroup Name is entered, a Subgroup ID will be generated by the system. This unique ID will be needed during data submission time, so it’s important to make note of it. </a:t>
            </a:r>
          </a:p>
          <a:p>
            <a:pPr>
              <a:lnSpc>
                <a:spcPct val="120000"/>
              </a:lnSpc>
              <a:spcBef>
                <a:spcPts val="0"/>
              </a:spcBef>
              <a:spcAft>
                <a:spcPts val="1200"/>
              </a:spcAft>
            </a:pPr>
            <a:endParaRPr lang="en-US" sz="1000" dirty="0">
              <a:latin typeface="Segoe UI" panose="020B0502040204020203" pitchFamily="34" charset="0"/>
              <a:ea typeface="Calibri" panose="020F0502020204030204" pitchFamily="34" charset="0"/>
              <a:cs typeface="Segoe UI" panose="020B0502040204020203" pitchFamily="34" charset="0"/>
            </a:endParaRPr>
          </a:p>
          <a:p>
            <a:pPr>
              <a:lnSpc>
                <a:spcPct val="120000"/>
              </a:lnSpc>
              <a:spcBef>
                <a:spcPts val="0"/>
              </a:spcBef>
              <a:spcAft>
                <a:spcPts val="1200"/>
              </a:spcAft>
            </a:pPr>
            <a:endParaRPr lang="en-US" sz="1000" dirty="0">
              <a:latin typeface="Segoe UI" panose="020B0502040204020203" pitchFamily="34" charset="0"/>
              <a:ea typeface="Calibri" panose="020F0502020204030204" pitchFamily="34" charset="0"/>
              <a:cs typeface="Segoe UI" panose="020B0502040204020203" pitchFamily="34" charset="0"/>
            </a:endParaRPr>
          </a:p>
        </p:txBody>
      </p:sp>
      <p:cxnSp>
        <p:nvCxnSpPr>
          <p:cNvPr id="16" name="Straight Connector 15">
            <a:extLst>
              <a:ext uri="{FF2B5EF4-FFF2-40B4-BE49-F238E27FC236}">
                <a16:creationId xmlns:a16="http://schemas.microsoft.com/office/drawing/2014/main" id="{DD406E19-87CA-F73F-6951-BC7C5B50B7B8}"/>
              </a:ext>
            </a:extLst>
          </p:cNvPr>
          <p:cNvCxnSpPr/>
          <p:nvPr/>
        </p:nvCxnSpPr>
        <p:spPr>
          <a:xfrm>
            <a:off x="5512927" y="4692639"/>
            <a:ext cx="3162925" cy="0"/>
          </a:xfrm>
          <a:prstGeom prst="line">
            <a:avLst/>
          </a:prstGeom>
          <a:ln w="63500">
            <a:solidFill>
              <a:srgbClr val="00366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4A28A9-5EEC-D7DF-ED02-BC4380B879F2}"/>
              </a:ext>
            </a:extLst>
          </p:cNvPr>
          <p:cNvCxnSpPr/>
          <p:nvPr/>
        </p:nvCxnSpPr>
        <p:spPr>
          <a:xfrm>
            <a:off x="5512927" y="6079789"/>
            <a:ext cx="3162925" cy="0"/>
          </a:xfrm>
          <a:prstGeom prst="line">
            <a:avLst/>
          </a:prstGeom>
          <a:ln w="63500">
            <a:solidFill>
              <a:srgbClr val="003664"/>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176607CF-4CAF-30F3-8B64-1391F00D8560}"/>
              </a:ext>
            </a:extLst>
          </p:cNvPr>
          <p:cNvPicPr>
            <a:picLocks noChangeAspect="1"/>
          </p:cNvPicPr>
          <p:nvPr/>
        </p:nvPicPr>
        <p:blipFill>
          <a:blip r:embed="rId4"/>
          <a:stretch>
            <a:fillRect/>
          </a:stretch>
        </p:blipFill>
        <p:spPr>
          <a:xfrm>
            <a:off x="5832326" y="5723177"/>
            <a:ext cx="2524125" cy="228600"/>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D9C78A9F-E974-211F-A1E3-0D0D3AA00133}"/>
              </a:ext>
            </a:extLst>
          </p:cNvPr>
          <p:cNvSpPr txBox="1"/>
          <p:nvPr/>
        </p:nvSpPr>
        <p:spPr>
          <a:xfrm>
            <a:off x="489476" y="5141070"/>
            <a:ext cx="3625324" cy="938719"/>
          </a:xfrm>
          <a:prstGeom prst="rect">
            <a:avLst/>
          </a:prstGeom>
          <a:noFill/>
          <a:ln>
            <a:solidFill>
              <a:schemeClr val="accent1"/>
            </a:solidFill>
            <a:prstDash val="dash"/>
          </a:ln>
        </p:spPr>
        <p:txBody>
          <a:bodyPr wrap="square" rtlCol="0">
            <a:spAutoFit/>
          </a:bodyPr>
          <a:lstStyle/>
          <a:p>
            <a:pPr marL="91440"/>
            <a:r>
              <a:rPr lang="en-US" sz="1100" dirty="0">
                <a:solidFill>
                  <a:srgbClr val="003664"/>
                </a:solidFill>
                <a:latin typeface="+mn-lt"/>
              </a:rPr>
              <a:t>*The screenshots included in this user guide were based on the QPP test environment. Because we are always working to incorporate feedback and improve the experience, there may be differences between these screenshots and what you see on the </a:t>
            </a:r>
            <a:r>
              <a:rPr lang="en-US" sz="1100" dirty="0">
                <a:solidFill>
                  <a:srgbClr val="003664"/>
                </a:solidFill>
                <a:latin typeface="+mn-lt"/>
                <a:hlinkClick r:id="rId5"/>
              </a:rPr>
              <a:t>QPP website</a:t>
            </a:r>
            <a:r>
              <a:rPr lang="en-US" sz="1100" dirty="0">
                <a:solidFill>
                  <a:srgbClr val="003664"/>
                </a:solidFill>
                <a:latin typeface="+mn-lt"/>
              </a:rPr>
              <a:t>.</a:t>
            </a:r>
            <a:endParaRPr lang="en-US" sz="1100" dirty="0">
              <a:solidFill>
                <a:srgbClr val="003664"/>
              </a:solidFill>
            </a:endParaRPr>
          </a:p>
        </p:txBody>
      </p:sp>
      <p:pic>
        <p:nvPicPr>
          <p:cNvPr id="7" name="Picture 6" descr="A blue and green gradient&#10;&#10;Description automatically generated">
            <a:extLst>
              <a:ext uri="{FF2B5EF4-FFF2-40B4-BE49-F238E27FC236}">
                <a16:creationId xmlns:a16="http://schemas.microsoft.com/office/drawing/2014/main" id="{D625EBFF-DD43-D825-2E82-28ED13990A1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94320" y="2588042"/>
            <a:ext cx="3587943" cy="749082"/>
          </a:xfrm>
          <a:prstGeom prst="rect">
            <a:avLst/>
          </a:prstGeom>
        </p:spPr>
      </p:pic>
      <p:sp>
        <p:nvSpPr>
          <p:cNvPr id="10" name="TextBox 9">
            <a:extLst>
              <a:ext uri="{FF2B5EF4-FFF2-40B4-BE49-F238E27FC236}">
                <a16:creationId xmlns:a16="http://schemas.microsoft.com/office/drawing/2014/main" id="{51DBDD1B-C539-89BB-165A-0E933041DB23}"/>
              </a:ext>
            </a:extLst>
          </p:cNvPr>
          <p:cNvSpPr txBox="1"/>
          <p:nvPr/>
        </p:nvSpPr>
        <p:spPr>
          <a:xfrm>
            <a:off x="489476" y="2603883"/>
            <a:ext cx="3587943" cy="661078"/>
          </a:xfrm>
          <a:prstGeom prst="rect">
            <a:avLst/>
          </a:prstGeom>
          <a:noFill/>
        </p:spPr>
        <p:txBody>
          <a:bodyPr wrap="square">
            <a:spAutoFit/>
          </a:bodyPr>
          <a:lstStyle/>
          <a:p>
            <a:pPr>
              <a:lnSpc>
                <a:spcPct val="120000"/>
              </a:lnSpc>
              <a:spcBef>
                <a:spcPts val="0"/>
              </a:spcBef>
              <a:spcAft>
                <a:spcPts val="1200"/>
              </a:spcAft>
            </a:pPr>
            <a:r>
              <a:rPr lang="en-US" sz="1050" spc="-10" dirty="0">
                <a:solidFill>
                  <a:schemeClr val="bg1"/>
                </a:solidFill>
                <a:latin typeface="+mn-lt"/>
              </a:rPr>
              <a:t>NOTE: After entering a Subgroup name, press Tab on your keyboard or click outside of the subgroup name field, to advance to the remaining Subgroup information.</a:t>
            </a:r>
          </a:p>
        </p:txBody>
      </p:sp>
    </p:spTree>
    <p:extLst>
      <p:ext uri="{BB962C8B-B14F-4D97-AF65-F5344CB8AC3E}">
        <p14:creationId xmlns:p14="http://schemas.microsoft.com/office/powerpoint/2010/main" val="354470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6C2EE-6A34-E2B0-D628-A069E8528A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F0CDF5-83E1-9205-EC9A-467E8F3C5727}"/>
              </a:ext>
            </a:extLst>
          </p:cNvPr>
          <p:cNvSpPr>
            <a:spLocks noGrp="1"/>
          </p:cNvSpPr>
          <p:nvPr>
            <p:ph type="title"/>
          </p:nvPr>
        </p:nvSpPr>
        <p:spPr>
          <a:xfrm>
            <a:off x="490864" y="621101"/>
            <a:ext cx="8108254" cy="767751"/>
          </a:xfrm>
        </p:spPr>
        <p:txBody>
          <a:bodyPr/>
          <a:lstStyle/>
          <a:p>
            <a:r>
              <a:rPr lang="en-US" dirty="0"/>
              <a:t>MVP Registration – Subgroup </a:t>
            </a:r>
            <a:r>
              <a:rPr lang="en-US" b="0" dirty="0"/>
              <a:t>(Continued)</a:t>
            </a:r>
          </a:p>
        </p:txBody>
      </p:sp>
      <p:sp>
        <p:nvSpPr>
          <p:cNvPr id="3" name="Content Placeholder 2">
            <a:extLst>
              <a:ext uri="{FF2B5EF4-FFF2-40B4-BE49-F238E27FC236}">
                <a16:creationId xmlns:a16="http://schemas.microsoft.com/office/drawing/2014/main" id="{EB2EA822-F2F0-03FB-4CB1-A528931452E5}"/>
              </a:ext>
            </a:extLst>
          </p:cNvPr>
          <p:cNvSpPr>
            <a:spLocks noGrp="1"/>
          </p:cNvSpPr>
          <p:nvPr>
            <p:ph idx="1"/>
          </p:nvPr>
        </p:nvSpPr>
        <p:spPr>
          <a:xfrm>
            <a:off x="489477" y="1247570"/>
            <a:ext cx="2535766" cy="4959811"/>
          </a:xfrm>
        </p:spPr>
        <p:txBody>
          <a:bodyPr>
            <a:noAutofit/>
          </a:bodyPr>
          <a:lstStyle/>
          <a:p>
            <a:pPr marL="0" marR="0" indent="0">
              <a:lnSpc>
                <a:spcPct val="120000"/>
              </a:lnSpc>
              <a:spcBef>
                <a:spcPts val="0"/>
              </a:spcBef>
              <a:spcAft>
                <a:spcPts val="1200"/>
              </a:spcAft>
              <a:buNone/>
            </a:pPr>
            <a:r>
              <a:rPr lang="en-US" dirty="0">
                <a:latin typeface="+mn-lt"/>
                <a:ea typeface="Calibri" panose="020F0502020204030204" pitchFamily="34" charset="0"/>
                <a:cs typeface="Segoe UI" panose="020B0502040204020203" pitchFamily="34" charset="0"/>
              </a:rPr>
              <a:t>You’ll need to identify the MVP being selected for reporting along with the population health measure the MVP participant wishes to be evaluated on.</a:t>
            </a:r>
            <a:endParaRPr lang="en-US" dirty="0">
              <a:effectLst/>
              <a:latin typeface="+mn-lt"/>
              <a:ea typeface="Calibri" panose="020F0502020204030204" pitchFamily="34" charset="0"/>
              <a:cs typeface="Segoe UI" panose="020B0502040204020203" pitchFamily="34" charset="0"/>
            </a:endParaRPr>
          </a:p>
          <a:p>
            <a:pPr marL="0" marR="0" indent="0">
              <a:lnSpc>
                <a:spcPct val="120000"/>
              </a:lnSpc>
              <a:spcBef>
                <a:spcPts val="0"/>
              </a:spcBef>
              <a:spcAft>
                <a:spcPts val="1200"/>
              </a:spcAft>
              <a:buNone/>
            </a:pPr>
            <a:r>
              <a:rPr lang="en-US" dirty="0">
                <a:latin typeface="+mn-lt"/>
                <a:ea typeface="Calibri" panose="020F0502020204030204" pitchFamily="34" charset="0"/>
                <a:cs typeface="Segoe UI" panose="020B0502040204020203" pitchFamily="34" charset="0"/>
              </a:rPr>
              <a:t>Population health measures:</a:t>
            </a:r>
          </a:p>
          <a:p>
            <a:pPr marL="0" marR="0" indent="0">
              <a:lnSpc>
                <a:spcPct val="120000"/>
              </a:lnSpc>
              <a:spcBef>
                <a:spcPts val="0"/>
              </a:spcBef>
              <a:spcAft>
                <a:spcPts val="1200"/>
              </a:spcAft>
              <a:buNone/>
            </a:pPr>
            <a:r>
              <a:rPr lang="en-US" b="1" dirty="0">
                <a:latin typeface="+mn-lt"/>
                <a:ea typeface="Calibri" panose="020F0502020204030204" pitchFamily="34" charset="0"/>
                <a:cs typeface="Segoe UI" panose="020B0502040204020203" pitchFamily="34" charset="0"/>
              </a:rPr>
              <a:t>Scoring reminder: </a:t>
            </a:r>
            <a:r>
              <a:rPr lang="en-US" dirty="0">
                <a:latin typeface="+mn-lt"/>
                <a:ea typeface="Calibri" panose="020F0502020204030204" pitchFamily="34" charset="0"/>
                <a:cs typeface="Segoe UI" panose="020B0502040204020203" pitchFamily="34" charset="0"/>
              </a:rPr>
              <a:t>If the MVP participant doesn’t meet requirements for the population health measure selected during registration, the measure will be excluded from scoring.</a:t>
            </a:r>
          </a:p>
          <a:p>
            <a:pPr marL="0" marR="0" indent="0">
              <a:lnSpc>
                <a:spcPct val="120000"/>
              </a:lnSpc>
              <a:spcBef>
                <a:spcPts val="0"/>
              </a:spcBef>
              <a:spcAft>
                <a:spcPts val="1200"/>
              </a:spcAft>
              <a:buNone/>
            </a:pPr>
            <a:r>
              <a:rPr lang="en-US" dirty="0">
                <a:latin typeface="+mn-lt"/>
                <a:ea typeface="Calibri" panose="020F0502020204030204" pitchFamily="34" charset="0"/>
                <a:cs typeface="Segoe UI" panose="020B0502040204020203" pitchFamily="34" charset="0"/>
              </a:rPr>
              <a:t>Subgroups will be evaluated on the selected population health measure at the affiliated group level (all clinicians in the practice).</a:t>
            </a:r>
          </a:p>
        </p:txBody>
      </p:sp>
      <p:sp>
        <p:nvSpPr>
          <p:cNvPr id="4" name="Action Button: Home 3">
            <a:hlinkClick r:id="rId2" action="ppaction://hlinksldjump" highlightClick="1"/>
            <a:extLst>
              <a:ext uri="{FF2B5EF4-FFF2-40B4-BE49-F238E27FC236}">
                <a16:creationId xmlns:a16="http://schemas.microsoft.com/office/drawing/2014/main" id="{E3958C99-9A94-C150-E06D-AB09484D02F3}"/>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B85D92B8-B107-E565-8B48-083019985358}"/>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27</a:t>
            </a:fld>
            <a:endParaRPr lang="en-US"/>
          </a:p>
        </p:txBody>
      </p:sp>
      <p:sp>
        <p:nvSpPr>
          <p:cNvPr id="14" name="TextBox 13">
            <a:extLst>
              <a:ext uri="{FF2B5EF4-FFF2-40B4-BE49-F238E27FC236}">
                <a16:creationId xmlns:a16="http://schemas.microsoft.com/office/drawing/2014/main" id="{8C573037-1001-166E-58DD-0220CEE286AE}"/>
              </a:ext>
            </a:extLst>
          </p:cNvPr>
          <p:cNvSpPr txBox="1"/>
          <p:nvPr/>
        </p:nvSpPr>
        <p:spPr>
          <a:xfrm>
            <a:off x="489476" y="419427"/>
            <a:ext cx="4572000" cy="261610"/>
          </a:xfrm>
          <a:prstGeom prst="rect">
            <a:avLst/>
          </a:prstGeom>
          <a:noFill/>
        </p:spPr>
        <p:txBody>
          <a:bodyPr wrap="square">
            <a:spAutoFit/>
          </a:bodyPr>
          <a:lstStyle/>
          <a:p>
            <a:r>
              <a:rPr lang="en-US" sz="1100" b="1" spc="300" dirty="0">
                <a:solidFill>
                  <a:srgbClr val="003664"/>
                </a:solidFill>
              </a:rPr>
              <a:t>MVP REGISTRATION: REGISTRATION STEPS</a:t>
            </a:r>
          </a:p>
        </p:txBody>
      </p:sp>
      <p:sp>
        <p:nvSpPr>
          <p:cNvPr id="8" name="TextBox 7">
            <a:extLst>
              <a:ext uri="{FF2B5EF4-FFF2-40B4-BE49-F238E27FC236}">
                <a16:creationId xmlns:a16="http://schemas.microsoft.com/office/drawing/2014/main" id="{AF586830-BDCA-9A92-96A4-98124CD4D9CC}"/>
              </a:ext>
            </a:extLst>
          </p:cNvPr>
          <p:cNvSpPr txBox="1"/>
          <p:nvPr/>
        </p:nvSpPr>
        <p:spPr>
          <a:xfrm>
            <a:off x="5246235" y="5117319"/>
            <a:ext cx="3625324" cy="938719"/>
          </a:xfrm>
          <a:prstGeom prst="rect">
            <a:avLst/>
          </a:prstGeom>
          <a:noFill/>
          <a:ln>
            <a:solidFill>
              <a:schemeClr val="accent1"/>
            </a:solidFill>
            <a:prstDash val="dash"/>
          </a:ln>
        </p:spPr>
        <p:txBody>
          <a:bodyPr wrap="square" rtlCol="0">
            <a:spAutoFit/>
          </a:bodyPr>
          <a:lstStyle/>
          <a:p>
            <a:pPr marL="91440"/>
            <a:r>
              <a:rPr lang="en-US" sz="1100" dirty="0">
                <a:solidFill>
                  <a:srgbClr val="003664"/>
                </a:solidFill>
                <a:latin typeface="+mn-lt"/>
              </a:rPr>
              <a:t>*The screenshots included in this user guide were based on the QPP test environment. Because we are always working to incorporate feedback and improve the experience, there may be differences between these screenshots and what you see on the </a:t>
            </a:r>
            <a:r>
              <a:rPr lang="en-US" sz="1100" dirty="0">
                <a:solidFill>
                  <a:srgbClr val="003664"/>
                </a:solidFill>
                <a:latin typeface="+mn-lt"/>
                <a:hlinkClick r:id="rId3"/>
              </a:rPr>
              <a:t>QPP website</a:t>
            </a:r>
            <a:r>
              <a:rPr lang="en-US" sz="1100" dirty="0">
                <a:solidFill>
                  <a:srgbClr val="003664"/>
                </a:solidFill>
                <a:latin typeface="+mn-lt"/>
              </a:rPr>
              <a:t>.</a:t>
            </a:r>
            <a:endParaRPr lang="en-US" sz="1100" dirty="0">
              <a:solidFill>
                <a:srgbClr val="003664"/>
              </a:solidFill>
            </a:endParaRPr>
          </a:p>
        </p:txBody>
      </p:sp>
      <p:pic>
        <p:nvPicPr>
          <p:cNvPr id="7" name="Picture 6">
            <a:extLst>
              <a:ext uri="{FF2B5EF4-FFF2-40B4-BE49-F238E27FC236}">
                <a16:creationId xmlns:a16="http://schemas.microsoft.com/office/drawing/2014/main" id="{67871714-A8B6-AB41-89E6-B2AF5D6931EF}"/>
              </a:ext>
            </a:extLst>
          </p:cNvPr>
          <p:cNvPicPr>
            <a:picLocks noChangeAspect="1"/>
          </p:cNvPicPr>
          <p:nvPr/>
        </p:nvPicPr>
        <p:blipFill>
          <a:blip r:embed="rId4"/>
          <a:stretch>
            <a:fillRect/>
          </a:stretch>
        </p:blipFill>
        <p:spPr>
          <a:xfrm>
            <a:off x="3098799" y="1248673"/>
            <a:ext cx="5919625" cy="17930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38877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19A06-B9C7-78FC-1291-F26CF076B3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B1830C-E4EB-F1E9-AD6C-B67F7C1E7AEE}"/>
              </a:ext>
            </a:extLst>
          </p:cNvPr>
          <p:cNvSpPr>
            <a:spLocks noGrp="1"/>
          </p:cNvSpPr>
          <p:nvPr>
            <p:ph type="title"/>
          </p:nvPr>
        </p:nvSpPr>
        <p:spPr>
          <a:xfrm>
            <a:off x="490864" y="621101"/>
            <a:ext cx="8108254" cy="767751"/>
          </a:xfrm>
        </p:spPr>
        <p:txBody>
          <a:bodyPr/>
          <a:lstStyle/>
          <a:p>
            <a:r>
              <a:rPr lang="en-US" dirty="0"/>
              <a:t>MVP Registration – Subgroup </a:t>
            </a:r>
            <a:r>
              <a:rPr lang="en-US" b="0" dirty="0"/>
              <a:t>(Continued)</a:t>
            </a:r>
          </a:p>
        </p:txBody>
      </p:sp>
      <p:sp>
        <p:nvSpPr>
          <p:cNvPr id="3" name="Content Placeholder 2">
            <a:extLst>
              <a:ext uri="{FF2B5EF4-FFF2-40B4-BE49-F238E27FC236}">
                <a16:creationId xmlns:a16="http://schemas.microsoft.com/office/drawing/2014/main" id="{3F44D799-13BA-4014-F034-B8B4C7DC9BFB}"/>
              </a:ext>
            </a:extLst>
          </p:cNvPr>
          <p:cNvSpPr>
            <a:spLocks noGrp="1"/>
          </p:cNvSpPr>
          <p:nvPr>
            <p:ph idx="1"/>
          </p:nvPr>
        </p:nvSpPr>
        <p:spPr>
          <a:xfrm>
            <a:off x="489478" y="1247570"/>
            <a:ext cx="2326358" cy="4959811"/>
          </a:xfrm>
        </p:spPr>
        <p:txBody>
          <a:bodyPr>
            <a:noAutofit/>
          </a:bodyPr>
          <a:lstStyle/>
          <a:p>
            <a:pPr marL="0" marR="0" indent="0">
              <a:lnSpc>
                <a:spcPct val="120000"/>
              </a:lnSpc>
              <a:spcBef>
                <a:spcPts val="0"/>
              </a:spcBef>
              <a:spcAft>
                <a:spcPts val="1200"/>
              </a:spcAft>
              <a:buNone/>
            </a:pPr>
            <a:r>
              <a:rPr lang="en-US" dirty="0">
                <a:latin typeface="+mn-lt"/>
                <a:ea typeface="Calibri" panose="020F0502020204030204" pitchFamily="34" charset="0"/>
                <a:cs typeface="Segoe UI" panose="020B0502040204020203" pitchFamily="34" charset="0"/>
              </a:rPr>
              <a:t>Add clinicians to the subgroup</a:t>
            </a:r>
          </a:p>
          <a:p>
            <a:pPr marL="0" marR="0" indent="0">
              <a:lnSpc>
                <a:spcPct val="120000"/>
              </a:lnSpc>
              <a:spcBef>
                <a:spcPts val="0"/>
              </a:spcBef>
              <a:spcAft>
                <a:spcPts val="1200"/>
              </a:spcAft>
              <a:buNone/>
            </a:pPr>
            <a:r>
              <a:rPr lang="en-US" dirty="0">
                <a:latin typeface="+mn-lt"/>
                <a:ea typeface="Calibri" panose="020F0502020204030204" pitchFamily="34" charset="0"/>
                <a:cs typeface="Segoe UI" panose="020B0502040204020203" pitchFamily="34" charset="0"/>
              </a:rPr>
              <a:t>Check the box next to each clinician to be included in the subgroup. Your subgroup must include at least 2 clinicians and at least one individually eligible MIPS eligible clinician (identified by Individual status in the Eligibility column).</a:t>
            </a:r>
          </a:p>
          <a:p>
            <a:pPr marL="0" marR="0" indent="0">
              <a:lnSpc>
                <a:spcPct val="120000"/>
              </a:lnSpc>
              <a:spcBef>
                <a:spcPts val="0"/>
              </a:spcBef>
              <a:spcAft>
                <a:spcPts val="1200"/>
              </a:spcAft>
              <a:buNone/>
            </a:pPr>
            <a:endParaRPr lang="en-US" sz="1000" dirty="0">
              <a:latin typeface="Segoe UI" panose="020B0502040204020203" pitchFamily="34" charset="0"/>
              <a:ea typeface="Calibri" panose="020F0502020204030204" pitchFamily="34" charset="0"/>
              <a:cs typeface="Segoe UI" panose="020B0502040204020203" pitchFamily="34" charset="0"/>
            </a:endParaRPr>
          </a:p>
          <a:p>
            <a:pPr marL="0" marR="0" indent="0">
              <a:lnSpc>
                <a:spcPct val="120000"/>
              </a:lnSpc>
              <a:spcBef>
                <a:spcPts val="0"/>
              </a:spcBef>
              <a:spcAft>
                <a:spcPts val="1200"/>
              </a:spcAft>
              <a:buNone/>
            </a:pPr>
            <a:endParaRPr lang="en-US" sz="1000" dirty="0">
              <a:latin typeface="Segoe UI" panose="020B0502040204020203" pitchFamily="34" charset="0"/>
              <a:ea typeface="Calibri" panose="020F0502020204030204" pitchFamily="34" charset="0"/>
              <a:cs typeface="Segoe UI" panose="020B0502040204020203" pitchFamily="34" charset="0"/>
            </a:endParaRPr>
          </a:p>
        </p:txBody>
      </p:sp>
      <p:sp>
        <p:nvSpPr>
          <p:cNvPr id="4" name="Action Button: Home 3">
            <a:hlinkClick r:id="rId2" action="ppaction://hlinksldjump" highlightClick="1"/>
            <a:extLst>
              <a:ext uri="{FF2B5EF4-FFF2-40B4-BE49-F238E27FC236}">
                <a16:creationId xmlns:a16="http://schemas.microsoft.com/office/drawing/2014/main" id="{5C288E1A-E4EB-5200-E0BC-92C98B67D863}"/>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1AB92D9A-A5EC-11C8-11DD-270B6901137D}"/>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28</a:t>
            </a:fld>
            <a:endParaRPr lang="en-US"/>
          </a:p>
        </p:txBody>
      </p:sp>
      <p:sp>
        <p:nvSpPr>
          <p:cNvPr id="14" name="TextBox 13">
            <a:extLst>
              <a:ext uri="{FF2B5EF4-FFF2-40B4-BE49-F238E27FC236}">
                <a16:creationId xmlns:a16="http://schemas.microsoft.com/office/drawing/2014/main" id="{108C8586-0F4B-746A-AEF1-79F0863A00FC}"/>
              </a:ext>
            </a:extLst>
          </p:cNvPr>
          <p:cNvSpPr txBox="1"/>
          <p:nvPr/>
        </p:nvSpPr>
        <p:spPr>
          <a:xfrm>
            <a:off x="489476" y="419427"/>
            <a:ext cx="4572000" cy="261610"/>
          </a:xfrm>
          <a:prstGeom prst="rect">
            <a:avLst/>
          </a:prstGeom>
          <a:noFill/>
        </p:spPr>
        <p:txBody>
          <a:bodyPr wrap="square">
            <a:spAutoFit/>
          </a:bodyPr>
          <a:lstStyle/>
          <a:p>
            <a:r>
              <a:rPr lang="en-US" sz="1100" b="1" spc="300" dirty="0">
                <a:solidFill>
                  <a:srgbClr val="003664"/>
                </a:solidFill>
              </a:rPr>
              <a:t>MVP REGISTRATION: REGISTRATION STEPS</a:t>
            </a:r>
          </a:p>
        </p:txBody>
      </p:sp>
      <p:sp>
        <p:nvSpPr>
          <p:cNvPr id="8" name="TextBox 7">
            <a:extLst>
              <a:ext uri="{FF2B5EF4-FFF2-40B4-BE49-F238E27FC236}">
                <a16:creationId xmlns:a16="http://schemas.microsoft.com/office/drawing/2014/main" id="{2C386ED7-048E-39EC-6D61-7C2D08DAC65F}"/>
              </a:ext>
            </a:extLst>
          </p:cNvPr>
          <p:cNvSpPr txBox="1"/>
          <p:nvPr/>
        </p:nvSpPr>
        <p:spPr>
          <a:xfrm>
            <a:off x="5277217" y="5240195"/>
            <a:ext cx="3625324" cy="938719"/>
          </a:xfrm>
          <a:prstGeom prst="rect">
            <a:avLst/>
          </a:prstGeom>
          <a:noFill/>
          <a:ln>
            <a:solidFill>
              <a:schemeClr val="accent1"/>
            </a:solidFill>
            <a:prstDash val="dash"/>
          </a:ln>
        </p:spPr>
        <p:txBody>
          <a:bodyPr wrap="square" rtlCol="0">
            <a:spAutoFit/>
          </a:bodyPr>
          <a:lstStyle/>
          <a:p>
            <a:pPr marL="91440"/>
            <a:r>
              <a:rPr lang="en-US" sz="1100" dirty="0">
                <a:solidFill>
                  <a:srgbClr val="003664"/>
                </a:solidFill>
                <a:latin typeface="+mn-lt"/>
              </a:rPr>
              <a:t>*The screenshots included in this user guide were based on the QPP test environment. Because we are always working to incorporate feedback and improve the experience, there may be differences between these screenshots and what you see on the </a:t>
            </a:r>
            <a:r>
              <a:rPr lang="en-US" sz="1100" dirty="0">
                <a:solidFill>
                  <a:srgbClr val="003664"/>
                </a:solidFill>
                <a:latin typeface="+mn-lt"/>
                <a:hlinkClick r:id="rId3"/>
              </a:rPr>
              <a:t>QPP website</a:t>
            </a:r>
            <a:r>
              <a:rPr lang="en-US" sz="1100" dirty="0">
                <a:solidFill>
                  <a:srgbClr val="003664"/>
                </a:solidFill>
                <a:latin typeface="+mn-lt"/>
              </a:rPr>
              <a:t>.</a:t>
            </a:r>
            <a:endParaRPr lang="en-US" sz="1100" dirty="0">
              <a:solidFill>
                <a:srgbClr val="003664"/>
              </a:solidFill>
            </a:endParaRPr>
          </a:p>
        </p:txBody>
      </p:sp>
      <p:pic>
        <p:nvPicPr>
          <p:cNvPr id="16" name="Picture 15">
            <a:extLst>
              <a:ext uri="{FF2B5EF4-FFF2-40B4-BE49-F238E27FC236}">
                <a16:creationId xmlns:a16="http://schemas.microsoft.com/office/drawing/2014/main" id="{78C83B0D-B973-E244-321E-7BC113683FA3}"/>
              </a:ext>
            </a:extLst>
          </p:cNvPr>
          <p:cNvPicPr>
            <a:picLocks noChangeAspect="1"/>
          </p:cNvPicPr>
          <p:nvPr/>
        </p:nvPicPr>
        <p:blipFill>
          <a:blip r:embed="rId4"/>
          <a:stretch>
            <a:fillRect/>
          </a:stretch>
        </p:blipFill>
        <p:spPr>
          <a:xfrm>
            <a:off x="2815836" y="1320659"/>
            <a:ext cx="6216836" cy="2499076"/>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162F6395-A479-580A-7250-C6615E318430}"/>
              </a:ext>
            </a:extLst>
          </p:cNvPr>
          <p:cNvPicPr>
            <a:picLocks noChangeAspect="1"/>
          </p:cNvPicPr>
          <p:nvPr/>
        </p:nvPicPr>
        <p:blipFill>
          <a:blip r:embed="rId5"/>
          <a:stretch>
            <a:fillRect/>
          </a:stretch>
        </p:blipFill>
        <p:spPr>
          <a:xfrm>
            <a:off x="303151" y="4345011"/>
            <a:ext cx="4048125" cy="809625"/>
          </a:xfrm>
          <a:prstGeom prst="rect">
            <a:avLst/>
          </a:prstGeom>
          <a:effectLst>
            <a:outerShdw blurRad="50800" dist="38100" dir="2700000" algn="tl" rotWithShape="0">
              <a:prstClr val="black">
                <a:alpha val="40000"/>
              </a:prstClr>
            </a:outerShdw>
          </a:effectLst>
        </p:spPr>
      </p:pic>
      <p:sp>
        <p:nvSpPr>
          <p:cNvPr id="23" name="TextBox 22">
            <a:extLst>
              <a:ext uri="{FF2B5EF4-FFF2-40B4-BE49-F238E27FC236}">
                <a16:creationId xmlns:a16="http://schemas.microsoft.com/office/drawing/2014/main" id="{9F123735-E5CF-CF31-F076-D474E42A7367}"/>
              </a:ext>
            </a:extLst>
          </p:cNvPr>
          <p:cNvSpPr txBox="1"/>
          <p:nvPr/>
        </p:nvSpPr>
        <p:spPr>
          <a:xfrm>
            <a:off x="4973794" y="4459357"/>
            <a:ext cx="3625324" cy="520784"/>
          </a:xfrm>
          <a:prstGeom prst="rect">
            <a:avLst/>
          </a:prstGeom>
          <a:noFill/>
        </p:spPr>
        <p:txBody>
          <a:bodyPr wrap="square" rtlCol="0">
            <a:spAutoFit/>
          </a:bodyPr>
          <a:lstStyle/>
          <a:p>
            <a:pPr defTabSz="914400">
              <a:lnSpc>
                <a:spcPct val="120000"/>
              </a:lnSpc>
              <a:spcAft>
                <a:spcPts val="1200"/>
              </a:spcAft>
            </a:pPr>
            <a:r>
              <a:rPr lang="en-US" sz="1200" dirty="0">
                <a:cs typeface="Segoe UI" panose="020B0502040204020203" pitchFamily="34" charset="0"/>
              </a:rPr>
              <a:t>The Incomplete status will update to complete as the two requirements are met</a:t>
            </a:r>
          </a:p>
        </p:txBody>
      </p:sp>
    </p:spTree>
    <p:extLst>
      <p:ext uri="{BB962C8B-B14F-4D97-AF65-F5344CB8AC3E}">
        <p14:creationId xmlns:p14="http://schemas.microsoft.com/office/powerpoint/2010/main" val="1981785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CD716-419C-2D49-2DEF-43EA06DE2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75C421-230D-859F-F45A-9422EC6D323F}"/>
              </a:ext>
            </a:extLst>
          </p:cNvPr>
          <p:cNvSpPr>
            <a:spLocks noGrp="1"/>
          </p:cNvSpPr>
          <p:nvPr>
            <p:ph type="title"/>
          </p:nvPr>
        </p:nvSpPr>
        <p:spPr>
          <a:xfrm>
            <a:off x="490864" y="621101"/>
            <a:ext cx="8108254" cy="767751"/>
          </a:xfrm>
        </p:spPr>
        <p:txBody>
          <a:bodyPr/>
          <a:lstStyle/>
          <a:p>
            <a:r>
              <a:rPr lang="en-US" dirty="0"/>
              <a:t>MVP Registration – Subgroup </a:t>
            </a:r>
            <a:r>
              <a:rPr lang="en-US" b="0" dirty="0"/>
              <a:t>(Continued)</a:t>
            </a:r>
          </a:p>
        </p:txBody>
      </p:sp>
      <p:sp>
        <p:nvSpPr>
          <p:cNvPr id="3" name="Content Placeholder 2">
            <a:extLst>
              <a:ext uri="{FF2B5EF4-FFF2-40B4-BE49-F238E27FC236}">
                <a16:creationId xmlns:a16="http://schemas.microsoft.com/office/drawing/2014/main" id="{AB59EBA5-7C39-589A-CA0C-398E33961266}"/>
              </a:ext>
            </a:extLst>
          </p:cNvPr>
          <p:cNvSpPr>
            <a:spLocks noGrp="1"/>
          </p:cNvSpPr>
          <p:nvPr>
            <p:ph idx="1"/>
          </p:nvPr>
        </p:nvSpPr>
        <p:spPr>
          <a:xfrm>
            <a:off x="489478" y="1247570"/>
            <a:ext cx="2326358" cy="4959811"/>
          </a:xfrm>
        </p:spPr>
        <p:txBody>
          <a:bodyPr>
            <a:noAutofit/>
          </a:bodyPr>
          <a:lstStyle/>
          <a:p>
            <a:pPr marL="0" marR="0" indent="0">
              <a:lnSpc>
                <a:spcPct val="120000"/>
              </a:lnSpc>
              <a:spcBef>
                <a:spcPts val="0"/>
              </a:spcBef>
              <a:spcAft>
                <a:spcPts val="1200"/>
              </a:spcAft>
              <a:buNone/>
            </a:pPr>
            <a:r>
              <a:rPr lang="en-US" dirty="0">
                <a:latin typeface="+mn-lt"/>
                <a:ea typeface="Calibri" panose="020F0502020204030204" pitchFamily="34" charset="0"/>
                <a:cs typeface="Segoe UI" panose="020B0502040204020203" pitchFamily="34" charset="0"/>
              </a:rPr>
              <a:t>Another way to add clinicians to the subgroup is to download a file of all clinicians in the practice/TIN. </a:t>
            </a:r>
          </a:p>
          <a:p>
            <a:pPr marL="0" marR="0" indent="0">
              <a:lnSpc>
                <a:spcPct val="120000"/>
              </a:lnSpc>
              <a:spcBef>
                <a:spcPts val="0"/>
              </a:spcBef>
              <a:spcAft>
                <a:spcPts val="1200"/>
              </a:spcAft>
              <a:buNone/>
            </a:pPr>
            <a:r>
              <a:rPr lang="en-US" dirty="0">
                <a:latin typeface="+mn-lt"/>
                <a:ea typeface="Calibri" panose="020F0502020204030204" pitchFamily="34" charset="0"/>
                <a:cs typeface="Segoe UI" panose="020B0502040204020203" pitchFamily="34" charset="0"/>
              </a:rPr>
              <a:t>Within the file, choose "yes" from the dropdown, in column A, </a:t>
            </a:r>
            <a:r>
              <a:rPr lang="en-US" b="1" dirty="0">
                <a:latin typeface="+mn-lt"/>
                <a:ea typeface="Calibri" panose="020F0502020204030204" pitchFamily="34" charset="0"/>
                <a:cs typeface="Segoe UI" panose="020B0502040204020203" pitchFamily="34" charset="0"/>
              </a:rPr>
              <a:t>Include in Subgroup. </a:t>
            </a:r>
            <a:r>
              <a:rPr lang="en-US" dirty="0">
                <a:latin typeface="+mn-lt"/>
                <a:ea typeface="Calibri" panose="020F0502020204030204" pitchFamily="34" charset="0"/>
                <a:cs typeface="Segoe UI" panose="020B0502040204020203" pitchFamily="34" charset="0"/>
              </a:rPr>
              <a:t>Save the workbook to your computer and select </a:t>
            </a:r>
            <a:r>
              <a:rPr lang="en-US" b="1" dirty="0">
                <a:latin typeface="+mn-lt"/>
                <a:ea typeface="Calibri" panose="020F0502020204030204" pitchFamily="34" charset="0"/>
                <a:cs typeface="Segoe UI" panose="020B0502040204020203" pitchFamily="34" charset="0"/>
              </a:rPr>
              <a:t>Continue to upload </a:t>
            </a:r>
            <a:r>
              <a:rPr lang="en-US" dirty="0">
                <a:latin typeface="+mn-lt"/>
                <a:ea typeface="Calibri" panose="020F0502020204030204" pitchFamily="34" charset="0"/>
                <a:cs typeface="Segoe UI" panose="020B0502040204020203" pitchFamily="34" charset="0"/>
              </a:rPr>
              <a:t>within the Select Subgroup Members, section in the Registration Portal. </a:t>
            </a:r>
          </a:p>
          <a:p>
            <a:pPr marL="0" marR="0" indent="0">
              <a:lnSpc>
                <a:spcPct val="120000"/>
              </a:lnSpc>
              <a:spcBef>
                <a:spcPts val="0"/>
              </a:spcBef>
              <a:spcAft>
                <a:spcPts val="1200"/>
              </a:spcAft>
              <a:buNone/>
            </a:pPr>
            <a:r>
              <a:rPr lang="en-US" dirty="0">
                <a:latin typeface="+mn-lt"/>
                <a:ea typeface="Calibri" panose="020F0502020204030204" pitchFamily="34" charset="0"/>
                <a:cs typeface="Segoe UI" panose="020B0502040204020203" pitchFamily="34" charset="0"/>
              </a:rPr>
              <a:t>Upload the file. </a:t>
            </a:r>
          </a:p>
        </p:txBody>
      </p:sp>
      <p:sp>
        <p:nvSpPr>
          <p:cNvPr id="4" name="Action Button: Home 3">
            <a:hlinkClick r:id="rId2" action="ppaction://hlinksldjump" highlightClick="1"/>
            <a:extLst>
              <a:ext uri="{FF2B5EF4-FFF2-40B4-BE49-F238E27FC236}">
                <a16:creationId xmlns:a16="http://schemas.microsoft.com/office/drawing/2014/main" id="{86964FE8-3581-6D8B-7E43-877099BD6472}"/>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5AEDDCA7-C828-63DF-7DBE-9AFA481A6578}"/>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29</a:t>
            </a:fld>
            <a:endParaRPr lang="en-US"/>
          </a:p>
        </p:txBody>
      </p:sp>
      <p:sp>
        <p:nvSpPr>
          <p:cNvPr id="14" name="TextBox 13">
            <a:extLst>
              <a:ext uri="{FF2B5EF4-FFF2-40B4-BE49-F238E27FC236}">
                <a16:creationId xmlns:a16="http://schemas.microsoft.com/office/drawing/2014/main" id="{328B8E41-53A2-7C08-8B3C-3E59C9525B92}"/>
              </a:ext>
            </a:extLst>
          </p:cNvPr>
          <p:cNvSpPr txBox="1"/>
          <p:nvPr/>
        </p:nvSpPr>
        <p:spPr>
          <a:xfrm>
            <a:off x="489476" y="419427"/>
            <a:ext cx="4572000" cy="261610"/>
          </a:xfrm>
          <a:prstGeom prst="rect">
            <a:avLst/>
          </a:prstGeom>
          <a:noFill/>
        </p:spPr>
        <p:txBody>
          <a:bodyPr wrap="square">
            <a:spAutoFit/>
          </a:bodyPr>
          <a:lstStyle/>
          <a:p>
            <a:r>
              <a:rPr lang="en-US" sz="1100" b="1" spc="300" dirty="0">
                <a:solidFill>
                  <a:srgbClr val="003664"/>
                </a:solidFill>
              </a:rPr>
              <a:t>MVP REGISTRATION: REGISTRATION STEPS</a:t>
            </a:r>
          </a:p>
        </p:txBody>
      </p:sp>
      <p:sp>
        <p:nvSpPr>
          <p:cNvPr id="8" name="TextBox 7">
            <a:extLst>
              <a:ext uri="{FF2B5EF4-FFF2-40B4-BE49-F238E27FC236}">
                <a16:creationId xmlns:a16="http://schemas.microsoft.com/office/drawing/2014/main" id="{7D22E64B-2F36-951E-C60E-07BC366B6EA4}"/>
              </a:ext>
            </a:extLst>
          </p:cNvPr>
          <p:cNvSpPr txBox="1"/>
          <p:nvPr/>
        </p:nvSpPr>
        <p:spPr>
          <a:xfrm>
            <a:off x="5277217" y="5240195"/>
            <a:ext cx="3625324" cy="938719"/>
          </a:xfrm>
          <a:prstGeom prst="rect">
            <a:avLst/>
          </a:prstGeom>
          <a:noFill/>
          <a:ln>
            <a:solidFill>
              <a:schemeClr val="accent1"/>
            </a:solidFill>
            <a:prstDash val="dash"/>
          </a:ln>
        </p:spPr>
        <p:txBody>
          <a:bodyPr wrap="square" rtlCol="0">
            <a:spAutoFit/>
          </a:bodyPr>
          <a:lstStyle/>
          <a:p>
            <a:pPr marL="91440"/>
            <a:r>
              <a:rPr lang="en-US" sz="1100" dirty="0">
                <a:solidFill>
                  <a:srgbClr val="003664"/>
                </a:solidFill>
                <a:latin typeface="+mn-lt"/>
              </a:rPr>
              <a:t>*The screenshots included in this user guide were based on the QPP test environment. Because we are always working to incorporate feedback and improve the experience, there may be differences between these screenshots and what you see on the </a:t>
            </a:r>
            <a:r>
              <a:rPr lang="en-US" sz="1100" dirty="0">
                <a:solidFill>
                  <a:srgbClr val="003664"/>
                </a:solidFill>
                <a:latin typeface="+mn-lt"/>
                <a:hlinkClick r:id="rId3"/>
              </a:rPr>
              <a:t>QPP website</a:t>
            </a:r>
            <a:r>
              <a:rPr lang="en-US" sz="1100" dirty="0">
                <a:solidFill>
                  <a:srgbClr val="003664"/>
                </a:solidFill>
                <a:latin typeface="+mn-lt"/>
              </a:rPr>
              <a:t>.</a:t>
            </a:r>
            <a:endParaRPr lang="en-US" sz="1100" dirty="0">
              <a:solidFill>
                <a:srgbClr val="003664"/>
              </a:solidFill>
            </a:endParaRPr>
          </a:p>
        </p:txBody>
      </p:sp>
      <p:pic>
        <p:nvPicPr>
          <p:cNvPr id="20" name="Picture 19">
            <a:extLst>
              <a:ext uri="{FF2B5EF4-FFF2-40B4-BE49-F238E27FC236}">
                <a16:creationId xmlns:a16="http://schemas.microsoft.com/office/drawing/2014/main" id="{2609F7C8-3514-A89A-C24F-2E5D2AECE76E}"/>
              </a:ext>
            </a:extLst>
          </p:cNvPr>
          <p:cNvPicPr>
            <a:picLocks noChangeAspect="1"/>
          </p:cNvPicPr>
          <p:nvPr/>
        </p:nvPicPr>
        <p:blipFill>
          <a:blip r:embed="rId4"/>
          <a:stretch>
            <a:fillRect/>
          </a:stretch>
        </p:blipFill>
        <p:spPr>
          <a:xfrm>
            <a:off x="496866" y="4643521"/>
            <a:ext cx="4048125" cy="809625"/>
          </a:xfrm>
          <a:prstGeom prst="rect">
            <a:avLst/>
          </a:prstGeom>
          <a:effectLst>
            <a:outerShdw blurRad="50800" dist="38100" dir="2700000" algn="tl" rotWithShape="0">
              <a:prstClr val="black">
                <a:alpha val="40000"/>
              </a:prstClr>
            </a:outerShdw>
          </a:effectLst>
        </p:spPr>
      </p:pic>
      <p:sp>
        <p:nvSpPr>
          <p:cNvPr id="23" name="TextBox 22">
            <a:extLst>
              <a:ext uri="{FF2B5EF4-FFF2-40B4-BE49-F238E27FC236}">
                <a16:creationId xmlns:a16="http://schemas.microsoft.com/office/drawing/2014/main" id="{1EFA368E-B42E-DE88-BFDF-F2E151A54340}"/>
              </a:ext>
            </a:extLst>
          </p:cNvPr>
          <p:cNvSpPr txBox="1"/>
          <p:nvPr/>
        </p:nvSpPr>
        <p:spPr>
          <a:xfrm>
            <a:off x="4973794" y="4527550"/>
            <a:ext cx="3625324" cy="520784"/>
          </a:xfrm>
          <a:prstGeom prst="rect">
            <a:avLst/>
          </a:prstGeom>
          <a:noFill/>
        </p:spPr>
        <p:txBody>
          <a:bodyPr wrap="square" rtlCol="0">
            <a:spAutoFit/>
          </a:bodyPr>
          <a:lstStyle/>
          <a:p>
            <a:pPr defTabSz="914400">
              <a:lnSpc>
                <a:spcPct val="120000"/>
              </a:lnSpc>
              <a:spcAft>
                <a:spcPts val="1200"/>
              </a:spcAft>
            </a:pPr>
            <a:r>
              <a:rPr lang="en-US" sz="1200" dirty="0">
                <a:cs typeface="Segoe UI" panose="020B0502040204020203" pitchFamily="34" charset="0"/>
              </a:rPr>
              <a:t>The Incomplete status will update to complete as the two requirements are met</a:t>
            </a:r>
          </a:p>
        </p:txBody>
      </p:sp>
      <p:pic>
        <p:nvPicPr>
          <p:cNvPr id="9" name="Picture 8">
            <a:extLst>
              <a:ext uri="{FF2B5EF4-FFF2-40B4-BE49-F238E27FC236}">
                <a16:creationId xmlns:a16="http://schemas.microsoft.com/office/drawing/2014/main" id="{6A00CDE4-81A0-A3CF-93DC-2B4B48B4744F}"/>
              </a:ext>
            </a:extLst>
          </p:cNvPr>
          <p:cNvPicPr>
            <a:picLocks noChangeAspect="1"/>
          </p:cNvPicPr>
          <p:nvPr/>
        </p:nvPicPr>
        <p:blipFill>
          <a:blip r:embed="rId5"/>
          <a:stretch>
            <a:fillRect/>
          </a:stretch>
        </p:blipFill>
        <p:spPr>
          <a:xfrm>
            <a:off x="5061476" y="3393375"/>
            <a:ext cx="3238500" cy="100012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B139B6E0-CC3D-A531-9381-4E4CAD2DBCFB}"/>
              </a:ext>
            </a:extLst>
          </p:cNvPr>
          <p:cNvPicPr>
            <a:picLocks noChangeAspect="1"/>
          </p:cNvPicPr>
          <p:nvPr/>
        </p:nvPicPr>
        <p:blipFill>
          <a:blip r:embed="rId6"/>
          <a:stretch>
            <a:fillRect/>
          </a:stretch>
        </p:blipFill>
        <p:spPr>
          <a:xfrm>
            <a:off x="2943256" y="1271387"/>
            <a:ext cx="4239243" cy="1707372"/>
          </a:xfrm>
          <a:prstGeom prst="rect">
            <a:avLst/>
          </a:prstGeom>
          <a:effectLst>
            <a:outerShdw blurRad="50800" dist="38100" dir="2700000" algn="tl" rotWithShape="0">
              <a:prstClr val="black">
                <a:alpha val="40000"/>
              </a:prstClr>
            </a:outerShdw>
          </a:effectLst>
        </p:spPr>
      </p:pic>
      <p:cxnSp>
        <p:nvCxnSpPr>
          <p:cNvPr id="15" name="Connector: Elbow 14">
            <a:extLst>
              <a:ext uri="{FF2B5EF4-FFF2-40B4-BE49-F238E27FC236}">
                <a16:creationId xmlns:a16="http://schemas.microsoft.com/office/drawing/2014/main" id="{AD2037EB-11F0-DEC8-D1B4-7628FD3C9D4D}"/>
              </a:ext>
            </a:extLst>
          </p:cNvPr>
          <p:cNvCxnSpPr>
            <a:cxnSpLocks/>
          </p:cNvCxnSpPr>
          <p:nvPr/>
        </p:nvCxnSpPr>
        <p:spPr>
          <a:xfrm>
            <a:off x="3313358" y="3016627"/>
            <a:ext cx="1660436" cy="935109"/>
          </a:xfrm>
          <a:prstGeom prst="bentConnector3">
            <a:avLst>
              <a:gd name="adj1" fmla="val -6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996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47DFF37-8945-9C4C-A032-23E2791B0018}"/>
              </a:ext>
            </a:extLst>
          </p:cNvPr>
          <p:cNvSpPr>
            <a:spLocks noGrp="1"/>
          </p:cNvSpPr>
          <p:nvPr>
            <p:ph type="ctrTitle"/>
          </p:nvPr>
        </p:nvSpPr>
        <p:spPr/>
        <p:txBody>
          <a:bodyPr/>
          <a:lstStyle/>
          <a:p>
            <a:r>
              <a:rPr lang="en-US"/>
              <a:t>How to Use This Guide</a:t>
            </a:r>
          </a:p>
        </p:txBody>
      </p:sp>
      <p:sp>
        <p:nvSpPr>
          <p:cNvPr id="11" name="Action Button: Home 3">
            <a:hlinkClick r:id="rId2" action="ppaction://hlinksldjump" highlightClick="1"/>
            <a:extLst>
              <a:ext uri="{FF2B5EF4-FFF2-40B4-BE49-F238E27FC236}">
                <a16:creationId xmlns:a16="http://schemas.microsoft.com/office/drawing/2014/main" id="{91863B86-E133-46A0-A38A-7CB540B7CF23}"/>
              </a:ext>
            </a:extLst>
          </p:cNvPr>
          <p:cNvSpPr/>
          <p:nvPr/>
        </p:nvSpPr>
        <p:spPr>
          <a:xfrm>
            <a:off x="432579" y="6362708"/>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9844A97D-706A-2CE6-E4F3-A6388A328E37}"/>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3</a:t>
            </a:fld>
            <a:endParaRPr lang="en-US"/>
          </a:p>
        </p:txBody>
      </p:sp>
    </p:spTree>
    <p:extLst>
      <p:ext uri="{BB962C8B-B14F-4D97-AF65-F5344CB8AC3E}">
        <p14:creationId xmlns:p14="http://schemas.microsoft.com/office/powerpoint/2010/main" val="2116907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FED7C-CDFC-AA76-4297-3C4A5C8A13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2B8BB3-54AE-E5B6-86B5-6E89F6834BC8}"/>
              </a:ext>
            </a:extLst>
          </p:cNvPr>
          <p:cNvSpPr>
            <a:spLocks noGrp="1"/>
          </p:cNvSpPr>
          <p:nvPr>
            <p:ph type="title"/>
          </p:nvPr>
        </p:nvSpPr>
        <p:spPr>
          <a:xfrm>
            <a:off x="490864" y="621101"/>
            <a:ext cx="8108254" cy="767751"/>
          </a:xfrm>
        </p:spPr>
        <p:txBody>
          <a:bodyPr/>
          <a:lstStyle/>
          <a:p>
            <a:r>
              <a:rPr lang="en-US" dirty="0"/>
              <a:t>MVP Registration – Subgroup </a:t>
            </a:r>
            <a:r>
              <a:rPr lang="en-US" b="0" dirty="0"/>
              <a:t>(Continued)</a:t>
            </a:r>
          </a:p>
        </p:txBody>
      </p:sp>
      <p:sp>
        <p:nvSpPr>
          <p:cNvPr id="3" name="Content Placeholder 2">
            <a:extLst>
              <a:ext uri="{FF2B5EF4-FFF2-40B4-BE49-F238E27FC236}">
                <a16:creationId xmlns:a16="http://schemas.microsoft.com/office/drawing/2014/main" id="{CF426BF3-7A3F-4C98-2E90-674240A1CCAA}"/>
              </a:ext>
            </a:extLst>
          </p:cNvPr>
          <p:cNvSpPr>
            <a:spLocks noGrp="1"/>
          </p:cNvSpPr>
          <p:nvPr>
            <p:ph idx="1"/>
          </p:nvPr>
        </p:nvSpPr>
        <p:spPr>
          <a:xfrm>
            <a:off x="489478" y="1247570"/>
            <a:ext cx="3377306" cy="4959811"/>
          </a:xfrm>
        </p:spPr>
        <p:txBody>
          <a:bodyPr>
            <a:noAutofit/>
          </a:bodyPr>
          <a:lstStyle/>
          <a:p>
            <a:pPr marL="0" marR="0" indent="0">
              <a:lnSpc>
                <a:spcPct val="120000"/>
              </a:lnSpc>
              <a:spcBef>
                <a:spcPts val="0"/>
              </a:spcBef>
              <a:spcAft>
                <a:spcPts val="1200"/>
              </a:spcAft>
              <a:buNone/>
            </a:pPr>
            <a:r>
              <a:rPr lang="en-US" dirty="0">
                <a:latin typeface="+mn-lt"/>
                <a:ea typeface="Calibri" panose="020F0502020204030204" pitchFamily="34" charset="0"/>
                <a:cs typeface="Segoe UI" panose="020B0502040204020203" pitchFamily="34" charset="0"/>
              </a:rPr>
              <a:t>Upload the file by either dragging and dropping the file or navigating to the location the file is saved, on your computer. After a successful upload, select </a:t>
            </a:r>
            <a:r>
              <a:rPr lang="en-US" b="1" dirty="0">
                <a:latin typeface="+mn-lt"/>
                <a:ea typeface="Calibri" panose="020F0502020204030204" pitchFamily="34" charset="0"/>
                <a:cs typeface="Segoe UI" panose="020B0502040204020203" pitchFamily="34" charset="0"/>
              </a:rPr>
              <a:t>Review subgroup members</a:t>
            </a:r>
            <a:r>
              <a:rPr lang="en-US" dirty="0">
                <a:latin typeface="+mn-lt"/>
                <a:ea typeface="Calibri" panose="020F0502020204030204" pitchFamily="34" charset="0"/>
                <a:cs typeface="Segoe UI" panose="020B0502040204020203" pitchFamily="34" charset="0"/>
              </a:rPr>
              <a:t>, to confirm the changes, to the listed clinicians, on the screen. </a:t>
            </a:r>
          </a:p>
          <a:p>
            <a:pPr marL="0" marR="0" indent="0">
              <a:lnSpc>
                <a:spcPct val="120000"/>
              </a:lnSpc>
              <a:spcBef>
                <a:spcPts val="0"/>
              </a:spcBef>
              <a:spcAft>
                <a:spcPts val="1200"/>
              </a:spcAft>
              <a:buNone/>
            </a:pPr>
            <a:r>
              <a:rPr lang="en-US" dirty="0">
                <a:latin typeface="+mn-lt"/>
                <a:cs typeface="Segoe UI" panose="020B0502040204020203" pitchFamily="34" charset="0"/>
              </a:rPr>
              <a:t>Note: Uploading a file will overwrite any existing subgroup composition. </a:t>
            </a:r>
          </a:p>
        </p:txBody>
      </p:sp>
      <p:sp>
        <p:nvSpPr>
          <p:cNvPr id="4" name="Action Button: Home 3">
            <a:hlinkClick r:id="rId2" action="ppaction://hlinksldjump" highlightClick="1"/>
            <a:extLst>
              <a:ext uri="{FF2B5EF4-FFF2-40B4-BE49-F238E27FC236}">
                <a16:creationId xmlns:a16="http://schemas.microsoft.com/office/drawing/2014/main" id="{78F19F25-D216-D99E-10A5-3FF3BCB86547}"/>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7EEFF532-8C1C-77A0-FC7E-F9154E752B74}"/>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30</a:t>
            </a:fld>
            <a:endParaRPr lang="en-US"/>
          </a:p>
        </p:txBody>
      </p:sp>
      <p:sp>
        <p:nvSpPr>
          <p:cNvPr id="14" name="TextBox 13">
            <a:extLst>
              <a:ext uri="{FF2B5EF4-FFF2-40B4-BE49-F238E27FC236}">
                <a16:creationId xmlns:a16="http://schemas.microsoft.com/office/drawing/2014/main" id="{9284E336-A98B-CC3A-A2BF-7A9AE3181AE5}"/>
              </a:ext>
            </a:extLst>
          </p:cNvPr>
          <p:cNvSpPr txBox="1"/>
          <p:nvPr/>
        </p:nvSpPr>
        <p:spPr>
          <a:xfrm>
            <a:off x="489476" y="419427"/>
            <a:ext cx="4572000" cy="261610"/>
          </a:xfrm>
          <a:prstGeom prst="rect">
            <a:avLst/>
          </a:prstGeom>
          <a:noFill/>
        </p:spPr>
        <p:txBody>
          <a:bodyPr wrap="square">
            <a:spAutoFit/>
          </a:bodyPr>
          <a:lstStyle/>
          <a:p>
            <a:r>
              <a:rPr lang="en-US" sz="1100" b="1" spc="300" dirty="0">
                <a:solidFill>
                  <a:srgbClr val="003664"/>
                </a:solidFill>
              </a:rPr>
              <a:t>MVP REGISTRATION: REGISTRATION STEPS</a:t>
            </a:r>
          </a:p>
        </p:txBody>
      </p:sp>
      <p:sp>
        <p:nvSpPr>
          <p:cNvPr id="8" name="TextBox 7">
            <a:extLst>
              <a:ext uri="{FF2B5EF4-FFF2-40B4-BE49-F238E27FC236}">
                <a16:creationId xmlns:a16="http://schemas.microsoft.com/office/drawing/2014/main" id="{DC5D0425-2BB2-B5CA-6B95-0AF00223B64E}"/>
              </a:ext>
            </a:extLst>
          </p:cNvPr>
          <p:cNvSpPr txBox="1"/>
          <p:nvPr/>
        </p:nvSpPr>
        <p:spPr>
          <a:xfrm>
            <a:off x="5277217" y="5240195"/>
            <a:ext cx="3625324" cy="938719"/>
          </a:xfrm>
          <a:prstGeom prst="rect">
            <a:avLst/>
          </a:prstGeom>
          <a:noFill/>
          <a:ln>
            <a:solidFill>
              <a:schemeClr val="accent1"/>
            </a:solidFill>
            <a:prstDash val="dash"/>
          </a:ln>
        </p:spPr>
        <p:txBody>
          <a:bodyPr wrap="square" rtlCol="0">
            <a:spAutoFit/>
          </a:bodyPr>
          <a:lstStyle/>
          <a:p>
            <a:pPr marL="91440"/>
            <a:r>
              <a:rPr lang="en-US" sz="1100" dirty="0">
                <a:solidFill>
                  <a:srgbClr val="003664"/>
                </a:solidFill>
                <a:latin typeface="+mn-lt"/>
              </a:rPr>
              <a:t>*The screenshots included in this user guide were based on the QPP test environment. Because we are always working to incorporate feedback and improve the experience, there may be differences between these screenshots and what you see on the </a:t>
            </a:r>
            <a:r>
              <a:rPr lang="en-US" sz="1100" dirty="0">
                <a:solidFill>
                  <a:srgbClr val="003664"/>
                </a:solidFill>
                <a:latin typeface="+mn-lt"/>
                <a:hlinkClick r:id="rId3"/>
              </a:rPr>
              <a:t>QPP website</a:t>
            </a:r>
            <a:r>
              <a:rPr lang="en-US" sz="1100" dirty="0">
                <a:solidFill>
                  <a:srgbClr val="003664"/>
                </a:solidFill>
                <a:latin typeface="+mn-lt"/>
              </a:rPr>
              <a:t>.</a:t>
            </a:r>
            <a:endParaRPr lang="en-US" sz="1100" dirty="0">
              <a:solidFill>
                <a:srgbClr val="003664"/>
              </a:solidFill>
            </a:endParaRPr>
          </a:p>
        </p:txBody>
      </p:sp>
      <p:pic>
        <p:nvPicPr>
          <p:cNvPr id="20" name="Picture 19">
            <a:extLst>
              <a:ext uri="{FF2B5EF4-FFF2-40B4-BE49-F238E27FC236}">
                <a16:creationId xmlns:a16="http://schemas.microsoft.com/office/drawing/2014/main" id="{5D17FA67-BA64-6C58-877D-DD29056601C9}"/>
              </a:ext>
            </a:extLst>
          </p:cNvPr>
          <p:cNvPicPr>
            <a:picLocks noChangeAspect="1"/>
          </p:cNvPicPr>
          <p:nvPr/>
        </p:nvPicPr>
        <p:blipFill>
          <a:blip r:embed="rId4"/>
          <a:stretch>
            <a:fillRect/>
          </a:stretch>
        </p:blipFill>
        <p:spPr>
          <a:xfrm>
            <a:off x="382291" y="4692550"/>
            <a:ext cx="4048125" cy="809625"/>
          </a:xfrm>
          <a:prstGeom prst="rect">
            <a:avLst/>
          </a:prstGeom>
          <a:effectLst>
            <a:outerShdw blurRad="50800" dist="38100" dir="2700000" algn="tl" rotWithShape="0">
              <a:prstClr val="black">
                <a:alpha val="40000"/>
              </a:prstClr>
            </a:outerShdw>
          </a:effectLst>
        </p:spPr>
      </p:pic>
      <p:sp>
        <p:nvSpPr>
          <p:cNvPr id="23" name="TextBox 22">
            <a:extLst>
              <a:ext uri="{FF2B5EF4-FFF2-40B4-BE49-F238E27FC236}">
                <a16:creationId xmlns:a16="http://schemas.microsoft.com/office/drawing/2014/main" id="{343132BE-9EAB-94E5-52A6-CECAD8108E6C}"/>
              </a:ext>
            </a:extLst>
          </p:cNvPr>
          <p:cNvSpPr txBox="1"/>
          <p:nvPr/>
        </p:nvSpPr>
        <p:spPr>
          <a:xfrm>
            <a:off x="365469" y="4195409"/>
            <a:ext cx="3625324" cy="520784"/>
          </a:xfrm>
          <a:prstGeom prst="rect">
            <a:avLst/>
          </a:prstGeom>
          <a:noFill/>
        </p:spPr>
        <p:txBody>
          <a:bodyPr wrap="square" rtlCol="0">
            <a:spAutoFit/>
          </a:bodyPr>
          <a:lstStyle/>
          <a:p>
            <a:pPr defTabSz="914400">
              <a:lnSpc>
                <a:spcPct val="120000"/>
              </a:lnSpc>
              <a:spcAft>
                <a:spcPts val="1200"/>
              </a:spcAft>
            </a:pPr>
            <a:r>
              <a:rPr lang="en-US" sz="1200" dirty="0">
                <a:cs typeface="Segoe UI" panose="020B0502040204020203" pitchFamily="34" charset="0"/>
              </a:rPr>
              <a:t>The Incomplete status will update to complete as the two requirements are met</a:t>
            </a:r>
          </a:p>
        </p:txBody>
      </p:sp>
      <p:pic>
        <p:nvPicPr>
          <p:cNvPr id="10" name="Picture 9">
            <a:extLst>
              <a:ext uri="{FF2B5EF4-FFF2-40B4-BE49-F238E27FC236}">
                <a16:creationId xmlns:a16="http://schemas.microsoft.com/office/drawing/2014/main" id="{ED2E0594-613D-A64E-7B22-CF5666E28D17}"/>
              </a:ext>
            </a:extLst>
          </p:cNvPr>
          <p:cNvPicPr>
            <a:picLocks noChangeAspect="1"/>
          </p:cNvPicPr>
          <p:nvPr/>
        </p:nvPicPr>
        <p:blipFill>
          <a:blip r:embed="rId5"/>
          <a:stretch>
            <a:fillRect/>
          </a:stretch>
        </p:blipFill>
        <p:spPr>
          <a:xfrm>
            <a:off x="4544991" y="1371297"/>
            <a:ext cx="4048125" cy="369146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57704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856E4-8BD2-4051-743B-07FF776CE0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51BA86-5C11-C5BB-9545-03BD43C491D1}"/>
              </a:ext>
            </a:extLst>
          </p:cNvPr>
          <p:cNvSpPr>
            <a:spLocks noGrp="1"/>
          </p:cNvSpPr>
          <p:nvPr>
            <p:ph type="title"/>
          </p:nvPr>
        </p:nvSpPr>
        <p:spPr>
          <a:xfrm>
            <a:off x="490864" y="621101"/>
            <a:ext cx="8108254" cy="767751"/>
          </a:xfrm>
        </p:spPr>
        <p:txBody>
          <a:bodyPr/>
          <a:lstStyle/>
          <a:p>
            <a:r>
              <a:rPr lang="en-US" dirty="0"/>
              <a:t>MVP Registration – Subgroup </a:t>
            </a:r>
            <a:r>
              <a:rPr lang="en-US" b="0" dirty="0"/>
              <a:t>(Continued)</a:t>
            </a:r>
          </a:p>
        </p:txBody>
      </p:sp>
      <p:sp>
        <p:nvSpPr>
          <p:cNvPr id="3" name="Content Placeholder 2">
            <a:extLst>
              <a:ext uri="{FF2B5EF4-FFF2-40B4-BE49-F238E27FC236}">
                <a16:creationId xmlns:a16="http://schemas.microsoft.com/office/drawing/2014/main" id="{9408D5E1-2D7A-37E3-1F3C-A40A7F17C7E8}"/>
              </a:ext>
            </a:extLst>
          </p:cNvPr>
          <p:cNvSpPr>
            <a:spLocks noGrp="1"/>
          </p:cNvSpPr>
          <p:nvPr>
            <p:ph idx="1"/>
          </p:nvPr>
        </p:nvSpPr>
        <p:spPr>
          <a:xfrm>
            <a:off x="489477" y="1247570"/>
            <a:ext cx="2645609" cy="4959811"/>
          </a:xfrm>
        </p:spPr>
        <p:txBody>
          <a:bodyPr>
            <a:noAutofit/>
          </a:bodyPr>
          <a:lstStyle/>
          <a:p>
            <a:pPr marL="0" marR="0" indent="0">
              <a:lnSpc>
                <a:spcPct val="120000"/>
              </a:lnSpc>
              <a:spcBef>
                <a:spcPts val="0"/>
              </a:spcBef>
              <a:spcAft>
                <a:spcPts val="1200"/>
              </a:spcAft>
              <a:buNone/>
            </a:pPr>
            <a:r>
              <a:rPr lang="en-US" dirty="0">
                <a:latin typeface="+mn-lt"/>
                <a:ea typeface="Calibri" panose="020F0502020204030204" pitchFamily="34" charset="0"/>
                <a:cs typeface="Segoe UI" panose="020B0502040204020203" pitchFamily="34" charset="0"/>
              </a:rPr>
              <a:t>After all required fields are completed, select </a:t>
            </a:r>
            <a:r>
              <a:rPr lang="en-US" b="1" dirty="0">
                <a:latin typeface="+mn-lt"/>
                <a:ea typeface="Calibri" panose="020F0502020204030204" pitchFamily="34" charset="0"/>
                <a:cs typeface="Segoe UI" panose="020B0502040204020203" pitchFamily="34" charset="0"/>
              </a:rPr>
              <a:t>Back to Manage Subgroup Registration</a:t>
            </a:r>
            <a:r>
              <a:rPr lang="en-US" dirty="0">
                <a:latin typeface="+mn-lt"/>
                <a:ea typeface="Calibri" panose="020F0502020204030204" pitchFamily="34" charset="0"/>
                <a:cs typeface="Segoe UI" panose="020B0502040204020203" pitchFamily="34" charset="0"/>
              </a:rPr>
              <a:t>, to be taken back to the Manage Subgroup Registration page. The practice for which the MVP Registration was completed, will now display an </a:t>
            </a:r>
            <a:r>
              <a:rPr lang="en-US" b="1" dirty="0">
                <a:latin typeface="+mn-lt"/>
                <a:ea typeface="Calibri" panose="020F0502020204030204" pitchFamily="34" charset="0"/>
                <a:cs typeface="Segoe UI" panose="020B0502040204020203" pitchFamily="34" charset="0"/>
              </a:rPr>
              <a:t>MVP Registration Status</a:t>
            </a:r>
            <a:r>
              <a:rPr lang="en-US" dirty="0">
                <a:latin typeface="+mn-lt"/>
                <a:ea typeface="Calibri" panose="020F0502020204030204" pitchFamily="34" charset="0"/>
                <a:cs typeface="Segoe UI" panose="020B0502040204020203" pitchFamily="34" charset="0"/>
              </a:rPr>
              <a:t> with </a:t>
            </a:r>
            <a:r>
              <a:rPr lang="en-US" b="1" dirty="0">
                <a:latin typeface="+mn-lt"/>
                <a:ea typeface="Calibri" panose="020F0502020204030204" pitchFamily="34" charset="0"/>
                <a:cs typeface="Segoe UI" panose="020B0502040204020203" pitchFamily="34" charset="0"/>
              </a:rPr>
              <a:t>Complete.</a:t>
            </a:r>
            <a:r>
              <a:rPr lang="en-US" dirty="0">
                <a:latin typeface="+mn-lt"/>
                <a:ea typeface="Calibri" panose="020F0502020204030204" pitchFamily="34" charset="0"/>
                <a:cs typeface="Segoe UI" panose="020B0502040204020203" pitchFamily="34" charset="0"/>
              </a:rPr>
              <a:t> A Registration Summary may also be download, for your records.  </a:t>
            </a:r>
          </a:p>
        </p:txBody>
      </p:sp>
      <p:sp>
        <p:nvSpPr>
          <p:cNvPr id="4" name="Action Button: Home 3">
            <a:hlinkClick r:id="rId2" action="ppaction://hlinksldjump" highlightClick="1"/>
            <a:extLst>
              <a:ext uri="{FF2B5EF4-FFF2-40B4-BE49-F238E27FC236}">
                <a16:creationId xmlns:a16="http://schemas.microsoft.com/office/drawing/2014/main" id="{D5657E85-7EAD-1722-D2A9-7F944365D856}"/>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F85FD8D9-8516-A09C-C3A9-19ECF94AFF9C}"/>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31</a:t>
            </a:fld>
            <a:endParaRPr lang="en-US"/>
          </a:p>
        </p:txBody>
      </p:sp>
      <p:sp>
        <p:nvSpPr>
          <p:cNvPr id="14" name="TextBox 13">
            <a:extLst>
              <a:ext uri="{FF2B5EF4-FFF2-40B4-BE49-F238E27FC236}">
                <a16:creationId xmlns:a16="http://schemas.microsoft.com/office/drawing/2014/main" id="{95FBE99B-BBFF-FB5C-9A0A-DAE8DFAA646E}"/>
              </a:ext>
            </a:extLst>
          </p:cNvPr>
          <p:cNvSpPr txBox="1"/>
          <p:nvPr/>
        </p:nvSpPr>
        <p:spPr>
          <a:xfrm>
            <a:off x="489476" y="419427"/>
            <a:ext cx="4572000" cy="261610"/>
          </a:xfrm>
          <a:prstGeom prst="rect">
            <a:avLst/>
          </a:prstGeom>
          <a:noFill/>
        </p:spPr>
        <p:txBody>
          <a:bodyPr wrap="square">
            <a:spAutoFit/>
          </a:bodyPr>
          <a:lstStyle/>
          <a:p>
            <a:r>
              <a:rPr lang="en-US" sz="1100" b="1" spc="300" dirty="0">
                <a:solidFill>
                  <a:srgbClr val="003664"/>
                </a:solidFill>
              </a:rPr>
              <a:t>MVP REGISTRATION: REGISTRATION STEPS</a:t>
            </a:r>
          </a:p>
        </p:txBody>
      </p:sp>
      <p:sp>
        <p:nvSpPr>
          <p:cNvPr id="8" name="TextBox 7">
            <a:extLst>
              <a:ext uri="{FF2B5EF4-FFF2-40B4-BE49-F238E27FC236}">
                <a16:creationId xmlns:a16="http://schemas.microsoft.com/office/drawing/2014/main" id="{B9230AD1-391A-4D40-F1A8-ADD11AD6F1BE}"/>
              </a:ext>
            </a:extLst>
          </p:cNvPr>
          <p:cNvSpPr txBox="1"/>
          <p:nvPr/>
        </p:nvSpPr>
        <p:spPr>
          <a:xfrm>
            <a:off x="489476" y="5141070"/>
            <a:ext cx="3625324" cy="938719"/>
          </a:xfrm>
          <a:prstGeom prst="rect">
            <a:avLst/>
          </a:prstGeom>
          <a:noFill/>
          <a:ln>
            <a:solidFill>
              <a:schemeClr val="accent1"/>
            </a:solidFill>
            <a:prstDash val="dash"/>
          </a:ln>
        </p:spPr>
        <p:txBody>
          <a:bodyPr wrap="square" rtlCol="0">
            <a:spAutoFit/>
          </a:bodyPr>
          <a:lstStyle/>
          <a:p>
            <a:pPr marL="91440"/>
            <a:r>
              <a:rPr lang="en-US" sz="1100" dirty="0">
                <a:solidFill>
                  <a:srgbClr val="003664"/>
                </a:solidFill>
                <a:latin typeface="+mn-lt"/>
              </a:rPr>
              <a:t>*The screenshots included in this user guide were based on the QPP test environment. Because we are always working to incorporate feedback and improve the experience, there may be differences between these screenshots and what you see on the </a:t>
            </a:r>
            <a:r>
              <a:rPr lang="en-US" sz="1100" dirty="0">
                <a:solidFill>
                  <a:srgbClr val="003664"/>
                </a:solidFill>
                <a:latin typeface="+mn-lt"/>
                <a:hlinkClick r:id="rId3"/>
              </a:rPr>
              <a:t>QPP website</a:t>
            </a:r>
            <a:r>
              <a:rPr lang="en-US" sz="1100" dirty="0">
                <a:solidFill>
                  <a:srgbClr val="003664"/>
                </a:solidFill>
                <a:latin typeface="+mn-lt"/>
              </a:rPr>
              <a:t>.</a:t>
            </a:r>
            <a:endParaRPr lang="en-US" sz="1100" dirty="0">
              <a:solidFill>
                <a:srgbClr val="003664"/>
              </a:solidFill>
            </a:endParaRPr>
          </a:p>
        </p:txBody>
      </p:sp>
      <p:pic>
        <p:nvPicPr>
          <p:cNvPr id="10" name="Picture 9">
            <a:extLst>
              <a:ext uri="{FF2B5EF4-FFF2-40B4-BE49-F238E27FC236}">
                <a16:creationId xmlns:a16="http://schemas.microsoft.com/office/drawing/2014/main" id="{90831FFB-C238-EEEB-7402-6483DF80CB38}"/>
              </a:ext>
            </a:extLst>
          </p:cNvPr>
          <p:cNvPicPr>
            <a:picLocks noChangeAspect="1"/>
          </p:cNvPicPr>
          <p:nvPr/>
        </p:nvPicPr>
        <p:blipFill>
          <a:blip r:embed="rId4"/>
          <a:stretch>
            <a:fillRect/>
          </a:stretch>
        </p:blipFill>
        <p:spPr>
          <a:xfrm>
            <a:off x="5955670" y="5268361"/>
            <a:ext cx="2447925" cy="447675"/>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A2B3009D-6119-F6FB-1414-641D915720C5}"/>
              </a:ext>
            </a:extLst>
          </p:cNvPr>
          <p:cNvPicPr>
            <a:picLocks noChangeAspect="1"/>
          </p:cNvPicPr>
          <p:nvPr/>
        </p:nvPicPr>
        <p:blipFill>
          <a:blip r:embed="rId5"/>
          <a:stretch>
            <a:fillRect/>
          </a:stretch>
        </p:blipFill>
        <p:spPr>
          <a:xfrm>
            <a:off x="3263922" y="1388852"/>
            <a:ext cx="5489987" cy="1686094"/>
          </a:xfrm>
          <a:prstGeom prst="rect">
            <a:avLst/>
          </a:prstGeom>
          <a:effectLst>
            <a:outerShdw blurRad="50800" dist="38100" dir="2700000" algn="tl" rotWithShape="0">
              <a:prstClr val="black">
                <a:alpha val="40000"/>
              </a:prstClr>
            </a:outerShdw>
          </a:effectLst>
        </p:spPr>
      </p:pic>
      <p:sp>
        <p:nvSpPr>
          <p:cNvPr id="6" name="Content Placeholder 2">
            <a:extLst>
              <a:ext uri="{FF2B5EF4-FFF2-40B4-BE49-F238E27FC236}">
                <a16:creationId xmlns:a16="http://schemas.microsoft.com/office/drawing/2014/main" id="{CB65E18B-B2E5-C0FD-3A58-F505B63941EC}"/>
              </a:ext>
            </a:extLst>
          </p:cNvPr>
          <p:cNvSpPr txBox="1">
            <a:spLocks/>
          </p:cNvSpPr>
          <p:nvPr/>
        </p:nvSpPr>
        <p:spPr>
          <a:xfrm>
            <a:off x="5605358" y="3869348"/>
            <a:ext cx="3148551" cy="162946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200" kern="1200">
                <a:solidFill>
                  <a:schemeClr val="tx1"/>
                </a:solidFill>
                <a:latin typeface="+mj-lt"/>
                <a:ea typeface="+mn-ea"/>
                <a:cs typeface="+mn-cs"/>
              </a:defRPr>
            </a:lvl1pPr>
            <a:lvl2pPr marL="457200" indent="-228600" algn="l" defTabSz="914400" rtl="0" eaLnBrk="1" latinLnBrk="0" hangingPunct="1">
              <a:lnSpc>
                <a:spcPct val="100000"/>
              </a:lnSpc>
              <a:spcBef>
                <a:spcPts val="500"/>
              </a:spcBef>
              <a:buClr>
                <a:srgbClr val="1FAEB5"/>
              </a:buClr>
              <a:buSzPct val="100000"/>
              <a:buFont typeface="Arial" panose="020B0604020202020204" pitchFamily="34" charset="0"/>
              <a:buChar char="•"/>
              <a:defRPr sz="1200" kern="1200">
                <a:solidFill>
                  <a:schemeClr val="tx1"/>
                </a:solidFill>
                <a:latin typeface="+mj-lt"/>
                <a:ea typeface="+mn-ea"/>
                <a:cs typeface="+mn-cs"/>
              </a:defRPr>
            </a:lvl2pPr>
            <a:lvl3pPr marL="685800" indent="-228600" algn="l" defTabSz="914400" rtl="0" eaLnBrk="1" latinLnBrk="0" hangingPunct="1">
              <a:lnSpc>
                <a:spcPct val="100000"/>
              </a:lnSpc>
              <a:spcBef>
                <a:spcPts val="500"/>
              </a:spcBef>
              <a:buClr>
                <a:srgbClr val="1FAEB5"/>
              </a:buClr>
              <a:buSzPct val="70000"/>
              <a:buFont typeface="System Font Regular"/>
              <a:buChar char="—"/>
              <a:defRPr sz="1200" kern="1200">
                <a:solidFill>
                  <a:schemeClr val="tx1"/>
                </a:solidFill>
                <a:latin typeface="+mj-lt"/>
                <a:ea typeface="+mn-ea"/>
                <a:cs typeface="+mn-cs"/>
              </a:defRPr>
            </a:lvl3pPr>
            <a:lvl4pPr marL="1143000" indent="-228600" algn="l" defTabSz="914400" rtl="0" eaLnBrk="1" latinLnBrk="0" hangingPunct="1">
              <a:lnSpc>
                <a:spcPct val="100000"/>
              </a:lnSpc>
              <a:spcBef>
                <a:spcPts val="500"/>
              </a:spcBef>
              <a:buClr>
                <a:srgbClr val="11A0A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a:r>
              <a:rPr lang="en-US" dirty="0">
                <a:solidFill>
                  <a:srgbClr val="003664"/>
                </a:solidFill>
                <a:latin typeface="+mn-lt"/>
              </a:rPr>
              <a:t>NOTE: If at any point during the registration process, you want to delete your MVP registration, select Delete MVP and Subgroup Registration, at the top of the page. Registrations may be deleted or edited until the deadline of closes Monday, December 2, 2024 at 8 p.m. ET</a:t>
            </a:r>
          </a:p>
        </p:txBody>
      </p:sp>
      <p:cxnSp>
        <p:nvCxnSpPr>
          <p:cNvPr id="9" name="Straight Connector 8">
            <a:extLst>
              <a:ext uri="{FF2B5EF4-FFF2-40B4-BE49-F238E27FC236}">
                <a16:creationId xmlns:a16="http://schemas.microsoft.com/office/drawing/2014/main" id="{42A110F5-BCC5-0145-1681-318594249CB7}"/>
              </a:ext>
            </a:extLst>
          </p:cNvPr>
          <p:cNvCxnSpPr/>
          <p:nvPr/>
        </p:nvCxnSpPr>
        <p:spPr>
          <a:xfrm>
            <a:off x="5600596" y="3827567"/>
            <a:ext cx="3162925" cy="0"/>
          </a:xfrm>
          <a:prstGeom prst="line">
            <a:avLst/>
          </a:prstGeom>
          <a:ln w="63500">
            <a:solidFill>
              <a:srgbClr val="00366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C027890-741F-C2E9-D8F3-E73258AF57B7}"/>
              </a:ext>
            </a:extLst>
          </p:cNvPr>
          <p:cNvCxnSpPr/>
          <p:nvPr/>
        </p:nvCxnSpPr>
        <p:spPr>
          <a:xfrm>
            <a:off x="5600596" y="5784971"/>
            <a:ext cx="3162925" cy="0"/>
          </a:xfrm>
          <a:prstGeom prst="line">
            <a:avLst/>
          </a:prstGeom>
          <a:ln w="63500">
            <a:solidFill>
              <a:srgbClr val="0036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423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5D10C-EFBE-79CA-7406-ECD53003DD1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01D57D31-3C6E-2E69-5016-1942BDDA7704}"/>
              </a:ext>
            </a:extLst>
          </p:cNvPr>
          <p:cNvSpPr>
            <a:spLocks noGrp="1"/>
          </p:cNvSpPr>
          <p:nvPr>
            <p:ph type="ctrTitle"/>
          </p:nvPr>
        </p:nvSpPr>
        <p:spPr/>
        <p:txBody>
          <a:bodyPr>
            <a:normAutofit fontScale="90000"/>
          </a:bodyPr>
          <a:lstStyle/>
          <a:p>
            <a:r>
              <a:rPr lang="en-US"/>
              <a:t>MVP Registration: Frequently Asked Questions </a:t>
            </a:r>
          </a:p>
        </p:txBody>
      </p:sp>
      <p:sp>
        <p:nvSpPr>
          <p:cNvPr id="11" name="Action Button: Home 3">
            <a:hlinkClick r:id="rId2" action="ppaction://hlinksldjump" highlightClick="1"/>
            <a:extLst>
              <a:ext uri="{FF2B5EF4-FFF2-40B4-BE49-F238E27FC236}">
                <a16:creationId xmlns:a16="http://schemas.microsoft.com/office/drawing/2014/main" id="{E5845A58-5BC7-CB9C-0630-61AAC90FA300}"/>
              </a:ext>
            </a:extLst>
          </p:cNvPr>
          <p:cNvSpPr/>
          <p:nvPr/>
        </p:nvSpPr>
        <p:spPr>
          <a:xfrm>
            <a:off x="432579" y="6362708"/>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0D911956-A326-2584-DE17-8D388A667221}"/>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32</a:t>
            </a:fld>
            <a:endParaRPr lang="en-US"/>
          </a:p>
        </p:txBody>
      </p:sp>
    </p:spTree>
    <p:extLst>
      <p:ext uri="{BB962C8B-B14F-4D97-AF65-F5344CB8AC3E}">
        <p14:creationId xmlns:p14="http://schemas.microsoft.com/office/powerpoint/2010/main" val="1207916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E7114-8946-55AB-6883-30918F4892D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E685236-80C3-0A32-D7AE-5E1893299018}"/>
              </a:ext>
            </a:extLst>
          </p:cNvPr>
          <p:cNvSpPr/>
          <p:nvPr/>
        </p:nvSpPr>
        <p:spPr>
          <a:xfrm rot="10800000">
            <a:off x="0" y="998705"/>
            <a:ext cx="9144000" cy="5208675"/>
          </a:xfrm>
          <a:prstGeom prst="rect">
            <a:avLst/>
          </a:prstGeom>
          <a:gradFill flip="none" rotWithShape="1">
            <a:gsLst>
              <a:gs pos="6000">
                <a:schemeClr val="bg1"/>
              </a:gs>
              <a:gs pos="100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C5283B-0059-87CC-A5AA-17B540758AD1}"/>
              </a:ext>
            </a:extLst>
          </p:cNvPr>
          <p:cNvSpPr>
            <a:spLocks noGrp="1"/>
          </p:cNvSpPr>
          <p:nvPr>
            <p:ph type="title"/>
          </p:nvPr>
        </p:nvSpPr>
        <p:spPr>
          <a:xfrm>
            <a:off x="490864" y="621101"/>
            <a:ext cx="8108254" cy="767751"/>
          </a:xfrm>
        </p:spPr>
        <p:txBody>
          <a:bodyPr/>
          <a:lstStyle/>
          <a:p>
            <a:r>
              <a:rPr lang="en-US"/>
              <a:t>Frequently Asked Questions</a:t>
            </a:r>
          </a:p>
        </p:txBody>
      </p:sp>
      <p:sp>
        <p:nvSpPr>
          <p:cNvPr id="3" name="Content Placeholder 2">
            <a:extLst>
              <a:ext uri="{FF2B5EF4-FFF2-40B4-BE49-F238E27FC236}">
                <a16:creationId xmlns:a16="http://schemas.microsoft.com/office/drawing/2014/main" id="{355E1965-E3E9-0B58-7AF4-6CC2E7A4803A}"/>
              </a:ext>
            </a:extLst>
          </p:cNvPr>
          <p:cNvSpPr>
            <a:spLocks noGrp="1"/>
          </p:cNvSpPr>
          <p:nvPr>
            <p:ph idx="1"/>
          </p:nvPr>
        </p:nvSpPr>
        <p:spPr>
          <a:xfrm>
            <a:off x="489476" y="1247570"/>
            <a:ext cx="8108254" cy="4959811"/>
          </a:xfrm>
        </p:spPr>
        <p:txBody>
          <a:bodyPr>
            <a:noAutofit/>
          </a:bodyPr>
          <a:lstStyle/>
          <a:p>
            <a:pPr>
              <a:spcBef>
                <a:spcPts val="0"/>
              </a:spcBef>
            </a:pPr>
            <a:r>
              <a:rPr lang="en-US" b="1" i="0" u="none" strike="noStrike" baseline="0" dirty="0">
                <a:solidFill>
                  <a:srgbClr val="003664"/>
                </a:solidFill>
                <a:latin typeface="+mn-lt"/>
              </a:rPr>
              <a:t>What do I do if I don’t have a HARP ID or QPP Security Official role?  </a:t>
            </a:r>
          </a:p>
          <a:p>
            <a:pPr>
              <a:spcBef>
                <a:spcPts val="0"/>
              </a:spcBef>
            </a:pPr>
            <a:endParaRPr lang="en-US" b="0" i="0" u="none" strike="noStrike" baseline="0" dirty="0">
              <a:solidFill>
                <a:srgbClr val="000000"/>
              </a:solidFill>
              <a:latin typeface="+mn-lt"/>
            </a:endParaRPr>
          </a:p>
          <a:p>
            <a:pPr>
              <a:spcBef>
                <a:spcPts val="0"/>
              </a:spcBef>
            </a:pPr>
            <a:r>
              <a:rPr lang="en-US" b="0" i="0" u="none" strike="noStrike" baseline="0" dirty="0">
                <a:solidFill>
                  <a:srgbClr val="000000"/>
                </a:solidFill>
                <a:latin typeface="+mn-lt"/>
              </a:rPr>
              <a:t>You need both a HARP ID and the QPP Security Official role for your organization to submit an MVP registration. </a:t>
            </a:r>
          </a:p>
          <a:p>
            <a:pPr marL="171450" indent="-171450">
              <a:spcBef>
                <a:spcPts val="0"/>
              </a:spcBef>
              <a:buFont typeface="Arial" panose="020B0604020202020204" pitchFamily="34" charset="0"/>
              <a:buChar char="•"/>
            </a:pPr>
            <a:r>
              <a:rPr lang="en-US" b="0" i="0" u="none" strike="noStrike" baseline="0" dirty="0">
                <a:solidFill>
                  <a:srgbClr val="000000"/>
                </a:solidFill>
                <a:latin typeface="+mn-lt"/>
              </a:rPr>
              <a:t>The Security Official for a Practice organization can submit an MVP registration on behalf of an individual, subgroup or group MVP registration. </a:t>
            </a:r>
          </a:p>
          <a:p>
            <a:pPr marL="171450" indent="-171450">
              <a:spcBef>
                <a:spcPts val="0"/>
              </a:spcBef>
              <a:buFont typeface="Arial" panose="020B0604020202020204" pitchFamily="34" charset="0"/>
              <a:buChar char="•"/>
            </a:pPr>
            <a:r>
              <a:rPr lang="en-US" b="0" i="0" u="none" strike="noStrike" baseline="0" dirty="0">
                <a:solidFill>
                  <a:srgbClr val="000000"/>
                </a:solidFill>
                <a:latin typeface="+mn-lt"/>
              </a:rPr>
              <a:t>The Security Official for an APM Entity organization can submit an APM Entity MVP registration. </a:t>
            </a:r>
          </a:p>
          <a:p>
            <a:pPr>
              <a:spcBef>
                <a:spcPts val="0"/>
              </a:spcBef>
            </a:pPr>
            <a:endParaRPr lang="en-US" b="0" i="0" u="none" strike="noStrike" baseline="0" dirty="0">
              <a:solidFill>
                <a:srgbClr val="000000"/>
              </a:solidFill>
              <a:latin typeface="+mn-lt"/>
            </a:endParaRPr>
          </a:p>
          <a:p>
            <a:pPr>
              <a:spcBef>
                <a:spcPts val="0"/>
              </a:spcBef>
            </a:pPr>
            <a:r>
              <a:rPr lang="en-US" b="0" i="0" u="none" strike="noStrike" baseline="0" dirty="0">
                <a:solidFill>
                  <a:srgbClr val="000000"/>
                </a:solidFill>
                <a:latin typeface="+mn-lt"/>
              </a:rPr>
              <a:t>To learn about HARP account registration, review </a:t>
            </a:r>
            <a:r>
              <a:rPr lang="en-US" b="1" i="0" u="none" strike="noStrike" baseline="0" dirty="0">
                <a:solidFill>
                  <a:srgbClr val="000000"/>
                </a:solidFill>
                <a:latin typeface="+mn-lt"/>
              </a:rPr>
              <a:t>Step 1. Register for a HARP Account </a:t>
            </a:r>
            <a:r>
              <a:rPr lang="en-US" b="0" i="0" u="none" strike="noStrike" baseline="0" dirty="0">
                <a:solidFill>
                  <a:srgbClr val="000000"/>
                </a:solidFill>
                <a:latin typeface="+mn-lt"/>
              </a:rPr>
              <a:t>in the </a:t>
            </a:r>
            <a:r>
              <a:rPr lang="en-US" b="0" i="0" u="none" strike="noStrike" baseline="0" dirty="0">
                <a:solidFill>
                  <a:srgbClr val="0000FF"/>
                </a:solidFill>
                <a:latin typeface="+mn-lt"/>
                <a:hlinkClick r:id="rId2"/>
              </a:rPr>
              <a:t>Quality Payment Program Access Guide (ZIP 3MB)</a:t>
            </a:r>
            <a:r>
              <a:rPr lang="en-US" b="0" i="0" u="none" strike="noStrike" baseline="0" dirty="0">
                <a:solidFill>
                  <a:srgbClr val="000000"/>
                </a:solidFill>
                <a:latin typeface="+mn-lt"/>
              </a:rPr>
              <a:t>. </a:t>
            </a:r>
          </a:p>
          <a:p>
            <a:pPr>
              <a:spcBef>
                <a:spcPts val="0"/>
              </a:spcBef>
            </a:pPr>
            <a:endParaRPr lang="en-US" b="0" i="0" u="none" strike="noStrike" baseline="0" dirty="0">
              <a:solidFill>
                <a:srgbClr val="000000"/>
              </a:solidFill>
              <a:latin typeface="+mn-lt"/>
            </a:endParaRPr>
          </a:p>
          <a:p>
            <a:pPr>
              <a:spcBef>
                <a:spcPts val="0"/>
              </a:spcBef>
            </a:pPr>
            <a:r>
              <a:rPr lang="en-US" b="0" i="0" u="none" strike="noStrike" baseline="0" dirty="0">
                <a:solidFill>
                  <a:srgbClr val="000000"/>
                </a:solidFill>
                <a:latin typeface="+mn-lt"/>
              </a:rPr>
              <a:t>To learn about QPP roles, review </a:t>
            </a:r>
            <a:r>
              <a:rPr lang="en-US" b="1" i="0" u="none" strike="noStrike" baseline="0" dirty="0">
                <a:solidFill>
                  <a:srgbClr val="000000"/>
                </a:solidFill>
                <a:latin typeface="+mn-lt"/>
              </a:rPr>
              <a:t>Step 2a. Connect as an Organization </a:t>
            </a:r>
            <a:r>
              <a:rPr lang="en-US" b="0" i="0" u="none" strike="noStrike" baseline="0" dirty="0">
                <a:solidFill>
                  <a:srgbClr val="000000"/>
                </a:solidFill>
                <a:latin typeface="+mn-lt"/>
              </a:rPr>
              <a:t>in the </a:t>
            </a:r>
            <a:r>
              <a:rPr lang="en-US" b="0" i="0" u="none" strike="noStrike" baseline="0" dirty="0">
                <a:solidFill>
                  <a:srgbClr val="000000"/>
                </a:solidFill>
                <a:latin typeface="+mn-lt"/>
                <a:hlinkClick r:id="rId2"/>
              </a:rPr>
              <a:t>Quality Payment Program Access Guide (ZIP 3MB)</a:t>
            </a:r>
            <a:r>
              <a:rPr lang="en-US" b="0" i="0" u="none" strike="noStrike" baseline="0" dirty="0">
                <a:solidFill>
                  <a:srgbClr val="000000"/>
                </a:solidFill>
                <a:latin typeface="+mn-lt"/>
              </a:rPr>
              <a:t>. </a:t>
            </a:r>
          </a:p>
          <a:p>
            <a:pPr>
              <a:spcBef>
                <a:spcPts val="0"/>
              </a:spcBef>
            </a:pPr>
            <a:endParaRPr lang="en-US" dirty="0">
              <a:solidFill>
                <a:srgbClr val="000000"/>
              </a:solidFill>
              <a:effectLst/>
              <a:latin typeface="+mn-lt"/>
              <a:ea typeface="Calibri" panose="020F0502020204030204" pitchFamily="34" charset="0"/>
              <a:cs typeface="Segoe UI" panose="020B0502040204020203" pitchFamily="34" charset="0"/>
            </a:endParaRPr>
          </a:p>
          <a:p>
            <a:r>
              <a:rPr lang="en-US" b="1" dirty="0">
                <a:solidFill>
                  <a:srgbClr val="003664"/>
                </a:solidFill>
                <a:latin typeface="+mn-lt"/>
              </a:rPr>
              <a:t>Can our third party intermediary complete our MVP (and subgroup if applicable) registration? </a:t>
            </a:r>
          </a:p>
          <a:p>
            <a:r>
              <a:rPr lang="en-US" dirty="0">
                <a:latin typeface="+mn-lt"/>
              </a:rPr>
              <a:t>No. Only the practice or APM Entity Security Official can complete MVP registration. </a:t>
            </a:r>
          </a:p>
          <a:p>
            <a:endParaRPr lang="en-US" sz="900" dirty="0">
              <a:latin typeface="+mn-lt"/>
            </a:endParaRPr>
          </a:p>
          <a:p>
            <a:pPr>
              <a:spcBef>
                <a:spcPts val="0"/>
              </a:spcBef>
            </a:pPr>
            <a:r>
              <a:rPr lang="en-US" b="1" i="0" u="none" strike="noStrike" baseline="0" dirty="0">
                <a:solidFill>
                  <a:srgbClr val="003664"/>
                </a:solidFill>
                <a:latin typeface="+mn-lt"/>
              </a:rPr>
              <a:t>Can we update our registration? </a:t>
            </a:r>
          </a:p>
          <a:p>
            <a:pPr>
              <a:spcBef>
                <a:spcPts val="0"/>
              </a:spcBef>
            </a:pPr>
            <a:endParaRPr lang="en-US" b="1" i="0" u="none" strike="noStrike" baseline="0" dirty="0">
              <a:solidFill>
                <a:srgbClr val="001F5F"/>
              </a:solidFill>
              <a:latin typeface="+mn-lt"/>
            </a:endParaRPr>
          </a:p>
          <a:p>
            <a:pPr>
              <a:spcBef>
                <a:spcPts val="0"/>
              </a:spcBef>
            </a:pPr>
            <a:r>
              <a:rPr lang="en-US" b="0" i="0" u="none" strike="noStrike" baseline="0" dirty="0">
                <a:solidFill>
                  <a:srgbClr val="000000"/>
                </a:solidFill>
                <a:latin typeface="+mn-lt"/>
              </a:rPr>
              <a:t>Yes, you can update your registration on the QPP Website until </a:t>
            </a:r>
            <a:r>
              <a:rPr lang="en-US" dirty="0">
                <a:solidFill>
                  <a:srgbClr val="000000"/>
                </a:solidFill>
                <a:latin typeface="+mn-lt"/>
              </a:rPr>
              <a:t>the deadline on </a:t>
            </a:r>
            <a:r>
              <a:rPr lang="en-US" b="1" i="0" u="none" strike="noStrike" baseline="0" dirty="0">
                <a:solidFill>
                  <a:srgbClr val="000000"/>
                </a:solidFill>
                <a:latin typeface="+mn-lt"/>
              </a:rPr>
              <a:t>Monday, December 2, 2024 at 8 p.m. ET. </a:t>
            </a:r>
          </a:p>
          <a:p>
            <a:pPr>
              <a:spcBef>
                <a:spcPts val="0"/>
              </a:spcBef>
            </a:pPr>
            <a:endParaRPr lang="en-US" sz="900" b="1" dirty="0">
              <a:solidFill>
                <a:srgbClr val="000000"/>
              </a:solidFill>
              <a:latin typeface="+mn-lt"/>
            </a:endParaRPr>
          </a:p>
          <a:p>
            <a:pPr>
              <a:spcBef>
                <a:spcPts val="0"/>
              </a:spcBef>
            </a:pPr>
            <a:endParaRPr lang="en-US" b="1" i="0" u="none" strike="noStrike" baseline="0" dirty="0">
              <a:solidFill>
                <a:srgbClr val="001F5F"/>
              </a:solidFill>
              <a:latin typeface="+mn-lt"/>
            </a:endParaRPr>
          </a:p>
        </p:txBody>
      </p:sp>
      <p:sp>
        <p:nvSpPr>
          <p:cNvPr id="4" name="Action Button: Home 3">
            <a:hlinkClick r:id="rId3" action="ppaction://hlinksldjump" highlightClick="1"/>
            <a:extLst>
              <a:ext uri="{FF2B5EF4-FFF2-40B4-BE49-F238E27FC236}">
                <a16:creationId xmlns:a16="http://schemas.microsoft.com/office/drawing/2014/main" id="{B3EFCDEA-E5A0-2436-0487-66F90007339A}"/>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C32DA4E2-3E2A-4E5B-D91B-615371DA0070}"/>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33</a:t>
            </a:fld>
            <a:endParaRPr lang="en-US"/>
          </a:p>
        </p:txBody>
      </p:sp>
      <p:sp>
        <p:nvSpPr>
          <p:cNvPr id="14" name="TextBox 13">
            <a:extLst>
              <a:ext uri="{FF2B5EF4-FFF2-40B4-BE49-F238E27FC236}">
                <a16:creationId xmlns:a16="http://schemas.microsoft.com/office/drawing/2014/main" id="{3F17A6AA-388B-40C5-F3FE-32D0BC397EFC}"/>
              </a:ext>
            </a:extLst>
          </p:cNvPr>
          <p:cNvSpPr txBox="1"/>
          <p:nvPr/>
        </p:nvSpPr>
        <p:spPr>
          <a:xfrm>
            <a:off x="489475" y="412421"/>
            <a:ext cx="6292325" cy="261610"/>
          </a:xfrm>
          <a:prstGeom prst="rect">
            <a:avLst/>
          </a:prstGeom>
          <a:noFill/>
        </p:spPr>
        <p:txBody>
          <a:bodyPr wrap="square">
            <a:spAutoFit/>
          </a:bodyPr>
          <a:lstStyle/>
          <a:p>
            <a:r>
              <a:rPr lang="en-US" sz="1100" b="1" spc="300" dirty="0">
                <a:solidFill>
                  <a:srgbClr val="003664"/>
                </a:solidFill>
              </a:rPr>
              <a:t>MVP REGISTRATION: FREQUENTLY ASKED QUESTIONS</a:t>
            </a:r>
          </a:p>
        </p:txBody>
      </p:sp>
    </p:spTree>
    <p:extLst>
      <p:ext uri="{BB962C8B-B14F-4D97-AF65-F5344CB8AC3E}">
        <p14:creationId xmlns:p14="http://schemas.microsoft.com/office/powerpoint/2010/main" val="3733381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F254D-731B-19AB-0E73-2CDBB9B82FF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D6F5091-6518-F930-0249-A72E58C5FCAF}"/>
              </a:ext>
            </a:extLst>
          </p:cNvPr>
          <p:cNvSpPr/>
          <p:nvPr/>
        </p:nvSpPr>
        <p:spPr>
          <a:xfrm rot="10800000">
            <a:off x="0" y="998705"/>
            <a:ext cx="9144000" cy="5208675"/>
          </a:xfrm>
          <a:prstGeom prst="rect">
            <a:avLst/>
          </a:prstGeom>
          <a:gradFill flip="none" rotWithShape="1">
            <a:gsLst>
              <a:gs pos="6000">
                <a:schemeClr val="bg1"/>
              </a:gs>
              <a:gs pos="100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3C440A-890E-E329-32B2-C5C6AB1F7A54}"/>
              </a:ext>
            </a:extLst>
          </p:cNvPr>
          <p:cNvSpPr>
            <a:spLocks noGrp="1"/>
          </p:cNvSpPr>
          <p:nvPr>
            <p:ph type="title"/>
          </p:nvPr>
        </p:nvSpPr>
        <p:spPr>
          <a:xfrm>
            <a:off x="490864" y="621101"/>
            <a:ext cx="8108254" cy="767751"/>
          </a:xfrm>
        </p:spPr>
        <p:txBody>
          <a:bodyPr/>
          <a:lstStyle/>
          <a:p>
            <a:r>
              <a:rPr lang="en-US"/>
              <a:t>Frequently Asked Questions</a:t>
            </a:r>
          </a:p>
        </p:txBody>
      </p:sp>
      <p:sp>
        <p:nvSpPr>
          <p:cNvPr id="3" name="Content Placeholder 2">
            <a:extLst>
              <a:ext uri="{FF2B5EF4-FFF2-40B4-BE49-F238E27FC236}">
                <a16:creationId xmlns:a16="http://schemas.microsoft.com/office/drawing/2014/main" id="{02A7B13F-3281-E418-43B0-D7071B90A781}"/>
              </a:ext>
            </a:extLst>
          </p:cNvPr>
          <p:cNvSpPr>
            <a:spLocks noGrp="1"/>
          </p:cNvSpPr>
          <p:nvPr>
            <p:ph idx="1"/>
          </p:nvPr>
        </p:nvSpPr>
        <p:spPr>
          <a:xfrm>
            <a:off x="489476" y="1247570"/>
            <a:ext cx="8108254" cy="4959811"/>
          </a:xfrm>
        </p:spPr>
        <p:txBody>
          <a:bodyPr>
            <a:noAutofit/>
          </a:bodyPr>
          <a:lstStyle/>
          <a:p>
            <a:pPr>
              <a:spcBef>
                <a:spcPts val="0"/>
              </a:spcBef>
            </a:pPr>
            <a:r>
              <a:rPr lang="en-US" b="1" i="0" u="none" strike="noStrike" baseline="0" dirty="0">
                <a:solidFill>
                  <a:srgbClr val="003664"/>
                </a:solidFill>
                <a:latin typeface="+mn-lt"/>
              </a:rPr>
              <a:t>Once we’re registered for an MVP, do we have to report it? </a:t>
            </a:r>
          </a:p>
          <a:p>
            <a:pPr>
              <a:spcBef>
                <a:spcPts val="0"/>
              </a:spcBef>
            </a:pPr>
            <a:endParaRPr lang="en-US" b="0" i="0" u="none" strike="noStrike" baseline="0" dirty="0">
              <a:solidFill>
                <a:srgbClr val="001F5F"/>
              </a:solidFill>
              <a:latin typeface="+mn-lt"/>
            </a:endParaRPr>
          </a:p>
          <a:p>
            <a:pPr>
              <a:spcBef>
                <a:spcPts val="0"/>
              </a:spcBef>
            </a:pPr>
            <a:r>
              <a:rPr lang="en-US" b="0" i="0" u="none" strike="noStrike" baseline="0" dirty="0">
                <a:solidFill>
                  <a:srgbClr val="000000"/>
                </a:solidFill>
                <a:latin typeface="+mn-lt"/>
              </a:rPr>
              <a:t>No. Even if you register to report an MVP, you can still choose to report traditional MIPS (or the APM Performance Pathway, APP, if applicable) instead (or in addition to your MVP reporting). As a reminder, the subgroup participation option is only available for MVP reporting; MIPS eligible clinicians that registered to report as a subgroup would need to report traditional MIPS or the APP as individuals, as a group or as an APM Entity (if applicable) if they don’t report the MVP. </a:t>
            </a:r>
          </a:p>
          <a:p>
            <a:pPr>
              <a:spcBef>
                <a:spcPts val="0"/>
              </a:spcBef>
            </a:pPr>
            <a:endParaRPr lang="en-US" dirty="0">
              <a:solidFill>
                <a:srgbClr val="000000"/>
              </a:solidFill>
              <a:latin typeface="+mn-lt"/>
            </a:endParaRPr>
          </a:p>
          <a:p>
            <a:pPr>
              <a:spcBef>
                <a:spcPts val="0"/>
              </a:spcBef>
            </a:pPr>
            <a:r>
              <a:rPr lang="en-US" dirty="0">
                <a:solidFill>
                  <a:srgbClr val="000000"/>
                </a:solidFill>
                <a:latin typeface="+mn-lt"/>
              </a:rPr>
              <a:t>If you complete an MVP registration but don’t ultimately report the MVP, you’ll receive the highest final score that can be attributed to you from any reporting option and participation option, with the exception of virtual groups.</a:t>
            </a:r>
          </a:p>
          <a:p>
            <a:r>
              <a:rPr lang="en-US" b="1" dirty="0">
                <a:solidFill>
                  <a:srgbClr val="003664"/>
                </a:solidFill>
                <a:latin typeface="+mn-lt"/>
              </a:rPr>
              <a:t>We would like to submit the Consumer Assessment of Healthcare Providers and Systems (CAHPS) for MIPS Survey for 1 of our 4 required quality measures, how do we do this? </a:t>
            </a:r>
          </a:p>
          <a:p>
            <a:r>
              <a:rPr lang="en-US" dirty="0">
                <a:solidFill>
                  <a:srgbClr val="000000"/>
                </a:solidFill>
                <a:latin typeface="+mn-lt"/>
              </a:rPr>
              <a:t>If the MVP you’ve registered for, includes the CAHPS for MIPS Survey as an available quality measure, you’ll need to complete a separate registration by July 1, 2024, at 8p.m. ET. Visit the QPP website to </a:t>
            </a:r>
            <a:r>
              <a:rPr lang="en-US" dirty="0">
                <a:solidFill>
                  <a:srgbClr val="000000"/>
                </a:solidFill>
                <a:latin typeface="+mn-lt"/>
                <a:hlinkClick r:id="rId2"/>
              </a:rPr>
              <a:t>learn more about CAHPS for MIPS Survey registration</a:t>
            </a:r>
            <a:r>
              <a:rPr lang="en-US" dirty="0">
                <a:solidFill>
                  <a:srgbClr val="000000"/>
                </a:solidFill>
                <a:latin typeface="+mn-lt"/>
              </a:rPr>
              <a:t>.</a:t>
            </a:r>
          </a:p>
          <a:p>
            <a:pPr marL="171450" indent="-171450">
              <a:buFont typeface="Arial" panose="020B0604020202020204" pitchFamily="34" charset="0"/>
              <a:buChar char="•"/>
            </a:pPr>
            <a:r>
              <a:rPr lang="en-US" dirty="0">
                <a:solidFill>
                  <a:srgbClr val="000000"/>
                </a:solidFill>
                <a:latin typeface="+mn-lt"/>
              </a:rPr>
              <a:t>Groups, subgroups*, and APM Entities that are registered to report the following 3 MVPs and intend to administer the CAHPS for MIPS Survey as 1 of their 4 quality measures: </a:t>
            </a:r>
          </a:p>
          <a:p>
            <a:pPr marL="685800" lvl="1">
              <a:buFont typeface="+mj-lt"/>
              <a:buAutoNum type="arabicPeriod"/>
            </a:pPr>
            <a:r>
              <a:rPr lang="en-US" dirty="0">
                <a:solidFill>
                  <a:srgbClr val="000000"/>
                </a:solidFill>
                <a:latin typeface="+mn-lt"/>
              </a:rPr>
              <a:t>Adopting Best Practices and Promoting Patient Safety within Emergency Medicine MVP (MVP ID: G0057)</a:t>
            </a:r>
          </a:p>
          <a:p>
            <a:pPr marL="685800" lvl="1">
              <a:buFont typeface="+mj-lt"/>
              <a:buAutoNum type="arabicPeriod"/>
            </a:pPr>
            <a:r>
              <a:rPr lang="en-US" dirty="0">
                <a:solidFill>
                  <a:srgbClr val="000000"/>
                </a:solidFill>
                <a:latin typeface="+mn-lt"/>
              </a:rPr>
              <a:t>Advancing Cancer Care MVP (MVP ID: M0001)</a:t>
            </a:r>
          </a:p>
          <a:p>
            <a:pPr marL="685800" lvl="1">
              <a:buFont typeface="+mj-lt"/>
              <a:buAutoNum type="arabicPeriod"/>
            </a:pPr>
            <a:r>
              <a:rPr lang="en-US" dirty="0">
                <a:solidFill>
                  <a:srgbClr val="000000"/>
                </a:solidFill>
                <a:latin typeface="+mn-lt"/>
              </a:rPr>
              <a:t>Value in Primary Care MVP (MVP ID: M0005)</a:t>
            </a:r>
          </a:p>
          <a:p>
            <a:r>
              <a:rPr lang="en-US" dirty="0">
                <a:solidFill>
                  <a:srgbClr val="000000"/>
                </a:solidFill>
                <a:latin typeface="+mn-lt"/>
              </a:rPr>
              <a:t> </a:t>
            </a:r>
          </a:p>
        </p:txBody>
      </p:sp>
      <p:sp>
        <p:nvSpPr>
          <p:cNvPr id="4" name="Action Button: Home 3">
            <a:hlinkClick r:id="rId3" action="ppaction://hlinksldjump" highlightClick="1"/>
            <a:extLst>
              <a:ext uri="{FF2B5EF4-FFF2-40B4-BE49-F238E27FC236}">
                <a16:creationId xmlns:a16="http://schemas.microsoft.com/office/drawing/2014/main" id="{313231D0-F465-5595-B7F3-F711C73EEE7E}"/>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2EF6F6E9-8FB0-CD0C-73CF-74291F33F392}"/>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34</a:t>
            </a:fld>
            <a:endParaRPr lang="en-US"/>
          </a:p>
        </p:txBody>
      </p:sp>
      <p:sp>
        <p:nvSpPr>
          <p:cNvPr id="14" name="TextBox 13">
            <a:extLst>
              <a:ext uri="{FF2B5EF4-FFF2-40B4-BE49-F238E27FC236}">
                <a16:creationId xmlns:a16="http://schemas.microsoft.com/office/drawing/2014/main" id="{51E5A08F-395E-D81B-20E7-B5055139BDD5}"/>
              </a:ext>
            </a:extLst>
          </p:cNvPr>
          <p:cNvSpPr txBox="1"/>
          <p:nvPr/>
        </p:nvSpPr>
        <p:spPr>
          <a:xfrm>
            <a:off x="489475" y="412421"/>
            <a:ext cx="5835125" cy="261610"/>
          </a:xfrm>
          <a:prstGeom prst="rect">
            <a:avLst/>
          </a:prstGeom>
          <a:noFill/>
        </p:spPr>
        <p:txBody>
          <a:bodyPr wrap="square">
            <a:spAutoFit/>
          </a:bodyPr>
          <a:lstStyle/>
          <a:p>
            <a:r>
              <a:rPr lang="en-US" sz="1100" b="1" spc="300" dirty="0">
                <a:solidFill>
                  <a:srgbClr val="003664"/>
                </a:solidFill>
              </a:rPr>
              <a:t>MVP REGISTRATION: FREQUENTLY ASKED QUESTIONS</a:t>
            </a:r>
          </a:p>
        </p:txBody>
      </p:sp>
    </p:spTree>
    <p:extLst>
      <p:ext uri="{BB962C8B-B14F-4D97-AF65-F5344CB8AC3E}">
        <p14:creationId xmlns:p14="http://schemas.microsoft.com/office/powerpoint/2010/main" val="4058262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F254D-731B-19AB-0E73-2CDBB9B82FF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D6F5091-6518-F930-0249-A72E58C5FCAF}"/>
              </a:ext>
            </a:extLst>
          </p:cNvPr>
          <p:cNvSpPr/>
          <p:nvPr/>
        </p:nvSpPr>
        <p:spPr>
          <a:xfrm rot="10800000">
            <a:off x="0" y="998705"/>
            <a:ext cx="9144000" cy="5208675"/>
          </a:xfrm>
          <a:prstGeom prst="rect">
            <a:avLst/>
          </a:prstGeom>
          <a:gradFill flip="none" rotWithShape="1">
            <a:gsLst>
              <a:gs pos="6000">
                <a:schemeClr val="bg1"/>
              </a:gs>
              <a:gs pos="100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3C440A-890E-E329-32B2-C5C6AB1F7A54}"/>
              </a:ext>
            </a:extLst>
          </p:cNvPr>
          <p:cNvSpPr>
            <a:spLocks noGrp="1"/>
          </p:cNvSpPr>
          <p:nvPr>
            <p:ph type="title"/>
          </p:nvPr>
        </p:nvSpPr>
        <p:spPr>
          <a:xfrm>
            <a:off x="490864" y="621101"/>
            <a:ext cx="8108254" cy="767751"/>
          </a:xfrm>
        </p:spPr>
        <p:txBody>
          <a:bodyPr/>
          <a:lstStyle/>
          <a:p>
            <a:r>
              <a:rPr lang="en-US" dirty="0"/>
              <a:t>Frequently Asked Questions</a:t>
            </a:r>
          </a:p>
        </p:txBody>
      </p:sp>
      <p:sp>
        <p:nvSpPr>
          <p:cNvPr id="3" name="Content Placeholder 2">
            <a:extLst>
              <a:ext uri="{FF2B5EF4-FFF2-40B4-BE49-F238E27FC236}">
                <a16:creationId xmlns:a16="http://schemas.microsoft.com/office/drawing/2014/main" id="{02A7B13F-3281-E418-43B0-D7071B90A781}"/>
              </a:ext>
            </a:extLst>
          </p:cNvPr>
          <p:cNvSpPr>
            <a:spLocks noGrp="1"/>
          </p:cNvSpPr>
          <p:nvPr>
            <p:ph idx="1"/>
          </p:nvPr>
        </p:nvSpPr>
        <p:spPr>
          <a:xfrm>
            <a:off x="544882" y="1204052"/>
            <a:ext cx="8256217" cy="4959811"/>
          </a:xfrm>
        </p:spPr>
        <p:txBody>
          <a:bodyPr>
            <a:noAutofit/>
          </a:bodyPr>
          <a:lstStyle/>
          <a:p>
            <a:pPr marL="0" marR="0">
              <a:lnSpc>
                <a:spcPct val="107000"/>
              </a:lnSpc>
              <a:spcBef>
                <a:spcPts val="800"/>
              </a:spcBef>
              <a:spcAft>
                <a:spcPts val="400"/>
              </a:spcAft>
            </a:pPr>
            <a:r>
              <a:rPr lang="en-US" b="1" kern="100" dirty="0">
                <a:solidFill>
                  <a:srgbClr val="0F4761"/>
                </a:solidFill>
                <a:effectLst/>
                <a:latin typeface="+mn-lt"/>
                <a:ea typeface="Times New Roman" panose="02020603050405020304" pitchFamily="18" charset="0"/>
                <a:cs typeface="Times New Roman" panose="02020603050405020304" pitchFamily="18" charset="0"/>
              </a:rPr>
              <a:t>Can we register and then become ineligible for reporting the MVP we registered for?</a:t>
            </a:r>
          </a:p>
          <a:p>
            <a:pPr marL="0" marR="0">
              <a:lnSpc>
                <a:spcPct val="107000"/>
              </a:lnSpc>
              <a:spcBef>
                <a:spcPts val="0"/>
              </a:spcBef>
              <a:spcAft>
                <a:spcPts val="800"/>
              </a:spcAft>
            </a:pPr>
            <a:r>
              <a:rPr lang="en-US" sz="1100" b="1" kern="100" dirty="0">
                <a:effectLst/>
                <a:latin typeface="+mn-lt"/>
                <a:ea typeface="Aptos" panose="020B0004020202020204" pitchFamily="34" charset="0"/>
                <a:cs typeface="Times New Roman" panose="02020603050405020304" pitchFamily="18" charset="0"/>
              </a:rPr>
              <a:t>Yes, if you register to report an MVP as an individual or group*.</a:t>
            </a:r>
            <a:r>
              <a:rPr lang="en-US" sz="1100" kern="100" dirty="0">
                <a:effectLst/>
                <a:latin typeface="+mn-lt"/>
                <a:ea typeface="Aptos" panose="020B0004020202020204" pitchFamily="34" charset="0"/>
                <a:cs typeface="Times New Roman" panose="02020603050405020304" pitchFamily="18" charset="0"/>
              </a:rPr>
              <a:t> You can’t voluntarily report or opt-in to MVP reporting; you must be MIPS eligible to report an MVP. </a:t>
            </a:r>
          </a:p>
          <a:p>
            <a:pPr marL="0" marR="0">
              <a:lnSpc>
                <a:spcPct val="107000"/>
              </a:lnSpc>
              <a:spcBef>
                <a:spcPts val="0"/>
              </a:spcBef>
              <a:spcAft>
                <a:spcPts val="800"/>
              </a:spcAft>
            </a:pPr>
            <a:r>
              <a:rPr lang="en-US" sz="1100" kern="100" dirty="0">
                <a:effectLst/>
                <a:latin typeface="+mn-lt"/>
                <a:ea typeface="Aptos" panose="020B0004020202020204" pitchFamily="34" charset="0"/>
                <a:cs typeface="Times New Roman" panose="02020603050405020304" pitchFamily="18" charset="0"/>
              </a:rPr>
              <a:t>Eligibility timeline:</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mn-lt"/>
                <a:ea typeface="Aptos" panose="020B0004020202020204" pitchFamily="34" charset="0"/>
                <a:cs typeface="Times New Roman" panose="02020603050405020304" pitchFamily="18" charset="0"/>
              </a:rPr>
              <a:t>Initial 2024 MIPS eligibility was available in December 2023, before the 2024 MVP registration period. </a:t>
            </a:r>
          </a:p>
          <a:p>
            <a:pPr marL="171450" marR="0" lvl="0" indent="-171450">
              <a:lnSpc>
                <a:spcPct val="107000"/>
              </a:lnSpc>
              <a:spcBef>
                <a:spcPts val="0"/>
              </a:spcBef>
              <a:spcAft>
                <a:spcPts val="800"/>
              </a:spcAft>
              <a:buFont typeface="Arial" panose="020B0604020202020204" pitchFamily="34" charset="0"/>
              <a:buChar char="•"/>
            </a:pPr>
            <a:r>
              <a:rPr lang="en-US" sz="1100" kern="100" dirty="0">
                <a:effectLst/>
                <a:latin typeface="+mn-lt"/>
                <a:ea typeface="Aptos" panose="020B0004020202020204" pitchFamily="34" charset="0"/>
                <a:cs typeface="Times New Roman" panose="02020603050405020304" pitchFamily="18" charset="0"/>
              </a:rPr>
              <a:t>Final 2024 eligibility will be available by early December 2024.</a:t>
            </a:r>
          </a:p>
          <a:p>
            <a:pPr marL="0" marR="0">
              <a:lnSpc>
                <a:spcPct val="107000"/>
              </a:lnSpc>
              <a:spcBef>
                <a:spcPts val="0"/>
              </a:spcBef>
              <a:spcAft>
                <a:spcPts val="800"/>
              </a:spcAft>
            </a:pPr>
            <a:r>
              <a:rPr lang="en-US" sz="1100" kern="100" dirty="0">
                <a:effectLst/>
                <a:latin typeface="+mn-lt"/>
                <a:ea typeface="Aptos" panose="020B0004020202020204" pitchFamily="34" charset="0"/>
                <a:cs typeface="Times New Roman" panose="02020603050405020304" pitchFamily="18" charset="0"/>
              </a:rPr>
              <a:t>Just as with traditional MIPS, individuals and groups that register for an MVP must confirm their final eligibility for the 2024 performance year when it’s published on the </a:t>
            </a:r>
            <a:r>
              <a:rPr lang="en-US" sz="1100" u="sng" kern="100" dirty="0">
                <a:solidFill>
                  <a:srgbClr val="467886"/>
                </a:solidFill>
                <a:effectLst/>
                <a:latin typeface="+mn-lt"/>
                <a:ea typeface="Aptos" panose="020B0004020202020204" pitchFamily="34" charset="0"/>
                <a:cs typeface="Times New Roman" panose="02020603050405020304" pitchFamily="18" charset="0"/>
                <a:hlinkClick r:id="rId3"/>
              </a:rPr>
              <a:t>QPP Participation Status</a:t>
            </a:r>
            <a:r>
              <a:rPr lang="en-US" sz="1100" kern="100" dirty="0">
                <a:effectLst/>
                <a:latin typeface="+mn-lt"/>
                <a:ea typeface="Aptos" panose="020B0004020202020204" pitchFamily="34" charset="0"/>
                <a:cs typeface="Times New Roman" panose="02020603050405020304" pitchFamily="18" charset="0"/>
              </a:rPr>
              <a:t> tool. </a:t>
            </a:r>
          </a:p>
          <a:p>
            <a:pPr marL="0" marR="0">
              <a:lnSpc>
                <a:spcPct val="107000"/>
              </a:lnSpc>
              <a:spcBef>
                <a:spcPts val="0"/>
              </a:spcBef>
              <a:spcAft>
                <a:spcPts val="800"/>
              </a:spcAft>
            </a:pPr>
            <a:r>
              <a:rPr lang="en-US" sz="1100" b="1" kern="100" dirty="0">
                <a:effectLst/>
                <a:latin typeface="+mn-lt"/>
                <a:ea typeface="Aptos" panose="020B0004020202020204" pitchFamily="34" charset="0"/>
                <a:cs typeface="Times New Roman" panose="02020603050405020304" pitchFamily="18" charset="0"/>
              </a:rPr>
              <a:t>An individual (identified by TIN/NPI combination) or group (identified by TIN) that becomes ineligible or opt-in eligible when final eligibility is released can’t report the MVP they registered for. </a:t>
            </a:r>
            <a:endParaRPr lang="en-US" sz="1100" kern="100" dirty="0">
              <a:effectLst/>
              <a:latin typeface="+mn-lt"/>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100" kern="100" dirty="0">
                <a:effectLst/>
                <a:latin typeface="+mn-lt"/>
                <a:ea typeface="Aptos" panose="020B0004020202020204" pitchFamily="34" charset="0"/>
                <a:cs typeface="Times New Roman" panose="02020603050405020304" pitchFamily="18" charset="0"/>
              </a:rPr>
              <a:t>Instead, they can:  </a:t>
            </a:r>
          </a:p>
          <a:p>
            <a:pPr marL="685800" lvl="1">
              <a:lnSpc>
                <a:spcPct val="107000"/>
              </a:lnSpc>
              <a:spcBef>
                <a:spcPts val="0"/>
              </a:spcBef>
              <a:buFont typeface="+mj-lt"/>
              <a:buAutoNum type="arabicPeriod"/>
            </a:pPr>
            <a:r>
              <a:rPr lang="en-US" sz="1100" kern="100" dirty="0">
                <a:effectLst/>
                <a:latin typeface="+mn-lt"/>
                <a:ea typeface="Aptos" panose="020B0004020202020204" pitchFamily="34" charset="0"/>
                <a:cs typeface="Times New Roman" panose="02020603050405020304" pitchFamily="18" charset="0"/>
              </a:rPr>
              <a:t>Voluntarily report </a:t>
            </a:r>
            <a:r>
              <a:rPr lang="en-US" sz="1100" u="sng" kern="100" dirty="0">
                <a:solidFill>
                  <a:srgbClr val="467886"/>
                </a:solidFill>
                <a:effectLst/>
                <a:latin typeface="+mn-lt"/>
                <a:ea typeface="Aptos" panose="020B0004020202020204" pitchFamily="34" charset="0"/>
                <a:cs typeface="Times New Roman" panose="02020603050405020304" pitchFamily="18" charset="0"/>
                <a:hlinkClick r:id="rId4"/>
              </a:rPr>
              <a:t>traditional MIPS</a:t>
            </a:r>
            <a:r>
              <a:rPr lang="en-US" sz="1100" kern="100" dirty="0">
                <a:effectLst/>
                <a:latin typeface="+mn-lt"/>
                <a:ea typeface="Aptos" panose="020B0004020202020204" pitchFamily="34" charset="0"/>
                <a:cs typeface="Times New Roman" panose="02020603050405020304" pitchFamily="18" charset="0"/>
              </a:rPr>
              <a:t>.</a:t>
            </a:r>
          </a:p>
          <a:p>
            <a:pPr marL="685800" lvl="1">
              <a:lnSpc>
                <a:spcPct val="107000"/>
              </a:lnSpc>
              <a:spcBef>
                <a:spcPts val="0"/>
              </a:spcBef>
              <a:buFont typeface="+mj-lt"/>
              <a:buAutoNum type="arabicPeriod"/>
            </a:pPr>
            <a:r>
              <a:rPr lang="en-US" sz="1100" kern="100" dirty="0">
                <a:effectLst/>
                <a:latin typeface="+mn-lt"/>
                <a:ea typeface="Aptos" panose="020B0004020202020204" pitchFamily="34" charset="0"/>
                <a:cs typeface="Times New Roman" panose="02020603050405020304" pitchFamily="18" charset="0"/>
              </a:rPr>
              <a:t>Opt-in to traditional MIPS reporting (if applicable).</a:t>
            </a:r>
          </a:p>
          <a:p>
            <a:pPr marL="685800" lvl="1">
              <a:lnSpc>
                <a:spcPct val="107000"/>
              </a:lnSpc>
              <a:spcBef>
                <a:spcPts val="0"/>
              </a:spcBef>
              <a:spcAft>
                <a:spcPts val="800"/>
              </a:spcAft>
              <a:buFont typeface="+mj-lt"/>
              <a:buAutoNum type="arabicPeriod"/>
            </a:pPr>
            <a:r>
              <a:rPr lang="en-US" sz="1100" kern="100" dirty="0">
                <a:effectLst/>
                <a:latin typeface="+mn-lt"/>
                <a:ea typeface="Aptos" panose="020B0004020202020204" pitchFamily="34" charset="0"/>
                <a:cs typeface="Times New Roman" panose="02020603050405020304" pitchFamily="18" charset="0"/>
              </a:rPr>
              <a:t>Do nothing/don’t report. (Ineligible and opt-in eligible clinicians and groups aren’t required to report.)</a:t>
            </a:r>
          </a:p>
          <a:p>
            <a:pPr marL="0" marR="0">
              <a:lnSpc>
                <a:spcPct val="107000"/>
              </a:lnSpc>
              <a:spcBef>
                <a:spcPts val="0"/>
              </a:spcBef>
              <a:spcAft>
                <a:spcPts val="800"/>
              </a:spcAft>
            </a:pPr>
            <a:r>
              <a:rPr lang="en-US" sz="1100" b="1" kern="100" dirty="0">
                <a:effectLst/>
                <a:latin typeface="+mn-lt"/>
                <a:ea typeface="Aptos" panose="020B0004020202020204" pitchFamily="34" charset="0"/>
                <a:cs typeface="Times New Roman" panose="02020603050405020304" pitchFamily="18" charset="0"/>
              </a:rPr>
              <a:t>*Please note that this doesn’t apply to subgroups.</a:t>
            </a:r>
            <a:r>
              <a:rPr lang="en-US" sz="1100" kern="100" dirty="0">
                <a:effectLst/>
                <a:latin typeface="+mn-lt"/>
                <a:ea typeface="Aptos" panose="020B0004020202020204" pitchFamily="34" charset="0"/>
                <a:cs typeface="Times New Roman" panose="02020603050405020304" pitchFamily="18" charset="0"/>
              </a:rPr>
              <a:t> We only use initial eligibility results to determine a subgroup’s eligibility to register for and report an MVP (</a:t>
            </a:r>
            <a:r>
              <a:rPr lang="en-US" sz="1100" u="sng" kern="100" dirty="0">
                <a:solidFill>
                  <a:srgbClr val="467886"/>
                </a:solidFill>
                <a:effectLst/>
                <a:latin typeface="+mn-lt"/>
                <a:ea typeface="Aptos" panose="020B0004020202020204" pitchFamily="34" charset="0"/>
                <a:cs typeface="Times New Roman" panose="02020603050405020304" pitchFamily="18" charset="0"/>
                <a:hlinkClick r:id="rId5"/>
              </a:rPr>
              <a:t>83 FR 70043</a:t>
            </a:r>
            <a:r>
              <a:rPr lang="en-US" sz="1100" kern="100" dirty="0">
                <a:effectLst/>
                <a:latin typeface="+mn-lt"/>
                <a:ea typeface="Aptos" panose="020B0004020202020204" pitchFamily="34" charset="0"/>
                <a:cs typeface="Times New Roman" panose="02020603050405020304" pitchFamily="18" charset="0"/>
              </a:rPr>
              <a:t>). If the subgroup’s affiliated group becomes ineligible, or opt-in eligible, when final eligibility is released, the subgroup can still report the MVP for which they registered. If the subgroup reports, the MIPS eligible clinicians in the subgroup will receive the associated payment adjustment. </a:t>
            </a:r>
          </a:p>
          <a:p>
            <a:pPr marL="0" marR="0">
              <a:lnSpc>
                <a:spcPct val="107000"/>
              </a:lnSpc>
              <a:spcBef>
                <a:spcPts val="800"/>
              </a:spcBef>
              <a:spcAft>
                <a:spcPts val="400"/>
              </a:spcAft>
            </a:pPr>
            <a:r>
              <a:rPr lang="en-US" sz="1100" b="1" kern="100" dirty="0">
                <a:solidFill>
                  <a:srgbClr val="0F4761"/>
                </a:solidFill>
                <a:effectLst/>
                <a:latin typeface="+mn-lt"/>
                <a:ea typeface="Times New Roman" panose="02020603050405020304" pitchFamily="18" charset="0"/>
                <a:cs typeface="Times New Roman" panose="02020603050405020304" pitchFamily="18" charset="0"/>
              </a:rPr>
              <a:t>Where can I learn more about eligibility? </a:t>
            </a:r>
          </a:p>
          <a:p>
            <a:pPr marL="0" marR="0">
              <a:lnSpc>
                <a:spcPct val="107000"/>
              </a:lnSpc>
              <a:spcBef>
                <a:spcPts val="0"/>
              </a:spcBef>
              <a:spcAft>
                <a:spcPts val="800"/>
              </a:spcAft>
            </a:pPr>
            <a:r>
              <a:rPr lang="en-US" sz="1100" kern="100" dirty="0">
                <a:effectLst/>
                <a:latin typeface="+mn-lt"/>
                <a:ea typeface="Aptos" panose="020B0004020202020204" pitchFamily="34" charset="0"/>
                <a:cs typeface="Times New Roman" panose="02020603050405020304" pitchFamily="18" charset="0"/>
              </a:rPr>
              <a:t>You can learn more about eligibility and how it can change by reviewing the </a:t>
            </a:r>
            <a:r>
              <a:rPr lang="en-US" sz="1100" u="sng" kern="100" dirty="0">
                <a:solidFill>
                  <a:srgbClr val="467886"/>
                </a:solidFill>
                <a:effectLst/>
                <a:latin typeface="+mn-lt"/>
                <a:ea typeface="Aptos" panose="020B0004020202020204" pitchFamily="34" charset="0"/>
                <a:cs typeface="Times New Roman" panose="02020603050405020304" pitchFamily="18" charset="0"/>
                <a:hlinkClick r:id="rId6"/>
              </a:rPr>
              <a:t>QPP website</a:t>
            </a:r>
            <a:r>
              <a:rPr lang="en-US" sz="1100" kern="100" dirty="0">
                <a:effectLst/>
                <a:latin typeface="+mn-lt"/>
                <a:ea typeface="Aptos" panose="020B0004020202020204" pitchFamily="34" charset="0"/>
                <a:cs typeface="Times New Roman" panose="02020603050405020304" pitchFamily="18" charset="0"/>
              </a:rPr>
              <a:t> and the </a:t>
            </a:r>
            <a:r>
              <a:rPr lang="en-US" sz="1100" u="sng" kern="100" dirty="0">
                <a:solidFill>
                  <a:srgbClr val="467886"/>
                </a:solidFill>
                <a:effectLst/>
                <a:latin typeface="+mn-lt"/>
                <a:ea typeface="Aptos" panose="020B0004020202020204" pitchFamily="34" charset="0"/>
                <a:cs typeface="Times New Roman" panose="02020603050405020304" pitchFamily="18" charset="0"/>
                <a:hlinkClick r:id="rId7"/>
              </a:rPr>
              <a:t>2024 MIPS Eligibility and Participation Quick Start Guide (PDF, 1MB)</a:t>
            </a:r>
            <a:r>
              <a:rPr lang="en-US" sz="1100" kern="100" dirty="0">
                <a:effectLst/>
                <a:latin typeface="+mn-lt"/>
                <a:ea typeface="Aptos" panose="020B0004020202020204" pitchFamily="34" charset="0"/>
                <a:cs typeface="Times New Roman" panose="02020603050405020304" pitchFamily="18" charset="0"/>
              </a:rPr>
              <a:t>.</a:t>
            </a:r>
          </a:p>
          <a:p>
            <a:pPr marL="0" marR="0">
              <a:lnSpc>
                <a:spcPct val="107000"/>
              </a:lnSpc>
              <a:spcBef>
                <a:spcPts val="0"/>
              </a:spcBef>
              <a:spcAft>
                <a:spcPts val="80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100" dirty="0">
                <a:solidFill>
                  <a:srgbClr val="000000"/>
                </a:solidFill>
                <a:latin typeface="+mn-lt"/>
              </a:rPr>
              <a:t> </a:t>
            </a:r>
          </a:p>
        </p:txBody>
      </p:sp>
      <p:sp>
        <p:nvSpPr>
          <p:cNvPr id="4" name="Action Button: Home 3">
            <a:hlinkClick r:id="rId8" action="ppaction://hlinksldjump" highlightClick="1"/>
            <a:extLst>
              <a:ext uri="{FF2B5EF4-FFF2-40B4-BE49-F238E27FC236}">
                <a16:creationId xmlns:a16="http://schemas.microsoft.com/office/drawing/2014/main" id="{313231D0-F465-5595-B7F3-F711C73EEE7E}"/>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2EF6F6E9-8FB0-CD0C-73CF-74291F33F392}"/>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35</a:t>
            </a:fld>
            <a:endParaRPr lang="en-US"/>
          </a:p>
        </p:txBody>
      </p:sp>
      <p:sp>
        <p:nvSpPr>
          <p:cNvPr id="14" name="TextBox 13">
            <a:extLst>
              <a:ext uri="{FF2B5EF4-FFF2-40B4-BE49-F238E27FC236}">
                <a16:creationId xmlns:a16="http://schemas.microsoft.com/office/drawing/2014/main" id="{51E5A08F-395E-D81B-20E7-B5055139BDD5}"/>
              </a:ext>
            </a:extLst>
          </p:cNvPr>
          <p:cNvSpPr txBox="1"/>
          <p:nvPr/>
        </p:nvSpPr>
        <p:spPr>
          <a:xfrm>
            <a:off x="489475" y="412421"/>
            <a:ext cx="5835125" cy="261610"/>
          </a:xfrm>
          <a:prstGeom prst="rect">
            <a:avLst/>
          </a:prstGeom>
          <a:noFill/>
        </p:spPr>
        <p:txBody>
          <a:bodyPr wrap="square">
            <a:spAutoFit/>
          </a:bodyPr>
          <a:lstStyle/>
          <a:p>
            <a:r>
              <a:rPr lang="en-US" sz="1100" b="1" spc="300" dirty="0">
                <a:solidFill>
                  <a:srgbClr val="003664"/>
                </a:solidFill>
              </a:rPr>
              <a:t>MVP REGISTRATION: FREQUENTLY ASKED QUESTIONS</a:t>
            </a:r>
          </a:p>
        </p:txBody>
      </p:sp>
    </p:spTree>
    <p:extLst>
      <p:ext uri="{BB962C8B-B14F-4D97-AF65-F5344CB8AC3E}">
        <p14:creationId xmlns:p14="http://schemas.microsoft.com/office/powerpoint/2010/main" val="1835285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2BF69-D166-1C39-5DA0-86D754ED1E3E}"/>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BB6AFAC3-220D-8F27-C4E3-2A3BB1A8BE78}"/>
              </a:ext>
            </a:extLst>
          </p:cNvPr>
          <p:cNvSpPr>
            <a:spLocks noGrp="1"/>
          </p:cNvSpPr>
          <p:nvPr>
            <p:ph type="ctrTitle"/>
          </p:nvPr>
        </p:nvSpPr>
        <p:spPr/>
        <p:txBody>
          <a:bodyPr/>
          <a:lstStyle/>
          <a:p>
            <a:r>
              <a:rPr lang="en-US"/>
              <a:t>Help and Version History</a:t>
            </a:r>
          </a:p>
        </p:txBody>
      </p:sp>
      <p:sp>
        <p:nvSpPr>
          <p:cNvPr id="11" name="Action Button: Home 3">
            <a:hlinkClick r:id="rId2" action="ppaction://hlinksldjump" highlightClick="1"/>
            <a:extLst>
              <a:ext uri="{FF2B5EF4-FFF2-40B4-BE49-F238E27FC236}">
                <a16:creationId xmlns:a16="http://schemas.microsoft.com/office/drawing/2014/main" id="{AC16739B-34A7-65DD-ED86-56E941A45632}"/>
              </a:ext>
            </a:extLst>
          </p:cNvPr>
          <p:cNvSpPr/>
          <p:nvPr/>
        </p:nvSpPr>
        <p:spPr>
          <a:xfrm>
            <a:off x="432579" y="6362708"/>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31E33CAE-7A48-03CA-6339-F8CC29ABB729}"/>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36</a:t>
            </a:fld>
            <a:endParaRPr lang="en-US"/>
          </a:p>
        </p:txBody>
      </p:sp>
    </p:spTree>
    <p:extLst>
      <p:ext uri="{BB962C8B-B14F-4D97-AF65-F5344CB8AC3E}">
        <p14:creationId xmlns:p14="http://schemas.microsoft.com/office/powerpoint/2010/main" val="980242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C575DD-7AF8-3CAD-E4C2-BD9EC60E1A0C}"/>
              </a:ext>
            </a:extLst>
          </p:cNvPr>
          <p:cNvSpPr>
            <a:spLocks noGrp="1"/>
          </p:cNvSpPr>
          <p:nvPr>
            <p:ph idx="1"/>
          </p:nvPr>
        </p:nvSpPr>
        <p:spPr/>
        <p:txBody>
          <a:bodyPr/>
          <a:lstStyle/>
          <a:p>
            <a:endParaRPr lang="en-US" b="1">
              <a:latin typeface="+mn-lt"/>
            </a:endParaRPr>
          </a:p>
          <a:p>
            <a:endParaRPr lang="en-US"/>
          </a:p>
          <a:p>
            <a:endParaRPr lang="en-US"/>
          </a:p>
          <a:p>
            <a:endParaRPr lang="en-US"/>
          </a:p>
          <a:p>
            <a:endParaRPr lang="en-US"/>
          </a:p>
        </p:txBody>
      </p:sp>
      <p:sp>
        <p:nvSpPr>
          <p:cNvPr id="4" name="Action Button: Home 3">
            <a:hlinkClick r:id="rId2" action="ppaction://hlinksldjump" highlightClick="1"/>
            <a:extLst>
              <a:ext uri="{FF2B5EF4-FFF2-40B4-BE49-F238E27FC236}">
                <a16:creationId xmlns:a16="http://schemas.microsoft.com/office/drawing/2014/main" id="{BE9F8543-1A75-0695-81D4-DFE21CFBEAE2}"/>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34A4A2AA-B45B-2583-7E04-4307E9DCBD24}"/>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37</a:t>
            </a:fld>
            <a:endParaRPr lang="en-US"/>
          </a:p>
        </p:txBody>
      </p:sp>
      <p:grpSp>
        <p:nvGrpSpPr>
          <p:cNvPr id="7" name="Group 6">
            <a:extLst>
              <a:ext uri="{FF2B5EF4-FFF2-40B4-BE49-F238E27FC236}">
                <a16:creationId xmlns:a16="http://schemas.microsoft.com/office/drawing/2014/main" id="{604CECC7-FD25-F4A1-B787-89118F5E335F}"/>
              </a:ext>
            </a:extLst>
          </p:cNvPr>
          <p:cNvGrpSpPr/>
          <p:nvPr/>
        </p:nvGrpSpPr>
        <p:grpSpPr>
          <a:xfrm>
            <a:off x="1801791" y="2052262"/>
            <a:ext cx="2743200" cy="3310020"/>
            <a:chOff x="365760" y="2203028"/>
            <a:chExt cx="2743200" cy="3074407"/>
          </a:xfrm>
          <a:solidFill>
            <a:schemeClr val="bg1"/>
          </a:solidFill>
        </p:grpSpPr>
        <p:sp>
          <p:nvSpPr>
            <p:cNvPr id="8" name="object 20">
              <a:extLst>
                <a:ext uri="{FF2B5EF4-FFF2-40B4-BE49-F238E27FC236}">
                  <a16:creationId xmlns:a16="http://schemas.microsoft.com/office/drawing/2014/main" id="{D3FD98C6-091D-0598-752B-AE386068165B}"/>
                </a:ext>
              </a:extLst>
            </p:cNvPr>
            <p:cNvSpPr txBox="1"/>
            <p:nvPr/>
          </p:nvSpPr>
          <p:spPr>
            <a:xfrm>
              <a:off x="365760" y="2203028"/>
              <a:ext cx="2743200" cy="3074407"/>
            </a:xfrm>
            <a:prstGeom prst="rect">
              <a:avLst/>
            </a:prstGeom>
            <a:grpFill/>
            <a:ln w="28575">
              <a:solidFill>
                <a:schemeClr val="accent1"/>
              </a:solidFill>
              <a:extLst>
                <a:ext uri="{C807C97D-BFC1-408E-A445-0C87EB9F89A2}">
                  <ask:lineSketchStyleProps xmlns:ask="http://schemas.microsoft.com/office/drawing/2018/sketchyshapes" sd="1219033472">
                    <a:custGeom>
                      <a:avLst/>
                      <a:gdLst>
                        <a:gd name="connsiteX0" fmla="*/ 0 w 2337243"/>
                        <a:gd name="connsiteY0" fmla="*/ 0 h 2200720"/>
                        <a:gd name="connsiteX1" fmla="*/ 584311 w 2337243"/>
                        <a:gd name="connsiteY1" fmla="*/ 0 h 2200720"/>
                        <a:gd name="connsiteX2" fmla="*/ 1191994 w 2337243"/>
                        <a:gd name="connsiteY2" fmla="*/ 0 h 2200720"/>
                        <a:gd name="connsiteX3" fmla="*/ 1706187 w 2337243"/>
                        <a:gd name="connsiteY3" fmla="*/ 0 h 2200720"/>
                        <a:gd name="connsiteX4" fmla="*/ 2337243 w 2337243"/>
                        <a:gd name="connsiteY4" fmla="*/ 0 h 2200720"/>
                        <a:gd name="connsiteX5" fmla="*/ 2337243 w 2337243"/>
                        <a:gd name="connsiteY5" fmla="*/ 572187 h 2200720"/>
                        <a:gd name="connsiteX6" fmla="*/ 2337243 w 2337243"/>
                        <a:gd name="connsiteY6" fmla="*/ 1078353 h 2200720"/>
                        <a:gd name="connsiteX7" fmla="*/ 2337243 w 2337243"/>
                        <a:gd name="connsiteY7" fmla="*/ 1628533 h 2200720"/>
                        <a:gd name="connsiteX8" fmla="*/ 2337243 w 2337243"/>
                        <a:gd name="connsiteY8" fmla="*/ 2200720 h 2200720"/>
                        <a:gd name="connsiteX9" fmla="*/ 1823050 w 2337243"/>
                        <a:gd name="connsiteY9" fmla="*/ 2200720 h 2200720"/>
                        <a:gd name="connsiteX10" fmla="*/ 1215366 w 2337243"/>
                        <a:gd name="connsiteY10" fmla="*/ 2200720 h 2200720"/>
                        <a:gd name="connsiteX11" fmla="*/ 677800 w 2337243"/>
                        <a:gd name="connsiteY11" fmla="*/ 2200720 h 2200720"/>
                        <a:gd name="connsiteX12" fmla="*/ 0 w 2337243"/>
                        <a:gd name="connsiteY12" fmla="*/ 2200720 h 2200720"/>
                        <a:gd name="connsiteX13" fmla="*/ 0 w 2337243"/>
                        <a:gd name="connsiteY13" fmla="*/ 1672547 h 2200720"/>
                        <a:gd name="connsiteX14" fmla="*/ 0 w 2337243"/>
                        <a:gd name="connsiteY14" fmla="*/ 1122367 h 2200720"/>
                        <a:gd name="connsiteX15" fmla="*/ 0 w 2337243"/>
                        <a:gd name="connsiteY15" fmla="*/ 550180 h 2200720"/>
                        <a:gd name="connsiteX16" fmla="*/ 0 w 2337243"/>
                        <a:gd name="connsiteY16" fmla="*/ 0 h 220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7243" h="2200720" fill="none" extrusionOk="0">
                          <a:moveTo>
                            <a:pt x="0" y="0"/>
                          </a:moveTo>
                          <a:cubicBezTo>
                            <a:pt x="164958" y="513"/>
                            <a:pt x="390422" y="-3112"/>
                            <a:pt x="584311" y="0"/>
                          </a:cubicBezTo>
                          <a:cubicBezTo>
                            <a:pt x="778200" y="3112"/>
                            <a:pt x="955993" y="13161"/>
                            <a:pt x="1191994" y="0"/>
                          </a:cubicBezTo>
                          <a:cubicBezTo>
                            <a:pt x="1427995" y="-13161"/>
                            <a:pt x="1579892" y="-20350"/>
                            <a:pt x="1706187" y="0"/>
                          </a:cubicBezTo>
                          <a:cubicBezTo>
                            <a:pt x="1832482" y="20350"/>
                            <a:pt x="2062489" y="-21770"/>
                            <a:pt x="2337243" y="0"/>
                          </a:cubicBezTo>
                          <a:cubicBezTo>
                            <a:pt x="2315002" y="201940"/>
                            <a:pt x="2337067" y="351424"/>
                            <a:pt x="2337243" y="572187"/>
                          </a:cubicBezTo>
                          <a:cubicBezTo>
                            <a:pt x="2337419" y="792950"/>
                            <a:pt x="2336571" y="887383"/>
                            <a:pt x="2337243" y="1078353"/>
                          </a:cubicBezTo>
                          <a:cubicBezTo>
                            <a:pt x="2337915" y="1269323"/>
                            <a:pt x="2344042" y="1452682"/>
                            <a:pt x="2337243" y="1628533"/>
                          </a:cubicBezTo>
                          <a:cubicBezTo>
                            <a:pt x="2330444" y="1804384"/>
                            <a:pt x="2327847" y="2061543"/>
                            <a:pt x="2337243" y="2200720"/>
                          </a:cubicBezTo>
                          <a:cubicBezTo>
                            <a:pt x="2080582" y="2222703"/>
                            <a:pt x="2020747" y="2208812"/>
                            <a:pt x="1823050" y="2200720"/>
                          </a:cubicBezTo>
                          <a:cubicBezTo>
                            <a:pt x="1625353" y="2192628"/>
                            <a:pt x="1390794" y="2202142"/>
                            <a:pt x="1215366" y="2200720"/>
                          </a:cubicBezTo>
                          <a:cubicBezTo>
                            <a:pt x="1039938" y="2199298"/>
                            <a:pt x="840181" y="2200570"/>
                            <a:pt x="677800" y="2200720"/>
                          </a:cubicBezTo>
                          <a:cubicBezTo>
                            <a:pt x="515419" y="2200870"/>
                            <a:pt x="188394" y="2221504"/>
                            <a:pt x="0" y="2200720"/>
                          </a:cubicBezTo>
                          <a:cubicBezTo>
                            <a:pt x="-13579" y="1940153"/>
                            <a:pt x="-24738" y="1865503"/>
                            <a:pt x="0" y="1672547"/>
                          </a:cubicBezTo>
                          <a:cubicBezTo>
                            <a:pt x="24738" y="1479591"/>
                            <a:pt x="10191" y="1365664"/>
                            <a:pt x="0" y="1122367"/>
                          </a:cubicBezTo>
                          <a:cubicBezTo>
                            <a:pt x="-10191" y="879070"/>
                            <a:pt x="16152" y="799780"/>
                            <a:pt x="0" y="550180"/>
                          </a:cubicBezTo>
                          <a:cubicBezTo>
                            <a:pt x="-16152" y="300580"/>
                            <a:pt x="11121" y="119392"/>
                            <a:pt x="0" y="0"/>
                          </a:cubicBezTo>
                          <a:close/>
                        </a:path>
                        <a:path w="2337243" h="2200720" stroke="0" extrusionOk="0">
                          <a:moveTo>
                            <a:pt x="0" y="0"/>
                          </a:moveTo>
                          <a:cubicBezTo>
                            <a:pt x="215119" y="-15803"/>
                            <a:pt x="422923" y="-22073"/>
                            <a:pt x="560938" y="0"/>
                          </a:cubicBezTo>
                          <a:cubicBezTo>
                            <a:pt x="698953" y="22073"/>
                            <a:pt x="957437" y="20529"/>
                            <a:pt x="1075132" y="0"/>
                          </a:cubicBezTo>
                          <a:cubicBezTo>
                            <a:pt x="1192827" y="-20529"/>
                            <a:pt x="1474072" y="-20821"/>
                            <a:pt x="1706187" y="0"/>
                          </a:cubicBezTo>
                          <a:cubicBezTo>
                            <a:pt x="1938302" y="20821"/>
                            <a:pt x="2107839" y="-6586"/>
                            <a:pt x="2337243" y="0"/>
                          </a:cubicBezTo>
                          <a:cubicBezTo>
                            <a:pt x="2360321" y="254214"/>
                            <a:pt x="2323197" y="390486"/>
                            <a:pt x="2337243" y="528173"/>
                          </a:cubicBezTo>
                          <a:cubicBezTo>
                            <a:pt x="2351289" y="665860"/>
                            <a:pt x="2326441" y="876867"/>
                            <a:pt x="2337243" y="1034338"/>
                          </a:cubicBezTo>
                          <a:cubicBezTo>
                            <a:pt x="2348045" y="1191809"/>
                            <a:pt x="2351489" y="1472882"/>
                            <a:pt x="2337243" y="1584518"/>
                          </a:cubicBezTo>
                          <a:cubicBezTo>
                            <a:pt x="2322997" y="1696154"/>
                            <a:pt x="2352158" y="1946300"/>
                            <a:pt x="2337243" y="2200720"/>
                          </a:cubicBezTo>
                          <a:cubicBezTo>
                            <a:pt x="2097451" y="2175800"/>
                            <a:pt x="1973084" y="2218677"/>
                            <a:pt x="1799677" y="2200720"/>
                          </a:cubicBezTo>
                          <a:cubicBezTo>
                            <a:pt x="1626270" y="2182763"/>
                            <a:pt x="1389461" y="2179864"/>
                            <a:pt x="1215366" y="2200720"/>
                          </a:cubicBezTo>
                          <a:cubicBezTo>
                            <a:pt x="1041271" y="2221576"/>
                            <a:pt x="812467" y="2217244"/>
                            <a:pt x="631056" y="2200720"/>
                          </a:cubicBezTo>
                          <a:cubicBezTo>
                            <a:pt x="449645" y="2184197"/>
                            <a:pt x="263939" y="2174864"/>
                            <a:pt x="0" y="2200720"/>
                          </a:cubicBezTo>
                          <a:cubicBezTo>
                            <a:pt x="23257" y="1961538"/>
                            <a:pt x="25298" y="1859062"/>
                            <a:pt x="0" y="1606526"/>
                          </a:cubicBezTo>
                          <a:cubicBezTo>
                            <a:pt x="-25298" y="1353990"/>
                            <a:pt x="13594" y="1282091"/>
                            <a:pt x="0" y="1012331"/>
                          </a:cubicBezTo>
                          <a:cubicBezTo>
                            <a:pt x="-13594" y="742571"/>
                            <a:pt x="20550" y="480440"/>
                            <a:pt x="0" y="0"/>
                          </a:cubicBezTo>
                          <a:close/>
                        </a:path>
                      </a:pathLst>
                    </a:custGeom>
                    <ask:type>
                      <ask:lineSketchNone/>
                    </ask:type>
                  </ask:lineSketchStyleProps>
                </a:ext>
              </a:extLst>
            </a:ln>
          </p:spPr>
          <p:txBody>
            <a:bodyPr vert="horz" wrap="square" lIns="182880" tIns="12700" rIns="182880" bIns="0" rtlCol="0" anchor="ctr">
              <a:noAutofit/>
            </a:bodyPr>
            <a:lstStyle/>
            <a:p>
              <a:pPr marL="12700" marR="5080">
                <a:lnSpc>
                  <a:spcPct val="100000"/>
                </a:lnSpc>
                <a:spcBef>
                  <a:spcPts val="100"/>
                </a:spcBef>
              </a:pPr>
              <a:endParaRPr sz="1200">
                <a:cs typeface="Segoe UI" panose="020B0502040204020203" pitchFamily="34" charset="0"/>
              </a:endParaRPr>
            </a:p>
          </p:txBody>
        </p:sp>
        <p:sp>
          <p:nvSpPr>
            <p:cNvPr id="9" name="Rectangle 8">
              <a:extLst>
                <a:ext uri="{FF2B5EF4-FFF2-40B4-BE49-F238E27FC236}">
                  <a16:creationId xmlns:a16="http://schemas.microsoft.com/office/drawing/2014/main" id="{F1BACF4B-C315-325C-688E-122624021BAA}"/>
                </a:ext>
              </a:extLst>
            </p:cNvPr>
            <p:cNvSpPr/>
            <p:nvPr/>
          </p:nvSpPr>
          <p:spPr>
            <a:xfrm>
              <a:off x="506685" y="2286001"/>
              <a:ext cx="2461349" cy="2192016"/>
            </a:xfrm>
            <a:prstGeom prst="rect">
              <a:avLst/>
            </a:prstGeom>
            <a:grpFill/>
          </p:spPr>
          <p:txBody>
            <a:bodyPr wrap="square">
              <a:spAutoFit/>
            </a:bodyPr>
            <a:lstStyle/>
            <a:p>
              <a:pPr marR="0" lvl="0">
                <a:lnSpc>
                  <a:spcPct val="107000"/>
                </a:lnSpc>
                <a:spcBef>
                  <a:spcPts val="0"/>
                </a:spcBef>
                <a:spcAft>
                  <a:spcPts val="800"/>
                </a:spcAft>
                <a:tabLst>
                  <a:tab pos="228600" algn="l"/>
                </a:tabLst>
              </a:pPr>
              <a:r>
                <a:rPr lang="en-US" sz="1200" dirty="0">
                  <a:solidFill>
                    <a:srgbClr val="000000"/>
                  </a:solidFill>
                  <a:ea typeface="Calibri" panose="020F0502020204030204" pitchFamily="34" charset="0"/>
                  <a:cs typeface="Segoe UI" panose="020B0502040204020203" pitchFamily="34" charset="0"/>
                </a:rPr>
                <a:t>Contact the Quality Payment Program Service Center by email at </a:t>
              </a:r>
              <a:r>
                <a:rPr lang="en-US" sz="1200" dirty="0">
                  <a:ea typeface="Calibri" panose="020F0502020204030204" pitchFamily="34" charset="0"/>
                  <a:cs typeface="Segoe UI" panose="020B0502040204020203" pitchFamily="34" charset="0"/>
                  <a:hlinkClick r:id="rId3"/>
                </a:rPr>
                <a:t>QPP@cms.hhs.gov</a:t>
              </a:r>
              <a:r>
                <a:rPr lang="en-US" sz="1200" dirty="0">
                  <a:solidFill>
                    <a:srgbClr val="000000"/>
                  </a:solidFill>
                  <a:ea typeface="Calibri" panose="020F0502020204030204" pitchFamily="34" charset="0"/>
                  <a:cs typeface="Segoe UI" panose="020B0502040204020203" pitchFamily="34" charset="0"/>
                </a:rPr>
                <a:t>, by creating a </a:t>
              </a:r>
              <a:r>
                <a:rPr lang="en-US" sz="1200" dirty="0">
                  <a:ea typeface="Calibri" panose="020F0502020204030204" pitchFamily="34" charset="0"/>
                  <a:cs typeface="Segoe UI" panose="020B0502040204020203" pitchFamily="34" charset="0"/>
                  <a:hlinkClick r:id="rId4"/>
                </a:rPr>
                <a:t>QPP Service Center ticket</a:t>
              </a:r>
              <a:r>
                <a:rPr lang="en-US" sz="1200" dirty="0">
                  <a:solidFill>
                    <a:srgbClr val="000000"/>
                  </a:solidFill>
                  <a:ea typeface="Calibri" panose="020F0502020204030204" pitchFamily="34" charset="0"/>
                  <a:cs typeface="Segoe UI" panose="020B0502040204020203" pitchFamily="34" charset="0"/>
                </a:rPr>
                <a:t>, or by phone at 1-866-288-8292 (Monday through Friday, </a:t>
              </a:r>
              <a:br>
                <a:rPr lang="en-US" sz="1200" dirty="0">
                  <a:solidFill>
                    <a:srgbClr val="000000"/>
                  </a:solidFill>
                  <a:ea typeface="Calibri" panose="020F0502020204030204" pitchFamily="34" charset="0"/>
                  <a:cs typeface="Segoe UI" panose="020B0502040204020203" pitchFamily="34" charset="0"/>
                </a:rPr>
              </a:br>
              <a:r>
                <a:rPr lang="en-US" sz="1200" dirty="0">
                  <a:solidFill>
                    <a:srgbClr val="000000"/>
                  </a:solidFill>
                  <a:ea typeface="Calibri" panose="020F0502020204030204" pitchFamily="34" charset="0"/>
                  <a:cs typeface="Segoe UI" panose="020B0502040204020203" pitchFamily="34" charset="0"/>
                </a:rPr>
                <a:t>8 a.m. - 8 p.m. ET). </a:t>
              </a:r>
            </a:p>
            <a:p>
              <a:pPr marR="0" lvl="0">
                <a:lnSpc>
                  <a:spcPct val="107000"/>
                </a:lnSpc>
                <a:spcBef>
                  <a:spcPts val="0"/>
                </a:spcBef>
                <a:spcAft>
                  <a:spcPts val="800"/>
                </a:spcAft>
                <a:tabLst>
                  <a:tab pos="228600" algn="l"/>
                </a:tabLst>
              </a:pPr>
              <a:r>
                <a:rPr lang="en-US" sz="1200" dirty="0">
                  <a:solidFill>
                    <a:srgbClr val="000000"/>
                  </a:solidFill>
                  <a:ea typeface="Calibri" panose="020F0502020204030204" pitchFamily="34" charset="0"/>
                  <a:cs typeface="Segoe UI" panose="020B0502040204020203" pitchFamily="34" charset="0"/>
                </a:rPr>
                <a:t>People who are deaf or hard of hearing can dial 711 to be connected to a TRS Communications Assistant.</a:t>
              </a:r>
            </a:p>
          </p:txBody>
        </p:sp>
      </p:grpSp>
      <p:grpSp>
        <p:nvGrpSpPr>
          <p:cNvPr id="10" name="Group 9">
            <a:extLst>
              <a:ext uri="{FF2B5EF4-FFF2-40B4-BE49-F238E27FC236}">
                <a16:creationId xmlns:a16="http://schemas.microsoft.com/office/drawing/2014/main" id="{1EFEE8D2-BD87-F891-29C6-905C7721D1C3}"/>
              </a:ext>
            </a:extLst>
          </p:cNvPr>
          <p:cNvGrpSpPr/>
          <p:nvPr/>
        </p:nvGrpSpPr>
        <p:grpSpPr>
          <a:xfrm>
            <a:off x="4951079" y="2052262"/>
            <a:ext cx="2743200" cy="1568530"/>
            <a:chOff x="6899564" y="2203027"/>
            <a:chExt cx="2743200" cy="2808573"/>
          </a:xfrm>
          <a:solidFill>
            <a:schemeClr val="bg1"/>
          </a:solidFill>
        </p:grpSpPr>
        <p:sp>
          <p:nvSpPr>
            <p:cNvPr id="11" name="object 20">
              <a:extLst>
                <a:ext uri="{FF2B5EF4-FFF2-40B4-BE49-F238E27FC236}">
                  <a16:creationId xmlns:a16="http://schemas.microsoft.com/office/drawing/2014/main" id="{F56FD821-ED16-00CC-4196-25720E078FFD}"/>
                </a:ext>
              </a:extLst>
            </p:cNvPr>
            <p:cNvSpPr txBox="1"/>
            <p:nvPr/>
          </p:nvSpPr>
          <p:spPr>
            <a:xfrm>
              <a:off x="6899564" y="2203027"/>
              <a:ext cx="2743200" cy="2808573"/>
            </a:xfrm>
            <a:prstGeom prst="rect">
              <a:avLst/>
            </a:prstGeom>
            <a:grpFill/>
            <a:ln w="28575">
              <a:solidFill>
                <a:schemeClr val="accent1"/>
              </a:solidFill>
              <a:extLst>
                <a:ext uri="{C807C97D-BFC1-408E-A445-0C87EB9F89A2}">
                  <ask:lineSketchStyleProps xmlns:ask="http://schemas.microsoft.com/office/drawing/2018/sketchyshapes" sd="1219033472">
                    <a:custGeom>
                      <a:avLst/>
                      <a:gdLst>
                        <a:gd name="connsiteX0" fmla="*/ 0 w 2337243"/>
                        <a:gd name="connsiteY0" fmla="*/ 0 h 2200720"/>
                        <a:gd name="connsiteX1" fmla="*/ 584311 w 2337243"/>
                        <a:gd name="connsiteY1" fmla="*/ 0 h 2200720"/>
                        <a:gd name="connsiteX2" fmla="*/ 1191994 w 2337243"/>
                        <a:gd name="connsiteY2" fmla="*/ 0 h 2200720"/>
                        <a:gd name="connsiteX3" fmla="*/ 1706187 w 2337243"/>
                        <a:gd name="connsiteY3" fmla="*/ 0 h 2200720"/>
                        <a:gd name="connsiteX4" fmla="*/ 2337243 w 2337243"/>
                        <a:gd name="connsiteY4" fmla="*/ 0 h 2200720"/>
                        <a:gd name="connsiteX5" fmla="*/ 2337243 w 2337243"/>
                        <a:gd name="connsiteY5" fmla="*/ 572187 h 2200720"/>
                        <a:gd name="connsiteX6" fmla="*/ 2337243 w 2337243"/>
                        <a:gd name="connsiteY6" fmla="*/ 1078353 h 2200720"/>
                        <a:gd name="connsiteX7" fmla="*/ 2337243 w 2337243"/>
                        <a:gd name="connsiteY7" fmla="*/ 1628533 h 2200720"/>
                        <a:gd name="connsiteX8" fmla="*/ 2337243 w 2337243"/>
                        <a:gd name="connsiteY8" fmla="*/ 2200720 h 2200720"/>
                        <a:gd name="connsiteX9" fmla="*/ 1823050 w 2337243"/>
                        <a:gd name="connsiteY9" fmla="*/ 2200720 h 2200720"/>
                        <a:gd name="connsiteX10" fmla="*/ 1215366 w 2337243"/>
                        <a:gd name="connsiteY10" fmla="*/ 2200720 h 2200720"/>
                        <a:gd name="connsiteX11" fmla="*/ 677800 w 2337243"/>
                        <a:gd name="connsiteY11" fmla="*/ 2200720 h 2200720"/>
                        <a:gd name="connsiteX12" fmla="*/ 0 w 2337243"/>
                        <a:gd name="connsiteY12" fmla="*/ 2200720 h 2200720"/>
                        <a:gd name="connsiteX13" fmla="*/ 0 w 2337243"/>
                        <a:gd name="connsiteY13" fmla="*/ 1672547 h 2200720"/>
                        <a:gd name="connsiteX14" fmla="*/ 0 w 2337243"/>
                        <a:gd name="connsiteY14" fmla="*/ 1122367 h 2200720"/>
                        <a:gd name="connsiteX15" fmla="*/ 0 w 2337243"/>
                        <a:gd name="connsiteY15" fmla="*/ 550180 h 2200720"/>
                        <a:gd name="connsiteX16" fmla="*/ 0 w 2337243"/>
                        <a:gd name="connsiteY16" fmla="*/ 0 h 220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7243" h="2200720" fill="none" extrusionOk="0">
                          <a:moveTo>
                            <a:pt x="0" y="0"/>
                          </a:moveTo>
                          <a:cubicBezTo>
                            <a:pt x="164958" y="513"/>
                            <a:pt x="390422" y="-3112"/>
                            <a:pt x="584311" y="0"/>
                          </a:cubicBezTo>
                          <a:cubicBezTo>
                            <a:pt x="778200" y="3112"/>
                            <a:pt x="955993" y="13161"/>
                            <a:pt x="1191994" y="0"/>
                          </a:cubicBezTo>
                          <a:cubicBezTo>
                            <a:pt x="1427995" y="-13161"/>
                            <a:pt x="1579892" y="-20350"/>
                            <a:pt x="1706187" y="0"/>
                          </a:cubicBezTo>
                          <a:cubicBezTo>
                            <a:pt x="1832482" y="20350"/>
                            <a:pt x="2062489" y="-21770"/>
                            <a:pt x="2337243" y="0"/>
                          </a:cubicBezTo>
                          <a:cubicBezTo>
                            <a:pt x="2315002" y="201940"/>
                            <a:pt x="2337067" y="351424"/>
                            <a:pt x="2337243" y="572187"/>
                          </a:cubicBezTo>
                          <a:cubicBezTo>
                            <a:pt x="2337419" y="792950"/>
                            <a:pt x="2336571" y="887383"/>
                            <a:pt x="2337243" y="1078353"/>
                          </a:cubicBezTo>
                          <a:cubicBezTo>
                            <a:pt x="2337915" y="1269323"/>
                            <a:pt x="2344042" y="1452682"/>
                            <a:pt x="2337243" y="1628533"/>
                          </a:cubicBezTo>
                          <a:cubicBezTo>
                            <a:pt x="2330444" y="1804384"/>
                            <a:pt x="2327847" y="2061543"/>
                            <a:pt x="2337243" y="2200720"/>
                          </a:cubicBezTo>
                          <a:cubicBezTo>
                            <a:pt x="2080582" y="2222703"/>
                            <a:pt x="2020747" y="2208812"/>
                            <a:pt x="1823050" y="2200720"/>
                          </a:cubicBezTo>
                          <a:cubicBezTo>
                            <a:pt x="1625353" y="2192628"/>
                            <a:pt x="1390794" y="2202142"/>
                            <a:pt x="1215366" y="2200720"/>
                          </a:cubicBezTo>
                          <a:cubicBezTo>
                            <a:pt x="1039938" y="2199298"/>
                            <a:pt x="840181" y="2200570"/>
                            <a:pt x="677800" y="2200720"/>
                          </a:cubicBezTo>
                          <a:cubicBezTo>
                            <a:pt x="515419" y="2200870"/>
                            <a:pt x="188394" y="2221504"/>
                            <a:pt x="0" y="2200720"/>
                          </a:cubicBezTo>
                          <a:cubicBezTo>
                            <a:pt x="-13579" y="1940153"/>
                            <a:pt x="-24738" y="1865503"/>
                            <a:pt x="0" y="1672547"/>
                          </a:cubicBezTo>
                          <a:cubicBezTo>
                            <a:pt x="24738" y="1479591"/>
                            <a:pt x="10191" y="1365664"/>
                            <a:pt x="0" y="1122367"/>
                          </a:cubicBezTo>
                          <a:cubicBezTo>
                            <a:pt x="-10191" y="879070"/>
                            <a:pt x="16152" y="799780"/>
                            <a:pt x="0" y="550180"/>
                          </a:cubicBezTo>
                          <a:cubicBezTo>
                            <a:pt x="-16152" y="300580"/>
                            <a:pt x="11121" y="119392"/>
                            <a:pt x="0" y="0"/>
                          </a:cubicBezTo>
                          <a:close/>
                        </a:path>
                        <a:path w="2337243" h="2200720" stroke="0" extrusionOk="0">
                          <a:moveTo>
                            <a:pt x="0" y="0"/>
                          </a:moveTo>
                          <a:cubicBezTo>
                            <a:pt x="215119" y="-15803"/>
                            <a:pt x="422923" y="-22073"/>
                            <a:pt x="560938" y="0"/>
                          </a:cubicBezTo>
                          <a:cubicBezTo>
                            <a:pt x="698953" y="22073"/>
                            <a:pt x="957437" y="20529"/>
                            <a:pt x="1075132" y="0"/>
                          </a:cubicBezTo>
                          <a:cubicBezTo>
                            <a:pt x="1192827" y="-20529"/>
                            <a:pt x="1474072" y="-20821"/>
                            <a:pt x="1706187" y="0"/>
                          </a:cubicBezTo>
                          <a:cubicBezTo>
                            <a:pt x="1938302" y="20821"/>
                            <a:pt x="2107839" y="-6586"/>
                            <a:pt x="2337243" y="0"/>
                          </a:cubicBezTo>
                          <a:cubicBezTo>
                            <a:pt x="2360321" y="254214"/>
                            <a:pt x="2323197" y="390486"/>
                            <a:pt x="2337243" y="528173"/>
                          </a:cubicBezTo>
                          <a:cubicBezTo>
                            <a:pt x="2351289" y="665860"/>
                            <a:pt x="2326441" y="876867"/>
                            <a:pt x="2337243" y="1034338"/>
                          </a:cubicBezTo>
                          <a:cubicBezTo>
                            <a:pt x="2348045" y="1191809"/>
                            <a:pt x="2351489" y="1472882"/>
                            <a:pt x="2337243" y="1584518"/>
                          </a:cubicBezTo>
                          <a:cubicBezTo>
                            <a:pt x="2322997" y="1696154"/>
                            <a:pt x="2352158" y="1946300"/>
                            <a:pt x="2337243" y="2200720"/>
                          </a:cubicBezTo>
                          <a:cubicBezTo>
                            <a:pt x="2097451" y="2175800"/>
                            <a:pt x="1973084" y="2218677"/>
                            <a:pt x="1799677" y="2200720"/>
                          </a:cubicBezTo>
                          <a:cubicBezTo>
                            <a:pt x="1626270" y="2182763"/>
                            <a:pt x="1389461" y="2179864"/>
                            <a:pt x="1215366" y="2200720"/>
                          </a:cubicBezTo>
                          <a:cubicBezTo>
                            <a:pt x="1041271" y="2221576"/>
                            <a:pt x="812467" y="2217244"/>
                            <a:pt x="631056" y="2200720"/>
                          </a:cubicBezTo>
                          <a:cubicBezTo>
                            <a:pt x="449645" y="2184197"/>
                            <a:pt x="263939" y="2174864"/>
                            <a:pt x="0" y="2200720"/>
                          </a:cubicBezTo>
                          <a:cubicBezTo>
                            <a:pt x="23257" y="1961538"/>
                            <a:pt x="25298" y="1859062"/>
                            <a:pt x="0" y="1606526"/>
                          </a:cubicBezTo>
                          <a:cubicBezTo>
                            <a:pt x="-25298" y="1353990"/>
                            <a:pt x="13594" y="1282091"/>
                            <a:pt x="0" y="1012331"/>
                          </a:cubicBezTo>
                          <a:cubicBezTo>
                            <a:pt x="-13594" y="742571"/>
                            <a:pt x="20550" y="480440"/>
                            <a:pt x="0" y="0"/>
                          </a:cubicBezTo>
                          <a:close/>
                        </a:path>
                      </a:pathLst>
                    </a:custGeom>
                    <ask:type>
                      <ask:lineSketchNone/>
                    </ask:type>
                  </ask:lineSketchStyleProps>
                </a:ext>
              </a:extLst>
            </a:ln>
          </p:spPr>
          <p:txBody>
            <a:bodyPr vert="horz" wrap="square" lIns="182880" tIns="12700" rIns="182880" bIns="0" rtlCol="0" anchor="ctr">
              <a:noAutofit/>
            </a:bodyPr>
            <a:lstStyle/>
            <a:p>
              <a:pPr marL="12700" marR="5080">
                <a:lnSpc>
                  <a:spcPct val="100000"/>
                </a:lnSpc>
                <a:spcBef>
                  <a:spcPts val="100"/>
                </a:spcBef>
              </a:pPr>
              <a:endParaRPr sz="1200">
                <a:cs typeface="Segoe UI" panose="020B0502040204020203" pitchFamily="34" charset="0"/>
              </a:endParaRPr>
            </a:p>
          </p:txBody>
        </p:sp>
        <p:sp>
          <p:nvSpPr>
            <p:cNvPr id="12" name="Rectangle 11">
              <a:extLst>
                <a:ext uri="{FF2B5EF4-FFF2-40B4-BE49-F238E27FC236}">
                  <a16:creationId xmlns:a16="http://schemas.microsoft.com/office/drawing/2014/main" id="{090D6842-0D11-86DD-E371-E706C6B5DE38}"/>
                </a:ext>
              </a:extLst>
            </p:cNvPr>
            <p:cNvSpPr/>
            <p:nvPr/>
          </p:nvSpPr>
          <p:spPr>
            <a:xfrm>
              <a:off x="7013719" y="2509742"/>
              <a:ext cx="2461349" cy="940695"/>
            </a:xfrm>
            <a:prstGeom prst="rect">
              <a:avLst/>
            </a:prstGeom>
            <a:grpFill/>
            <a:ln>
              <a:noFill/>
            </a:ln>
          </p:spPr>
          <p:txBody>
            <a:bodyPr wrap="square">
              <a:spAutoFit/>
            </a:bodyPr>
            <a:lstStyle/>
            <a:p>
              <a:pPr>
                <a:lnSpc>
                  <a:spcPct val="107000"/>
                </a:lnSpc>
                <a:spcAft>
                  <a:spcPts val="600"/>
                </a:spcAft>
              </a:pPr>
              <a:r>
                <a:rPr lang="en-US" sz="1200" dirty="0">
                  <a:solidFill>
                    <a:srgbClr val="000000"/>
                  </a:solidFill>
                  <a:cs typeface="Segoe UI" panose="020B0502040204020203" pitchFamily="34" charset="0"/>
                </a:rPr>
                <a:t>Visit the </a:t>
              </a:r>
              <a:r>
                <a:rPr lang="en-US" sz="1200" dirty="0">
                  <a:cs typeface="Segoe UI" panose="020B0502040204020203" pitchFamily="34" charset="0"/>
                  <a:hlinkClick r:id="rId5"/>
                </a:rPr>
                <a:t>Quality Payment Program website</a:t>
              </a:r>
              <a:r>
                <a:rPr lang="en-US" sz="1200" dirty="0">
                  <a:solidFill>
                    <a:srgbClr val="000000"/>
                  </a:solidFill>
                  <a:cs typeface="Segoe UI" panose="020B0502040204020203" pitchFamily="34" charset="0"/>
                </a:rPr>
                <a:t> for other </a:t>
              </a:r>
              <a:r>
                <a:rPr lang="en-US" sz="1200" dirty="0">
                  <a:cs typeface="Segoe UI" panose="020B0502040204020203" pitchFamily="34" charset="0"/>
                  <a:hlinkClick r:id="rId6"/>
                </a:rPr>
                <a:t>help and support information</a:t>
              </a:r>
              <a:r>
                <a:rPr lang="en-US" sz="1200" dirty="0">
                  <a:solidFill>
                    <a:srgbClr val="000000"/>
                  </a:solidFill>
                  <a:cs typeface="Segoe UI" panose="020B0502040204020203" pitchFamily="34" charset="0"/>
                </a:rPr>
                <a:t>, to learn more about </a:t>
              </a:r>
              <a:r>
                <a:rPr lang="en-US" sz="1200" dirty="0">
                  <a:cs typeface="Segoe UI" panose="020B0502040204020203" pitchFamily="34" charset="0"/>
                  <a:hlinkClick r:id="rId7"/>
                </a:rPr>
                <a:t>MIPS</a:t>
              </a:r>
              <a:r>
                <a:rPr lang="en-US" sz="1200" dirty="0">
                  <a:solidFill>
                    <a:srgbClr val="000000"/>
                  </a:solidFill>
                  <a:cs typeface="Segoe UI" panose="020B0502040204020203" pitchFamily="34" charset="0"/>
                </a:rPr>
                <a:t>, and to check out the resources available in the </a:t>
              </a:r>
              <a:r>
                <a:rPr lang="en-US" sz="1200" dirty="0">
                  <a:cs typeface="Segoe UI" panose="020B0502040204020203" pitchFamily="34" charset="0"/>
                  <a:hlinkClick r:id="rId8"/>
                </a:rPr>
                <a:t>Quality Payment Program Resource Library</a:t>
              </a:r>
              <a:r>
                <a:rPr lang="en-US" sz="1200" dirty="0">
                  <a:solidFill>
                    <a:srgbClr val="000000"/>
                  </a:solidFill>
                  <a:cs typeface="Segoe UI" panose="020B0502040204020203" pitchFamily="34" charset="0"/>
                </a:rPr>
                <a:t>. </a:t>
              </a:r>
            </a:p>
          </p:txBody>
        </p:sp>
      </p:grpSp>
      <p:sp>
        <p:nvSpPr>
          <p:cNvPr id="13" name="object 20">
            <a:extLst>
              <a:ext uri="{FF2B5EF4-FFF2-40B4-BE49-F238E27FC236}">
                <a16:creationId xmlns:a16="http://schemas.microsoft.com/office/drawing/2014/main" id="{877B51C2-57DF-1189-57EB-5E8AD103E0C7}"/>
              </a:ext>
            </a:extLst>
          </p:cNvPr>
          <p:cNvSpPr txBox="1"/>
          <p:nvPr/>
        </p:nvSpPr>
        <p:spPr>
          <a:xfrm>
            <a:off x="4951079" y="3793751"/>
            <a:ext cx="2743200" cy="1568531"/>
          </a:xfrm>
          <a:prstGeom prst="rect">
            <a:avLst/>
          </a:prstGeom>
          <a:solidFill>
            <a:schemeClr val="bg1"/>
          </a:solidFill>
          <a:ln w="28575">
            <a:solidFill>
              <a:schemeClr val="accent1"/>
            </a:solidFill>
            <a:extLst>
              <a:ext uri="{C807C97D-BFC1-408E-A445-0C87EB9F89A2}">
                <ask:lineSketchStyleProps xmlns:ask="http://schemas.microsoft.com/office/drawing/2018/sketchyshapes" sd="1219033472">
                  <a:custGeom>
                    <a:avLst/>
                    <a:gdLst>
                      <a:gd name="connsiteX0" fmla="*/ 0 w 2337243"/>
                      <a:gd name="connsiteY0" fmla="*/ 0 h 2200720"/>
                      <a:gd name="connsiteX1" fmla="*/ 584311 w 2337243"/>
                      <a:gd name="connsiteY1" fmla="*/ 0 h 2200720"/>
                      <a:gd name="connsiteX2" fmla="*/ 1191994 w 2337243"/>
                      <a:gd name="connsiteY2" fmla="*/ 0 h 2200720"/>
                      <a:gd name="connsiteX3" fmla="*/ 1706187 w 2337243"/>
                      <a:gd name="connsiteY3" fmla="*/ 0 h 2200720"/>
                      <a:gd name="connsiteX4" fmla="*/ 2337243 w 2337243"/>
                      <a:gd name="connsiteY4" fmla="*/ 0 h 2200720"/>
                      <a:gd name="connsiteX5" fmla="*/ 2337243 w 2337243"/>
                      <a:gd name="connsiteY5" fmla="*/ 572187 h 2200720"/>
                      <a:gd name="connsiteX6" fmla="*/ 2337243 w 2337243"/>
                      <a:gd name="connsiteY6" fmla="*/ 1078353 h 2200720"/>
                      <a:gd name="connsiteX7" fmla="*/ 2337243 w 2337243"/>
                      <a:gd name="connsiteY7" fmla="*/ 1628533 h 2200720"/>
                      <a:gd name="connsiteX8" fmla="*/ 2337243 w 2337243"/>
                      <a:gd name="connsiteY8" fmla="*/ 2200720 h 2200720"/>
                      <a:gd name="connsiteX9" fmla="*/ 1823050 w 2337243"/>
                      <a:gd name="connsiteY9" fmla="*/ 2200720 h 2200720"/>
                      <a:gd name="connsiteX10" fmla="*/ 1215366 w 2337243"/>
                      <a:gd name="connsiteY10" fmla="*/ 2200720 h 2200720"/>
                      <a:gd name="connsiteX11" fmla="*/ 677800 w 2337243"/>
                      <a:gd name="connsiteY11" fmla="*/ 2200720 h 2200720"/>
                      <a:gd name="connsiteX12" fmla="*/ 0 w 2337243"/>
                      <a:gd name="connsiteY12" fmla="*/ 2200720 h 2200720"/>
                      <a:gd name="connsiteX13" fmla="*/ 0 w 2337243"/>
                      <a:gd name="connsiteY13" fmla="*/ 1672547 h 2200720"/>
                      <a:gd name="connsiteX14" fmla="*/ 0 w 2337243"/>
                      <a:gd name="connsiteY14" fmla="*/ 1122367 h 2200720"/>
                      <a:gd name="connsiteX15" fmla="*/ 0 w 2337243"/>
                      <a:gd name="connsiteY15" fmla="*/ 550180 h 2200720"/>
                      <a:gd name="connsiteX16" fmla="*/ 0 w 2337243"/>
                      <a:gd name="connsiteY16" fmla="*/ 0 h 220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7243" h="2200720" fill="none" extrusionOk="0">
                        <a:moveTo>
                          <a:pt x="0" y="0"/>
                        </a:moveTo>
                        <a:cubicBezTo>
                          <a:pt x="164958" y="513"/>
                          <a:pt x="390422" y="-3112"/>
                          <a:pt x="584311" y="0"/>
                        </a:cubicBezTo>
                        <a:cubicBezTo>
                          <a:pt x="778200" y="3112"/>
                          <a:pt x="955993" y="13161"/>
                          <a:pt x="1191994" y="0"/>
                        </a:cubicBezTo>
                        <a:cubicBezTo>
                          <a:pt x="1427995" y="-13161"/>
                          <a:pt x="1579892" y="-20350"/>
                          <a:pt x="1706187" y="0"/>
                        </a:cubicBezTo>
                        <a:cubicBezTo>
                          <a:pt x="1832482" y="20350"/>
                          <a:pt x="2062489" y="-21770"/>
                          <a:pt x="2337243" y="0"/>
                        </a:cubicBezTo>
                        <a:cubicBezTo>
                          <a:pt x="2315002" y="201940"/>
                          <a:pt x="2337067" y="351424"/>
                          <a:pt x="2337243" y="572187"/>
                        </a:cubicBezTo>
                        <a:cubicBezTo>
                          <a:pt x="2337419" y="792950"/>
                          <a:pt x="2336571" y="887383"/>
                          <a:pt x="2337243" y="1078353"/>
                        </a:cubicBezTo>
                        <a:cubicBezTo>
                          <a:pt x="2337915" y="1269323"/>
                          <a:pt x="2344042" y="1452682"/>
                          <a:pt x="2337243" y="1628533"/>
                        </a:cubicBezTo>
                        <a:cubicBezTo>
                          <a:pt x="2330444" y="1804384"/>
                          <a:pt x="2327847" y="2061543"/>
                          <a:pt x="2337243" y="2200720"/>
                        </a:cubicBezTo>
                        <a:cubicBezTo>
                          <a:pt x="2080582" y="2222703"/>
                          <a:pt x="2020747" y="2208812"/>
                          <a:pt x="1823050" y="2200720"/>
                        </a:cubicBezTo>
                        <a:cubicBezTo>
                          <a:pt x="1625353" y="2192628"/>
                          <a:pt x="1390794" y="2202142"/>
                          <a:pt x="1215366" y="2200720"/>
                        </a:cubicBezTo>
                        <a:cubicBezTo>
                          <a:pt x="1039938" y="2199298"/>
                          <a:pt x="840181" y="2200570"/>
                          <a:pt x="677800" y="2200720"/>
                        </a:cubicBezTo>
                        <a:cubicBezTo>
                          <a:pt x="515419" y="2200870"/>
                          <a:pt x="188394" y="2221504"/>
                          <a:pt x="0" y="2200720"/>
                        </a:cubicBezTo>
                        <a:cubicBezTo>
                          <a:pt x="-13579" y="1940153"/>
                          <a:pt x="-24738" y="1865503"/>
                          <a:pt x="0" y="1672547"/>
                        </a:cubicBezTo>
                        <a:cubicBezTo>
                          <a:pt x="24738" y="1479591"/>
                          <a:pt x="10191" y="1365664"/>
                          <a:pt x="0" y="1122367"/>
                        </a:cubicBezTo>
                        <a:cubicBezTo>
                          <a:pt x="-10191" y="879070"/>
                          <a:pt x="16152" y="799780"/>
                          <a:pt x="0" y="550180"/>
                        </a:cubicBezTo>
                        <a:cubicBezTo>
                          <a:pt x="-16152" y="300580"/>
                          <a:pt x="11121" y="119392"/>
                          <a:pt x="0" y="0"/>
                        </a:cubicBezTo>
                        <a:close/>
                      </a:path>
                      <a:path w="2337243" h="2200720" stroke="0" extrusionOk="0">
                        <a:moveTo>
                          <a:pt x="0" y="0"/>
                        </a:moveTo>
                        <a:cubicBezTo>
                          <a:pt x="215119" y="-15803"/>
                          <a:pt x="422923" y="-22073"/>
                          <a:pt x="560938" y="0"/>
                        </a:cubicBezTo>
                        <a:cubicBezTo>
                          <a:pt x="698953" y="22073"/>
                          <a:pt x="957437" y="20529"/>
                          <a:pt x="1075132" y="0"/>
                        </a:cubicBezTo>
                        <a:cubicBezTo>
                          <a:pt x="1192827" y="-20529"/>
                          <a:pt x="1474072" y="-20821"/>
                          <a:pt x="1706187" y="0"/>
                        </a:cubicBezTo>
                        <a:cubicBezTo>
                          <a:pt x="1938302" y="20821"/>
                          <a:pt x="2107839" y="-6586"/>
                          <a:pt x="2337243" y="0"/>
                        </a:cubicBezTo>
                        <a:cubicBezTo>
                          <a:pt x="2360321" y="254214"/>
                          <a:pt x="2323197" y="390486"/>
                          <a:pt x="2337243" y="528173"/>
                        </a:cubicBezTo>
                        <a:cubicBezTo>
                          <a:pt x="2351289" y="665860"/>
                          <a:pt x="2326441" y="876867"/>
                          <a:pt x="2337243" y="1034338"/>
                        </a:cubicBezTo>
                        <a:cubicBezTo>
                          <a:pt x="2348045" y="1191809"/>
                          <a:pt x="2351489" y="1472882"/>
                          <a:pt x="2337243" y="1584518"/>
                        </a:cubicBezTo>
                        <a:cubicBezTo>
                          <a:pt x="2322997" y="1696154"/>
                          <a:pt x="2352158" y="1946300"/>
                          <a:pt x="2337243" y="2200720"/>
                        </a:cubicBezTo>
                        <a:cubicBezTo>
                          <a:pt x="2097451" y="2175800"/>
                          <a:pt x="1973084" y="2218677"/>
                          <a:pt x="1799677" y="2200720"/>
                        </a:cubicBezTo>
                        <a:cubicBezTo>
                          <a:pt x="1626270" y="2182763"/>
                          <a:pt x="1389461" y="2179864"/>
                          <a:pt x="1215366" y="2200720"/>
                        </a:cubicBezTo>
                        <a:cubicBezTo>
                          <a:pt x="1041271" y="2221576"/>
                          <a:pt x="812467" y="2217244"/>
                          <a:pt x="631056" y="2200720"/>
                        </a:cubicBezTo>
                        <a:cubicBezTo>
                          <a:pt x="449645" y="2184197"/>
                          <a:pt x="263939" y="2174864"/>
                          <a:pt x="0" y="2200720"/>
                        </a:cubicBezTo>
                        <a:cubicBezTo>
                          <a:pt x="23257" y="1961538"/>
                          <a:pt x="25298" y="1859062"/>
                          <a:pt x="0" y="1606526"/>
                        </a:cubicBezTo>
                        <a:cubicBezTo>
                          <a:pt x="-25298" y="1353990"/>
                          <a:pt x="13594" y="1282091"/>
                          <a:pt x="0" y="1012331"/>
                        </a:cubicBezTo>
                        <a:cubicBezTo>
                          <a:pt x="-13594" y="742571"/>
                          <a:pt x="20550" y="480440"/>
                          <a:pt x="0" y="0"/>
                        </a:cubicBezTo>
                        <a:close/>
                      </a:path>
                    </a:pathLst>
                  </a:custGeom>
                  <ask:type>
                    <ask:lineSketchNone/>
                  </ask:type>
                </ask:lineSketchStyleProps>
              </a:ext>
            </a:extLst>
          </a:ln>
        </p:spPr>
        <p:txBody>
          <a:bodyPr vert="horz" wrap="square" lIns="182880" tIns="12700" rIns="182880" bIns="0" rtlCol="0" anchor="ctr">
            <a:noAutofit/>
          </a:bodyPr>
          <a:lstStyle/>
          <a:p>
            <a:pPr marL="12700" marR="5080">
              <a:lnSpc>
                <a:spcPct val="100000"/>
              </a:lnSpc>
              <a:spcBef>
                <a:spcPts val="100"/>
              </a:spcBef>
            </a:pPr>
            <a:r>
              <a:rPr lang="en-US" sz="1200" b="0" i="0" u="none" strike="noStrike">
                <a:solidFill>
                  <a:srgbClr val="000000"/>
                </a:solidFill>
                <a:effectLst/>
              </a:rPr>
              <a:t>Visit the </a:t>
            </a:r>
            <a:r>
              <a:rPr lang="en-US" sz="1200">
                <a:cs typeface="Segoe UI" panose="020B0502040204020203" pitchFamily="34" charset="0"/>
                <a:hlinkClick r:id="rId9"/>
              </a:rPr>
              <a:t>Small Practices page</a:t>
            </a:r>
            <a:r>
              <a:rPr lang="en-US" sz="1200" b="0" i="0" strike="noStrike">
                <a:solidFill>
                  <a:srgbClr val="000000"/>
                </a:solidFill>
                <a:effectLst/>
              </a:rPr>
              <a:t> of the Quality Payment Program website </a:t>
            </a:r>
            <a:r>
              <a:rPr lang="en-US" sz="1200" b="0" i="0" u="none" strike="noStrike">
                <a:solidFill>
                  <a:srgbClr val="000000"/>
                </a:solidFill>
                <a:effectLst/>
              </a:rPr>
              <a:t>where you can </a:t>
            </a:r>
            <a:r>
              <a:rPr lang="en-US" sz="1200" b="1" i="0" u="none" strike="noStrike">
                <a:solidFill>
                  <a:srgbClr val="000000"/>
                </a:solidFill>
                <a:effectLst/>
              </a:rPr>
              <a:t>sign up for the monthly QPP Small Practices Newsletter </a:t>
            </a:r>
            <a:r>
              <a:rPr lang="en-US" sz="1200" b="0" i="0" u="none" strike="noStrike">
                <a:solidFill>
                  <a:srgbClr val="000000"/>
                </a:solidFill>
                <a:effectLst/>
              </a:rPr>
              <a:t>and find resources and information relevant for small practices. </a:t>
            </a:r>
            <a:endParaRPr sz="1200">
              <a:cs typeface="Segoe UI" panose="020B0502040204020203" pitchFamily="34" charset="0"/>
            </a:endParaRPr>
          </a:p>
        </p:txBody>
      </p:sp>
      <p:sp>
        <p:nvSpPr>
          <p:cNvPr id="17" name="Title 16">
            <a:extLst>
              <a:ext uri="{FF2B5EF4-FFF2-40B4-BE49-F238E27FC236}">
                <a16:creationId xmlns:a16="http://schemas.microsoft.com/office/drawing/2014/main" id="{73795FCF-F078-BE4A-FCE5-A462950A41A3}"/>
              </a:ext>
            </a:extLst>
          </p:cNvPr>
          <p:cNvSpPr>
            <a:spLocks noGrp="1"/>
          </p:cNvSpPr>
          <p:nvPr>
            <p:ph type="title"/>
          </p:nvPr>
        </p:nvSpPr>
        <p:spPr>
          <a:xfrm>
            <a:off x="490864" y="621101"/>
            <a:ext cx="8108254" cy="767751"/>
          </a:xfrm>
        </p:spPr>
        <p:txBody>
          <a:bodyPr/>
          <a:lstStyle/>
          <a:p>
            <a:r>
              <a:rPr lang="en-US"/>
              <a:t>Where Can You Go for Help?</a:t>
            </a:r>
          </a:p>
        </p:txBody>
      </p:sp>
      <p:sp>
        <p:nvSpPr>
          <p:cNvPr id="18" name="TextBox 17">
            <a:extLst>
              <a:ext uri="{FF2B5EF4-FFF2-40B4-BE49-F238E27FC236}">
                <a16:creationId xmlns:a16="http://schemas.microsoft.com/office/drawing/2014/main" id="{4013520E-2DEE-6556-5438-33C4CFC9963A}"/>
              </a:ext>
            </a:extLst>
          </p:cNvPr>
          <p:cNvSpPr txBox="1"/>
          <p:nvPr/>
        </p:nvSpPr>
        <p:spPr>
          <a:xfrm>
            <a:off x="489476" y="404507"/>
            <a:ext cx="4572000" cy="261610"/>
          </a:xfrm>
          <a:prstGeom prst="rect">
            <a:avLst/>
          </a:prstGeom>
          <a:noFill/>
        </p:spPr>
        <p:txBody>
          <a:bodyPr wrap="square">
            <a:spAutoFit/>
          </a:bodyPr>
          <a:lstStyle/>
          <a:p>
            <a:r>
              <a:rPr lang="en-US" sz="1100" b="1" spc="300">
                <a:solidFill>
                  <a:srgbClr val="003664"/>
                </a:solidFill>
              </a:rPr>
              <a:t>HELP AND VERSION HISTORY</a:t>
            </a:r>
          </a:p>
        </p:txBody>
      </p:sp>
    </p:spTree>
    <p:extLst>
      <p:ext uri="{BB962C8B-B14F-4D97-AF65-F5344CB8AC3E}">
        <p14:creationId xmlns:p14="http://schemas.microsoft.com/office/powerpoint/2010/main" val="3610328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469B3E-D930-0C86-CB1E-3AC0A05F44AD}"/>
              </a:ext>
            </a:extLst>
          </p:cNvPr>
          <p:cNvSpPr/>
          <p:nvPr/>
        </p:nvSpPr>
        <p:spPr>
          <a:xfrm>
            <a:off x="534753" y="1573854"/>
            <a:ext cx="8046720" cy="425204"/>
          </a:xfrm>
          <a:prstGeom prst="rect">
            <a:avLst/>
          </a:prstGeom>
          <a:gradFill flip="none" rotWithShape="1">
            <a:gsLst>
              <a:gs pos="15000">
                <a:srgbClr val="1F3888"/>
              </a:gs>
              <a:gs pos="98000">
                <a:srgbClr val="2850A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41C45E-B47F-EA10-8E86-35D94D4D810C}"/>
              </a:ext>
            </a:extLst>
          </p:cNvPr>
          <p:cNvSpPr>
            <a:spLocks noGrp="1"/>
          </p:cNvSpPr>
          <p:nvPr>
            <p:ph type="title"/>
          </p:nvPr>
        </p:nvSpPr>
        <p:spPr>
          <a:xfrm>
            <a:off x="490864" y="621101"/>
            <a:ext cx="8108254" cy="767751"/>
          </a:xfrm>
        </p:spPr>
        <p:txBody>
          <a:bodyPr/>
          <a:lstStyle/>
          <a:p>
            <a:r>
              <a:rPr lang="en-US"/>
              <a:t>Version History </a:t>
            </a:r>
          </a:p>
        </p:txBody>
      </p:sp>
      <p:sp>
        <p:nvSpPr>
          <p:cNvPr id="6" name="Content Placeholder 5">
            <a:extLst>
              <a:ext uri="{FF2B5EF4-FFF2-40B4-BE49-F238E27FC236}">
                <a16:creationId xmlns:a16="http://schemas.microsoft.com/office/drawing/2014/main" id="{9BDA7DAB-5B98-D949-BCD8-08AA367CF68D}"/>
              </a:ext>
            </a:extLst>
          </p:cNvPr>
          <p:cNvSpPr>
            <a:spLocks noGrp="1"/>
          </p:cNvSpPr>
          <p:nvPr>
            <p:ph idx="1"/>
          </p:nvPr>
        </p:nvSpPr>
        <p:spPr>
          <a:xfrm>
            <a:off x="534753" y="1243207"/>
            <a:ext cx="8108254" cy="4536053"/>
          </a:xfrm>
        </p:spPr>
        <p:txBody>
          <a:bodyPr/>
          <a:lstStyle/>
          <a:p>
            <a:r>
              <a:rPr lang="en-US" dirty="0"/>
              <a:t>If we need to update this document, changes will be identified here.</a:t>
            </a:r>
          </a:p>
          <a:p>
            <a:endParaRPr lang="en-US" b="1" dirty="0">
              <a:latin typeface="+mn-lt"/>
            </a:endParaRPr>
          </a:p>
          <a:p>
            <a:endParaRPr lang="en-US" b="1" dirty="0">
              <a:latin typeface="+mn-lt"/>
            </a:endParaRPr>
          </a:p>
        </p:txBody>
      </p:sp>
      <p:graphicFrame>
        <p:nvGraphicFramePr>
          <p:cNvPr id="4" name="Table 3">
            <a:extLst>
              <a:ext uri="{FF2B5EF4-FFF2-40B4-BE49-F238E27FC236}">
                <a16:creationId xmlns:a16="http://schemas.microsoft.com/office/drawing/2014/main" id="{0219B0AA-B86B-824A-29E6-B64B9DAC87FF}"/>
              </a:ext>
            </a:extLst>
          </p:cNvPr>
          <p:cNvGraphicFramePr>
            <a:graphicFrameLocks noGrp="1"/>
          </p:cNvGraphicFramePr>
          <p:nvPr>
            <p:extLst>
              <p:ext uri="{D42A27DB-BD31-4B8C-83A1-F6EECF244321}">
                <p14:modId xmlns:p14="http://schemas.microsoft.com/office/powerpoint/2010/main" val="2565666824"/>
              </p:ext>
            </p:extLst>
          </p:nvPr>
        </p:nvGraphicFramePr>
        <p:xfrm>
          <a:off x="534753" y="1573854"/>
          <a:ext cx="8046720" cy="2295520"/>
        </p:xfrm>
        <a:graphic>
          <a:graphicData uri="http://schemas.openxmlformats.org/drawingml/2006/table">
            <a:tbl>
              <a:tblPr firstRow="1" bandRow="1">
                <a:tableStyleId>{073A0DAA-6AF3-43AB-8588-CEC1D06C72B9}</a:tableStyleId>
              </a:tblPr>
              <a:tblGrid>
                <a:gridCol w="4023360">
                  <a:extLst>
                    <a:ext uri="{9D8B030D-6E8A-4147-A177-3AD203B41FA5}">
                      <a16:colId xmlns:a16="http://schemas.microsoft.com/office/drawing/2014/main" val="721764514"/>
                    </a:ext>
                  </a:extLst>
                </a:gridCol>
                <a:gridCol w="4023360">
                  <a:extLst>
                    <a:ext uri="{9D8B030D-6E8A-4147-A177-3AD203B41FA5}">
                      <a16:colId xmlns:a16="http://schemas.microsoft.com/office/drawing/2014/main" val="2475069883"/>
                    </a:ext>
                  </a:extLst>
                </a:gridCol>
              </a:tblGrid>
              <a:tr h="431033">
                <a:tc>
                  <a:txBody>
                    <a:bodyPr/>
                    <a:lstStyle/>
                    <a:p>
                      <a:pPr algn="ctr">
                        <a:lnSpc>
                          <a:spcPct val="110000"/>
                        </a:lnSpc>
                      </a:pPr>
                      <a:r>
                        <a:rPr lang="en-GB" altLang="en-US" sz="1200" b="1" spc="300">
                          <a:solidFill>
                            <a:schemeClr val="bg1"/>
                          </a:solidFill>
                          <a:latin typeface="+mn-lt"/>
                          <a:cs typeface="Segoe UI" panose="020B0502040204020203" pitchFamily="34" charset="0"/>
                        </a:rPr>
                        <a:t>DATE</a:t>
                      </a:r>
                      <a:endParaRPr lang="en-US" sz="1200" spc="300">
                        <a:solidFill>
                          <a:schemeClr val="bg1"/>
                        </a:solidFill>
                        <a:latin typeface="+mn-lt"/>
                        <a:cs typeface="Segoe UI" panose="020B0502040204020203" pitchFamily="34" charset="0"/>
                      </a:endParaRPr>
                    </a:p>
                  </a:txBody>
                  <a:tcPr marL="137160" marR="137160" marT="91440" marB="91440" anchor="ctr">
                    <a:lnL w="6350" cap="flat" cmpd="sng" algn="ctr">
                      <a:solidFill>
                        <a:srgbClr val="1F3888"/>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0000"/>
                        </a:lnSpc>
                      </a:pPr>
                      <a:r>
                        <a:rPr lang="en-GB" altLang="en-US" sz="1200" b="1" spc="300">
                          <a:solidFill>
                            <a:schemeClr val="bg1"/>
                          </a:solidFill>
                          <a:latin typeface="+mn-lt"/>
                          <a:cs typeface="Segoe UI" panose="020B0502040204020203" pitchFamily="34" charset="0"/>
                        </a:rPr>
                        <a:t>DESCRIPTION</a:t>
                      </a:r>
                      <a:endParaRPr lang="en-US" sz="1200" spc="300">
                        <a:solidFill>
                          <a:schemeClr val="bg1"/>
                        </a:solidFill>
                        <a:latin typeface="+mn-lt"/>
                        <a:cs typeface="Segoe UI" panose="020B0502040204020203" pitchFamily="34" charset="0"/>
                      </a:endParaRPr>
                    </a:p>
                  </a:txBody>
                  <a:tcPr marL="137160" marR="137160" marT="91440" marB="91440" anchor="ctr">
                    <a:lnL w="6350" cap="flat" cmpd="sng" algn="ctr">
                      <a:solidFill>
                        <a:schemeClr val="bg1"/>
                      </a:solidFill>
                      <a:prstDash val="solid"/>
                      <a:round/>
                      <a:headEnd type="none" w="med" len="med"/>
                      <a:tailEnd type="none" w="med" len="med"/>
                    </a:lnL>
                    <a:lnR w="6350" cap="flat" cmpd="sng" algn="ctr">
                      <a:solidFill>
                        <a:srgbClr val="1F3888"/>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911825"/>
                  </a:ext>
                </a:extLst>
              </a:tr>
              <a:tr h="429768">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200" kern="1200" dirty="0">
                          <a:solidFill>
                            <a:srgbClr val="003664"/>
                          </a:solidFill>
                          <a:latin typeface="+mj-lt"/>
                          <a:cs typeface="Segoe UI" panose="020B0502040204020203" pitchFamily="34" charset="0"/>
                        </a:rPr>
                        <a:t>08/30/2024</a:t>
                      </a:r>
                    </a:p>
                  </a:txBody>
                  <a:tcPr marL="137160" marR="137160" marT="91440" marB="91440" anchor="ctr">
                    <a:lnL w="6350" cap="flat" cmpd="sng" algn="ctr">
                      <a:solidFill>
                        <a:srgbClr val="1F3888"/>
                      </a:solidFill>
                      <a:prstDash val="solid"/>
                      <a:round/>
                      <a:headEnd type="none" w="med" len="med"/>
                      <a:tailEnd type="none" w="med" len="med"/>
                    </a:lnL>
                    <a:lnR w="6350" cap="flat" cmpd="sng" algn="ctr">
                      <a:solidFill>
                        <a:srgbClr val="1F3888"/>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200" kern="1200" dirty="0">
                          <a:solidFill>
                            <a:srgbClr val="003664"/>
                          </a:solidFill>
                          <a:latin typeface="+mj-lt"/>
                          <a:cs typeface="Segoe UI" panose="020B0502040204020203" pitchFamily="34" charset="0"/>
                        </a:rPr>
                        <a:t>Added OMB control number and expiration date on slide 1 and updated PRA disclosure language on slide 38.</a:t>
                      </a:r>
                    </a:p>
                  </a:txBody>
                  <a:tcPr marL="137160" marR="137160" marT="91440" marB="91440" anchor="ctr">
                    <a:lnL w="6350" cap="flat" cmpd="sng" algn="ctr">
                      <a:solidFill>
                        <a:srgbClr val="1F3888"/>
                      </a:solidFill>
                      <a:prstDash val="solid"/>
                      <a:round/>
                      <a:headEnd type="none" w="med" len="med"/>
                      <a:tailEnd type="none" w="med" len="med"/>
                    </a:lnL>
                    <a:lnR w="6350" cap="flat" cmpd="sng" algn="ctr">
                      <a:solidFill>
                        <a:srgbClr val="1F3888"/>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9335999"/>
                  </a:ext>
                </a:extLst>
              </a:tr>
              <a:tr h="429768">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200" kern="1200" dirty="0">
                          <a:solidFill>
                            <a:srgbClr val="003664"/>
                          </a:solidFill>
                          <a:latin typeface="+mj-lt"/>
                          <a:cs typeface="Segoe UI" panose="020B0502040204020203" pitchFamily="34" charset="0"/>
                        </a:rPr>
                        <a:t>06/25/2024</a:t>
                      </a:r>
                    </a:p>
                  </a:txBody>
                  <a:tcPr marL="137160" marR="137160" marT="91440" marB="91440" anchor="ctr">
                    <a:lnL w="6350" cap="flat" cmpd="sng" algn="ctr">
                      <a:solidFill>
                        <a:srgbClr val="1F3888"/>
                      </a:solidFill>
                      <a:prstDash val="solid"/>
                      <a:round/>
                      <a:headEnd type="none" w="med" len="med"/>
                      <a:tailEnd type="none" w="med" len="med"/>
                    </a:lnL>
                    <a:lnR w="6350" cap="flat" cmpd="sng" algn="ctr">
                      <a:solidFill>
                        <a:srgbClr val="1F3888"/>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rgbClr val="175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200" kern="1200" dirty="0">
                          <a:solidFill>
                            <a:srgbClr val="003664"/>
                          </a:solidFill>
                          <a:latin typeface="+mj-lt"/>
                          <a:cs typeface="Segoe UI" panose="020B0502040204020203" pitchFamily="34" charset="0"/>
                        </a:rPr>
                        <a:t>Updated to include PRA disclosure language.</a:t>
                      </a:r>
                    </a:p>
                  </a:txBody>
                  <a:tcPr marL="137160" marR="137160" marT="91440" marB="91440" anchor="ctr">
                    <a:lnL w="6350" cap="flat" cmpd="sng" algn="ctr">
                      <a:solidFill>
                        <a:srgbClr val="1F3888"/>
                      </a:solidFill>
                      <a:prstDash val="solid"/>
                      <a:round/>
                      <a:headEnd type="none" w="med" len="med"/>
                      <a:tailEnd type="none" w="med" len="med"/>
                    </a:lnL>
                    <a:lnR w="6350" cap="flat" cmpd="sng" algn="ctr">
                      <a:solidFill>
                        <a:srgbClr val="1F3888"/>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rgbClr val="175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7774149"/>
                  </a:ext>
                </a:extLst>
              </a:tr>
              <a:tr h="429768">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200" kern="1200" dirty="0">
                          <a:solidFill>
                            <a:srgbClr val="003664"/>
                          </a:solidFill>
                          <a:latin typeface="+mj-lt"/>
                          <a:cs typeface="Segoe UI" panose="020B0502040204020203" pitchFamily="34" charset="0"/>
                        </a:rPr>
                        <a:t>05/17/2024</a:t>
                      </a:r>
                    </a:p>
                  </a:txBody>
                  <a:tcPr marL="137160" marR="137160" marT="91440" marB="91440" anchor="ctr">
                    <a:lnL w="6350" cap="flat" cmpd="sng" algn="ctr">
                      <a:solidFill>
                        <a:srgbClr val="1F3888"/>
                      </a:solidFill>
                      <a:prstDash val="solid"/>
                      <a:round/>
                      <a:headEnd type="none" w="med" len="med"/>
                      <a:tailEnd type="none" w="med" len="med"/>
                    </a:lnL>
                    <a:lnR w="6350" cap="flat" cmpd="sng" algn="ctr">
                      <a:solidFill>
                        <a:srgbClr val="1F3888"/>
                      </a:solidFill>
                      <a:prstDash val="solid"/>
                      <a:round/>
                      <a:headEnd type="none" w="med" len="med"/>
                      <a:tailEnd type="none" w="med" len="med"/>
                    </a:lnR>
                    <a:lnT w="12700" cap="flat" cmpd="sng" algn="ctr">
                      <a:solidFill>
                        <a:srgbClr val="175B9E"/>
                      </a:solidFill>
                      <a:prstDash val="solid"/>
                      <a:round/>
                      <a:headEnd type="none" w="med" len="med"/>
                      <a:tailEnd type="none" w="med" len="med"/>
                    </a:lnT>
                    <a:lnB w="12700" cap="flat" cmpd="sng" algn="ctr">
                      <a:solidFill>
                        <a:srgbClr val="175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200" kern="1200" dirty="0">
                          <a:solidFill>
                            <a:srgbClr val="003664"/>
                          </a:solidFill>
                          <a:latin typeface="+mj-lt"/>
                          <a:cs typeface="Segoe UI" panose="020B0502040204020203" pitchFamily="34" charset="0"/>
                        </a:rPr>
                        <a:t>Updated to add new FAQ (p. 35)</a:t>
                      </a:r>
                    </a:p>
                  </a:txBody>
                  <a:tcPr marL="137160" marR="137160" marT="91440" marB="91440" anchor="ctr">
                    <a:lnL w="6350" cap="flat" cmpd="sng" algn="ctr">
                      <a:solidFill>
                        <a:srgbClr val="1F3888"/>
                      </a:solidFill>
                      <a:prstDash val="solid"/>
                      <a:round/>
                      <a:headEnd type="none" w="med" len="med"/>
                      <a:tailEnd type="none" w="med" len="med"/>
                    </a:lnL>
                    <a:lnR w="6350" cap="flat" cmpd="sng" algn="ctr">
                      <a:solidFill>
                        <a:srgbClr val="1F3888"/>
                      </a:solidFill>
                      <a:prstDash val="solid"/>
                      <a:round/>
                      <a:headEnd type="none" w="med" len="med"/>
                      <a:tailEnd type="none" w="med" len="med"/>
                    </a:lnR>
                    <a:lnT w="12700" cap="flat" cmpd="sng" algn="ctr">
                      <a:solidFill>
                        <a:srgbClr val="175B9E"/>
                      </a:solidFill>
                      <a:prstDash val="solid"/>
                      <a:round/>
                      <a:headEnd type="none" w="med" len="med"/>
                      <a:tailEnd type="none" w="med" len="med"/>
                    </a:lnT>
                    <a:lnB w="12700" cap="flat" cmpd="sng" algn="ctr">
                      <a:solidFill>
                        <a:srgbClr val="175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6743430"/>
                  </a:ext>
                </a:extLst>
              </a:tr>
              <a:tr h="429768">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200" kern="1200" dirty="0">
                          <a:solidFill>
                            <a:srgbClr val="003664"/>
                          </a:solidFill>
                          <a:latin typeface="+mj-lt"/>
                          <a:cs typeface="Segoe UI" panose="020B0502040204020203" pitchFamily="34" charset="0"/>
                        </a:rPr>
                        <a:t>04/01/2024</a:t>
                      </a:r>
                    </a:p>
                  </a:txBody>
                  <a:tcPr marL="137160" marR="137160" marT="91440" marB="91440" anchor="ctr">
                    <a:lnL w="6350" cap="flat" cmpd="sng" algn="ctr">
                      <a:solidFill>
                        <a:srgbClr val="1F3888"/>
                      </a:solidFill>
                      <a:prstDash val="solid"/>
                      <a:round/>
                      <a:headEnd type="none" w="med" len="med"/>
                      <a:tailEnd type="none" w="med" len="med"/>
                    </a:lnL>
                    <a:lnR w="6350" cap="flat" cmpd="sng" algn="ctr">
                      <a:solidFill>
                        <a:srgbClr val="1F3888"/>
                      </a:solidFill>
                      <a:prstDash val="solid"/>
                      <a:round/>
                      <a:headEnd type="none" w="med" len="med"/>
                      <a:tailEnd type="none" w="med" len="med"/>
                    </a:lnR>
                    <a:lnT w="12700" cap="flat" cmpd="sng" algn="ctr">
                      <a:solidFill>
                        <a:srgbClr val="175B9E"/>
                      </a:solidFill>
                      <a:prstDash val="solid"/>
                      <a:round/>
                      <a:headEnd type="none" w="med" len="med"/>
                      <a:tailEnd type="none" w="med" len="med"/>
                    </a:lnT>
                    <a:lnB w="19050" cap="flat" cmpd="sng" algn="ctr">
                      <a:solidFill>
                        <a:srgbClr val="1F38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200" kern="1200" dirty="0">
                          <a:solidFill>
                            <a:srgbClr val="003664"/>
                          </a:solidFill>
                          <a:latin typeface="+mj-lt"/>
                          <a:cs typeface="Segoe UI" panose="020B0502040204020203" pitchFamily="34" charset="0"/>
                        </a:rPr>
                        <a:t>Original Posting.</a:t>
                      </a:r>
                    </a:p>
                  </a:txBody>
                  <a:tcPr marL="137160" marR="137160" marT="91440" marB="91440" anchor="ctr">
                    <a:lnL w="6350" cap="flat" cmpd="sng" algn="ctr">
                      <a:solidFill>
                        <a:srgbClr val="1F3888"/>
                      </a:solidFill>
                      <a:prstDash val="solid"/>
                      <a:round/>
                      <a:headEnd type="none" w="med" len="med"/>
                      <a:tailEnd type="none" w="med" len="med"/>
                    </a:lnL>
                    <a:lnR w="6350" cap="flat" cmpd="sng" algn="ctr">
                      <a:solidFill>
                        <a:srgbClr val="1F3888"/>
                      </a:solidFill>
                      <a:prstDash val="solid"/>
                      <a:round/>
                      <a:headEnd type="none" w="med" len="med"/>
                      <a:tailEnd type="none" w="med" len="med"/>
                    </a:lnR>
                    <a:lnT w="12700" cap="flat" cmpd="sng" algn="ctr">
                      <a:solidFill>
                        <a:srgbClr val="175B9E"/>
                      </a:solidFill>
                      <a:prstDash val="solid"/>
                      <a:round/>
                      <a:headEnd type="none" w="med" len="med"/>
                      <a:tailEnd type="none" w="med" len="med"/>
                    </a:lnT>
                    <a:lnB w="19050" cap="flat" cmpd="sng" algn="ctr">
                      <a:solidFill>
                        <a:srgbClr val="1F38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5649426"/>
                  </a:ext>
                </a:extLst>
              </a:tr>
            </a:tbl>
          </a:graphicData>
        </a:graphic>
      </p:graphicFrame>
      <p:sp>
        <p:nvSpPr>
          <p:cNvPr id="3" name="Slide Number Placeholder 5">
            <a:extLst>
              <a:ext uri="{FF2B5EF4-FFF2-40B4-BE49-F238E27FC236}">
                <a16:creationId xmlns:a16="http://schemas.microsoft.com/office/drawing/2014/main" id="{25B478AA-8901-45D3-96A8-35AF5FA72A2D}"/>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38</a:t>
            </a:fld>
            <a:endParaRPr lang="en-US"/>
          </a:p>
        </p:txBody>
      </p:sp>
      <p:sp>
        <p:nvSpPr>
          <p:cNvPr id="7" name="Action Button: Home 3">
            <a:hlinkClick r:id="rId2" action="ppaction://hlinksldjump" highlightClick="1"/>
            <a:extLst>
              <a:ext uri="{FF2B5EF4-FFF2-40B4-BE49-F238E27FC236}">
                <a16:creationId xmlns:a16="http://schemas.microsoft.com/office/drawing/2014/main" id="{9619776B-7F65-26AC-7301-F99F15463AD7}"/>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9AA6D706-0C50-F291-61B0-17C04AF77F0E}"/>
              </a:ext>
            </a:extLst>
          </p:cNvPr>
          <p:cNvSpPr txBox="1"/>
          <p:nvPr/>
        </p:nvSpPr>
        <p:spPr>
          <a:xfrm>
            <a:off x="489476" y="404507"/>
            <a:ext cx="4572000" cy="261610"/>
          </a:xfrm>
          <a:prstGeom prst="rect">
            <a:avLst/>
          </a:prstGeom>
          <a:noFill/>
        </p:spPr>
        <p:txBody>
          <a:bodyPr wrap="square">
            <a:spAutoFit/>
          </a:bodyPr>
          <a:lstStyle/>
          <a:p>
            <a:r>
              <a:rPr lang="en-US" sz="1100" b="1" spc="300">
                <a:solidFill>
                  <a:srgbClr val="003664"/>
                </a:solidFill>
              </a:rPr>
              <a:t>HELP AND VERSION HISTORY </a:t>
            </a:r>
          </a:p>
        </p:txBody>
      </p:sp>
      <p:sp>
        <p:nvSpPr>
          <p:cNvPr id="12" name="TextBox 11">
            <a:extLst>
              <a:ext uri="{FF2B5EF4-FFF2-40B4-BE49-F238E27FC236}">
                <a16:creationId xmlns:a16="http://schemas.microsoft.com/office/drawing/2014/main" id="{1839D49D-7C29-48A5-8B15-A4CF80C2B056}"/>
              </a:ext>
            </a:extLst>
          </p:cNvPr>
          <p:cNvSpPr txBox="1"/>
          <p:nvPr/>
        </p:nvSpPr>
        <p:spPr>
          <a:xfrm>
            <a:off x="489476" y="3907108"/>
            <a:ext cx="8108254" cy="2292935"/>
          </a:xfrm>
          <a:prstGeom prst="rect">
            <a:avLst/>
          </a:prstGeom>
          <a:noFill/>
        </p:spPr>
        <p:txBody>
          <a:bodyPr wrap="square">
            <a:spAutoFit/>
          </a:bodyPr>
          <a:lstStyle/>
          <a:p>
            <a:r>
              <a:rPr lang="en-US" sz="1100" dirty="0">
                <a:latin typeface="+mj-lt"/>
              </a:rPr>
              <a:t>According to the Paperwork Reduction Act of 1995 (44 U.S.C. 3501 et seq.), no persons are required to respond to a collection of information unless it displays a valid OMB control number. The valid OMB control number for this information collection is 0938-1314 (Expiration date: 2/28/2027). This information collection is the tool to register as an MVP to meet MIPS reporting requirements. The time required to complete this information collection varies per response, including the time to review instructions, search existing data resources, gather the data needed, to review and complete the information collection. This information collection is mandatory (Medicare Access and CHIP Reauthorization Act of 2015 (MACRA) (Pub. L. 114-10, April 16, 2015)) and all information collected will be kept private in accordance with regulations at 45 CFR 155.260, Privacy and Security of Personally Identifiable Information.  Pursuant to this regulation, CMS may only use or disclose personally identifiable information to the extent that such information is necessary to carry out their statutory and regulatory mandated functions. If you have comments concerning the accuracy of the time estimate(s) or suggestions for improving this form, please write to: CMS, 7500 Security Boulevard, Attn: PRA Reports Clearance Officer, Mail Stop C4-26-05, Baltimore, MD 21244-1850. If you have questions or concerns regarding where to submit your documents, please contact QPP at </a:t>
            </a:r>
            <a:r>
              <a:rPr lang="en-US" sz="1100" dirty="0">
                <a:latin typeface="+mj-lt"/>
                <a:hlinkClick r:id="rId3"/>
              </a:rPr>
              <a:t>qpp@cms.hhs.gov</a:t>
            </a:r>
            <a:r>
              <a:rPr lang="en-US" sz="1100" dirty="0">
                <a:latin typeface="+mj-lt"/>
              </a:rPr>
              <a:t>.</a:t>
            </a:r>
          </a:p>
          <a:p>
            <a:endParaRPr lang="en-US" sz="1100" dirty="0">
              <a:latin typeface="+mj-lt"/>
            </a:endParaRPr>
          </a:p>
          <a:p>
            <a:r>
              <a:rPr lang="en-US" sz="1100" dirty="0">
                <a:latin typeface="+mj-lt"/>
              </a:rPr>
              <a:t>Under the Privacy Act of 1974 (5 U.S.C. 552a) any personally identifying information obtained will be kept private to the extent of the law.</a:t>
            </a:r>
          </a:p>
        </p:txBody>
      </p:sp>
    </p:spTree>
    <p:extLst>
      <p:ext uri="{BB962C8B-B14F-4D97-AF65-F5344CB8AC3E}">
        <p14:creationId xmlns:p14="http://schemas.microsoft.com/office/powerpoint/2010/main" val="683936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00B6-81E1-8452-353C-B67C5F4F3251}"/>
              </a:ext>
            </a:extLst>
          </p:cNvPr>
          <p:cNvSpPr>
            <a:spLocks noGrp="1"/>
          </p:cNvSpPr>
          <p:nvPr>
            <p:ph type="title"/>
          </p:nvPr>
        </p:nvSpPr>
        <p:spPr>
          <a:xfrm>
            <a:off x="490864" y="621101"/>
            <a:ext cx="8108254" cy="767751"/>
          </a:xfrm>
        </p:spPr>
        <p:txBody>
          <a:bodyPr/>
          <a:lstStyle/>
          <a:p>
            <a:r>
              <a:rPr lang="en-US"/>
              <a:t>How to Use This Guide</a:t>
            </a:r>
          </a:p>
        </p:txBody>
      </p:sp>
      <p:sp>
        <p:nvSpPr>
          <p:cNvPr id="5" name="Slide Number Placeholder 3">
            <a:extLst>
              <a:ext uri="{FF2B5EF4-FFF2-40B4-BE49-F238E27FC236}">
                <a16:creationId xmlns:a16="http://schemas.microsoft.com/office/drawing/2014/main" id="{C72EC2E2-831F-F8CD-1FAB-DF5EA058D354}"/>
              </a:ext>
            </a:extLst>
          </p:cNvPr>
          <p:cNvSpPr>
            <a:spLocks noGrp="1"/>
          </p:cNvSpPr>
          <p:nvPr>
            <p:ph type="sldNum" sz="quarter" idx="12"/>
          </p:nvPr>
        </p:nvSpPr>
        <p:spPr/>
        <p:txBody>
          <a:bodyPr/>
          <a:lstStyle/>
          <a:p>
            <a:fld id="{579045F7-0599-405E-A7CD-20A91EABA5C1}" type="slidenum">
              <a:rPr lang="en-US" smtClean="0"/>
              <a:pPr/>
              <a:t>4</a:t>
            </a:fld>
            <a:endParaRPr lang="en-US"/>
          </a:p>
        </p:txBody>
      </p:sp>
      <p:sp>
        <p:nvSpPr>
          <p:cNvPr id="6" name="Action Button: Home 3">
            <a:hlinkClick r:id="rId2" action="ppaction://hlinksldjump" highlightClick="1"/>
            <a:extLst>
              <a:ext uri="{FF2B5EF4-FFF2-40B4-BE49-F238E27FC236}">
                <a16:creationId xmlns:a16="http://schemas.microsoft.com/office/drawing/2014/main" id="{4EA6BA5B-D1CE-FC5A-F4C8-512D36D05853}"/>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2" name="Group 11">
            <a:extLst>
              <a:ext uri="{FF2B5EF4-FFF2-40B4-BE49-F238E27FC236}">
                <a16:creationId xmlns:a16="http://schemas.microsoft.com/office/drawing/2014/main" id="{5CCFFEB3-17C4-0D3F-05C9-583FEC68EA89}"/>
              </a:ext>
            </a:extLst>
          </p:cNvPr>
          <p:cNvGrpSpPr>
            <a:grpSpLocks noChangeAspect="1"/>
          </p:cNvGrpSpPr>
          <p:nvPr/>
        </p:nvGrpSpPr>
        <p:grpSpPr>
          <a:xfrm>
            <a:off x="5461990" y="2887628"/>
            <a:ext cx="200025" cy="228600"/>
            <a:chOff x="350337" y="6378310"/>
            <a:chExt cx="281053" cy="321203"/>
          </a:xfrm>
        </p:grpSpPr>
        <p:pic>
          <p:nvPicPr>
            <p:cNvPr id="9" name="Picture 8" descr="A white and blue hexagon with a black background&#10;&#10;Description automatically generated">
              <a:extLst>
                <a:ext uri="{FF2B5EF4-FFF2-40B4-BE49-F238E27FC236}">
                  <a16:creationId xmlns:a16="http://schemas.microsoft.com/office/drawing/2014/main" id="{5B64AC4C-111E-5593-EB15-7A63A3BCBB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0337" y="6378310"/>
              <a:ext cx="281053" cy="321203"/>
            </a:xfrm>
            <a:prstGeom prst="rect">
              <a:avLst/>
            </a:prstGeom>
            <a:ln>
              <a:noFill/>
            </a:ln>
          </p:spPr>
        </p:pic>
        <p:sp>
          <p:nvSpPr>
            <p:cNvPr id="10" name="Rectangle 9">
              <a:extLst>
                <a:ext uri="{FF2B5EF4-FFF2-40B4-BE49-F238E27FC236}">
                  <a16:creationId xmlns:a16="http://schemas.microsoft.com/office/drawing/2014/main" id="{E03A3306-A1F4-D7AA-9EC0-3A9B094EC8E3}"/>
                </a:ext>
              </a:extLst>
            </p:cNvPr>
            <p:cNvSpPr/>
            <p:nvPr/>
          </p:nvSpPr>
          <p:spPr>
            <a:xfrm>
              <a:off x="474355" y="6530975"/>
              <a:ext cx="36576" cy="76200"/>
            </a:xfrm>
            <a:prstGeom prst="rect">
              <a:avLst/>
            </a:prstGeom>
            <a:solidFill>
              <a:srgbClr val="11A0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E9804FF7-CCC6-222C-34E2-32B2863A87A7}"/>
              </a:ext>
            </a:extLst>
          </p:cNvPr>
          <p:cNvGrpSpPr/>
          <p:nvPr/>
        </p:nvGrpSpPr>
        <p:grpSpPr>
          <a:xfrm>
            <a:off x="678577" y="2125243"/>
            <a:ext cx="7565726" cy="3046336"/>
            <a:chOff x="414098" y="1702783"/>
            <a:chExt cx="8209860" cy="3439933"/>
          </a:xfrm>
        </p:grpSpPr>
        <p:sp>
          <p:nvSpPr>
            <p:cNvPr id="13" name="TextBox 12">
              <a:extLst>
                <a:ext uri="{FF2B5EF4-FFF2-40B4-BE49-F238E27FC236}">
                  <a16:creationId xmlns:a16="http://schemas.microsoft.com/office/drawing/2014/main" id="{D5CC9E26-1C13-B333-CFDD-51BFDC00D7EB}"/>
                </a:ext>
              </a:extLst>
            </p:cNvPr>
            <p:cNvSpPr txBox="1"/>
            <p:nvPr/>
          </p:nvSpPr>
          <p:spPr>
            <a:xfrm>
              <a:off x="602773" y="2139614"/>
              <a:ext cx="3727269" cy="2432797"/>
            </a:xfrm>
            <a:prstGeom prst="rect">
              <a:avLst/>
            </a:prstGeom>
            <a:noFill/>
          </p:spPr>
          <p:txBody>
            <a:bodyPr wrap="square" lIns="0" tIns="0" rIns="0" bIns="0" rtlCol="0">
              <a:spAutoFit/>
            </a:bodyPr>
            <a:lstStyle/>
            <a:p>
              <a:r>
                <a:rPr lang="en-US" sz="1400" b="1" spc="-10" dirty="0">
                  <a:latin typeface="+mj-lt"/>
                  <a:cs typeface="Segoe UI" panose="020B0502040204020203" pitchFamily="34" charset="0"/>
                </a:rPr>
                <a:t>Please Note: </a:t>
              </a:r>
              <a:r>
                <a:rPr lang="en-US" sz="1400" spc="-10" dirty="0">
                  <a:latin typeface="+mj-lt"/>
                  <a:cs typeface="Segoe UI" panose="020B0502040204020203" pitchFamily="34" charset="0"/>
                </a:rPr>
                <a:t>This guide was prepared for informational purposes only and isn’t intended to grant rights or impose obligations. The information provided is only intended to be a general summary. It isn’t intended to take the place of the written law, including the regulations. We encourage readers to review the specific statutes, regulations, and other interpretive materials for a full and accurate statement of their contents.</a:t>
              </a:r>
            </a:p>
          </p:txBody>
        </p:sp>
        <p:sp>
          <p:nvSpPr>
            <p:cNvPr id="14" name="TextBox 13">
              <a:extLst>
                <a:ext uri="{FF2B5EF4-FFF2-40B4-BE49-F238E27FC236}">
                  <a16:creationId xmlns:a16="http://schemas.microsoft.com/office/drawing/2014/main" id="{91CF1718-7C4F-7249-D22E-A1619B5ACE41}"/>
                </a:ext>
              </a:extLst>
            </p:cNvPr>
            <p:cNvSpPr txBox="1"/>
            <p:nvPr/>
          </p:nvSpPr>
          <p:spPr>
            <a:xfrm>
              <a:off x="4896689" y="1775144"/>
              <a:ext cx="3727269" cy="2268378"/>
            </a:xfrm>
            <a:prstGeom prst="rect">
              <a:avLst/>
            </a:prstGeom>
            <a:noFill/>
          </p:spPr>
          <p:txBody>
            <a:bodyPr wrap="square" lIns="0" tIns="0" rIns="0" bIns="0" rtlCol="0">
              <a:noAutofit/>
            </a:bodyPr>
            <a:lstStyle/>
            <a:p>
              <a:pPr>
                <a:spcAft>
                  <a:spcPts val="600"/>
                </a:spcAft>
              </a:pPr>
              <a:r>
                <a:rPr lang="en-US" sz="1400" b="1">
                  <a:latin typeface="+mj-lt"/>
                  <a:cs typeface="Segoe UI" panose="020B0502040204020203" pitchFamily="34" charset="0"/>
                </a:rPr>
                <a:t>Table of Contents</a:t>
              </a:r>
              <a:endParaRPr lang="en-US" sz="1400">
                <a:latin typeface="+mj-lt"/>
                <a:cs typeface="Segoe UI" panose="020B0502040204020203" pitchFamily="34" charset="0"/>
              </a:endParaRPr>
            </a:p>
            <a:p>
              <a:pPr>
                <a:spcAft>
                  <a:spcPts val="600"/>
                </a:spcAft>
              </a:pPr>
              <a:r>
                <a:rPr lang="en-US" sz="1400">
                  <a:latin typeface="+mj-lt"/>
                  <a:cs typeface="Segoe UI" panose="020B0502040204020203" pitchFamily="34" charset="0"/>
                </a:rPr>
                <a:t>The Table of Contents is interactive. Click on a Chapter in the Table of Contents to read that section. 	You can also click on the icon on the bottom left to go back to the Table of Contents.</a:t>
              </a:r>
            </a:p>
            <a:p>
              <a:pPr>
                <a:spcAft>
                  <a:spcPts val="600"/>
                </a:spcAft>
              </a:pPr>
              <a:endParaRPr lang="en-US" sz="1400">
                <a:latin typeface="+mj-lt"/>
                <a:cs typeface="Segoe UI" panose="020B0502040204020203" pitchFamily="34" charset="0"/>
              </a:endParaRPr>
            </a:p>
          </p:txBody>
        </p:sp>
        <p:sp>
          <p:nvSpPr>
            <p:cNvPr id="15" name="TextBox 14">
              <a:extLst>
                <a:ext uri="{FF2B5EF4-FFF2-40B4-BE49-F238E27FC236}">
                  <a16:creationId xmlns:a16="http://schemas.microsoft.com/office/drawing/2014/main" id="{08B4429E-DA78-6B62-324E-EEA6AB110AA2}"/>
                </a:ext>
              </a:extLst>
            </p:cNvPr>
            <p:cNvSpPr txBox="1"/>
            <p:nvPr/>
          </p:nvSpPr>
          <p:spPr>
            <a:xfrm>
              <a:off x="4896689" y="3678792"/>
              <a:ext cx="3727269" cy="1298882"/>
            </a:xfrm>
            <a:prstGeom prst="rect">
              <a:avLst/>
            </a:prstGeom>
            <a:noFill/>
          </p:spPr>
          <p:txBody>
            <a:bodyPr wrap="square" lIns="0" tIns="0" rIns="0" bIns="0" rtlCol="0">
              <a:noAutofit/>
            </a:bodyPr>
            <a:lstStyle/>
            <a:p>
              <a:pPr>
                <a:spcAft>
                  <a:spcPts val="600"/>
                </a:spcAft>
              </a:pPr>
              <a:r>
                <a:rPr lang="en-US" sz="1400" b="1">
                  <a:latin typeface="+mj-lt"/>
                  <a:cs typeface="Segoe UI" panose="020B0502040204020203" pitchFamily="34" charset="0"/>
                </a:rPr>
                <a:t>Hyperlinks</a:t>
              </a:r>
              <a:endParaRPr lang="en-US" sz="1400">
                <a:latin typeface="+mj-lt"/>
                <a:cs typeface="Segoe UI" panose="020B0502040204020203" pitchFamily="34" charset="0"/>
              </a:endParaRPr>
            </a:p>
            <a:p>
              <a:r>
                <a:rPr lang="en-US" sz="1400">
                  <a:latin typeface="+mj-lt"/>
                  <a:cs typeface="Segoe UI" panose="020B0502040204020203" pitchFamily="34" charset="0"/>
                </a:rPr>
                <a:t>Hyperlinks to the</a:t>
              </a:r>
              <a:r>
                <a:rPr lang="en-US" sz="1400">
                  <a:solidFill>
                    <a:srgbClr val="003664"/>
                  </a:solidFill>
                  <a:latin typeface="+mj-lt"/>
                  <a:cs typeface="Segoe UI" panose="020B0502040204020203" pitchFamily="34" charset="0"/>
                </a:rPr>
                <a:t> </a:t>
              </a:r>
              <a:r>
                <a:rPr lang="en-US" sz="1400">
                  <a:solidFill>
                    <a:srgbClr val="003664"/>
                  </a:solidFill>
                  <a:latin typeface="+mj-lt"/>
                  <a:cs typeface="Segoe UI" panose="020B0502040204020203" pitchFamily="34" charset="0"/>
                  <a:hlinkClick r:id="rId4"/>
                </a:rPr>
                <a:t>Quality Payment Program website</a:t>
              </a:r>
              <a:r>
                <a:rPr lang="en-US" sz="1400">
                  <a:solidFill>
                    <a:srgbClr val="003664"/>
                  </a:solidFill>
                  <a:latin typeface="+mj-lt"/>
                  <a:cs typeface="Segoe UI" panose="020B0502040204020203" pitchFamily="34" charset="0"/>
                </a:rPr>
                <a:t> </a:t>
              </a:r>
              <a:r>
                <a:rPr lang="en-US" sz="1400">
                  <a:latin typeface="+mj-lt"/>
                  <a:cs typeface="Segoe UI" panose="020B0502040204020203" pitchFamily="34" charset="0"/>
                </a:rPr>
                <a:t>are included throughout the guide to direct the reader to more information and resources.</a:t>
              </a:r>
            </a:p>
          </p:txBody>
        </p:sp>
        <p:sp>
          <p:nvSpPr>
            <p:cNvPr id="16" name="object 13">
              <a:extLst>
                <a:ext uri="{FF2B5EF4-FFF2-40B4-BE49-F238E27FC236}">
                  <a16:creationId xmlns:a16="http://schemas.microsoft.com/office/drawing/2014/main" id="{30FD7239-9968-3A99-518E-7DCA01FFEBA6}"/>
                </a:ext>
              </a:extLst>
            </p:cNvPr>
            <p:cNvSpPr/>
            <p:nvPr/>
          </p:nvSpPr>
          <p:spPr>
            <a:xfrm>
              <a:off x="414098" y="3094700"/>
              <a:ext cx="0" cy="0"/>
            </a:xfrm>
            <a:custGeom>
              <a:avLst/>
              <a:gdLst/>
              <a:ahLst/>
              <a:cxnLst/>
              <a:rect l="l" t="t" r="r" b="b"/>
              <a:pathLst>
                <a:path>
                  <a:moveTo>
                    <a:pt x="0" y="0"/>
                  </a:moveTo>
                  <a:lnTo>
                    <a:pt x="0" y="0"/>
                  </a:lnTo>
                </a:path>
              </a:pathLst>
            </a:custGeom>
            <a:ln w="13944">
              <a:solidFill>
                <a:srgbClr val="88C1C4"/>
              </a:solidFill>
            </a:ln>
          </p:spPr>
          <p:txBody>
            <a:bodyPr wrap="square" lIns="0" tIns="0" rIns="0" bIns="0" rtlCol="0"/>
            <a:lstStyle/>
            <a:p>
              <a:endParaRPr>
                <a:latin typeface="Segoe UI" panose="020B0502040204020203" pitchFamily="34" charset="0"/>
                <a:cs typeface="Segoe UI" panose="020B0502040204020203" pitchFamily="34" charset="0"/>
              </a:endParaRPr>
            </a:p>
          </p:txBody>
        </p:sp>
        <p:grpSp>
          <p:nvGrpSpPr>
            <p:cNvPr id="20" name="Group 19">
              <a:extLst>
                <a:ext uri="{FF2B5EF4-FFF2-40B4-BE49-F238E27FC236}">
                  <a16:creationId xmlns:a16="http://schemas.microsoft.com/office/drawing/2014/main" id="{564E3720-3528-0B4F-BFA5-B661CB0A6A08}"/>
                </a:ext>
              </a:extLst>
            </p:cNvPr>
            <p:cNvGrpSpPr/>
            <p:nvPr/>
          </p:nvGrpSpPr>
          <p:grpSpPr>
            <a:xfrm>
              <a:off x="4516553" y="1702783"/>
              <a:ext cx="3822763" cy="3439933"/>
              <a:chOff x="4578334" y="1769852"/>
              <a:chExt cx="3822763" cy="3691498"/>
            </a:xfrm>
          </p:grpSpPr>
          <p:cxnSp>
            <p:nvCxnSpPr>
              <p:cNvPr id="24" name="Straight Connector 23">
                <a:extLst>
                  <a:ext uri="{FF2B5EF4-FFF2-40B4-BE49-F238E27FC236}">
                    <a16:creationId xmlns:a16="http://schemas.microsoft.com/office/drawing/2014/main" id="{4AB9FFD7-FE76-9B5E-D55D-A91BE9C9F04C}"/>
                  </a:ext>
                </a:extLst>
              </p:cNvPr>
              <p:cNvCxnSpPr>
                <a:cxnSpLocks/>
              </p:cNvCxnSpPr>
              <p:nvPr/>
            </p:nvCxnSpPr>
            <p:spPr>
              <a:xfrm>
                <a:off x="4578334" y="3622313"/>
                <a:ext cx="3822763" cy="0"/>
              </a:xfrm>
              <a:prstGeom prst="line">
                <a:avLst/>
              </a:prstGeom>
              <a:noFill/>
              <a:ln w="12700">
                <a:solidFill>
                  <a:srgbClr val="003664"/>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6E19E1-78BA-D909-D11C-E65C29BAC85E}"/>
                  </a:ext>
                </a:extLst>
              </p:cNvPr>
              <p:cNvCxnSpPr>
                <a:cxnSpLocks/>
              </p:cNvCxnSpPr>
              <p:nvPr/>
            </p:nvCxnSpPr>
            <p:spPr>
              <a:xfrm flipH="1" flipV="1">
                <a:off x="4578336" y="1769852"/>
                <a:ext cx="7113" cy="3691498"/>
              </a:xfrm>
              <a:prstGeom prst="line">
                <a:avLst/>
              </a:prstGeom>
              <a:noFill/>
              <a:ln w="12700">
                <a:solidFill>
                  <a:srgbClr val="003664"/>
                </a:solidFill>
                <a:prstDash val="dash"/>
              </a:ln>
            </p:spPr>
            <p:style>
              <a:lnRef idx="1">
                <a:schemeClr val="accent1"/>
              </a:lnRef>
              <a:fillRef idx="0">
                <a:schemeClr val="accent1"/>
              </a:fillRef>
              <a:effectRef idx="0">
                <a:schemeClr val="accent1"/>
              </a:effectRef>
              <a:fontRef idx="minor">
                <a:schemeClr val="tx1"/>
              </a:fontRef>
            </p:style>
          </p:cxnSp>
        </p:grpSp>
      </p:grpSp>
      <p:sp>
        <p:nvSpPr>
          <p:cNvPr id="3" name="TextBox 2">
            <a:extLst>
              <a:ext uri="{FF2B5EF4-FFF2-40B4-BE49-F238E27FC236}">
                <a16:creationId xmlns:a16="http://schemas.microsoft.com/office/drawing/2014/main" id="{B1CD9707-BD4F-01A3-1E36-5565A04B15E3}"/>
              </a:ext>
            </a:extLst>
          </p:cNvPr>
          <p:cNvSpPr txBox="1"/>
          <p:nvPr/>
        </p:nvSpPr>
        <p:spPr>
          <a:xfrm>
            <a:off x="489476" y="404507"/>
            <a:ext cx="4572000" cy="261610"/>
          </a:xfrm>
          <a:prstGeom prst="rect">
            <a:avLst/>
          </a:prstGeom>
          <a:noFill/>
        </p:spPr>
        <p:txBody>
          <a:bodyPr wrap="square">
            <a:spAutoFit/>
          </a:bodyPr>
          <a:lstStyle/>
          <a:p>
            <a:r>
              <a:rPr lang="en-US" sz="1100" b="1" spc="300">
                <a:solidFill>
                  <a:srgbClr val="003664"/>
                </a:solidFill>
              </a:rPr>
              <a:t>OVERVIEW</a:t>
            </a:r>
          </a:p>
        </p:txBody>
      </p:sp>
      <p:sp>
        <p:nvSpPr>
          <p:cNvPr id="4" name="Rectangle 2">
            <a:extLst>
              <a:ext uri="{FF2B5EF4-FFF2-40B4-BE49-F238E27FC236}">
                <a16:creationId xmlns:a16="http://schemas.microsoft.com/office/drawing/2014/main" id="{9CF343FB-8E3C-F881-E1B7-93A08816D78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71054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48D05-E980-76D5-63F9-4F99BA444DB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21380C7-E3E1-4555-618D-CEE4E6377F82}"/>
              </a:ext>
            </a:extLst>
          </p:cNvPr>
          <p:cNvSpPr>
            <a:spLocks noGrp="1"/>
          </p:cNvSpPr>
          <p:nvPr>
            <p:ph type="ctrTitle"/>
          </p:nvPr>
        </p:nvSpPr>
        <p:spPr/>
        <p:txBody>
          <a:bodyPr/>
          <a:lstStyle/>
          <a:p>
            <a:r>
              <a:rPr lang="en-US"/>
              <a:t>MVP Registration: Overview</a:t>
            </a:r>
          </a:p>
        </p:txBody>
      </p:sp>
      <p:sp>
        <p:nvSpPr>
          <p:cNvPr id="11" name="Action Button: Home 3">
            <a:hlinkClick r:id="rId2" action="ppaction://hlinksldjump" highlightClick="1"/>
            <a:extLst>
              <a:ext uri="{FF2B5EF4-FFF2-40B4-BE49-F238E27FC236}">
                <a16:creationId xmlns:a16="http://schemas.microsoft.com/office/drawing/2014/main" id="{9ABBA100-DFDE-462D-4E17-3DE6026FFA57}"/>
              </a:ext>
            </a:extLst>
          </p:cNvPr>
          <p:cNvSpPr/>
          <p:nvPr/>
        </p:nvSpPr>
        <p:spPr>
          <a:xfrm>
            <a:off x="432579" y="6362708"/>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4F9A0EA1-1B4E-F04C-437F-B2E08B2221E4}"/>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5</a:t>
            </a:fld>
            <a:endParaRPr lang="en-US"/>
          </a:p>
        </p:txBody>
      </p:sp>
    </p:spTree>
    <p:extLst>
      <p:ext uri="{BB962C8B-B14F-4D97-AF65-F5344CB8AC3E}">
        <p14:creationId xmlns:p14="http://schemas.microsoft.com/office/powerpoint/2010/main" val="1737515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6811B-8C28-7055-B159-A66BEE7CE97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303EC35-1B4E-F9F6-8521-E5B3A5206D21}"/>
              </a:ext>
            </a:extLst>
          </p:cNvPr>
          <p:cNvSpPr/>
          <p:nvPr/>
        </p:nvSpPr>
        <p:spPr>
          <a:xfrm rot="10800000">
            <a:off x="0" y="998705"/>
            <a:ext cx="9144000" cy="5208675"/>
          </a:xfrm>
          <a:prstGeom prst="rect">
            <a:avLst/>
          </a:prstGeom>
          <a:gradFill flip="none" rotWithShape="1">
            <a:gsLst>
              <a:gs pos="6000">
                <a:schemeClr val="bg1"/>
              </a:gs>
              <a:gs pos="100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702638-F939-46D5-B3E3-C5B6352EA58F}"/>
              </a:ext>
            </a:extLst>
          </p:cNvPr>
          <p:cNvSpPr>
            <a:spLocks noGrp="1"/>
          </p:cNvSpPr>
          <p:nvPr>
            <p:ph type="title"/>
          </p:nvPr>
        </p:nvSpPr>
        <p:spPr>
          <a:xfrm>
            <a:off x="490864" y="621101"/>
            <a:ext cx="8108254" cy="767751"/>
          </a:xfrm>
        </p:spPr>
        <p:txBody>
          <a:bodyPr/>
          <a:lstStyle/>
          <a:p>
            <a:r>
              <a:rPr lang="en-US"/>
              <a:t>Overview</a:t>
            </a:r>
          </a:p>
        </p:txBody>
      </p:sp>
      <p:sp>
        <p:nvSpPr>
          <p:cNvPr id="3" name="Content Placeholder 2">
            <a:extLst>
              <a:ext uri="{FF2B5EF4-FFF2-40B4-BE49-F238E27FC236}">
                <a16:creationId xmlns:a16="http://schemas.microsoft.com/office/drawing/2014/main" id="{508A0A5C-DFEB-F224-D794-298E76BF5211}"/>
              </a:ext>
            </a:extLst>
          </p:cNvPr>
          <p:cNvSpPr>
            <a:spLocks noGrp="1"/>
          </p:cNvSpPr>
          <p:nvPr>
            <p:ph idx="1"/>
          </p:nvPr>
        </p:nvSpPr>
        <p:spPr>
          <a:xfrm>
            <a:off x="489476" y="1247570"/>
            <a:ext cx="8108254" cy="4959811"/>
          </a:xfrm>
        </p:spPr>
        <p:txBody>
          <a:bodyPr>
            <a:noAutofit/>
          </a:bodyPr>
          <a:lstStyle/>
          <a:p>
            <a:r>
              <a:rPr lang="en-US" sz="1400" b="0" i="0" u="none" strike="noStrike" baseline="0" dirty="0">
                <a:latin typeface="+mn-lt"/>
              </a:rPr>
              <a:t>MVPs are one way to meet your MIPS reporting requirements for the 2024 performance year. You must register in advance to report an MVP. </a:t>
            </a:r>
          </a:p>
          <a:p>
            <a:pPr marL="171450" indent="-171450">
              <a:buFont typeface="Arial" panose="020B0604020202020204" pitchFamily="34" charset="0"/>
              <a:buChar char="•"/>
            </a:pPr>
            <a:r>
              <a:rPr lang="en-US" sz="1400" b="1" i="0" u="none" strike="noStrike" baseline="0" dirty="0">
                <a:latin typeface="+mn-lt"/>
              </a:rPr>
              <a:t>NEW FOR 2024: </a:t>
            </a:r>
            <a:r>
              <a:rPr lang="en-US" sz="1400" i="0" u="none" strike="noStrike" baseline="0" dirty="0">
                <a:latin typeface="+mn-lt"/>
              </a:rPr>
              <a:t>To re</a:t>
            </a:r>
            <a:r>
              <a:rPr lang="en-US" sz="1400" b="0" i="0" u="none" strike="noStrike" baseline="0" dirty="0">
                <a:latin typeface="+mn-lt"/>
              </a:rPr>
              <a:t>gister, you’ll sign in to the </a:t>
            </a:r>
            <a:r>
              <a:rPr lang="en-US" sz="1400" b="0" i="0" u="none" strike="noStrike" baseline="0" dirty="0">
                <a:latin typeface="+mn-lt"/>
                <a:hlinkClick r:id="rId2"/>
              </a:rPr>
              <a:t>QPP website</a:t>
            </a:r>
            <a:r>
              <a:rPr lang="en-US" sz="1400" b="0" i="0" u="none" strike="noStrike" baseline="0" dirty="0">
                <a:latin typeface="+mn-lt"/>
              </a:rPr>
              <a:t> with your HCQIS Access and Roles Profile (HARP) account. This is d</a:t>
            </a:r>
            <a:r>
              <a:rPr lang="en-US" sz="1400" i="0" u="none" strike="noStrike" baseline="0" dirty="0">
                <a:latin typeface="+mn-lt"/>
              </a:rPr>
              <a:t>ifferent from the 2023 process of completing an Excel form and emailing the QPP Service Center.</a:t>
            </a:r>
            <a:endParaRPr lang="en-US" sz="1400" b="0" i="0" u="none" strike="noStrike" baseline="0" dirty="0">
              <a:latin typeface="+mn-lt"/>
            </a:endParaRPr>
          </a:p>
          <a:p>
            <a:r>
              <a:rPr lang="en-US" sz="1400" b="0" i="0" u="none" strike="noStrike" baseline="0" dirty="0">
                <a:latin typeface="+mn-lt"/>
              </a:rPr>
              <a:t>You must have a </a:t>
            </a:r>
            <a:r>
              <a:rPr lang="en-US" sz="1400" dirty="0">
                <a:latin typeface="+mn-lt"/>
              </a:rPr>
              <a:t>HARP</a:t>
            </a:r>
            <a:r>
              <a:rPr lang="en-US" sz="1400" b="0" i="0" u="none" strike="noStrike" baseline="0" dirty="0">
                <a:latin typeface="+mn-lt"/>
              </a:rPr>
              <a:t> account and QPP Security Official role to complete the MVP Registration. </a:t>
            </a:r>
          </a:p>
          <a:p>
            <a:pPr marL="171450" indent="-171450">
              <a:buFont typeface="Arial" panose="020B0604020202020204" pitchFamily="34" charset="0"/>
              <a:buChar char="•"/>
            </a:pPr>
            <a:r>
              <a:rPr lang="en-US" sz="1400" b="0" i="0" u="none" strike="noStrike" baseline="0" dirty="0">
                <a:latin typeface="+mn-lt"/>
              </a:rPr>
              <a:t>For more information on HARP accounts, please refer to the Register for a HARP Account document in the </a:t>
            </a:r>
            <a:r>
              <a:rPr lang="en-US" sz="1400" b="0" i="0" u="none" strike="noStrike" baseline="0" dirty="0">
                <a:latin typeface="+mn-lt"/>
                <a:hlinkClick r:id="rId3"/>
              </a:rPr>
              <a:t>QPP Access User Guide (ZIP, 3MB)</a:t>
            </a:r>
            <a:r>
              <a:rPr lang="en-US" sz="1400" b="0" i="0" u="none" strike="noStrike" baseline="0" dirty="0">
                <a:latin typeface="+mn-lt"/>
              </a:rPr>
              <a:t>.</a:t>
            </a:r>
          </a:p>
          <a:p>
            <a:pPr marL="171450" indent="-171450">
              <a:buFont typeface="Arial" panose="020B0604020202020204" pitchFamily="34" charset="0"/>
              <a:buChar char="•"/>
            </a:pPr>
            <a:r>
              <a:rPr lang="en-US" sz="1400" dirty="0">
                <a:solidFill>
                  <a:srgbClr val="000000"/>
                </a:solidFill>
                <a:latin typeface="+mn-lt"/>
              </a:rPr>
              <a:t>For more information on obtaining the QPP Security Official role, review the Connect to an Organization document in </a:t>
            </a:r>
            <a:r>
              <a:rPr lang="en-US" sz="1400" b="0" i="0" u="none" strike="noStrike" baseline="0" dirty="0">
                <a:latin typeface="+mn-lt"/>
              </a:rPr>
              <a:t>the </a:t>
            </a:r>
            <a:r>
              <a:rPr lang="en-US" sz="1400" b="0" i="0" u="none" strike="noStrike" baseline="0" dirty="0">
                <a:latin typeface="+mn-lt"/>
                <a:hlinkClick r:id="rId3"/>
              </a:rPr>
              <a:t>QPP Access User Guide (ZIP, 3MB)</a:t>
            </a:r>
            <a:r>
              <a:rPr lang="en-US" sz="1400" b="0" i="0" u="none" strike="noStrike" baseline="0" dirty="0">
                <a:latin typeface="+mn-lt"/>
              </a:rPr>
              <a:t>.</a:t>
            </a:r>
            <a:endParaRPr lang="en-US" sz="1400" b="0" i="0" u="none" strike="noStrike" baseline="0" dirty="0">
              <a:solidFill>
                <a:srgbClr val="000000"/>
              </a:solidFill>
              <a:latin typeface="+mn-lt"/>
            </a:endParaRPr>
          </a:p>
          <a:p>
            <a:pPr marL="0" marR="0" indent="0">
              <a:lnSpc>
                <a:spcPct val="120000"/>
              </a:lnSpc>
              <a:spcBef>
                <a:spcPts val="0"/>
              </a:spcBef>
              <a:spcAft>
                <a:spcPts val="1200"/>
              </a:spcAft>
              <a:buNone/>
            </a:pPr>
            <a:endParaRPr lang="en-US" sz="1400" b="1"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4" name="Action Button: Home 3">
            <a:hlinkClick r:id="rId4" action="ppaction://hlinksldjump" highlightClick="1"/>
            <a:extLst>
              <a:ext uri="{FF2B5EF4-FFF2-40B4-BE49-F238E27FC236}">
                <a16:creationId xmlns:a16="http://schemas.microsoft.com/office/drawing/2014/main" id="{4CE0F9C1-13BA-3B61-67A4-9FF5CE36F149}"/>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D37225BE-F785-FB9A-1F7A-3DB6B2AD992C}"/>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6</a:t>
            </a:fld>
            <a:endParaRPr lang="en-US"/>
          </a:p>
        </p:txBody>
      </p:sp>
      <p:sp>
        <p:nvSpPr>
          <p:cNvPr id="14" name="TextBox 13">
            <a:extLst>
              <a:ext uri="{FF2B5EF4-FFF2-40B4-BE49-F238E27FC236}">
                <a16:creationId xmlns:a16="http://schemas.microsoft.com/office/drawing/2014/main" id="{2032D69C-3FD1-80D6-604C-C88D688A8ACE}"/>
              </a:ext>
            </a:extLst>
          </p:cNvPr>
          <p:cNvSpPr txBox="1"/>
          <p:nvPr/>
        </p:nvSpPr>
        <p:spPr>
          <a:xfrm>
            <a:off x="489476" y="419427"/>
            <a:ext cx="4572000" cy="261610"/>
          </a:xfrm>
          <a:prstGeom prst="rect">
            <a:avLst/>
          </a:prstGeom>
          <a:noFill/>
        </p:spPr>
        <p:txBody>
          <a:bodyPr wrap="square">
            <a:spAutoFit/>
          </a:bodyPr>
          <a:lstStyle/>
          <a:p>
            <a:r>
              <a:rPr lang="en-US" sz="1100" b="1" spc="300" dirty="0">
                <a:solidFill>
                  <a:srgbClr val="003664"/>
                </a:solidFill>
              </a:rPr>
              <a:t>MVP REGISTRATION: OVERVIEW</a:t>
            </a:r>
          </a:p>
        </p:txBody>
      </p:sp>
      <p:sp>
        <p:nvSpPr>
          <p:cNvPr id="5" name="TextBox 4">
            <a:extLst>
              <a:ext uri="{FF2B5EF4-FFF2-40B4-BE49-F238E27FC236}">
                <a16:creationId xmlns:a16="http://schemas.microsoft.com/office/drawing/2014/main" id="{52A47DFD-5169-E800-FF34-F6307E0B0D62}"/>
              </a:ext>
            </a:extLst>
          </p:cNvPr>
          <p:cNvSpPr txBox="1"/>
          <p:nvPr/>
        </p:nvSpPr>
        <p:spPr>
          <a:xfrm>
            <a:off x="4176523" y="4476543"/>
            <a:ext cx="3625324" cy="646331"/>
          </a:xfrm>
          <a:prstGeom prst="rect">
            <a:avLst/>
          </a:prstGeom>
          <a:noFill/>
          <a:ln>
            <a:solidFill>
              <a:schemeClr val="accent1"/>
            </a:solidFill>
            <a:prstDash val="dash"/>
          </a:ln>
        </p:spPr>
        <p:txBody>
          <a:bodyPr wrap="square" rtlCol="0">
            <a:spAutoFit/>
          </a:bodyPr>
          <a:lstStyle/>
          <a:p>
            <a:pPr marL="91440"/>
            <a:r>
              <a:rPr lang="en-US" sz="1200" b="1" dirty="0">
                <a:solidFill>
                  <a:srgbClr val="003664"/>
                </a:solidFill>
                <a:latin typeface="+mn-lt"/>
              </a:rPr>
              <a:t>MVP Implementation Guide</a:t>
            </a:r>
          </a:p>
          <a:p>
            <a:pPr marL="91440"/>
            <a:r>
              <a:rPr lang="en-US" sz="1200" dirty="0">
                <a:solidFill>
                  <a:srgbClr val="003664"/>
                </a:solidFill>
              </a:rPr>
              <a:t>For more information about MVP reporting, refer to the </a:t>
            </a:r>
            <a:r>
              <a:rPr lang="en-US" sz="1200" b="1" dirty="0">
                <a:solidFill>
                  <a:srgbClr val="003664"/>
                </a:solidFill>
                <a:hlinkClick r:id="rId5"/>
              </a:rPr>
              <a:t>2024 MVP Implementation Guide (PDF)</a:t>
            </a:r>
            <a:endParaRPr lang="en-US" sz="1200" b="1" dirty="0">
              <a:solidFill>
                <a:srgbClr val="003664"/>
              </a:solidFill>
            </a:endParaRPr>
          </a:p>
        </p:txBody>
      </p:sp>
    </p:spTree>
    <p:extLst>
      <p:ext uri="{BB962C8B-B14F-4D97-AF65-F5344CB8AC3E}">
        <p14:creationId xmlns:p14="http://schemas.microsoft.com/office/powerpoint/2010/main" val="799110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630EDF-14A6-A672-E196-4C481CB06F52}"/>
              </a:ext>
            </a:extLst>
          </p:cNvPr>
          <p:cNvSpPr/>
          <p:nvPr/>
        </p:nvSpPr>
        <p:spPr>
          <a:xfrm>
            <a:off x="0" y="3263880"/>
            <a:ext cx="9143998" cy="2952621"/>
          </a:xfrm>
          <a:prstGeom prst="rect">
            <a:avLst/>
          </a:prstGeom>
          <a:gradFill flip="none" rotWithShape="1">
            <a:gsLst>
              <a:gs pos="15000">
                <a:srgbClr val="1F3888"/>
              </a:gs>
              <a:gs pos="98000">
                <a:srgbClr val="2850A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white background with hexagons&#10;&#10;Description automatically generated">
            <a:extLst>
              <a:ext uri="{FF2B5EF4-FFF2-40B4-BE49-F238E27FC236}">
                <a16:creationId xmlns:a16="http://schemas.microsoft.com/office/drawing/2014/main" id="{ECB29807-DADF-15B1-0333-F3024D68711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216502"/>
            <a:ext cx="9144000" cy="70884"/>
          </a:xfrm>
          <a:prstGeom prst="rect">
            <a:avLst/>
          </a:prstGeom>
        </p:spPr>
      </p:pic>
      <p:sp>
        <p:nvSpPr>
          <p:cNvPr id="4" name="Title 3">
            <a:extLst>
              <a:ext uri="{FF2B5EF4-FFF2-40B4-BE49-F238E27FC236}">
                <a16:creationId xmlns:a16="http://schemas.microsoft.com/office/drawing/2014/main" id="{4BD1AEBA-6C74-D7B6-3791-20A1BF63C573}"/>
              </a:ext>
            </a:extLst>
          </p:cNvPr>
          <p:cNvSpPr>
            <a:spLocks noGrp="1"/>
          </p:cNvSpPr>
          <p:nvPr>
            <p:ph type="title"/>
          </p:nvPr>
        </p:nvSpPr>
        <p:spPr>
          <a:xfrm>
            <a:off x="490864" y="621101"/>
            <a:ext cx="8108254" cy="767751"/>
          </a:xfrm>
        </p:spPr>
        <p:txBody>
          <a:bodyPr/>
          <a:lstStyle/>
          <a:p>
            <a:r>
              <a:rPr lang="en-US" dirty="0"/>
              <a:t>Overview </a:t>
            </a:r>
            <a:r>
              <a:rPr lang="en-US" b="0" dirty="0"/>
              <a:t>(Continued)</a:t>
            </a:r>
          </a:p>
        </p:txBody>
      </p:sp>
      <p:sp>
        <p:nvSpPr>
          <p:cNvPr id="7" name="Content Placeholder 2">
            <a:extLst>
              <a:ext uri="{FF2B5EF4-FFF2-40B4-BE49-F238E27FC236}">
                <a16:creationId xmlns:a16="http://schemas.microsoft.com/office/drawing/2014/main" id="{CA90A961-5393-7D03-9A99-C59A8D83F60E}"/>
              </a:ext>
            </a:extLst>
          </p:cNvPr>
          <p:cNvSpPr>
            <a:spLocks noGrp="1"/>
          </p:cNvSpPr>
          <p:nvPr>
            <p:ph idx="1"/>
          </p:nvPr>
        </p:nvSpPr>
        <p:spPr/>
        <p:txBody>
          <a:bodyPr>
            <a:normAutofit/>
          </a:bodyPr>
          <a:lstStyle/>
          <a:p>
            <a:r>
              <a:rPr lang="en-US" sz="1600" b="1" dirty="0">
                <a:solidFill>
                  <a:srgbClr val="0C777D"/>
                </a:solidFill>
                <a:ea typeface="+mj-ea"/>
                <a:cs typeface="+mj-cs"/>
              </a:rPr>
              <a:t>2024 MVP Registration Timeline</a:t>
            </a:r>
          </a:p>
        </p:txBody>
      </p:sp>
      <p:sp>
        <p:nvSpPr>
          <p:cNvPr id="8" name="Rectangle 7">
            <a:extLst>
              <a:ext uri="{FF2B5EF4-FFF2-40B4-BE49-F238E27FC236}">
                <a16:creationId xmlns:a16="http://schemas.microsoft.com/office/drawing/2014/main" id="{A96E2D17-6DAD-BAE3-8D8F-A9AE1A2A9662}"/>
              </a:ext>
            </a:extLst>
          </p:cNvPr>
          <p:cNvSpPr/>
          <p:nvPr/>
        </p:nvSpPr>
        <p:spPr>
          <a:xfrm>
            <a:off x="1161662" y="2971008"/>
            <a:ext cx="1705504" cy="28900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en-US" sz="1000" b="1" dirty="0">
              <a:solidFill>
                <a:schemeClr val="bg1"/>
              </a:solidFill>
              <a:cs typeface="Segoe UI" panose="020B0502040204020203" pitchFamily="34" charset="0"/>
            </a:endParaRPr>
          </a:p>
          <a:p>
            <a:endParaRPr lang="en-US" sz="1000" b="1" dirty="0">
              <a:solidFill>
                <a:schemeClr val="bg1"/>
              </a:solidFill>
              <a:cs typeface="Segoe UI" panose="020B0502040204020203" pitchFamily="34" charset="0"/>
            </a:endParaRPr>
          </a:p>
          <a:p>
            <a:endParaRPr lang="en-US" sz="1000" b="1" dirty="0">
              <a:solidFill>
                <a:schemeClr val="bg1"/>
              </a:solidFill>
              <a:cs typeface="Segoe UI" panose="020B0502040204020203" pitchFamily="34" charset="0"/>
            </a:endParaRPr>
          </a:p>
          <a:p>
            <a:endParaRPr lang="en-US" sz="1000" b="1" dirty="0">
              <a:solidFill>
                <a:schemeClr val="bg1"/>
              </a:solidFill>
              <a:cs typeface="Segoe UI" panose="020B0502040204020203" pitchFamily="34" charset="0"/>
            </a:endParaRPr>
          </a:p>
          <a:p>
            <a:endParaRPr lang="en-US" sz="1000" b="1" dirty="0">
              <a:solidFill>
                <a:schemeClr val="bg1"/>
              </a:solidFill>
              <a:cs typeface="Segoe UI" panose="020B0502040204020203" pitchFamily="34" charset="0"/>
            </a:endParaRPr>
          </a:p>
          <a:p>
            <a:endParaRPr lang="en-US" sz="1200" b="1" dirty="0">
              <a:solidFill>
                <a:schemeClr val="bg1"/>
              </a:solidFill>
              <a:cs typeface="Segoe UI" panose="020B0502040204020203" pitchFamily="34" charset="0"/>
            </a:endParaRPr>
          </a:p>
          <a:p>
            <a:pPr algn="ctr"/>
            <a:r>
              <a:rPr lang="en-US" sz="1200" dirty="0">
                <a:solidFill>
                  <a:schemeClr val="bg1"/>
                </a:solidFill>
                <a:cs typeface="Segoe UI" panose="020B0502040204020203" pitchFamily="34" charset="0"/>
              </a:rPr>
              <a:t>MVP Registration opens April 1, 2024</a:t>
            </a:r>
          </a:p>
          <a:p>
            <a:endParaRPr lang="en-US" sz="1000" dirty="0">
              <a:solidFill>
                <a:schemeClr val="bg1"/>
              </a:solidFill>
            </a:endParaRPr>
          </a:p>
        </p:txBody>
      </p:sp>
      <p:sp>
        <p:nvSpPr>
          <p:cNvPr id="9" name="Rectangle 8">
            <a:extLst>
              <a:ext uri="{FF2B5EF4-FFF2-40B4-BE49-F238E27FC236}">
                <a16:creationId xmlns:a16="http://schemas.microsoft.com/office/drawing/2014/main" id="{A0DF6438-2599-5E4B-2AEB-AE8DDF807F1F}"/>
              </a:ext>
            </a:extLst>
          </p:cNvPr>
          <p:cNvSpPr/>
          <p:nvPr/>
        </p:nvSpPr>
        <p:spPr>
          <a:xfrm>
            <a:off x="3121721" y="3001366"/>
            <a:ext cx="2565611" cy="376574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en-US" sz="1000" b="1" dirty="0">
              <a:solidFill>
                <a:schemeClr val="bg1"/>
              </a:solidFill>
              <a:cs typeface="Segoe UI" panose="020B0502040204020203" pitchFamily="34" charset="0"/>
            </a:endParaRPr>
          </a:p>
          <a:p>
            <a:endParaRPr lang="en-US" sz="1000" b="1" dirty="0">
              <a:solidFill>
                <a:schemeClr val="bg1"/>
              </a:solidFill>
              <a:cs typeface="Segoe UI" panose="020B0502040204020203" pitchFamily="34" charset="0"/>
            </a:endParaRPr>
          </a:p>
          <a:p>
            <a:pPr marL="171450" marR="0" indent="-171450">
              <a:lnSpc>
                <a:spcPct val="107000"/>
              </a:lnSpc>
              <a:spcBef>
                <a:spcPts val="600"/>
              </a:spcBef>
              <a:spcAft>
                <a:spcPts val="800"/>
              </a:spcAft>
              <a:buFont typeface="Arial" panose="020B0604020202020204" pitchFamily="34" charset="0"/>
              <a:buChar char="•"/>
            </a:pPr>
            <a:r>
              <a:rPr lang="en-US" sz="1100" dirty="0">
                <a:solidFill>
                  <a:schemeClr val="bg1"/>
                </a:solidFill>
                <a:effectLst/>
                <a:ea typeface="Calibri" panose="020F0502020204030204" pitchFamily="34" charset="0"/>
                <a:cs typeface="Segoe UI" panose="020B0502040204020203" pitchFamily="34" charset="0"/>
              </a:rPr>
              <a:t>To report the CAHPS for MIPS Survey as part of an MVP, you must complete your MVP registration by July 1, 2024, to align with the CAHPS for MIPS registration deadline.</a:t>
            </a:r>
          </a:p>
          <a:p>
            <a:pPr marL="171450" marR="0" indent="-171450">
              <a:lnSpc>
                <a:spcPct val="107000"/>
              </a:lnSpc>
              <a:spcBef>
                <a:spcPts val="600"/>
              </a:spcBef>
              <a:spcAft>
                <a:spcPts val="800"/>
              </a:spcAft>
              <a:buFont typeface="Arial" panose="020B0604020202020204" pitchFamily="34" charset="0"/>
              <a:buChar char="•"/>
            </a:pPr>
            <a:r>
              <a:rPr lang="en-US" sz="1100" dirty="0">
                <a:solidFill>
                  <a:schemeClr val="bg1"/>
                </a:solidFill>
                <a:effectLst/>
                <a:ea typeface="Calibri" panose="020F0502020204030204" pitchFamily="34" charset="0"/>
                <a:cs typeface="Segoe UI" panose="020B0502040204020203" pitchFamily="34" charset="0"/>
              </a:rPr>
              <a:t>You must separately register to participate in the CAHPS for MIPS Survey.</a:t>
            </a:r>
          </a:p>
          <a:p>
            <a:pPr marL="171450" marR="0" lvl="0" indent="-171450" defTabSz="457200" rtl="0" eaLnBrk="1" fontAlgn="auto" latinLnBrk="0" hangingPunct="1">
              <a:lnSpc>
                <a:spcPct val="107000"/>
              </a:lnSpc>
              <a:spcBef>
                <a:spcPts val="600"/>
              </a:spcBef>
              <a:spcAft>
                <a:spcPts val="8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bg1"/>
                </a:solidFill>
                <a:effectLst/>
                <a:uLnTx/>
                <a:uFillTx/>
                <a:ea typeface="Calibri" panose="020F0502020204030204" pitchFamily="34" charset="0"/>
                <a:cs typeface="Segoe UI" panose="020B0502040204020203" pitchFamily="34" charset="0"/>
              </a:rPr>
              <a:t>CAHPS for MIPS Survey registration closes at 8pm ET, July 1, 2024.</a:t>
            </a:r>
            <a:endParaRPr lang="en-US" sz="1100" dirty="0">
              <a:solidFill>
                <a:schemeClr val="bg1"/>
              </a:solidFill>
              <a:effectLst/>
              <a:ea typeface="Calibri" panose="020F0502020204030204"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881F9D70-7D8C-B8D7-1687-7F131037A08A}"/>
              </a:ext>
            </a:extLst>
          </p:cNvPr>
          <p:cNvSpPr/>
          <p:nvPr/>
        </p:nvSpPr>
        <p:spPr>
          <a:xfrm>
            <a:off x="6242583" y="2982286"/>
            <a:ext cx="1705504" cy="28900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en-US" sz="1000" b="1" dirty="0">
              <a:solidFill>
                <a:schemeClr val="bg1"/>
              </a:solidFill>
              <a:cs typeface="Segoe UI" panose="020B0502040204020203" pitchFamily="34" charset="0"/>
            </a:endParaRPr>
          </a:p>
          <a:p>
            <a:endParaRPr lang="en-US" sz="1000" b="1" dirty="0">
              <a:solidFill>
                <a:schemeClr val="bg1"/>
              </a:solidFill>
              <a:cs typeface="Segoe UI" panose="020B0502040204020203" pitchFamily="34" charset="0"/>
            </a:endParaRPr>
          </a:p>
          <a:p>
            <a:endParaRPr lang="en-US" sz="1000" b="1" dirty="0">
              <a:solidFill>
                <a:schemeClr val="bg1"/>
              </a:solidFill>
              <a:cs typeface="Segoe UI" panose="020B0502040204020203" pitchFamily="34" charset="0"/>
            </a:endParaRPr>
          </a:p>
          <a:p>
            <a:endParaRPr lang="en-US" sz="1000" b="1" dirty="0">
              <a:solidFill>
                <a:schemeClr val="bg1"/>
              </a:solidFill>
              <a:cs typeface="Segoe UI" panose="020B0502040204020203" pitchFamily="34" charset="0"/>
            </a:endParaRPr>
          </a:p>
          <a:p>
            <a:endParaRPr lang="en-US" sz="1000" b="1" dirty="0">
              <a:solidFill>
                <a:schemeClr val="bg1"/>
              </a:solidFill>
              <a:cs typeface="Segoe UI" panose="020B0502040204020203" pitchFamily="34" charset="0"/>
            </a:endParaRPr>
          </a:p>
          <a:p>
            <a:endParaRPr lang="en-US" sz="1000" b="1" dirty="0">
              <a:solidFill>
                <a:schemeClr val="bg1"/>
              </a:solidFill>
              <a:cs typeface="Segoe UI" panose="020B0502040204020203" pitchFamily="34" charset="0"/>
            </a:endParaRPr>
          </a:p>
          <a:p>
            <a:pPr marL="0" marR="0" lvl="0" indent="0" algn="ctr">
              <a:lnSpc>
                <a:spcPct val="107000"/>
              </a:lnSpc>
              <a:spcBef>
                <a:spcPts val="0"/>
              </a:spcBef>
              <a:spcAft>
                <a:spcPts val="800"/>
              </a:spcAft>
              <a:buFont typeface="Symbol" panose="05050102010706020507" pitchFamily="18" charset="2"/>
              <a:buNone/>
            </a:pPr>
            <a:r>
              <a:rPr lang="en-US" sz="1200" dirty="0">
                <a:solidFill>
                  <a:schemeClr val="bg1"/>
                </a:solidFill>
                <a:effectLst/>
                <a:ea typeface="Calibri" panose="020F0502020204030204" pitchFamily="34" charset="0"/>
                <a:cs typeface="Segoe UI" panose="020B0502040204020203" pitchFamily="34" charset="0"/>
              </a:rPr>
              <a:t>MVP registration deadline for those </a:t>
            </a:r>
            <a:r>
              <a:rPr lang="en-US" sz="1200" b="1" dirty="0">
                <a:solidFill>
                  <a:schemeClr val="bg1"/>
                </a:solidFill>
                <a:effectLst/>
                <a:ea typeface="Calibri" panose="020F0502020204030204" pitchFamily="34" charset="0"/>
                <a:cs typeface="Segoe UI" panose="020B0502040204020203" pitchFamily="34" charset="0"/>
              </a:rPr>
              <a:t>not</a:t>
            </a:r>
            <a:r>
              <a:rPr lang="en-US" sz="1200" dirty="0">
                <a:solidFill>
                  <a:schemeClr val="bg1"/>
                </a:solidFill>
                <a:effectLst/>
                <a:ea typeface="Calibri" panose="020F0502020204030204" pitchFamily="34" charset="0"/>
                <a:cs typeface="Segoe UI" panose="020B0502040204020203" pitchFamily="34" charset="0"/>
              </a:rPr>
              <a:t> reporting the CAHPS for MIPS Survey. </a:t>
            </a:r>
          </a:p>
          <a:p>
            <a:pPr marL="171450" marR="0" lvl="0" indent="-171450">
              <a:lnSpc>
                <a:spcPct val="107000"/>
              </a:lnSpc>
              <a:spcBef>
                <a:spcPts val="0"/>
              </a:spcBef>
              <a:spcAft>
                <a:spcPts val="800"/>
              </a:spcAft>
              <a:buFont typeface="Arial" panose="020B0604020202020204" pitchFamily="34" charset="0"/>
              <a:buChar char="•"/>
            </a:pPr>
            <a:r>
              <a:rPr lang="en-US" sz="1200" dirty="0">
                <a:solidFill>
                  <a:schemeClr val="bg1"/>
                </a:solidFill>
                <a:effectLst/>
                <a:ea typeface="Calibri" panose="020F0502020204030204" pitchFamily="34" charset="0"/>
                <a:cs typeface="Segoe UI" panose="020B0502040204020203" pitchFamily="34" charset="0"/>
              </a:rPr>
              <a:t>Registration closes at 8pm ET, December 2, 2024.</a:t>
            </a:r>
          </a:p>
          <a:p>
            <a:endParaRPr lang="en-US" sz="1000" dirty="0">
              <a:solidFill>
                <a:schemeClr val="bg1"/>
              </a:solidFill>
            </a:endParaRPr>
          </a:p>
        </p:txBody>
      </p:sp>
      <p:sp>
        <p:nvSpPr>
          <p:cNvPr id="20" name="Slide Number Placeholder 5">
            <a:extLst>
              <a:ext uri="{FF2B5EF4-FFF2-40B4-BE49-F238E27FC236}">
                <a16:creationId xmlns:a16="http://schemas.microsoft.com/office/drawing/2014/main" id="{C75E3476-5B52-668E-1551-4C3EC9F8B65B}"/>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7</a:t>
            </a:fld>
            <a:endParaRPr lang="en-US"/>
          </a:p>
        </p:txBody>
      </p:sp>
      <p:sp>
        <p:nvSpPr>
          <p:cNvPr id="26" name="Action Button: Home 3">
            <a:hlinkClick r:id="rId3" action="ppaction://hlinksldjump" highlightClick="1"/>
            <a:extLst>
              <a:ext uri="{FF2B5EF4-FFF2-40B4-BE49-F238E27FC236}">
                <a16:creationId xmlns:a16="http://schemas.microsoft.com/office/drawing/2014/main" id="{6060366C-3DCB-19A8-2769-265AC7E7B693}"/>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FF0FF6B3-0A8B-E81F-CE61-07428DDD04AB}"/>
              </a:ext>
            </a:extLst>
          </p:cNvPr>
          <p:cNvSpPr txBox="1"/>
          <p:nvPr/>
        </p:nvSpPr>
        <p:spPr>
          <a:xfrm>
            <a:off x="489476" y="404507"/>
            <a:ext cx="4572000" cy="261610"/>
          </a:xfrm>
          <a:prstGeom prst="rect">
            <a:avLst/>
          </a:prstGeom>
          <a:noFill/>
        </p:spPr>
        <p:txBody>
          <a:bodyPr wrap="square">
            <a:spAutoFit/>
          </a:bodyPr>
          <a:lstStyle/>
          <a:p>
            <a:r>
              <a:rPr lang="en-US" sz="1100" b="1" spc="300" dirty="0">
                <a:solidFill>
                  <a:srgbClr val="003664"/>
                </a:solidFill>
              </a:rPr>
              <a:t>MVP REGISTRATION: OVERVIEW</a:t>
            </a:r>
          </a:p>
        </p:txBody>
      </p:sp>
      <p:sp>
        <p:nvSpPr>
          <p:cNvPr id="13" name="object 9">
            <a:extLst>
              <a:ext uri="{FF2B5EF4-FFF2-40B4-BE49-F238E27FC236}">
                <a16:creationId xmlns:a16="http://schemas.microsoft.com/office/drawing/2014/main" id="{7326769A-1A0C-B8A6-C511-E817ACEDA233}"/>
              </a:ext>
            </a:extLst>
          </p:cNvPr>
          <p:cNvSpPr/>
          <p:nvPr/>
        </p:nvSpPr>
        <p:spPr>
          <a:xfrm flipH="1">
            <a:off x="5592126" y="2427301"/>
            <a:ext cx="1025754" cy="1148131"/>
          </a:xfrm>
          <a:custGeom>
            <a:avLst/>
            <a:gdLst/>
            <a:ahLst/>
            <a:cxnLst/>
            <a:rect l="l" t="t" r="r" b="b"/>
            <a:pathLst>
              <a:path w="1172845" h="1354454">
                <a:moveTo>
                  <a:pt x="586409" y="0"/>
                </a:moveTo>
                <a:lnTo>
                  <a:pt x="0" y="338429"/>
                </a:lnTo>
                <a:lnTo>
                  <a:pt x="0" y="1015606"/>
                </a:lnTo>
                <a:lnTo>
                  <a:pt x="586409" y="1353959"/>
                </a:lnTo>
                <a:lnTo>
                  <a:pt x="1172705" y="1015606"/>
                </a:lnTo>
                <a:lnTo>
                  <a:pt x="1172705" y="338429"/>
                </a:lnTo>
                <a:lnTo>
                  <a:pt x="586409" y="0"/>
                </a:lnTo>
                <a:close/>
              </a:path>
            </a:pathLst>
          </a:custGeom>
          <a:noFill/>
          <a:ln>
            <a:noFill/>
          </a:ln>
        </p:spPr>
        <p:txBody>
          <a:bodyPr wrap="square" lIns="0" tIns="0" rIns="0" bIns="0" rtlCol="0" anchor="ctr" anchorCtr="0"/>
          <a:lstStyle>
            <a:defPPr>
              <a:defRPr lang="en-US"/>
            </a:defPPr>
            <a:lvl1pPr marL="0" algn="l" defTabSz="457101" rtl="0" eaLnBrk="1" latinLnBrk="0" hangingPunct="1">
              <a:defRPr sz="1800" kern="1200">
                <a:solidFill>
                  <a:schemeClr val="tx1"/>
                </a:solidFill>
                <a:latin typeface="+mn-lt"/>
                <a:ea typeface="+mn-ea"/>
                <a:cs typeface="+mn-cs"/>
              </a:defRPr>
            </a:lvl1pPr>
            <a:lvl2pPr marL="457101" algn="l" defTabSz="457101" rtl="0" eaLnBrk="1" latinLnBrk="0" hangingPunct="1">
              <a:defRPr sz="1800" kern="1200">
                <a:solidFill>
                  <a:schemeClr val="tx1"/>
                </a:solidFill>
                <a:latin typeface="+mn-lt"/>
                <a:ea typeface="+mn-ea"/>
                <a:cs typeface="+mn-cs"/>
              </a:defRPr>
            </a:lvl2pPr>
            <a:lvl3pPr marL="914201" algn="l" defTabSz="457101" rtl="0" eaLnBrk="1" latinLnBrk="0" hangingPunct="1">
              <a:defRPr sz="1800" kern="1200">
                <a:solidFill>
                  <a:schemeClr val="tx1"/>
                </a:solidFill>
                <a:latin typeface="+mn-lt"/>
                <a:ea typeface="+mn-ea"/>
                <a:cs typeface="+mn-cs"/>
              </a:defRPr>
            </a:lvl3pPr>
            <a:lvl4pPr marL="1371303" algn="l" defTabSz="457101" rtl="0" eaLnBrk="1" latinLnBrk="0" hangingPunct="1">
              <a:defRPr sz="1800" kern="1200">
                <a:solidFill>
                  <a:schemeClr val="tx1"/>
                </a:solidFill>
                <a:latin typeface="+mn-lt"/>
                <a:ea typeface="+mn-ea"/>
                <a:cs typeface="+mn-cs"/>
              </a:defRPr>
            </a:lvl4pPr>
            <a:lvl5pPr marL="1828404" algn="l" defTabSz="457101" rtl="0" eaLnBrk="1" latinLnBrk="0" hangingPunct="1">
              <a:defRPr sz="1800" kern="1200">
                <a:solidFill>
                  <a:schemeClr val="tx1"/>
                </a:solidFill>
                <a:latin typeface="+mn-lt"/>
                <a:ea typeface="+mn-ea"/>
                <a:cs typeface="+mn-cs"/>
              </a:defRPr>
            </a:lvl5pPr>
            <a:lvl6pPr marL="2285504" algn="l" defTabSz="457101" rtl="0" eaLnBrk="1" latinLnBrk="0" hangingPunct="1">
              <a:defRPr sz="1800" kern="1200">
                <a:solidFill>
                  <a:schemeClr val="tx1"/>
                </a:solidFill>
                <a:latin typeface="+mn-lt"/>
                <a:ea typeface="+mn-ea"/>
                <a:cs typeface="+mn-cs"/>
              </a:defRPr>
            </a:lvl6pPr>
            <a:lvl7pPr marL="2742605" algn="l" defTabSz="457101" rtl="0" eaLnBrk="1" latinLnBrk="0" hangingPunct="1">
              <a:defRPr sz="1800" kern="1200">
                <a:solidFill>
                  <a:schemeClr val="tx1"/>
                </a:solidFill>
                <a:latin typeface="+mn-lt"/>
                <a:ea typeface="+mn-ea"/>
                <a:cs typeface="+mn-cs"/>
              </a:defRPr>
            </a:lvl7pPr>
            <a:lvl8pPr marL="3199706" algn="l" defTabSz="457101" rtl="0" eaLnBrk="1" latinLnBrk="0" hangingPunct="1">
              <a:defRPr sz="1800" kern="1200">
                <a:solidFill>
                  <a:schemeClr val="tx1"/>
                </a:solidFill>
                <a:latin typeface="+mn-lt"/>
                <a:ea typeface="+mn-ea"/>
                <a:cs typeface="+mn-cs"/>
              </a:defRPr>
            </a:lvl8pPr>
            <a:lvl9pPr marL="3656806" algn="l" defTabSz="457101" rtl="0" eaLnBrk="1" latinLnBrk="0" hangingPunct="1">
              <a:defRPr sz="1800" kern="1200">
                <a:solidFill>
                  <a:schemeClr val="tx1"/>
                </a:solidFill>
                <a:latin typeface="+mn-lt"/>
                <a:ea typeface="+mn-ea"/>
                <a:cs typeface="+mn-cs"/>
              </a:defRPr>
            </a:lvl9pPr>
          </a:lstStyle>
          <a:p>
            <a:pPr algn="ctr"/>
            <a:endParaRPr lang="en-US" sz="1200" b="1" i="0">
              <a:solidFill>
                <a:srgbClr val="1B3463"/>
              </a:solidFill>
              <a:latin typeface="Segoe UI" panose="020B0502040204020203" pitchFamily="34" charset="0"/>
              <a:cs typeface="Segoe UI" panose="020B0502040204020203" pitchFamily="34" charset="0"/>
            </a:endParaRPr>
          </a:p>
        </p:txBody>
      </p:sp>
      <p:pic>
        <p:nvPicPr>
          <p:cNvPr id="15" name="Picture 14" descr="A blue diamond shaped object&#10;&#10;Description automatically generated">
            <a:extLst>
              <a:ext uri="{FF2B5EF4-FFF2-40B4-BE49-F238E27FC236}">
                <a16:creationId xmlns:a16="http://schemas.microsoft.com/office/drawing/2014/main" id="{5AF309F5-6F53-8103-565F-3744226D105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47583" y="2652704"/>
            <a:ext cx="1078829" cy="1208688"/>
          </a:xfrm>
          <a:prstGeom prst="rect">
            <a:avLst/>
          </a:prstGeom>
          <a:ln>
            <a:noFill/>
          </a:ln>
        </p:spPr>
      </p:pic>
      <p:pic>
        <p:nvPicPr>
          <p:cNvPr id="16" name="Graphic 15">
            <a:extLst>
              <a:ext uri="{FF2B5EF4-FFF2-40B4-BE49-F238E27FC236}">
                <a16:creationId xmlns:a16="http://schemas.microsoft.com/office/drawing/2014/main" id="{78CD0A4E-D2F7-A8FD-1A45-C83B9159878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41199" y="2650237"/>
            <a:ext cx="1074786" cy="1211728"/>
          </a:xfrm>
          <a:prstGeom prst="rect">
            <a:avLst/>
          </a:prstGeom>
        </p:spPr>
      </p:pic>
      <p:sp>
        <p:nvSpPr>
          <p:cNvPr id="22" name="object 9">
            <a:extLst>
              <a:ext uri="{FF2B5EF4-FFF2-40B4-BE49-F238E27FC236}">
                <a16:creationId xmlns:a16="http://schemas.microsoft.com/office/drawing/2014/main" id="{473CC8FD-CB91-6330-0E34-089172725CC6}"/>
              </a:ext>
            </a:extLst>
          </p:cNvPr>
          <p:cNvSpPr/>
          <p:nvPr/>
        </p:nvSpPr>
        <p:spPr>
          <a:xfrm flipH="1">
            <a:off x="1446770" y="2712865"/>
            <a:ext cx="797871" cy="893061"/>
          </a:xfrm>
          <a:custGeom>
            <a:avLst/>
            <a:gdLst/>
            <a:ahLst/>
            <a:cxnLst/>
            <a:rect l="l" t="t" r="r" b="b"/>
            <a:pathLst>
              <a:path w="1172845" h="1354454">
                <a:moveTo>
                  <a:pt x="586409" y="0"/>
                </a:moveTo>
                <a:lnTo>
                  <a:pt x="0" y="338429"/>
                </a:lnTo>
                <a:lnTo>
                  <a:pt x="0" y="1015606"/>
                </a:lnTo>
                <a:lnTo>
                  <a:pt x="586409" y="1353959"/>
                </a:lnTo>
                <a:lnTo>
                  <a:pt x="1172705" y="1015606"/>
                </a:lnTo>
                <a:lnTo>
                  <a:pt x="1172705" y="338429"/>
                </a:lnTo>
                <a:lnTo>
                  <a:pt x="586409" y="0"/>
                </a:lnTo>
                <a:close/>
              </a:path>
            </a:pathLst>
          </a:custGeom>
          <a:noFill/>
          <a:ln>
            <a:noFill/>
          </a:ln>
        </p:spPr>
        <p:txBody>
          <a:bodyPr wrap="square" lIns="0" tIns="0" rIns="0" bIns="0" rtlCol="0" anchor="ctr" anchorCtr="0"/>
          <a:lstStyle>
            <a:defPPr>
              <a:defRPr lang="en-US"/>
            </a:defPPr>
            <a:lvl1pPr marL="0" algn="l" defTabSz="457101" rtl="0" eaLnBrk="1" latinLnBrk="0" hangingPunct="1">
              <a:defRPr sz="1800" kern="1200">
                <a:solidFill>
                  <a:schemeClr val="tx1"/>
                </a:solidFill>
                <a:latin typeface="+mn-lt"/>
                <a:ea typeface="+mn-ea"/>
                <a:cs typeface="+mn-cs"/>
              </a:defRPr>
            </a:lvl1pPr>
            <a:lvl2pPr marL="457101" algn="l" defTabSz="457101" rtl="0" eaLnBrk="1" latinLnBrk="0" hangingPunct="1">
              <a:defRPr sz="1800" kern="1200">
                <a:solidFill>
                  <a:schemeClr val="tx1"/>
                </a:solidFill>
                <a:latin typeface="+mn-lt"/>
                <a:ea typeface="+mn-ea"/>
                <a:cs typeface="+mn-cs"/>
              </a:defRPr>
            </a:lvl2pPr>
            <a:lvl3pPr marL="914201" algn="l" defTabSz="457101" rtl="0" eaLnBrk="1" latinLnBrk="0" hangingPunct="1">
              <a:defRPr sz="1800" kern="1200">
                <a:solidFill>
                  <a:schemeClr val="tx1"/>
                </a:solidFill>
                <a:latin typeface="+mn-lt"/>
                <a:ea typeface="+mn-ea"/>
                <a:cs typeface="+mn-cs"/>
              </a:defRPr>
            </a:lvl3pPr>
            <a:lvl4pPr marL="1371303" algn="l" defTabSz="457101" rtl="0" eaLnBrk="1" latinLnBrk="0" hangingPunct="1">
              <a:defRPr sz="1800" kern="1200">
                <a:solidFill>
                  <a:schemeClr val="tx1"/>
                </a:solidFill>
                <a:latin typeface="+mn-lt"/>
                <a:ea typeface="+mn-ea"/>
                <a:cs typeface="+mn-cs"/>
              </a:defRPr>
            </a:lvl4pPr>
            <a:lvl5pPr marL="1828404" algn="l" defTabSz="457101" rtl="0" eaLnBrk="1" latinLnBrk="0" hangingPunct="1">
              <a:defRPr sz="1800" kern="1200">
                <a:solidFill>
                  <a:schemeClr val="tx1"/>
                </a:solidFill>
                <a:latin typeface="+mn-lt"/>
                <a:ea typeface="+mn-ea"/>
                <a:cs typeface="+mn-cs"/>
              </a:defRPr>
            </a:lvl5pPr>
            <a:lvl6pPr marL="2285504" algn="l" defTabSz="457101" rtl="0" eaLnBrk="1" latinLnBrk="0" hangingPunct="1">
              <a:defRPr sz="1800" kern="1200">
                <a:solidFill>
                  <a:schemeClr val="tx1"/>
                </a:solidFill>
                <a:latin typeface="+mn-lt"/>
                <a:ea typeface="+mn-ea"/>
                <a:cs typeface="+mn-cs"/>
              </a:defRPr>
            </a:lvl6pPr>
            <a:lvl7pPr marL="2742605" algn="l" defTabSz="457101" rtl="0" eaLnBrk="1" latinLnBrk="0" hangingPunct="1">
              <a:defRPr sz="1800" kern="1200">
                <a:solidFill>
                  <a:schemeClr val="tx1"/>
                </a:solidFill>
                <a:latin typeface="+mn-lt"/>
                <a:ea typeface="+mn-ea"/>
                <a:cs typeface="+mn-cs"/>
              </a:defRPr>
            </a:lvl7pPr>
            <a:lvl8pPr marL="3199706" algn="l" defTabSz="457101" rtl="0" eaLnBrk="1" latinLnBrk="0" hangingPunct="1">
              <a:defRPr sz="1800" kern="1200">
                <a:solidFill>
                  <a:schemeClr val="tx1"/>
                </a:solidFill>
                <a:latin typeface="+mn-lt"/>
                <a:ea typeface="+mn-ea"/>
                <a:cs typeface="+mn-cs"/>
              </a:defRPr>
            </a:lvl8pPr>
            <a:lvl9pPr marL="3656806" algn="l" defTabSz="457101" rtl="0" eaLnBrk="1" latinLnBrk="0" hangingPunct="1">
              <a:defRPr sz="1800" kern="1200">
                <a:solidFill>
                  <a:schemeClr val="tx1"/>
                </a:solidFill>
                <a:latin typeface="+mn-lt"/>
                <a:ea typeface="+mn-ea"/>
                <a:cs typeface="+mn-cs"/>
              </a:defRPr>
            </a:lvl9pPr>
          </a:lstStyle>
          <a:p>
            <a:pPr algn="ctr"/>
            <a:endParaRPr lang="en-US" sz="1200" b="1" i="0" dirty="0">
              <a:solidFill>
                <a:schemeClr val="bg1"/>
              </a:solidFill>
              <a:latin typeface="Segoe UI" panose="020B0502040204020203" pitchFamily="34" charset="0"/>
              <a:cs typeface="Segoe UI" panose="020B0502040204020203" pitchFamily="34" charset="0"/>
            </a:endParaRPr>
          </a:p>
        </p:txBody>
      </p:sp>
      <p:sp>
        <p:nvSpPr>
          <p:cNvPr id="23" name="object 9">
            <a:extLst>
              <a:ext uri="{FF2B5EF4-FFF2-40B4-BE49-F238E27FC236}">
                <a16:creationId xmlns:a16="http://schemas.microsoft.com/office/drawing/2014/main" id="{793E6AFA-5D30-8807-3FCF-24B1129CD601}"/>
              </a:ext>
            </a:extLst>
          </p:cNvPr>
          <p:cNvSpPr/>
          <p:nvPr/>
        </p:nvSpPr>
        <p:spPr>
          <a:xfrm flipH="1">
            <a:off x="1445338" y="2651904"/>
            <a:ext cx="1082573" cy="1211728"/>
          </a:xfrm>
          <a:custGeom>
            <a:avLst/>
            <a:gdLst/>
            <a:ahLst/>
            <a:cxnLst/>
            <a:rect l="l" t="t" r="r" b="b"/>
            <a:pathLst>
              <a:path w="1172845" h="1354454">
                <a:moveTo>
                  <a:pt x="586409" y="0"/>
                </a:moveTo>
                <a:lnTo>
                  <a:pt x="0" y="338429"/>
                </a:lnTo>
                <a:lnTo>
                  <a:pt x="0" y="1015606"/>
                </a:lnTo>
                <a:lnTo>
                  <a:pt x="586409" y="1353959"/>
                </a:lnTo>
                <a:lnTo>
                  <a:pt x="1172705" y="1015606"/>
                </a:lnTo>
                <a:lnTo>
                  <a:pt x="1172705" y="338429"/>
                </a:lnTo>
                <a:lnTo>
                  <a:pt x="586409" y="0"/>
                </a:lnTo>
                <a:close/>
              </a:path>
            </a:pathLst>
          </a:custGeom>
          <a:noFill/>
          <a:ln>
            <a:noFill/>
          </a:ln>
        </p:spPr>
        <p:txBody>
          <a:bodyPr wrap="square" lIns="0" tIns="0" rIns="0" bIns="0" rtlCol="0" anchor="ctr" anchorCtr="0"/>
          <a:lstStyle>
            <a:defPPr>
              <a:defRPr lang="en-US"/>
            </a:defPPr>
            <a:lvl1pPr marL="0" algn="l" defTabSz="457101" rtl="0" eaLnBrk="1" latinLnBrk="0" hangingPunct="1">
              <a:defRPr sz="1800" kern="1200">
                <a:solidFill>
                  <a:schemeClr val="tx1"/>
                </a:solidFill>
                <a:latin typeface="+mn-lt"/>
                <a:ea typeface="+mn-ea"/>
                <a:cs typeface="+mn-cs"/>
              </a:defRPr>
            </a:lvl1pPr>
            <a:lvl2pPr marL="457101" algn="l" defTabSz="457101" rtl="0" eaLnBrk="1" latinLnBrk="0" hangingPunct="1">
              <a:defRPr sz="1800" kern="1200">
                <a:solidFill>
                  <a:schemeClr val="tx1"/>
                </a:solidFill>
                <a:latin typeface="+mn-lt"/>
                <a:ea typeface="+mn-ea"/>
                <a:cs typeface="+mn-cs"/>
              </a:defRPr>
            </a:lvl2pPr>
            <a:lvl3pPr marL="914201" algn="l" defTabSz="457101" rtl="0" eaLnBrk="1" latinLnBrk="0" hangingPunct="1">
              <a:defRPr sz="1800" kern="1200">
                <a:solidFill>
                  <a:schemeClr val="tx1"/>
                </a:solidFill>
                <a:latin typeface="+mn-lt"/>
                <a:ea typeface="+mn-ea"/>
                <a:cs typeface="+mn-cs"/>
              </a:defRPr>
            </a:lvl3pPr>
            <a:lvl4pPr marL="1371303" algn="l" defTabSz="457101" rtl="0" eaLnBrk="1" latinLnBrk="0" hangingPunct="1">
              <a:defRPr sz="1800" kern="1200">
                <a:solidFill>
                  <a:schemeClr val="tx1"/>
                </a:solidFill>
                <a:latin typeface="+mn-lt"/>
                <a:ea typeface="+mn-ea"/>
                <a:cs typeface="+mn-cs"/>
              </a:defRPr>
            </a:lvl4pPr>
            <a:lvl5pPr marL="1828404" algn="l" defTabSz="457101" rtl="0" eaLnBrk="1" latinLnBrk="0" hangingPunct="1">
              <a:defRPr sz="1800" kern="1200">
                <a:solidFill>
                  <a:schemeClr val="tx1"/>
                </a:solidFill>
                <a:latin typeface="+mn-lt"/>
                <a:ea typeface="+mn-ea"/>
                <a:cs typeface="+mn-cs"/>
              </a:defRPr>
            </a:lvl5pPr>
            <a:lvl6pPr marL="2285504" algn="l" defTabSz="457101" rtl="0" eaLnBrk="1" latinLnBrk="0" hangingPunct="1">
              <a:defRPr sz="1800" kern="1200">
                <a:solidFill>
                  <a:schemeClr val="tx1"/>
                </a:solidFill>
                <a:latin typeface="+mn-lt"/>
                <a:ea typeface="+mn-ea"/>
                <a:cs typeface="+mn-cs"/>
              </a:defRPr>
            </a:lvl6pPr>
            <a:lvl7pPr marL="2742605" algn="l" defTabSz="457101" rtl="0" eaLnBrk="1" latinLnBrk="0" hangingPunct="1">
              <a:defRPr sz="1800" kern="1200">
                <a:solidFill>
                  <a:schemeClr val="tx1"/>
                </a:solidFill>
                <a:latin typeface="+mn-lt"/>
                <a:ea typeface="+mn-ea"/>
                <a:cs typeface="+mn-cs"/>
              </a:defRPr>
            </a:lvl7pPr>
            <a:lvl8pPr marL="3199706" algn="l" defTabSz="457101" rtl="0" eaLnBrk="1" latinLnBrk="0" hangingPunct="1">
              <a:defRPr sz="1800" kern="1200">
                <a:solidFill>
                  <a:schemeClr val="tx1"/>
                </a:solidFill>
                <a:latin typeface="+mn-lt"/>
                <a:ea typeface="+mn-ea"/>
                <a:cs typeface="+mn-cs"/>
              </a:defRPr>
            </a:lvl8pPr>
            <a:lvl9pPr marL="3656806" algn="l" defTabSz="457101" rtl="0" eaLnBrk="1" latinLnBrk="0" hangingPunct="1">
              <a:defRPr sz="1800" kern="1200">
                <a:solidFill>
                  <a:schemeClr val="tx1"/>
                </a:solidFill>
                <a:latin typeface="+mn-lt"/>
                <a:ea typeface="+mn-ea"/>
                <a:cs typeface="+mn-cs"/>
              </a:defRPr>
            </a:lvl9pPr>
          </a:lstStyle>
          <a:p>
            <a:pPr algn="ctr"/>
            <a:r>
              <a:rPr lang="en-US" sz="1400" b="1" spc="300" dirty="0">
                <a:solidFill>
                  <a:schemeClr val="bg1"/>
                </a:solidFill>
                <a:cs typeface="Segoe UI" panose="020B0502040204020203" pitchFamily="34" charset="0"/>
              </a:rPr>
              <a:t>April 1, 2024</a:t>
            </a:r>
            <a:endParaRPr lang="en-US" sz="1400" b="1" i="0" spc="300" dirty="0">
              <a:solidFill>
                <a:schemeClr val="bg1"/>
              </a:solidFill>
              <a:cs typeface="Segoe UI" panose="020B0502040204020203" pitchFamily="34" charset="0"/>
            </a:endParaRPr>
          </a:p>
        </p:txBody>
      </p:sp>
      <p:grpSp>
        <p:nvGrpSpPr>
          <p:cNvPr id="24" name="Group 23">
            <a:extLst>
              <a:ext uri="{FF2B5EF4-FFF2-40B4-BE49-F238E27FC236}">
                <a16:creationId xmlns:a16="http://schemas.microsoft.com/office/drawing/2014/main" id="{8A3D775A-1C29-1FC2-E37A-CF13E5F9F722}"/>
              </a:ext>
            </a:extLst>
          </p:cNvPr>
          <p:cNvGrpSpPr>
            <a:grpSpLocks noChangeAspect="1"/>
          </p:cNvGrpSpPr>
          <p:nvPr/>
        </p:nvGrpSpPr>
        <p:grpSpPr>
          <a:xfrm>
            <a:off x="3866281" y="2623701"/>
            <a:ext cx="1076493" cy="1209135"/>
            <a:chOff x="7445215" y="3475165"/>
            <a:chExt cx="1025754" cy="1152144"/>
          </a:xfrm>
        </p:grpSpPr>
        <p:pic>
          <p:nvPicPr>
            <p:cNvPr id="25" name="Picture 24" descr="A blue square with black background&#10;&#10;Description automatically generated">
              <a:extLst>
                <a:ext uri="{FF2B5EF4-FFF2-40B4-BE49-F238E27FC236}">
                  <a16:creationId xmlns:a16="http://schemas.microsoft.com/office/drawing/2014/main" id="{B7E606DA-836A-9BA8-769E-A6C9776C560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446028" y="3477536"/>
              <a:ext cx="1024128" cy="1147403"/>
            </a:xfrm>
            <a:prstGeom prst="rect">
              <a:avLst/>
            </a:prstGeom>
            <a:ln>
              <a:noFill/>
            </a:ln>
          </p:spPr>
        </p:pic>
        <p:pic>
          <p:nvPicPr>
            <p:cNvPr id="27" name="Graphic 26">
              <a:extLst>
                <a:ext uri="{FF2B5EF4-FFF2-40B4-BE49-F238E27FC236}">
                  <a16:creationId xmlns:a16="http://schemas.microsoft.com/office/drawing/2014/main" id="{379EA143-FAF5-3C1E-59D8-91CB5F92085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46028" y="3475165"/>
              <a:ext cx="1024128" cy="1152144"/>
            </a:xfrm>
            <a:prstGeom prst="rect">
              <a:avLst/>
            </a:prstGeom>
          </p:spPr>
        </p:pic>
        <p:sp>
          <p:nvSpPr>
            <p:cNvPr id="28" name="object 9">
              <a:extLst>
                <a:ext uri="{FF2B5EF4-FFF2-40B4-BE49-F238E27FC236}">
                  <a16:creationId xmlns:a16="http://schemas.microsoft.com/office/drawing/2014/main" id="{67E9931E-C5D2-69A9-AA56-B95E727233C8}"/>
                </a:ext>
              </a:extLst>
            </p:cNvPr>
            <p:cNvSpPr/>
            <p:nvPr/>
          </p:nvSpPr>
          <p:spPr>
            <a:xfrm flipH="1">
              <a:off x="7445215" y="3477172"/>
              <a:ext cx="1025754" cy="1148131"/>
            </a:xfrm>
            <a:custGeom>
              <a:avLst/>
              <a:gdLst/>
              <a:ahLst/>
              <a:cxnLst/>
              <a:rect l="l" t="t" r="r" b="b"/>
              <a:pathLst>
                <a:path w="1172845" h="1354454">
                  <a:moveTo>
                    <a:pt x="586409" y="0"/>
                  </a:moveTo>
                  <a:lnTo>
                    <a:pt x="0" y="338429"/>
                  </a:lnTo>
                  <a:lnTo>
                    <a:pt x="0" y="1015606"/>
                  </a:lnTo>
                  <a:lnTo>
                    <a:pt x="586409" y="1353959"/>
                  </a:lnTo>
                  <a:lnTo>
                    <a:pt x="1172705" y="1015606"/>
                  </a:lnTo>
                  <a:lnTo>
                    <a:pt x="1172705" y="338429"/>
                  </a:lnTo>
                  <a:lnTo>
                    <a:pt x="586409" y="0"/>
                  </a:lnTo>
                  <a:close/>
                </a:path>
              </a:pathLst>
            </a:custGeom>
            <a:noFill/>
            <a:ln>
              <a:noFill/>
            </a:ln>
          </p:spPr>
          <p:txBody>
            <a:bodyPr wrap="square" lIns="0" tIns="0" rIns="0" bIns="0" rtlCol="0" anchor="ctr" anchorCtr="0"/>
            <a:lstStyle>
              <a:defPPr>
                <a:defRPr lang="en-US"/>
              </a:defPPr>
              <a:lvl1pPr marL="0" algn="l" defTabSz="457101" rtl="0" eaLnBrk="1" latinLnBrk="0" hangingPunct="1">
                <a:defRPr sz="1800" kern="1200">
                  <a:solidFill>
                    <a:schemeClr val="tx1"/>
                  </a:solidFill>
                  <a:latin typeface="+mn-lt"/>
                  <a:ea typeface="+mn-ea"/>
                  <a:cs typeface="+mn-cs"/>
                </a:defRPr>
              </a:lvl1pPr>
              <a:lvl2pPr marL="457101" algn="l" defTabSz="457101" rtl="0" eaLnBrk="1" latinLnBrk="0" hangingPunct="1">
                <a:defRPr sz="1800" kern="1200">
                  <a:solidFill>
                    <a:schemeClr val="tx1"/>
                  </a:solidFill>
                  <a:latin typeface="+mn-lt"/>
                  <a:ea typeface="+mn-ea"/>
                  <a:cs typeface="+mn-cs"/>
                </a:defRPr>
              </a:lvl2pPr>
              <a:lvl3pPr marL="914201" algn="l" defTabSz="457101" rtl="0" eaLnBrk="1" latinLnBrk="0" hangingPunct="1">
                <a:defRPr sz="1800" kern="1200">
                  <a:solidFill>
                    <a:schemeClr val="tx1"/>
                  </a:solidFill>
                  <a:latin typeface="+mn-lt"/>
                  <a:ea typeface="+mn-ea"/>
                  <a:cs typeface="+mn-cs"/>
                </a:defRPr>
              </a:lvl3pPr>
              <a:lvl4pPr marL="1371303" algn="l" defTabSz="457101" rtl="0" eaLnBrk="1" latinLnBrk="0" hangingPunct="1">
                <a:defRPr sz="1800" kern="1200">
                  <a:solidFill>
                    <a:schemeClr val="tx1"/>
                  </a:solidFill>
                  <a:latin typeface="+mn-lt"/>
                  <a:ea typeface="+mn-ea"/>
                  <a:cs typeface="+mn-cs"/>
                </a:defRPr>
              </a:lvl4pPr>
              <a:lvl5pPr marL="1828404" algn="l" defTabSz="457101" rtl="0" eaLnBrk="1" latinLnBrk="0" hangingPunct="1">
                <a:defRPr sz="1800" kern="1200">
                  <a:solidFill>
                    <a:schemeClr val="tx1"/>
                  </a:solidFill>
                  <a:latin typeface="+mn-lt"/>
                  <a:ea typeface="+mn-ea"/>
                  <a:cs typeface="+mn-cs"/>
                </a:defRPr>
              </a:lvl5pPr>
              <a:lvl6pPr marL="2285504" algn="l" defTabSz="457101" rtl="0" eaLnBrk="1" latinLnBrk="0" hangingPunct="1">
                <a:defRPr sz="1800" kern="1200">
                  <a:solidFill>
                    <a:schemeClr val="tx1"/>
                  </a:solidFill>
                  <a:latin typeface="+mn-lt"/>
                  <a:ea typeface="+mn-ea"/>
                  <a:cs typeface="+mn-cs"/>
                </a:defRPr>
              </a:lvl6pPr>
              <a:lvl7pPr marL="2742605" algn="l" defTabSz="457101" rtl="0" eaLnBrk="1" latinLnBrk="0" hangingPunct="1">
                <a:defRPr sz="1800" kern="1200">
                  <a:solidFill>
                    <a:schemeClr val="tx1"/>
                  </a:solidFill>
                  <a:latin typeface="+mn-lt"/>
                  <a:ea typeface="+mn-ea"/>
                  <a:cs typeface="+mn-cs"/>
                </a:defRPr>
              </a:lvl7pPr>
              <a:lvl8pPr marL="3199706" algn="l" defTabSz="457101" rtl="0" eaLnBrk="1" latinLnBrk="0" hangingPunct="1">
                <a:defRPr sz="1800" kern="1200">
                  <a:solidFill>
                    <a:schemeClr val="tx1"/>
                  </a:solidFill>
                  <a:latin typeface="+mn-lt"/>
                  <a:ea typeface="+mn-ea"/>
                  <a:cs typeface="+mn-cs"/>
                </a:defRPr>
              </a:lvl8pPr>
              <a:lvl9pPr marL="3656806" algn="l" defTabSz="457101" rtl="0" eaLnBrk="1" latinLnBrk="0" hangingPunct="1">
                <a:defRPr sz="1800" kern="1200">
                  <a:solidFill>
                    <a:schemeClr val="tx1"/>
                  </a:solidFill>
                  <a:latin typeface="+mn-lt"/>
                  <a:ea typeface="+mn-ea"/>
                  <a:cs typeface="+mn-cs"/>
                </a:defRPr>
              </a:lvl9pPr>
            </a:lstStyle>
            <a:p>
              <a:pPr algn="ctr"/>
              <a:endParaRPr lang="en-US" sz="1200" b="1" i="0" dirty="0">
                <a:solidFill>
                  <a:schemeClr val="bg1"/>
                </a:solidFill>
                <a:latin typeface="Segoe UI" panose="020B0502040204020203" pitchFamily="34" charset="0"/>
                <a:cs typeface="Segoe UI" panose="020B0502040204020203" pitchFamily="34" charset="0"/>
              </a:endParaRPr>
            </a:p>
          </p:txBody>
        </p:sp>
      </p:grpSp>
      <p:grpSp>
        <p:nvGrpSpPr>
          <p:cNvPr id="29" name="Group 28">
            <a:extLst>
              <a:ext uri="{FF2B5EF4-FFF2-40B4-BE49-F238E27FC236}">
                <a16:creationId xmlns:a16="http://schemas.microsoft.com/office/drawing/2014/main" id="{E0F86BFE-40F4-6D43-5EBA-534B9EA238A0}"/>
              </a:ext>
            </a:extLst>
          </p:cNvPr>
          <p:cNvGrpSpPr/>
          <p:nvPr/>
        </p:nvGrpSpPr>
        <p:grpSpPr>
          <a:xfrm>
            <a:off x="3866281" y="2632792"/>
            <a:ext cx="1082573" cy="1211728"/>
            <a:chOff x="4271788" y="1888065"/>
            <a:chExt cx="1391770" cy="1557814"/>
          </a:xfrm>
        </p:grpSpPr>
        <p:pic>
          <p:nvPicPr>
            <p:cNvPr id="30" name="Picture 29" descr="A blue square with black background&#10;&#10;Description automatically generated">
              <a:extLst>
                <a:ext uri="{FF2B5EF4-FFF2-40B4-BE49-F238E27FC236}">
                  <a16:creationId xmlns:a16="http://schemas.microsoft.com/office/drawing/2014/main" id="{B73190DF-1D86-03FF-F5F7-F3A527CC5BC5}"/>
                </a:ext>
              </a:extLst>
            </p:cNvPr>
            <p:cNvPicPr>
              <a:picLocks noChangeAspect="1"/>
            </p:cNvPicPr>
            <p:nvPr/>
          </p:nvPicPr>
          <p:blipFill>
            <a:blip r:embed="rId10" cstate="print">
              <a:alphaModFix amt="28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272112" y="1888323"/>
              <a:ext cx="1389564" cy="1556827"/>
            </a:xfrm>
            <a:prstGeom prst="rect">
              <a:avLst/>
            </a:prstGeom>
            <a:ln>
              <a:noFill/>
            </a:ln>
          </p:spPr>
        </p:pic>
        <p:sp>
          <p:nvSpPr>
            <p:cNvPr id="31" name="object 9">
              <a:extLst>
                <a:ext uri="{FF2B5EF4-FFF2-40B4-BE49-F238E27FC236}">
                  <a16:creationId xmlns:a16="http://schemas.microsoft.com/office/drawing/2014/main" id="{BA994C85-0074-309D-FBEF-DBBDDC7C950E}"/>
                </a:ext>
              </a:extLst>
            </p:cNvPr>
            <p:cNvSpPr/>
            <p:nvPr/>
          </p:nvSpPr>
          <p:spPr>
            <a:xfrm flipH="1">
              <a:off x="4271788" y="1888065"/>
              <a:ext cx="1391770" cy="1557814"/>
            </a:xfrm>
            <a:custGeom>
              <a:avLst/>
              <a:gdLst/>
              <a:ahLst/>
              <a:cxnLst/>
              <a:rect l="l" t="t" r="r" b="b"/>
              <a:pathLst>
                <a:path w="1172845" h="1354454">
                  <a:moveTo>
                    <a:pt x="586409" y="0"/>
                  </a:moveTo>
                  <a:lnTo>
                    <a:pt x="0" y="338429"/>
                  </a:lnTo>
                  <a:lnTo>
                    <a:pt x="0" y="1015606"/>
                  </a:lnTo>
                  <a:lnTo>
                    <a:pt x="586409" y="1353959"/>
                  </a:lnTo>
                  <a:lnTo>
                    <a:pt x="1172705" y="1015606"/>
                  </a:lnTo>
                  <a:lnTo>
                    <a:pt x="1172705" y="338429"/>
                  </a:lnTo>
                  <a:lnTo>
                    <a:pt x="586409" y="0"/>
                  </a:lnTo>
                  <a:close/>
                </a:path>
              </a:pathLst>
            </a:custGeom>
            <a:noFill/>
            <a:ln>
              <a:noFill/>
            </a:ln>
          </p:spPr>
          <p:txBody>
            <a:bodyPr wrap="square" lIns="0" tIns="0" rIns="0" bIns="0" rtlCol="0" anchor="ctr" anchorCtr="0"/>
            <a:lstStyle>
              <a:defPPr>
                <a:defRPr lang="en-US"/>
              </a:defPPr>
              <a:lvl1pPr marL="0" algn="l" defTabSz="457101" rtl="0" eaLnBrk="1" latinLnBrk="0" hangingPunct="1">
                <a:defRPr sz="1800" kern="1200">
                  <a:solidFill>
                    <a:schemeClr val="tx1"/>
                  </a:solidFill>
                  <a:latin typeface="+mn-lt"/>
                  <a:ea typeface="+mn-ea"/>
                  <a:cs typeface="+mn-cs"/>
                </a:defRPr>
              </a:lvl1pPr>
              <a:lvl2pPr marL="457101" algn="l" defTabSz="457101" rtl="0" eaLnBrk="1" latinLnBrk="0" hangingPunct="1">
                <a:defRPr sz="1800" kern="1200">
                  <a:solidFill>
                    <a:schemeClr val="tx1"/>
                  </a:solidFill>
                  <a:latin typeface="+mn-lt"/>
                  <a:ea typeface="+mn-ea"/>
                  <a:cs typeface="+mn-cs"/>
                </a:defRPr>
              </a:lvl2pPr>
              <a:lvl3pPr marL="914201" algn="l" defTabSz="457101" rtl="0" eaLnBrk="1" latinLnBrk="0" hangingPunct="1">
                <a:defRPr sz="1800" kern="1200">
                  <a:solidFill>
                    <a:schemeClr val="tx1"/>
                  </a:solidFill>
                  <a:latin typeface="+mn-lt"/>
                  <a:ea typeface="+mn-ea"/>
                  <a:cs typeface="+mn-cs"/>
                </a:defRPr>
              </a:lvl3pPr>
              <a:lvl4pPr marL="1371303" algn="l" defTabSz="457101" rtl="0" eaLnBrk="1" latinLnBrk="0" hangingPunct="1">
                <a:defRPr sz="1800" kern="1200">
                  <a:solidFill>
                    <a:schemeClr val="tx1"/>
                  </a:solidFill>
                  <a:latin typeface="+mn-lt"/>
                  <a:ea typeface="+mn-ea"/>
                  <a:cs typeface="+mn-cs"/>
                </a:defRPr>
              </a:lvl4pPr>
              <a:lvl5pPr marL="1828404" algn="l" defTabSz="457101" rtl="0" eaLnBrk="1" latinLnBrk="0" hangingPunct="1">
                <a:defRPr sz="1800" kern="1200">
                  <a:solidFill>
                    <a:schemeClr val="tx1"/>
                  </a:solidFill>
                  <a:latin typeface="+mn-lt"/>
                  <a:ea typeface="+mn-ea"/>
                  <a:cs typeface="+mn-cs"/>
                </a:defRPr>
              </a:lvl5pPr>
              <a:lvl6pPr marL="2285504" algn="l" defTabSz="457101" rtl="0" eaLnBrk="1" latinLnBrk="0" hangingPunct="1">
                <a:defRPr sz="1800" kern="1200">
                  <a:solidFill>
                    <a:schemeClr val="tx1"/>
                  </a:solidFill>
                  <a:latin typeface="+mn-lt"/>
                  <a:ea typeface="+mn-ea"/>
                  <a:cs typeface="+mn-cs"/>
                </a:defRPr>
              </a:lvl6pPr>
              <a:lvl7pPr marL="2742605" algn="l" defTabSz="457101" rtl="0" eaLnBrk="1" latinLnBrk="0" hangingPunct="1">
                <a:defRPr sz="1800" kern="1200">
                  <a:solidFill>
                    <a:schemeClr val="tx1"/>
                  </a:solidFill>
                  <a:latin typeface="+mn-lt"/>
                  <a:ea typeface="+mn-ea"/>
                  <a:cs typeface="+mn-cs"/>
                </a:defRPr>
              </a:lvl7pPr>
              <a:lvl8pPr marL="3199706" algn="l" defTabSz="457101" rtl="0" eaLnBrk="1" latinLnBrk="0" hangingPunct="1">
                <a:defRPr sz="1800" kern="1200">
                  <a:solidFill>
                    <a:schemeClr val="tx1"/>
                  </a:solidFill>
                  <a:latin typeface="+mn-lt"/>
                  <a:ea typeface="+mn-ea"/>
                  <a:cs typeface="+mn-cs"/>
                </a:defRPr>
              </a:lvl8pPr>
              <a:lvl9pPr marL="3656806" algn="l" defTabSz="457101" rtl="0" eaLnBrk="1" latinLnBrk="0" hangingPunct="1">
                <a:defRPr sz="1800" kern="1200">
                  <a:solidFill>
                    <a:schemeClr val="tx1"/>
                  </a:solidFill>
                  <a:latin typeface="+mn-lt"/>
                  <a:ea typeface="+mn-ea"/>
                  <a:cs typeface="+mn-cs"/>
                </a:defRPr>
              </a:lvl9pPr>
            </a:lstStyle>
            <a:p>
              <a:pPr algn="ctr"/>
              <a:r>
                <a:rPr lang="en-US" sz="1400" b="1" spc="300" dirty="0">
                  <a:solidFill>
                    <a:schemeClr val="bg1"/>
                  </a:solidFill>
                  <a:cs typeface="Segoe UI" panose="020B0502040204020203" pitchFamily="34" charset="0"/>
                </a:rPr>
                <a:t>July 1, 2024</a:t>
              </a:r>
            </a:p>
          </p:txBody>
        </p:sp>
      </p:grpSp>
      <p:grpSp>
        <p:nvGrpSpPr>
          <p:cNvPr id="32" name="Group 31">
            <a:extLst>
              <a:ext uri="{FF2B5EF4-FFF2-40B4-BE49-F238E27FC236}">
                <a16:creationId xmlns:a16="http://schemas.microsoft.com/office/drawing/2014/main" id="{2FA4A6A5-9CDB-0031-A0EA-F7D324C1F78B}"/>
              </a:ext>
            </a:extLst>
          </p:cNvPr>
          <p:cNvGrpSpPr/>
          <p:nvPr/>
        </p:nvGrpSpPr>
        <p:grpSpPr>
          <a:xfrm>
            <a:off x="6549606" y="2619682"/>
            <a:ext cx="1084067" cy="1217172"/>
            <a:chOff x="7209554" y="1888065"/>
            <a:chExt cx="1393691" cy="1564813"/>
          </a:xfrm>
        </p:grpSpPr>
        <p:pic>
          <p:nvPicPr>
            <p:cNvPr id="33" name="Picture 32" descr="A orange square on a black background&#10;&#10;Description automatically generated">
              <a:extLst>
                <a:ext uri="{FF2B5EF4-FFF2-40B4-BE49-F238E27FC236}">
                  <a16:creationId xmlns:a16="http://schemas.microsoft.com/office/drawing/2014/main" id="{CF508699-7F41-0B66-CAE5-F6D1F701EA5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209554" y="1896051"/>
              <a:ext cx="1389564" cy="1556827"/>
            </a:xfrm>
            <a:prstGeom prst="rect">
              <a:avLst/>
            </a:prstGeom>
            <a:ln>
              <a:noFill/>
            </a:ln>
          </p:spPr>
        </p:pic>
        <p:sp>
          <p:nvSpPr>
            <p:cNvPr id="34" name="object 9">
              <a:extLst>
                <a:ext uri="{FF2B5EF4-FFF2-40B4-BE49-F238E27FC236}">
                  <a16:creationId xmlns:a16="http://schemas.microsoft.com/office/drawing/2014/main" id="{3BBE9475-5760-C5CD-96BB-D1463DD602EA}"/>
                </a:ext>
              </a:extLst>
            </p:cNvPr>
            <p:cNvSpPr/>
            <p:nvPr/>
          </p:nvSpPr>
          <p:spPr>
            <a:xfrm flipH="1">
              <a:off x="7211475" y="1888065"/>
              <a:ext cx="1391770" cy="1557814"/>
            </a:xfrm>
            <a:custGeom>
              <a:avLst/>
              <a:gdLst/>
              <a:ahLst/>
              <a:cxnLst/>
              <a:rect l="l" t="t" r="r" b="b"/>
              <a:pathLst>
                <a:path w="1172845" h="1354454">
                  <a:moveTo>
                    <a:pt x="586409" y="0"/>
                  </a:moveTo>
                  <a:lnTo>
                    <a:pt x="0" y="338429"/>
                  </a:lnTo>
                  <a:lnTo>
                    <a:pt x="0" y="1015606"/>
                  </a:lnTo>
                  <a:lnTo>
                    <a:pt x="586409" y="1353959"/>
                  </a:lnTo>
                  <a:lnTo>
                    <a:pt x="1172705" y="1015606"/>
                  </a:lnTo>
                  <a:lnTo>
                    <a:pt x="1172705" y="338429"/>
                  </a:lnTo>
                  <a:lnTo>
                    <a:pt x="586409" y="0"/>
                  </a:lnTo>
                  <a:close/>
                </a:path>
              </a:pathLst>
            </a:custGeom>
            <a:noFill/>
            <a:ln>
              <a:noFill/>
            </a:ln>
          </p:spPr>
          <p:txBody>
            <a:bodyPr wrap="square" lIns="0" tIns="0" rIns="0" bIns="0" rtlCol="0" anchor="ctr" anchorCtr="0"/>
            <a:lstStyle>
              <a:defPPr>
                <a:defRPr lang="en-US"/>
              </a:defPPr>
              <a:lvl1pPr marL="0" algn="l" defTabSz="457101" rtl="0" eaLnBrk="1" latinLnBrk="0" hangingPunct="1">
                <a:defRPr sz="1800" kern="1200">
                  <a:solidFill>
                    <a:schemeClr val="tx1"/>
                  </a:solidFill>
                  <a:latin typeface="+mn-lt"/>
                  <a:ea typeface="+mn-ea"/>
                  <a:cs typeface="+mn-cs"/>
                </a:defRPr>
              </a:lvl1pPr>
              <a:lvl2pPr marL="457101" algn="l" defTabSz="457101" rtl="0" eaLnBrk="1" latinLnBrk="0" hangingPunct="1">
                <a:defRPr sz="1800" kern="1200">
                  <a:solidFill>
                    <a:schemeClr val="tx1"/>
                  </a:solidFill>
                  <a:latin typeface="+mn-lt"/>
                  <a:ea typeface="+mn-ea"/>
                  <a:cs typeface="+mn-cs"/>
                </a:defRPr>
              </a:lvl2pPr>
              <a:lvl3pPr marL="914201" algn="l" defTabSz="457101" rtl="0" eaLnBrk="1" latinLnBrk="0" hangingPunct="1">
                <a:defRPr sz="1800" kern="1200">
                  <a:solidFill>
                    <a:schemeClr val="tx1"/>
                  </a:solidFill>
                  <a:latin typeface="+mn-lt"/>
                  <a:ea typeface="+mn-ea"/>
                  <a:cs typeface="+mn-cs"/>
                </a:defRPr>
              </a:lvl3pPr>
              <a:lvl4pPr marL="1371303" algn="l" defTabSz="457101" rtl="0" eaLnBrk="1" latinLnBrk="0" hangingPunct="1">
                <a:defRPr sz="1800" kern="1200">
                  <a:solidFill>
                    <a:schemeClr val="tx1"/>
                  </a:solidFill>
                  <a:latin typeface="+mn-lt"/>
                  <a:ea typeface="+mn-ea"/>
                  <a:cs typeface="+mn-cs"/>
                </a:defRPr>
              </a:lvl4pPr>
              <a:lvl5pPr marL="1828404" algn="l" defTabSz="457101" rtl="0" eaLnBrk="1" latinLnBrk="0" hangingPunct="1">
                <a:defRPr sz="1800" kern="1200">
                  <a:solidFill>
                    <a:schemeClr val="tx1"/>
                  </a:solidFill>
                  <a:latin typeface="+mn-lt"/>
                  <a:ea typeface="+mn-ea"/>
                  <a:cs typeface="+mn-cs"/>
                </a:defRPr>
              </a:lvl5pPr>
              <a:lvl6pPr marL="2285504" algn="l" defTabSz="457101" rtl="0" eaLnBrk="1" latinLnBrk="0" hangingPunct="1">
                <a:defRPr sz="1800" kern="1200">
                  <a:solidFill>
                    <a:schemeClr val="tx1"/>
                  </a:solidFill>
                  <a:latin typeface="+mn-lt"/>
                  <a:ea typeface="+mn-ea"/>
                  <a:cs typeface="+mn-cs"/>
                </a:defRPr>
              </a:lvl6pPr>
              <a:lvl7pPr marL="2742605" algn="l" defTabSz="457101" rtl="0" eaLnBrk="1" latinLnBrk="0" hangingPunct="1">
                <a:defRPr sz="1800" kern="1200">
                  <a:solidFill>
                    <a:schemeClr val="tx1"/>
                  </a:solidFill>
                  <a:latin typeface="+mn-lt"/>
                  <a:ea typeface="+mn-ea"/>
                  <a:cs typeface="+mn-cs"/>
                </a:defRPr>
              </a:lvl7pPr>
              <a:lvl8pPr marL="3199706" algn="l" defTabSz="457101" rtl="0" eaLnBrk="1" latinLnBrk="0" hangingPunct="1">
                <a:defRPr sz="1800" kern="1200">
                  <a:solidFill>
                    <a:schemeClr val="tx1"/>
                  </a:solidFill>
                  <a:latin typeface="+mn-lt"/>
                  <a:ea typeface="+mn-ea"/>
                  <a:cs typeface="+mn-cs"/>
                </a:defRPr>
              </a:lvl8pPr>
              <a:lvl9pPr marL="3656806" algn="l" defTabSz="457101" rtl="0" eaLnBrk="1" latinLnBrk="0" hangingPunct="1">
                <a:defRPr sz="1800" kern="1200">
                  <a:solidFill>
                    <a:schemeClr val="tx1"/>
                  </a:solidFill>
                  <a:latin typeface="+mn-lt"/>
                  <a:ea typeface="+mn-ea"/>
                  <a:cs typeface="+mn-cs"/>
                </a:defRPr>
              </a:lvl9pPr>
            </a:lstStyle>
            <a:p>
              <a:pPr algn="ctr"/>
              <a:r>
                <a:rPr lang="en-US" sz="1400" b="1" spc="300" dirty="0">
                  <a:solidFill>
                    <a:srgbClr val="1B3463"/>
                  </a:solidFill>
                  <a:cs typeface="Segoe UI" panose="020B0502040204020203" pitchFamily="34" charset="0"/>
                </a:rPr>
                <a:t>December 2, 2024</a:t>
              </a:r>
            </a:p>
          </p:txBody>
        </p:sp>
      </p:grpSp>
    </p:spTree>
    <p:extLst>
      <p:ext uri="{BB962C8B-B14F-4D97-AF65-F5344CB8AC3E}">
        <p14:creationId xmlns:p14="http://schemas.microsoft.com/office/powerpoint/2010/main" val="702768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40B7F-6D7C-6954-D46C-9CA2A9189A3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0AE0A40D-36EE-25D2-66DB-814D0BD2572A}"/>
              </a:ext>
            </a:extLst>
          </p:cNvPr>
          <p:cNvSpPr>
            <a:spLocks noGrp="1"/>
          </p:cNvSpPr>
          <p:nvPr>
            <p:ph type="ctrTitle"/>
          </p:nvPr>
        </p:nvSpPr>
        <p:spPr/>
        <p:txBody>
          <a:bodyPr/>
          <a:lstStyle/>
          <a:p>
            <a:r>
              <a:rPr lang="en-US"/>
              <a:t>MVP Registration: Registration Steps</a:t>
            </a:r>
          </a:p>
        </p:txBody>
      </p:sp>
      <p:sp>
        <p:nvSpPr>
          <p:cNvPr id="11" name="Action Button: Home 3">
            <a:hlinkClick r:id="rId2" action="ppaction://hlinksldjump" highlightClick="1"/>
            <a:extLst>
              <a:ext uri="{FF2B5EF4-FFF2-40B4-BE49-F238E27FC236}">
                <a16:creationId xmlns:a16="http://schemas.microsoft.com/office/drawing/2014/main" id="{D1E2CAD6-EB0A-EFCF-11A5-BA3B64753B73}"/>
              </a:ext>
            </a:extLst>
          </p:cNvPr>
          <p:cNvSpPr/>
          <p:nvPr/>
        </p:nvSpPr>
        <p:spPr>
          <a:xfrm>
            <a:off x="432579" y="6362708"/>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F5E24ACA-64F1-6DA2-716A-DF62D521CB7B}"/>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8</a:t>
            </a:fld>
            <a:endParaRPr lang="en-US"/>
          </a:p>
        </p:txBody>
      </p:sp>
    </p:spTree>
    <p:extLst>
      <p:ext uri="{BB962C8B-B14F-4D97-AF65-F5344CB8AC3E}">
        <p14:creationId xmlns:p14="http://schemas.microsoft.com/office/powerpoint/2010/main" val="1024042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3E090-B1E4-8BED-8737-D13ED86B410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ACC4D1C-0CFE-F36A-9D44-B7FDCD1E1D3F}"/>
              </a:ext>
            </a:extLst>
          </p:cNvPr>
          <p:cNvSpPr/>
          <p:nvPr/>
        </p:nvSpPr>
        <p:spPr>
          <a:xfrm rot="10800000">
            <a:off x="0" y="998705"/>
            <a:ext cx="9144000" cy="5208675"/>
          </a:xfrm>
          <a:prstGeom prst="rect">
            <a:avLst/>
          </a:prstGeom>
          <a:gradFill flip="none" rotWithShape="1">
            <a:gsLst>
              <a:gs pos="6000">
                <a:schemeClr val="bg1"/>
              </a:gs>
              <a:gs pos="100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EC603C-9B9B-5C78-E62E-CD9B734EF37D}"/>
              </a:ext>
            </a:extLst>
          </p:cNvPr>
          <p:cNvSpPr>
            <a:spLocks noGrp="1"/>
          </p:cNvSpPr>
          <p:nvPr>
            <p:ph type="title"/>
          </p:nvPr>
        </p:nvSpPr>
        <p:spPr>
          <a:xfrm>
            <a:off x="490864" y="621101"/>
            <a:ext cx="8108254" cy="767751"/>
          </a:xfrm>
        </p:spPr>
        <p:txBody>
          <a:bodyPr/>
          <a:lstStyle/>
          <a:p>
            <a:r>
              <a:rPr lang="en-US"/>
              <a:t>Sign into Your QPP Account</a:t>
            </a:r>
          </a:p>
        </p:txBody>
      </p:sp>
      <p:sp>
        <p:nvSpPr>
          <p:cNvPr id="3" name="Content Placeholder 2">
            <a:extLst>
              <a:ext uri="{FF2B5EF4-FFF2-40B4-BE49-F238E27FC236}">
                <a16:creationId xmlns:a16="http://schemas.microsoft.com/office/drawing/2014/main" id="{F2E2E02F-6262-937F-3582-8F0193C639E9}"/>
              </a:ext>
            </a:extLst>
          </p:cNvPr>
          <p:cNvSpPr>
            <a:spLocks noGrp="1"/>
          </p:cNvSpPr>
          <p:nvPr>
            <p:ph idx="1"/>
          </p:nvPr>
        </p:nvSpPr>
        <p:spPr>
          <a:xfrm>
            <a:off x="489476" y="1247570"/>
            <a:ext cx="4268955" cy="4959811"/>
          </a:xfrm>
        </p:spPr>
        <p:txBody>
          <a:bodyPr>
            <a:noAutofit/>
          </a:bodyPr>
          <a:lstStyle/>
          <a:p>
            <a:pPr marL="0" marR="0" indent="0">
              <a:lnSpc>
                <a:spcPct val="120000"/>
              </a:lnSpc>
              <a:spcBef>
                <a:spcPts val="0"/>
              </a:spcBef>
              <a:spcAft>
                <a:spcPts val="1200"/>
              </a:spcAft>
              <a:buNone/>
            </a:pPr>
            <a:r>
              <a:rPr lang="en-US">
                <a:effectLst/>
                <a:latin typeface="+mn-lt"/>
                <a:ea typeface="Calibri" panose="020F0502020204030204" pitchFamily="34" charset="0"/>
                <a:cs typeface="Segoe UI" panose="020B0502040204020203" pitchFamily="34" charset="0"/>
              </a:rPr>
              <a:t>With your HARP credentials, sign into your QPP Account on the </a:t>
            </a:r>
            <a:r>
              <a:rPr lang="en-US">
                <a:effectLst/>
                <a:latin typeface="+mn-lt"/>
                <a:ea typeface="Calibri" panose="020F0502020204030204" pitchFamily="34" charset="0"/>
                <a:cs typeface="Segoe UI" panose="020B0502040204020203" pitchFamily="34" charset="0"/>
                <a:hlinkClick r:id="rId2"/>
              </a:rPr>
              <a:t>QPP website</a:t>
            </a:r>
            <a:r>
              <a:rPr lang="en-US">
                <a:effectLst/>
                <a:latin typeface="+mn-lt"/>
                <a:ea typeface="Calibri" panose="020F0502020204030204" pitchFamily="34" charset="0"/>
                <a:cs typeface="Segoe UI" panose="020B0502040204020203" pitchFamily="34" charset="0"/>
              </a:rPr>
              <a:t>. </a:t>
            </a:r>
          </a:p>
          <a:p>
            <a:pPr marL="0" marR="0" indent="0">
              <a:lnSpc>
                <a:spcPct val="120000"/>
              </a:lnSpc>
              <a:spcBef>
                <a:spcPts val="0"/>
              </a:spcBef>
              <a:spcAft>
                <a:spcPts val="1200"/>
              </a:spcAft>
              <a:buNone/>
            </a:pPr>
            <a:r>
              <a:rPr lang="en-US" i="0" u="none" strike="noStrike" baseline="0">
                <a:solidFill>
                  <a:srgbClr val="000000"/>
                </a:solidFill>
                <a:latin typeface="+mn-lt"/>
                <a:cs typeface="Segoe UI" panose="020B0502040204020203" pitchFamily="34" charset="0"/>
              </a:rPr>
              <a:t>MVP and subgroup registration is limited to users with the QPP Security Official role for the practice (Tax Identification Number [TIN]) or APM Entity.</a:t>
            </a:r>
          </a:p>
          <a:p>
            <a:pPr marL="171450" marR="0" indent="-171450">
              <a:lnSpc>
                <a:spcPct val="120000"/>
              </a:lnSpc>
              <a:spcBef>
                <a:spcPts val="0"/>
              </a:spcBef>
              <a:spcAft>
                <a:spcPts val="1200"/>
              </a:spcAft>
              <a:buFont typeface="Arial" panose="020B0604020202020204" pitchFamily="34" charset="0"/>
              <a:buChar char="•"/>
            </a:pPr>
            <a:r>
              <a:rPr lang="en-US" i="0" u="none" strike="noStrike" baseline="0">
                <a:solidFill>
                  <a:srgbClr val="000000"/>
                </a:solidFill>
                <a:latin typeface="+mn-lt"/>
                <a:cs typeface="Segoe UI" panose="020B0502040204020203" pitchFamily="34" charset="0"/>
              </a:rPr>
              <a:t>Security officials for the practice (TIN) can complete individual, group and subgroup registrations. </a:t>
            </a:r>
          </a:p>
          <a:p>
            <a:pPr marL="0" marR="0" indent="0">
              <a:lnSpc>
                <a:spcPct val="120000"/>
              </a:lnSpc>
              <a:spcBef>
                <a:spcPts val="0"/>
              </a:spcBef>
              <a:spcAft>
                <a:spcPts val="1200"/>
              </a:spcAft>
              <a:buNone/>
            </a:pPr>
            <a:r>
              <a:rPr lang="en-US" i="0" u="none" strike="noStrike" baseline="0">
                <a:solidFill>
                  <a:srgbClr val="000000"/>
                </a:solidFill>
                <a:latin typeface="+mn-lt"/>
                <a:cs typeface="Segoe UI" panose="020B0502040204020203" pitchFamily="34" charset="0"/>
              </a:rPr>
              <a:t>Don’t have a HARP ID or the QPP Security Official role? Refer to </a:t>
            </a:r>
            <a:r>
              <a:rPr lang="en-US" i="0" u="none" strike="noStrike" baseline="0">
                <a:solidFill>
                  <a:srgbClr val="000000"/>
                </a:solidFill>
                <a:latin typeface="+mn-lt"/>
                <a:cs typeface="Segoe UI" panose="020B0502040204020203" pitchFamily="34" charset="0"/>
                <a:hlinkClick r:id="rId3" action="ppaction://hlinksldjump"/>
              </a:rPr>
              <a:t>this FAQ</a:t>
            </a:r>
            <a:r>
              <a:rPr lang="en-US" i="0" u="none" strike="noStrike" baseline="0">
                <a:solidFill>
                  <a:srgbClr val="000000"/>
                </a:solidFill>
                <a:latin typeface="+mn-lt"/>
                <a:cs typeface="Segoe UI" panose="020B0502040204020203" pitchFamily="34" charset="0"/>
              </a:rPr>
              <a:t> for more information</a:t>
            </a:r>
          </a:p>
          <a:p>
            <a:pPr marL="0" marR="0" indent="0">
              <a:lnSpc>
                <a:spcPct val="120000"/>
              </a:lnSpc>
              <a:spcBef>
                <a:spcPts val="0"/>
              </a:spcBef>
              <a:spcAft>
                <a:spcPts val="1200"/>
              </a:spcAft>
              <a:buNone/>
            </a:pPr>
            <a:endParaRPr lang="en-US" sz="1000">
              <a:effectLst/>
              <a:latin typeface="Segoe UI" panose="020B0502040204020203" pitchFamily="34" charset="0"/>
              <a:ea typeface="Calibri" panose="020F0502020204030204" pitchFamily="34" charset="0"/>
              <a:cs typeface="Segoe UI" panose="020B0502040204020203" pitchFamily="34" charset="0"/>
            </a:endParaRPr>
          </a:p>
        </p:txBody>
      </p:sp>
      <p:sp>
        <p:nvSpPr>
          <p:cNvPr id="4" name="Action Button: Home 3">
            <a:hlinkClick r:id="rId4" action="ppaction://hlinksldjump" highlightClick="1"/>
            <a:extLst>
              <a:ext uri="{FF2B5EF4-FFF2-40B4-BE49-F238E27FC236}">
                <a16:creationId xmlns:a16="http://schemas.microsoft.com/office/drawing/2014/main" id="{79A45CCA-1B4C-62DE-D4CB-5BC3A82BF470}"/>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621CD2DE-2E39-D763-275F-0C08D672B9FD}"/>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9</a:t>
            </a:fld>
            <a:endParaRPr lang="en-US"/>
          </a:p>
        </p:txBody>
      </p:sp>
      <p:sp>
        <p:nvSpPr>
          <p:cNvPr id="14" name="TextBox 13">
            <a:extLst>
              <a:ext uri="{FF2B5EF4-FFF2-40B4-BE49-F238E27FC236}">
                <a16:creationId xmlns:a16="http://schemas.microsoft.com/office/drawing/2014/main" id="{69AA6AC2-2307-555F-870A-8E01A8A2BA6E}"/>
              </a:ext>
            </a:extLst>
          </p:cNvPr>
          <p:cNvSpPr txBox="1"/>
          <p:nvPr/>
        </p:nvSpPr>
        <p:spPr>
          <a:xfrm>
            <a:off x="489476" y="419427"/>
            <a:ext cx="4572000" cy="261610"/>
          </a:xfrm>
          <a:prstGeom prst="rect">
            <a:avLst/>
          </a:prstGeom>
          <a:noFill/>
        </p:spPr>
        <p:txBody>
          <a:bodyPr wrap="square">
            <a:spAutoFit/>
          </a:bodyPr>
          <a:lstStyle/>
          <a:p>
            <a:r>
              <a:rPr lang="en-US" sz="1100" b="1" spc="300" dirty="0">
                <a:solidFill>
                  <a:srgbClr val="003664"/>
                </a:solidFill>
              </a:rPr>
              <a:t>MVP REGISTRATION: REGISTRATION STEPS</a:t>
            </a:r>
          </a:p>
        </p:txBody>
      </p:sp>
      <p:pic>
        <p:nvPicPr>
          <p:cNvPr id="7" name="Picture 6">
            <a:extLst>
              <a:ext uri="{FF2B5EF4-FFF2-40B4-BE49-F238E27FC236}">
                <a16:creationId xmlns:a16="http://schemas.microsoft.com/office/drawing/2014/main" id="{EAEF5364-F36C-0157-1732-FBC2072061EC}"/>
              </a:ext>
            </a:extLst>
          </p:cNvPr>
          <p:cNvPicPr>
            <a:picLocks noChangeAspect="1"/>
          </p:cNvPicPr>
          <p:nvPr/>
        </p:nvPicPr>
        <p:blipFill>
          <a:blip r:embed="rId5"/>
          <a:stretch>
            <a:fillRect/>
          </a:stretch>
        </p:blipFill>
        <p:spPr>
          <a:xfrm>
            <a:off x="4916384" y="849735"/>
            <a:ext cx="3491736" cy="5005067"/>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B96A23CC-3F04-73F5-5DC8-C083993CEC7B}"/>
              </a:ext>
            </a:extLst>
          </p:cNvPr>
          <p:cNvSpPr txBox="1"/>
          <p:nvPr/>
        </p:nvSpPr>
        <p:spPr>
          <a:xfrm>
            <a:off x="489476" y="5141070"/>
            <a:ext cx="3625324" cy="938719"/>
          </a:xfrm>
          <a:prstGeom prst="rect">
            <a:avLst/>
          </a:prstGeom>
          <a:noFill/>
          <a:ln>
            <a:solidFill>
              <a:schemeClr val="accent1"/>
            </a:solidFill>
            <a:prstDash val="dash"/>
          </a:ln>
        </p:spPr>
        <p:txBody>
          <a:bodyPr wrap="square" rtlCol="0">
            <a:spAutoFit/>
          </a:bodyPr>
          <a:lstStyle/>
          <a:p>
            <a:pPr marL="91440"/>
            <a:r>
              <a:rPr lang="en-US" sz="1100" dirty="0">
                <a:solidFill>
                  <a:srgbClr val="003664"/>
                </a:solidFill>
                <a:latin typeface="+mn-lt"/>
              </a:rPr>
              <a:t>*The screenshots included in this user guide were based on the QPP test environment. Because we are always working to incorporate feedback and improve the experience, there may be differences between these screenshots and what you see on the </a:t>
            </a:r>
            <a:r>
              <a:rPr lang="en-US" sz="1100" dirty="0">
                <a:solidFill>
                  <a:srgbClr val="003664"/>
                </a:solidFill>
                <a:latin typeface="+mn-lt"/>
                <a:hlinkClick r:id="rId2"/>
              </a:rPr>
              <a:t>QPP website</a:t>
            </a:r>
            <a:r>
              <a:rPr lang="en-US" sz="1100" dirty="0">
                <a:solidFill>
                  <a:srgbClr val="003664"/>
                </a:solidFill>
                <a:latin typeface="+mn-lt"/>
              </a:rPr>
              <a:t>.</a:t>
            </a:r>
            <a:endParaRPr lang="en-US" sz="1100" dirty="0">
              <a:solidFill>
                <a:srgbClr val="003664"/>
              </a:solidFill>
            </a:endParaRPr>
          </a:p>
        </p:txBody>
      </p:sp>
    </p:spTree>
    <p:extLst>
      <p:ext uri="{BB962C8B-B14F-4D97-AF65-F5344CB8AC3E}">
        <p14:creationId xmlns:p14="http://schemas.microsoft.com/office/powerpoint/2010/main" val="314417855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bfb0f4-9cff-4e04-9823-15737fd50144">
      <Terms xmlns="http://schemas.microsoft.com/office/infopath/2007/PartnerControls"/>
    </lcf76f155ced4ddcb4097134ff3c332f>
    <TaxCatchAll xmlns="b8759a14-0f36-467b-89bb-6221a083b0fc" xsi:nil="true"/>
    <Version_x0020_Note xmlns="4dbfb0f4-9cff-4e04-9823-15737fd50144" xsi:nil="true"/>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7B32BB7467444199DF6F33399F7E1D" ma:contentTypeVersion="25" ma:contentTypeDescription="Create a new document." ma:contentTypeScope="" ma:versionID="ea61a4e24e62b25e438e618bc3347bc2">
  <xsd:schema xmlns:xsd="http://www.w3.org/2001/XMLSchema" xmlns:xs="http://www.w3.org/2001/XMLSchema" xmlns:p="http://schemas.microsoft.com/office/2006/metadata/properties" xmlns:ns1="http://schemas.microsoft.com/sharepoint/v3" xmlns:ns2="4dbfb0f4-9cff-4e04-9823-15737fd50144" xmlns:ns3="83d59023-fc7a-477c-89c8-8f764ce10de5" xmlns:ns4="b8759a14-0f36-467b-89bb-6221a083b0fc" targetNamespace="http://schemas.microsoft.com/office/2006/metadata/properties" ma:root="true" ma:fieldsID="ac75f412e0d77730f3cf3276e7cf4fcc" ns1:_="" ns2:_="" ns3:_="" ns4:_="">
    <xsd:import namespace="http://schemas.microsoft.com/sharepoint/v3"/>
    <xsd:import namespace="4dbfb0f4-9cff-4e04-9823-15737fd50144"/>
    <xsd:import namespace="83d59023-fc7a-477c-89c8-8f764ce10de5"/>
    <xsd:import namespace="b8759a14-0f36-467b-89bb-6221a083b0fc"/>
    <xsd:element name="properties">
      <xsd:complexType>
        <xsd:sequence>
          <xsd:element name="documentManagement">
            <xsd:complexType>
              <xsd:all>
                <xsd:element ref="ns1:PublishingStartDate" minOccurs="0"/>
                <xsd:element ref="ns1:PublishingExpirationDate" minOccurs="0"/>
                <xsd:element ref="ns2:Version_x0020_Note"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bfb0f4-9cff-4e04-9823-15737fd50144" elementFormDefault="qualified">
    <xsd:import namespace="http://schemas.microsoft.com/office/2006/documentManagement/types"/>
    <xsd:import namespace="http://schemas.microsoft.com/office/infopath/2007/PartnerControls"/>
    <xsd:element name="Version_x0020_Note" ma:index="6" nillable="true" ma:displayName="Version Note" ma:internalName="Version_x0020_Note" ma:readOnly="false">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d59023-fc7a-477c-89c8-8f764ce10de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759a14-0f36-467b-89bb-6221a083b0fc"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b0a7f5ae-f627-4195-acdb-56615c0bbd96}" ma:internalName="TaxCatchAll" ma:showField="CatchAllData" ma:web="b8759a14-0f36-467b-89bb-6221a083b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341344-121B-47B3-8116-D1D30CC126EC}">
  <ds:schemaRefs>
    <ds:schemaRef ds:uri="http://www.w3.org/XML/1998/namespace"/>
    <ds:schemaRef ds:uri="http://schemas.microsoft.com/office/infopath/2007/PartnerControls"/>
    <ds:schemaRef ds:uri="83d59023-fc7a-477c-89c8-8f764ce10de5"/>
    <ds:schemaRef ds:uri="http://purl.org/dc/terms/"/>
    <ds:schemaRef ds:uri="http://purl.org/dc/dcmitype/"/>
    <ds:schemaRef ds:uri="http://schemas.microsoft.com/sharepoint/v3"/>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b8759a14-0f36-467b-89bb-6221a083b0fc"/>
    <ds:schemaRef ds:uri="4dbfb0f4-9cff-4e04-9823-15737fd50144"/>
    <ds:schemaRef ds:uri="562ee83e-bf68-4b63-89e5-73151d97fdbe"/>
    <ds:schemaRef ds:uri="02d12187-754c-41a9-9e93-c3e1cfacc155"/>
  </ds:schemaRefs>
</ds:datastoreItem>
</file>

<file path=customXml/itemProps2.xml><?xml version="1.0" encoding="utf-8"?>
<ds:datastoreItem xmlns:ds="http://schemas.openxmlformats.org/officeDocument/2006/customXml" ds:itemID="{46F858D6-DAB4-4706-B709-3B4C91E1335B}">
  <ds:schemaRefs>
    <ds:schemaRef ds:uri="http://schemas.microsoft.com/sharepoint/v3/contenttype/forms"/>
  </ds:schemaRefs>
</ds:datastoreItem>
</file>

<file path=customXml/itemProps3.xml><?xml version="1.0" encoding="utf-8"?>
<ds:datastoreItem xmlns:ds="http://schemas.openxmlformats.org/officeDocument/2006/customXml" ds:itemID="{0B23E559-85E1-4304-B2A8-825FAF16DE61}"/>
</file>

<file path=docProps/app.xml><?xml version="1.0" encoding="utf-8"?>
<Properties xmlns="http://schemas.openxmlformats.org/officeDocument/2006/extended-properties" xmlns:vt="http://schemas.openxmlformats.org/officeDocument/2006/docPropsVTypes">
  <Template/>
  <TotalTime>344</TotalTime>
  <Words>5269</Words>
  <Application>Microsoft Office PowerPoint</Application>
  <PresentationFormat>On-screen Show (4:3)</PresentationFormat>
  <Paragraphs>328</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Aptos</vt:lpstr>
      <vt:lpstr>Arial</vt:lpstr>
      <vt:lpstr>Calibri</vt:lpstr>
      <vt:lpstr>Calibri Light</vt:lpstr>
      <vt:lpstr>Segoe UI</vt:lpstr>
      <vt:lpstr>Symbol</vt:lpstr>
      <vt:lpstr>System Font Regular</vt:lpstr>
      <vt:lpstr>Wingdings</vt:lpstr>
      <vt:lpstr>Custom Design</vt:lpstr>
      <vt:lpstr>Merit-based Incentive Payment System (MIPS) </vt:lpstr>
      <vt:lpstr>Table of Contents</vt:lpstr>
      <vt:lpstr>How to Use This Guide</vt:lpstr>
      <vt:lpstr>How to Use This Guide</vt:lpstr>
      <vt:lpstr>MVP Registration: Overview</vt:lpstr>
      <vt:lpstr>Overview</vt:lpstr>
      <vt:lpstr>Overview (Continued)</vt:lpstr>
      <vt:lpstr>MVP Registration: Registration Steps</vt:lpstr>
      <vt:lpstr>Sign into Your QPP Account</vt:lpstr>
      <vt:lpstr>Navigate to the Registration Portal</vt:lpstr>
      <vt:lpstr>Select Your Organization</vt:lpstr>
      <vt:lpstr>Select Your Organization (Continued)</vt:lpstr>
      <vt:lpstr>Select MVP Reporting Option</vt:lpstr>
      <vt:lpstr>MVP Registration – Group</vt:lpstr>
      <vt:lpstr>MVP Registration – Group (Continued)</vt:lpstr>
      <vt:lpstr>MVP Registration – Group (Continued)</vt:lpstr>
      <vt:lpstr>MVP Registration – Individual</vt:lpstr>
      <vt:lpstr>MVP Registration – Individual (Continued)</vt:lpstr>
      <vt:lpstr>MVP Registration – Individual (Continued)</vt:lpstr>
      <vt:lpstr>MVP Registration – Individual (Continued)</vt:lpstr>
      <vt:lpstr>MVP Registration – APM Entity</vt:lpstr>
      <vt:lpstr>MVP Registration – APM Entity</vt:lpstr>
      <vt:lpstr>MVP Registration – APM Entity (Continued)</vt:lpstr>
      <vt:lpstr>MVP Registration – APM Entity (Continued)</vt:lpstr>
      <vt:lpstr>MVP Registration – Subgroup</vt:lpstr>
      <vt:lpstr>MVP Registration – Subgroup (Continued)</vt:lpstr>
      <vt:lpstr>MVP Registration – Subgroup (Continued)</vt:lpstr>
      <vt:lpstr>MVP Registration – Subgroup (Continued)</vt:lpstr>
      <vt:lpstr>MVP Registration – Subgroup (Continued)</vt:lpstr>
      <vt:lpstr>MVP Registration – Subgroup (Continued)</vt:lpstr>
      <vt:lpstr>MVP Registration – Subgroup (Continued)</vt:lpstr>
      <vt:lpstr>MVP Registration: Frequently Asked Questions </vt:lpstr>
      <vt:lpstr>Frequently Asked Questions</vt:lpstr>
      <vt:lpstr>Frequently Asked Questions</vt:lpstr>
      <vt:lpstr>Frequently Asked Questions</vt:lpstr>
      <vt:lpstr>Help and Version History</vt:lpstr>
      <vt:lpstr>Where Can You Go for Help?</vt:lpstr>
      <vt:lpstr>Version History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Dreams ART</dc:creator>
  <cp:lastModifiedBy>Taylor Grandinetti (Ketchum)</cp:lastModifiedBy>
  <cp:revision>11</cp:revision>
  <dcterms:created xsi:type="dcterms:W3CDTF">2019-06-20T14:34:03Z</dcterms:created>
  <dcterms:modified xsi:type="dcterms:W3CDTF">2024-08-28T15:06:15Z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0x010100427B32BB7467444199DF6F33399F7E1D</vt:lpwstr>
  </property>
  <property fmtid="{D5CDD505-2E9C-101B-9397-08002B2CF9AE}" pid="3" name="MediaServiceImageTags">
    <vt:lpwstr/>
  </property>
  <property fmtid="{D5CDD505-2E9C-101B-9397-08002B2CF9AE}" pid="4" name="MSIP_Label_3de9faa6-9fe1-49b3-9a08-227a296b54a6_Enabled">
    <vt:lpwstr>true</vt:lpwstr>
  </property>
  <property fmtid="{D5CDD505-2E9C-101B-9397-08002B2CF9AE}" pid="5" name="MSIP_Label_3de9faa6-9fe1-49b3-9a08-227a296b54a6_SetDate">
    <vt:lpwstr>2024-03-20T14:47:55Z</vt:lpwstr>
  </property>
  <property fmtid="{D5CDD505-2E9C-101B-9397-08002B2CF9AE}" pid="6" name="MSIP_Label_3de9faa6-9fe1-49b3-9a08-227a296b54a6_Method">
    <vt:lpwstr>Privileged</vt:lpwstr>
  </property>
  <property fmtid="{D5CDD505-2E9C-101B-9397-08002B2CF9AE}" pid="7" name="MSIP_Label_3de9faa6-9fe1-49b3-9a08-227a296b54a6_Name">
    <vt:lpwstr>Non-Sensitive</vt:lpwstr>
  </property>
  <property fmtid="{D5CDD505-2E9C-101B-9397-08002B2CF9AE}" pid="8" name="MSIP_Label_3de9faa6-9fe1-49b3-9a08-227a296b54a6_SiteId">
    <vt:lpwstr>d5fe813e-0caa-432a-b2ac-d555aa91bd1c</vt:lpwstr>
  </property>
  <property fmtid="{D5CDD505-2E9C-101B-9397-08002B2CF9AE}" pid="9" name="MSIP_Label_3de9faa6-9fe1-49b3-9a08-227a296b54a6_ActionId">
    <vt:lpwstr>e8521f15-af75-46a4-b57d-4e0fb46035f8</vt:lpwstr>
  </property>
  <property fmtid="{D5CDD505-2E9C-101B-9397-08002B2CF9AE}" pid="10" name="MSIP_Label_3de9faa6-9fe1-49b3-9a08-227a296b54a6_ContentBits">
    <vt:lpwstr>0</vt:lpwstr>
  </property>
  <property fmtid="{D5CDD505-2E9C-101B-9397-08002B2CF9AE}" pid="11" name="MSIP_Label_a844c618-538c-404a-b2f6-f58b5e4f4fae_Enabled">
    <vt:lpwstr>true</vt:lpwstr>
  </property>
  <property fmtid="{D5CDD505-2E9C-101B-9397-08002B2CF9AE}" pid="12" name="MSIP_Label_a844c618-538c-404a-b2f6-f58b5e4f4fae_SetDate">
    <vt:lpwstr>2024-08-28T14:29:10Z</vt:lpwstr>
  </property>
  <property fmtid="{D5CDD505-2E9C-101B-9397-08002B2CF9AE}" pid="13" name="MSIP_Label_a844c618-538c-404a-b2f6-f58b5e4f4fae_Method">
    <vt:lpwstr>Privileged</vt:lpwstr>
  </property>
  <property fmtid="{D5CDD505-2E9C-101B-9397-08002B2CF9AE}" pid="14" name="MSIP_Label_a844c618-538c-404a-b2f6-f58b5e4f4fae_Name">
    <vt:lpwstr>Public</vt:lpwstr>
  </property>
  <property fmtid="{D5CDD505-2E9C-101B-9397-08002B2CF9AE}" pid="15" name="MSIP_Label_a844c618-538c-404a-b2f6-f58b5e4f4fae_SiteId">
    <vt:lpwstr>41eb501a-f671-4ce0-a5bf-b64168c3705f</vt:lpwstr>
  </property>
  <property fmtid="{D5CDD505-2E9C-101B-9397-08002B2CF9AE}" pid="16" name="MSIP_Label_a844c618-538c-404a-b2f6-f58b5e4f4fae_ActionId">
    <vt:lpwstr>ed54b74c-69cc-4db9-bd25-3e654c1a7aef</vt:lpwstr>
  </property>
  <property fmtid="{D5CDD505-2E9C-101B-9397-08002B2CF9AE}" pid="17" name="MSIP_Label_a844c618-538c-404a-b2f6-f58b5e4f4fae_ContentBits">
    <vt:lpwstr>0</vt:lpwstr>
  </property>
</Properties>
</file>