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46"/>
  </p:notesMasterIdLst>
  <p:handoutMasterIdLst>
    <p:handoutMasterId r:id="rId47"/>
  </p:handoutMasterIdLst>
  <p:sldIdLst>
    <p:sldId id="346" r:id="rId5"/>
    <p:sldId id="334" r:id="rId6"/>
    <p:sldId id="409" r:id="rId7"/>
    <p:sldId id="342" r:id="rId8"/>
    <p:sldId id="352" r:id="rId9"/>
    <p:sldId id="408" r:id="rId10"/>
    <p:sldId id="410" r:id="rId11"/>
    <p:sldId id="411" r:id="rId12"/>
    <p:sldId id="412" r:id="rId13"/>
    <p:sldId id="413" r:id="rId14"/>
    <p:sldId id="414" r:id="rId15"/>
    <p:sldId id="415" r:id="rId16"/>
    <p:sldId id="416" r:id="rId17"/>
    <p:sldId id="417" r:id="rId18"/>
    <p:sldId id="418" r:id="rId19"/>
    <p:sldId id="419" r:id="rId20"/>
    <p:sldId id="420" r:id="rId21"/>
    <p:sldId id="421" r:id="rId22"/>
    <p:sldId id="422" r:id="rId23"/>
    <p:sldId id="423" r:id="rId24"/>
    <p:sldId id="424" r:id="rId25"/>
    <p:sldId id="425" r:id="rId26"/>
    <p:sldId id="426" r:id="rId27"/>
    <p:sldId id="427" r:id="rId28"/>
    <p:sldId id="428" r:id="rId29"/>
    <p:sldId id="429" r:id="rId30"/>
    <p:sldId id="430" r:id="rId31"/>
    <p:sldId id="431" r:id="rId32"/>
    <p:sldId id="432" r:id="rId33"/>
    <p:sldId id="372" r:id="rId34"/>
    <p:sldId id="351" r:id="rId35"/>
    <p:sldId id="335" r:id="rId36"/>
    <p:sldId id="401" r:id="rId37"/>
    <p:sldId id="402" r:id="rId38"/>
    <p:sldId id="433" r:id="rId39"/>
    <p:sldId id="434" r:id="rId40"/>
    <p:sldId id="435" r:id="rId41"/>
    <p:sldId id="436" r:id="rId42"/>
    <p:sldId id="437" r:id="rId43"/>
    <p:sldId id="438" r:id="rId44"/>
    <p:sldId id="43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F26B43"/>
          </p15:clr>
        </p15:guide>
        <p15:guide id="2" pos="384" userDrawn="1">
          <p15:clr>
            <a:srgbClr val="F26B43"/>
          </p15:clr>
        </p15:guide>
        <p15:guide id="3" pos="5376" userDrawn="1">
          <p15:clr>
            <a:srgbClr val="F26B43"/>
          </p15:clr>
        </p15:guide>
        <p15:guide id="4" orient="horz" pos="3408" userDrawn="1">
          <p15:clr>
            <a:srgbClr val="A4A3A4"/>
          </p15:clr>
        </p15:guide>
        <p15:guide id="5" orient="horz" pos="36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6911D-3DF1-C513-0F90-68F1463557E9}" name="Taylor Grandinetti (Ketchum)" initials="TG(" userId="S::taylor.grandinetti@ketchum.com::bfee864b-2cfd-4d24-941f-03e64a6887d5" providerId="AD"/>
  <p188:author id="{F27A6128-3811-3ACA-516D-FF063BAEDABD}" name="Olivia Denn (Ketchum)" initials="OD(" userId="S::olivia.denn@ketchum.com::34b97ac7-7a8c-4a06-be4e-62a1fb57ddcf" providerId="AD"/>
  <p188:author id="{874C38A3-8F1B-BEB3-8C96-9F13B517287D}" name="Nicole Freeman" initials="NF" userId="S::NFreeman@telligen.com::1dd87f52-e8fc-4431-a4f7-d2de8e35ec21" providerId="AD"/>
  <p188:author id="{778197ED-512A-86C1-B55C-8D362AFF64CC}" name="Samantha Haseley (Ketchum)" initials="SH(" userId="S::samantha.haseley@ketchum.com::31094b6f-c6b6-422c-9654-7ec35b8af1f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son Menter" initials="JM" lastIdx="6" clrIdx="0">
    <p:extLst>
      <p:ext uri="{19B8F6BF-5375-455C-9EA6-DF929625EA0E}">
        <p15:presenceInfo xmlns:p15="http://schemas.microsoft.com/office/powerpoint/2012/main" userId="S::Jmenter@telligen.com::a418d096-65db-4ffa-9ea2-e92c196e44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C777D"/>
    <a:srgbClr val="FFFFFF"/>
    <a:srgbClr val="E7E8EB"/>
    <a:srgbClr val="CCCED4"/>
    <a:srgbClr val="003664"/>
    <a:srgbClr val="7D97A9"/>
    <a:srgbClr val="007E82"/>
    <a:srgbClr val="96B678"/>
    <a:srgbClr val="1FA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387" y="38"/>
      </p:cViewPr>
      <p:guideLst>
        <p:guide orient="horz" pos="4008"/>
        <p:guide pos="384"/>
        <p:guide pos="5376"/>
        <p:guide orient="horz" pos="3408"/>
        <p:guide orient="horz" pos="36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30436-C6D1-FAEA-E969-915B00D263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908463-ECBB-64EA-CD32-21CCB59B7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7897AD-CD05-2645-8A0B-49320E4ECB4D}" type="datetimeFigureOut">
              <a:rPr lang="en-US" smtClean="0"/>
              <a:t>11/02/2023</a:t>
            </a:fld>
            <a:endParaRPr lang="en-US"/>
          </a:p>
        </p:txBody>
      </p:sp>
      <p:sp>
        <p:nvSpPr>
          <p:cNvPr id="4" name="Footer Placeholder 3">
            <a:extLst>
              <a:ext uri="{FF2B5EF4-FFF2-40B4-BE49-F238E27FC236}">
                <a16:creationId xmlns:a16="http://schemas.microsoft.com/office/drawing/2014/main" id="{00F5ABE2-B05C-B670-470D-942683BD7B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FF3D94-D00C-1629-9BAA-4A93768E32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BDF2FE-6D17-EC46-A954-865E760358AF}" type="slidenum">
              <a:rPr lang="en-US" smtClean="0"/>
              <a:t>‹#›</a:t>
            </a:fld>
            <a:endParaRPr lang="en-US"/>
          </a:p>
        </p:txBody>
      </p:sp>
    </p:spTree>
    <p:extLst>
      <p:ext uri="{BB962C8B-B14F-4D97-AF65-F5344CB8AC3E}">
        <p14:creationId xmlns:p14="http://schemas.microsoft.com/office/powerpoint/2010/main" val="4222426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E6530-52DC-47B7-B2C2-34F4F315C398}" type="datetimeFigureOut">
              <a:rPr lang="en-ID" smtClean="0"/>
              <a:t>02/11/2023</a:t>
            </a:fld>
            <a:endParaRPr lang="en-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3BE3B-35B3-4281-B588-65AE4ABEF67B}" type="slidenum">
              <a:rPr lang="en-ID" smtClean="0"/>
              <a:t>‹#›</a:t>
            </a:fld>
            <a:endParaRPr lang="en-ID"/>
          </a:p>
        </p:txBody>
      </p:sp>
    </p:spTree>
    <p:extLst>
      <p:ext uri="{BB962C8B-B14F-4D97-AF65-F5344CB8AC3E}">
        <p14:creationId xmlns:p14="http://schemas.microsoft.com/office/powerpoint/2010/main" val="61332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9" name="Freeform 35">
            <a:extLst>
              <a:ext uri="{FF2B5EF4-FFF2-40B4-BE49-F238E27FC236}">
                <a16:creationId xmlns:a16="http://schemas.microsoft.com/office/drawing/2014/main" id="{0C58BB8E-8937-498C-8D8A-E11E0468CF10}"/>
              </a:ext>
            </a:extLst>
          </p:cNvPr>
          <p:cNvSpPr/>
          <p:nvPr userDrawn="1"/>
        </p:nvSpPr>
        <p:spPr>
          <a:xfrm rot="1730027">
            <a:off x="60725" y="1760858"/>
            <a:ext cx="2930742" cy="3312407"/>
          </a:xfrm>
          <a:custGeom>
            <a:avLst/>
            <a:gdLst>
              <a:gd name="connsiteX0" fmla="*/ 1166726 w 2303771"/>
              <a:gd name="connsiteY0" fmla="*/ 0 h 2603786"/>
              <a:gd name="connsiteX1" fmla="*/ 2299632 w 2303771"/>
              <a:gd name="connsiteY1" fmla="*/ 650740 h 2603786"/>
              <a:gd name="connsiteX2" fmla="*/ 2303771 w 2303771"/>
              <a:gd name="connsiteY2" fmla="*/ 1961161 h 2603786"/>
              <a:gd name="connsiteX3" fmla="*/ 1152445 w 2303771"/>
              <a:gd name="connsiteY3" fmla="*/ 2603786 h 2603786"/>
              <a:gd name="connsiteX4" fmla="*/ 5881 w 2303771"/>
              <a:gd name="connsiteY4" fmla="*/ 1956401 h 2603786"/>
              <a:gd name="connsiteX5" fmla="*/ 500 w 2303771"/>
              <a:gd name="connsiteY5" fmla="*/ 650740 h 260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3771" h="2603786">
                <a:moveTo>
                  <a:pt x="1166726" y="0"/>
                </a:moveTo>
                <a:lnTo>
                  <a:pt x="2299632" y="650740"/>
                </a:lnTo>
                <a:cubicBezTo>
                  <a:pt x="2301011" y="1087547"/>
                  <a:pt x="2302392" y="1524355"/>
                  <a:pt x="2303771" y="1961161"/>
                </a:cubicBezTo>
                <a:lnTo>
                  <a:pt x="1152445" y="2603786"/>
                </a:lnTo>
                <a:lnTo>
                  <a:pt x="5881" y="1956401"/>
                </a:lnTo>
                <a:cubicBezTo>
                  <a:pt x="8848" y="1518007"/>
                  <a:pt x="-2467" y="1089135"/>
                  <a:pt x="500" y="650740"/>
                </a:cubicBezTo>
                <a:close/>
              </a:path>
            </a:pathLst>
          </a:custGeom>
          <a:solidFill>
            <a:srgbClr val="96B678"/>
          </a:solidFill>
          <a:ln w="12660" cap="flat">
            <a:noFill/>
            <a:prstDash val="solid"/>
            <a:miter/>
          </a:ln>
        </p:spPr>
        <p:txBody>
          <a:bodyPr rtlCol="0" anchor="ctr"/>
          <a:lstStyle/>
          <a:p>
            <a:endParaRPr lang="en-US">
              <a:solidFill>
                <a:schemeClr val="tx1"/>
              </a:solidFill>
              <a:latin typeface="Segoe UI" panose="020B0502040204020203" pitchFamily="34" charset="0"/>
              <a:cs typeface="Segoe UI" panose="020B0502040204020203" pitchFamily="34" charset="0"/>
            </a:endParaRPr>
          </a:p>
        </p:txBody>
      </p:sp>
      <p:sp>
        <p:nvSpPr>
          <p:cNvPr id="17" name="Freeform 35">
            <a:extLst>
              <a:ext uri="{FF2B5EF4-FFF2-40B4-BE49-F238E27FC236}">
                <a16:creationId xmlns:a16="http://schemas.microsoft.com/office/drawing/2014/main" id="{59465CFC-69FA-4B31-A09A-F7B2452C167A}"/>
              </a:ext>
            </a:extLst>
          </p:cNvPr>
          <p:cNvSpPr/>
          <p:nvPr userDrawn="1"/>
        </p:nvSpPr>
        <p:spPr>
          <a:xfrm rot="1722111">
            <a:off x="33190" y="-1202135"/>
            <a:ext cx="2930742" cy="3312407"/>
          </a:xfrm>
          <a:custGeom>
            <a:avLst/>
            <a:gdLst>
              <a:gd name="connsiteX0" fmla="*/ 1166726 w 2303771"/>
              <a:gd name="connsiteY0" fmla="*/ 0 h 2603786"/>
              <a:gd name="connsiteX1" fmla="*/ 2299632 w 2303771"/>
              <a:gd name="connsiteY1" fmla="*/ 650740 h 2603786"/>
              <a:gd name="connsiteX2" fmla="*/ 2303771 w 2303771"/>
              <a:gd name="connsiteY2" fmla="*/ 1961161 h 2603786"/>
              <a:gd name="connsiteX3" fmla="*/ 1152445 w 2303771"/>
              <a:gd name="connsiteY3" fmla="*/ 2603786 h 2603786"/>
              <a:gd name="connsiteX4" fmla="*/ 5881 w 2303771"/>
              <a:gd name="connsiteY4" fmla="*/ 1956401 h 2603786"/>
              <a:gd name="connsiteX5" fmla="*/ 500 w 2303771"/>
              <a:gd name="connsiteY5" fmla="*/ 650740 h 260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3771" h="2603786">
                <a:moveTo>
                  <a:pt x="1166726" y="0"/>
                </a:moveTo>
                <a:lnTo>
                  <a:pt x="2299632" y="650740"/>
                </a:lnTo>
                <a:cubicBezTo>
                  <a:pt x="2301011" y="1087547"/>
                  <a:pt x="2302392" y="1524355"/>
                  <a:pt x="2303771" y="1961161"/>
                </a:cubicBezTo>
                <a:lnTo>
                  <a:pt x="1152445" y="2603786"/>
                </a:lnTo>
                <a:lnTo>
                  <a:pt x="5881" y="1956401"/>
                </a:lnTo>
                <a:cubicBezTo>
                  <a:pt x="8848" y="1518007"/>
                  <a:pt x="-2467" y="1089135"/>
                  <a:pt x="500" y="650740"/>
                </a:cubicBezTo>
                <a:close/>
              </a:path>
            </a:pathLst>
          </a:custGeom>
          <a:solidFill>
            <a:srgbClr val="7D97A9"/>
          </a:solidFill>
          <a:ln w="12660" cap="flat">
            <a:noFill/>
            <a:prstDash val="solid"/>
            <a:miter/>
          </a:ln>
        </p:spPr>
        <p:txBody>
          <a:bodyPr rtlCol="0" anchor="ctr"/>
          <a:lstStyle/>
          <a:p>
            <a:endParaRPr lang="en-US">
              <a:solidFill>
                <a:schemeClr val="tx1"/>
              </a:solidFill>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46150225-2D90-C44C-B1BD-616D58054208}"/>
              </a:ext>
            </a:extLst>
          </p:cNvPr>
          <p:cNvPicPr>
            <a:picLocks noChangeAspect="1"/>
          </p:cNvPicPr>
          <p:nvPr userDrawn="1"/>
        </p:nvPicPr>
        <p:blipFill>
          <a:blip r:embed="rId2"/>
          <a:stretch>
            <a:fillRect/>
          </a:stretch>
        </p:blipFill>
        <p:spPr>
          <a:xfrm>
            <a:off x="6445319" y="5717757"/>
            <a:ext cx="2081198" cy="408459"/>
          </a:xfrm>
          <a:prstGeom prst="rect">
            <a:avLst/>
          </a:prstGeom>
        </p:spPr>
      </p:pic>
      <p:sp>
        <p:nvSpPr>
          <p:cNvPr id="7" name="Title 1">
            <a:extLst>
              <a:ext uri="{FF2B5EF4-FFF2-40B4-BE49-F238E27FC236}">
                <a16:creationId xmlns:a16="http://schemas.microsoft.com/office/drawing/2014/main" id="{1565FA45-6E0C-404E-9369-249DB92E9983}"/>
              </a:ext>
            </a:extLst>
          </p:cNvPr>
          <p:cNvSpPr>
            <a:spLocks noGrp="1"/>
          </p:cNvSpPr>
          <p:nvPr>
            <p:ph type="ctrTitle" hasCustomPrompt="1"/>
          </p:nvPr>
        </p:nvSpPr>
        <p:spPr>
          <a:xfrm>
            <a:off x="293431" y="3819000"/>
            <a:ext cx="4652717" cy="1168252"/>
          </a:xfrm>
        </p:spPr>
        <p:txBody>
          <a:bodyPr anchor="ctr">
            <a:noAutofit/>
          </a:bodyPr>
          <a:lstStyle>
            <a:lvl1pPr algn="l">
              <a:defRPr lang="en-ID" sz="3000" b="1" i="0" kern="1200" dirty="0">
                <a:solidFill>
                  <a:srgbClr val="003664"/>
                </a:solidFill>
                <a:latin typeface="Segoe UI" panose="020B0502040204020203" pitchFamily="34" charset="0"/>
                <a:ea typeface="Verdana" panose="020B0604030504040204" pitchFamily="34" charset="0"/>
                <a:cs typeface="Segoe UI" panose="020B0502040204020203" pitchFamily="34" charset="0"/>
              </a:defRPr>
            </a:lvl1pPr>
          </a:lstStyle>
          <a:p>
            <a:r>
              <a:rPr lang="en-US"/>
              <a:t>Merit-based Incentive Payment System (MIPS)</a:t>
            </a:r>
            <a:endParaRPr lang="en-ID"/>
          </a:p>
        </p:txBody>
      </p:sp>
      <p:grpSp>
        <p:nvGrpSpPr>
          <p:cNvPr id="9" name="Group 8">
            <a:extLst>
              <a:ext uri="{FF2B5EF4-FFF2-40B4-BE49-F238E27FC236}">
                <a16:creationId xmlns:a16="http://schemas.microsoft.com/office/drawing/2014/main" id="{D6DA26B2-31BE-B848-8A40-4AB01A546483}"/>
              </a:ext>
            </a:extLst>
          </p:cNvPr>
          <p:cNvGrpSpPr/>
          <p:nvPr userDrawn="1"/>
        </p:nvGrpSpPr>
        <p:grpSpPr>
          <a:xfrm>
            <a:off x="196540" y="4892605"/>
            <a:ext cx="4876808" cy="166619"/>
            <a:chOff x="5755626" y="5854477"/>
            <a:chExt cx="4068750" cy="222159"/>
          </a:xfrm>
          <a:noFill/>
        </p:grpSpPr>
        <p:cxnSp>
          <p:nvCxnSpPr>
            <p:cNvPr id="10" name="Straight Connector 9">
              <a:extLst>
                <a:ext uri="{FF2B5EF4-FFF2-40B4-BE49-F238E27FC236}">
                  <a16:creationId xmlns:a16="http://schemas.microsoft.com/office/drawing/2014/main" id="{774B1EFF-5553-2342-9C88-3F65A115294E}"/>
                </a:ext>
              </a:extLst>
            </p:cNvPr>
            <p:cNvCxnSpPr>
              <a:cxnSpLocks/>
            </p:cNvCxnSpPr>
            <p:nvPr/>
          </p:nvCxnSpPr>
          <p:spPr>
            <a:xfrm>
              <a:off x="5755626" y="5965556"/>
              <a:ext cx="3944742" cy="0"/>
            </a:xfrm>
            <a:prstGeom prst="line">
              <a:avLst/>
            </a:prstGeom>
            <a:grpFill/>
            <a:ln w="28575">
              <a:solidFill>
                <a:srgbClr val="003664"/>
              </a:solidFill>
            </a:ln>
          </p:spPr>
          <p:style>
            <a:lnRef idx="1">
              <a:schemeClr val="accent1"/>
            </a:lnRef>
            <a:fillRef idx="0">
              <a:schemeClr val="accent1"/>
            </a:fillRef>
            <a:effectRef idx="0">
              <a:schemeClr val="accent1"/>
            </a:effectRef>
            <a:fontRef idx="minor">
              <a:schemeClr val="tx1"/>
            </a:fontRef>
          </p:style>
        </p:cxnSp>
        <p:sp>
          <p:nvSpPr>
            <p:cNvPr id="13" name="Freeform: Shape 20">
              <a:extLst>
                <a:ext uri="{FF2B5EF4-FFF2-40B4-BE49-F238E27FC236}">
                  <a16:creationId xmlns:a16="http://schemas.microsoft.com/office/drawing/2014/main" id="{D205C2AE-BC76-8D48-8315-977B4BB4F73E}"/>
                </a:ext>
              </a:extLst>
            </p:cNvPr>
            <p:cNvSpPr/>
            <p:nvPr/>
          </p:nvSpPr>
          <p:spPr>
            <a:xfrm>
              <a:off x="9648360" y="5854477"/>
              <a:ext cx="176016" cy="222159"/>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28575">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latin typeface="Segoe UI" panose="020B0502040204020203" pitchFamily="34" charset="0"/>
                <a:cs typeface="Segoe UI" panose="020B0502040204020203" pitchFamily="34" charset="0"/>
              </a:endParaRPr>
            </a:p>
          </p:txBody>
        </p:sp>
      </p:grpSp>
      <p:sp>
        <p:nvSpPr>
          <p:cNvPr id="36" name="Freeform 35">
            <a:extLst>
              <a:ext uri="{FF2B5EF4-FFF2-40B4-BE49-F238E27FC236}">
                <a16:creationId xmlns:a16="http://schemas.microsoft.com/office/drawing/2014/main" id="{E0DF2497-77F4-D584-D57D-473BA049828A}"/>
              </a:ext>
            </a:extLst>
          </p:cNvPr>
          <p:cNvSpPr/>
          <p:nvPr userDrawn="1"/>
        </p:nvSpPr>
        <p:spPr>
          <a:xfrm rot="1738443">
            <a:off x="2635397" y="294980"/>
            <a:ext cx="2930742" cy="3312407"/>
          </a:xfrm>
          <a:custGeom>
            <a:avLst/>
            <a:gdLst>
              <a:gd name="connsiteX0" fmla="*/ 1166726 w 2303771"/>
              <a:gd name="connsiteY0" fmla="*/ 0 h 2603786"/>
              <a:gd name="connsiteX1" fmla="*/ 2299632 w 2303771"/>
              <a:gd name="connsiteY1" fmla="*/ 650740 h 2603786"/>
              <a:gd name="connsiteX2" fmla="*/ 2303771 w 2303771"/>
              <a:gd name="connsiteY2" fmla="*/ 1961161 h 2603786"/>
              <a:gd name="connsiteX3" fmla="*/ 1152445 w 2303771"/>
              <a:gd name="connsiteY3" fmla="*/ 2603786 h 2603786"/>
              <a:gd name="connsiteX4" fmla="*/ 5881 w 2303771"/>
              <a:gd name="connsiteY4" fmla="*/ 1956401 h 2603786"/>
              <a:gd name="connsiteX5" fmla="*/ 500 w 2303771"/>
              <a:gd name="connsiteY5" fmla="*/ 650740 h 260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3771" h="2603786">
                <a:moveTo>
                  <a:pt x="1166726" y="0"/>
                </a:moveTo>
                <a:lnTo>
                  <a:pt x="2299632" y="650740"/>
                </a:lnTo>
                <a:cubicBezTo>
                  <a:pt x="2301011" y="1087547"/>
                  <a:pt x="2302392" y="1524355"/>
                  <a:pt x="2303771" y="1961161"/>
                </a:cubicBezTo>
                <a:lnTo>
                  <a:pt x="1152445" y="2603786"/>
                </a:lnTo>
                <a:lnTo>
                  <a:pt x="5881" y="1956401"/>
                </a:lnTo>
                <a:cubicBezTo>
                  <a:pt x="8848" y="1518007"/>
                  <a:pt x="-2467" y="1089135"/>
                  <a:pt x="500" y="650740"/>
                </a:cubicBezTo>
                <a:close/>
              </a:path>
            </a:pathLst>
          </a:custGeom>
          <a:solidFill>
            <a:srgbClr val="003664"/>
          </a:solidFill>
          <a:ln w="12660" cap="flat">
            <a:noFill/>
            <a:prstDash val="solid"/>
            <a:miter/>
          </a:ln>
        </p:spPr>
        <p:txBody>
          <a:bodyPr rtlCol="0" anchor="ctr"/>
          <a:lstStyle/>
          <a:p>
            <a:endParaRPr lang="en-US">
              <a:solidFill>
                <a:schemeClr val="tx1"/>
              </a:solidFill>
              <a:latin typeface="Segoe UI" panose="020B0502040204020203" pitchFamily="34" charset="0"/>
              <a:cs typeface="Segoe UI" panose="020B0502040204020203" pitchFamily="34" charset="0"/>
            </a:endParaRPr>
          </a:p>
        </p:txBody>
      </p:sp>
      <p:sp>
        <p:nvSpPr>
          <p:cNvPr id="29" name="Freeform: Shape 28">
            <a:extLst>
              <a:ext uri="{FF2B5EF4-FFF2-40B4-BE49-F238E27FC236}">
                <a16:creationId xmlns:a16="http://schemas.microsoft.com/office/drawing/2014/main" id="{DDA7C8E4-791C-4A12-AB23-4C2E04FFD645}"/>
              </a:ext>
            </a:extLst>
          </p:cNvPr>
          <p:cNvSpPr/>
          <p:nvPr userDrawn="1"/>
        </p:nvSpPr>
        <p:spPr>
          <a:xfrm rot="1843051">
            <a:off x="8347310" y="3851758"/>
            <a:ext cx="1537438" cy="2519858"/>
          </a:xfrm>
          <a:custGeom>
            <a:avLst/>
            <a:gdLst>
              <a:gd name="connsiteX0" fmla="*/ 435 w 1050091"/>
              <a:gd name="connsiteY0" fmla="*/ 24103 h 1721096"/>
              <a:gd name="connsiteX1" fmla="*/ 43630 w 1050091"/>
              <a:gd name="connsiteY1" fmla="*/ 0 h 1721096"/>
              <a:gd name="connsiteX2" fmla="*/ 1050091 w 1050091"/>
              <a:gd name="connsiteY2" fmla="*/ 1693893 h 1721096"/>
              <a:gd name="connsiteX3" fmla="*/ 1001354 w 1050091"/>
              <a:gd name="connsiteY3" fmla="*/ 1721096 h 1721096"/>
              <a:gd name="connsiteX4" fmla="*/ 5110 w 1050091"/>
              <a:gd name="connsiteY4" fmla="*/ 1158586 h 1721096"/>
              <a:gd name="connsiteX5" fmla="*/ 435 w 1050091"/>
              <a:gd name="connsiteY5" fmla="*/ 24103 h 172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0091" h="1721096">
                <a:moveTo>
                  <a:pt x="435" y="24103"/>
                </a:moveTo>
                <a:lnTo>
                  <a:pt x="43630" y="0"/>
                </a:lnTo>
                <a:lnTo>
                  <a:pt x="1050091" y="1693893"/>
                </a:lnTo>
                <a:lnTo>
                  <a:pt x="1001354" y="1721096"/>
                </a:lnTo>
                <a:lnTo>
                  <a:pt x="5110" y="1158586"/>
                </a:lnTo>
                <a:cubicBezTo>
                  <a:pt x="7688" y="777667"/>
                  <a:pt x="-2143" y="405022"/>
                  <a:pt x="435" y="24103"/>
                </a:cubicBezTo>
                <a:close/>
              </a:path>
            </a:pathLst>
          </a:custGeom>
          <a:solidFill>
            <a:srgbClr val="7D97A9"/>
          </a:solidFill>
          <a:ln w="12660" cap="flat">
            <a:noFill/>
            <a:prstDash val="solid"/>
            <a:miter/>
          </a:ln>
        </p:spPr>
        <p:txBody>
          <a:bodyPr wrap="square" rtlCol="0" anchor="ctr">
            <a:noAutofit/>
          </a:bodyPr>
          <a:lstStyle/>
          <a:p>
            <a:endParaRPr lang="en-US">
              <a:solidFill>
                <a:schemeClr val="tx1"/>
              </a:solidFill>
              <a:latin typeface="Segoe UI" panose="020B0502040204020203" pitchFamily="34" charset="0"/>
              <a:cs typeface="Segoe UI" panose="020B0502040204020203" pitchFamily="34" charset="0"/>
            </a:endParaRPr>
          </a:p>
        </p:txBody>
      </p:sp>
      <p:sp>
        <p:nvSpPr>
          <p:cNvPr id="40" name="Freeform: Shape 39">
            <a:extLst>
              <a:ext uri="{FF2B5EF4-FFF2-40B4-BE49-F238E27FC236}">
                <a16:creationId xmlns:a16="http://schemas.microsoft.com/office/drawing/2014/main" id="{4730D776-B9FA-4847-BCEE-EA750DCEDAC2}"/>
              </a:ext>
            </a:extLst>
          </p:cNvPr>
          <p:cNvSpPr/>
          <p:nvPr userDrawn="1"/>
        </p:nvSpPr>
        <p:spPr>
          <a:xfrm rot="1843301">
            <a:off x="8288915" y="877511"/>
            <a:ext cx="1591871" cy="2550127"/>
          </a:xfrm>
          <a:custGeom>
            <a:avLst/>
            <a:gdLst>
              <a:gd name="connsiteX0" fmla="*/ 435 w 1087267"/>
              <a:gd name="connsiteY0" fmla="*/ 44778 h 1741771"/>
              <a:gd name="connsiteX1" fmla="*/ 80685 w 1087267"/>
              <a:gd name="connsiteY1" fmla="*/ 0 h 1741771"/>
              <a:gd name="connsiteX2" fmla="*/ 1087267 w 1087267"/>
              <a:gd name="connsiteY2" fmla="*/ 1693818 h 1741771"/>
              <a:gd name="connsiteX3" fmla="*/ 1001355 w 1087267"/>
              <a:gd name="connsiteY3" fmla="*/ 1741771 h 1741771"/>
              <a:gd name="connsiteX4" fmla="*/ 5111 w 1087267"/>
              <a:gd name="connsiteY4" fmla="*/ 1179261 h 1741771"/>
              <a:gd name="connsiteX5" fmla="*/ 435 w 1087267"/>
              <a:gd name="connsiteY5" fmla="*/ 44778 h 174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267" h="1741771">
                <a:moveTo>
                  <a:pt x="435" y="44778"/>
                </a:moveTo>
                <a:lnTo>
                  <a:pt x="80685" y="0"/>
                </a:lnTo>
                <a:lnTo>
                  <a:pt x="1087267" y="1693818"/>
                </a:lnTo>
                <a:lnTo>
                  <a:pt x="1001355" y="1741771"/>
                </a:lnTo>
                <a:lnTo>
                  <a:pt x="5111" y="1179261"/>
                </a:lnTo>
                <a:cubicBezTo>
                  <a:pt x="7689" y="798342"/>
                  <a:pt x="-2143" y="425698"/>
                  <a:pt x="435" y="44778"/>
                </a:cubicBezTo>
                <a:close/>
              </a:path>
            </a:pathLst>
          </a:custGeom>
          <a:solidFill>
            <a:srgbClr val="96B678"/>
          </a:solidFill>
          <a:ln w="12660" cap="flat">
            <a:noFill/>
            <a:prstDash val="solid"/>
            <a:miter/>
          </a:ln>
        </p:spPr>
        <p:txBody>
          <a:bodyPr wrap="square" rtlCol="0" anchor="ctr">
            <a:noAutofit/>
          </a:bodyPr>
          <a:lstStyle/>
          <a:p>
            <a:endParaRPr lang="en-US">
              <a:solidFill>
                <a:schemeClr val="tx1"/>
              </a:solidFill>
              <a:latin typeface="Segoe UI" panose="020B0502040204020203" pitchFamily="34" charset="0"/>
              <a:cs typeface="Segoe UI" panose="020B0502040204020203" pitchFamily="34" charset="0"/>
            </a:endParaRPr>
          </a:p>
        </p:txBody>
      </p:sp>
      <p:sp>
        <p:nvSpPr>
          <p:cNvPr id="18" name="Graphic 16">
            <a:extLst>
              <a:ext uri="{FF2B5EF4-FFF2-40B4-BE49-F238E27FC236}">
                <a16:creationId xmlns:a16="http://schemas.microsoft.com/office/drawing/2014/main" id="{9A7BDD2A-1FD9-B940-2E37-EF1A09C39454}"/>
              </a:ext>
            </a:extLst>
          </p:cNvPr>
          <p:cNvSpPr/>
          <p:nvPr/>
        </p:nvSpPr>
        <p:spPr>
          <a:xfrm>
            <a:off x="4268628" y="630387"/>
            <a:ext cx="4754880" cy="4160520"/>
          </a:xfrm>
          <a:custGeom>
            <a:avLst/>
            <a:gdLst>
              <a:gd name="connsiteX0" fmla="*/ 4745467 w 4745466"/>
              <a:gd name="connsiteY0" fmla="*/ 2081901 h 4163800"/>
              <a:gd name="connsiteX1" fmla="*/ 3558357 w 4745466"/>
              <a:gd name="connsiteY1" fmla="*/ 0 h 4163800"/>
              <a:gd name="connsiteX2" fmla="*/ 1187110 w 4745466"/>
              <a:gd name="connsiteY2" fmla="*/ 0 h 4163800"/>
              <a:gd name="connsiteX3" fmla="*/ 0 w 4745466"/>
              <a:gd name="connsiteY3" fmla="*/ 2081901 h 4163800"/>
              <a:gd name="connsiteX4" fmla="*/ 1187110 w 4745466"/>
              <a:gd name="connsiteY4" fmla="*/ 4163801 h 4163800"/>
              <a:gd name="connsiteX5" fmla="*/ 3558357 w 4745466"/>
              <a:gd name="connsiteY5" fmla="*/ 4163801 h 4163800"/>
              <a:gd name="connsiteX6" fmla="*/ 4745467 w 4745466"/>
              <a:gd name="connsiteY6" fmla="*/ 2081901 h 41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5466" h="4163800">
                <a:moveTo>
                  <a:pt x="4745467" y="2081901"/>
                </a:moveTo>
                <a:lnTo>
                  <a:pt x="3558357" y="0"/>
                </a:lnTo>
                <a:lnTo>
                  <a:pt x="1187110" y="0"/>
                </a:lnTo>
                <a:lnTo>
                  <a:pt x="0" y="2081901"/>
                </a:lnTo>
                <a:lnTo>
                  <a:pt x="1187110" y="4163801"/>
                </a:lnTo>
                <a:lnTo>
                  <a:pt x="3558357" y="4163801"/>
                </a:lnTo>
                <a:lnTo>
                  <a:pt x="4745467" y="2081901"/>
                </a:lnTo>
                <a:close/>
              </a:path>
            </a:pathLst>
          </a:custGeom>
          <a:blipFill dpi="0" rotWithShape="0">
            <a:blip r:embed="rId3"/>
            <a:srcRect/>
            <a:stretch>
              <a:fillRect l="-15625" r="-15625"/>
            </a:stretch>
          </a:blipFill>
          <a:ln w="14853" cap="flat">
            <a:noFill/>
            <a:prstDash val="solid"/>
            <a:miter/>
          </a:ln>
        </p:spPr>
        <p:txBody>
          <a:bodyPr rtlCol="0" anchor="ctr"/>
          <a:lstStyle/>
          <a:p>
            <a:endParaRPr lang="en-US" dirty="0"/>
          </a:p>
        </p:txBody>
      </p:sp>
      <p:sp>
        <p:nvSpPr>
          <p:cNvPr id="3" name="Graphic 16">
            <a:extLst>
              <a:ext uri="{FF2B5EF4-FFF2-40B4-BE49-F238E27FC236}">
                <a16:creationId xmlns:a16="http://schemas.microsoft.com/office/drawing/2014/main" id="{B66E6E53-EEB3-E45D-2B5E-E2B7BB11D7AA}"/>
              </a:ext>
            </a:extLst>
          </p:cNvPr>
          <p:cNvSpPr/>
          <p:nvPr userDrawn="1"/>
        </p:nvSpPr>
        <p:spPr>
          <a:xfrm>
            <a:off x="4586587" y="779903"/>
            <a:ext cx="4745466" cy="4160520"/>
          </a:xfrm>
          <a:custGeom>
            <a:avLst/>
            <a:gdLst>
              <a:gd name="connsiteX0" fmla="*/ 4745467 w 4745466"/>
              <a:gd name="connsiteY0" fmla="*/ 2081901 h 4163800"/>
              <a:gd name="connsiteX1" fmla="*/ 3558357 w 4745466"/>
              <a:gd name="connsiteY1" fmla="*/ 0 h 4163800"/>
              <a:gd name="connsiteX2" fmla="*/ 1187110 w 4745466"/>
              <a:gd name="connsiteY2" fmla="*/ 0 h 4163800"/>
              <a:gd name="connsiteX3" fmla="*/ 0 w 4745466"/>
              <a:gd name="connsiteY3" fmla="*/ 2081901 h 4163800"/>
              <a:gd name="connsiteX4" fmla="*/ 1187110 w 4745466"/>
              <a:gd name="connsiteY4" fmla="*/ 4163801 h 4163800"/>
              <a:gd name="connsiteX5" fmla="*/ 3558357 w 4745466"/>
              <a:gd name="connsiteY5" fmla="*/ 4163801 h 4163800"/>
              <a:gd name="connsiteX6" fmla="*/ 4745467 w 4745466"/>
              <a:gd name="connsiteY6" fmla="*/ 2081901 h 41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5466" h="4163800">
                <a:moveTo>
                  <a:pt x="4745467" y="2081901"/>
                </a:moveTo>
                <a:lnTo>
                  <a:pt x="3558357" y="0"/>
                </a:lnTo>
                <a:lnTo>
                  <a:pt x="1187110" y="0"/>
                </a:lnTo>
                <a:lnTo>
                  <a:pt x="0" y="2081901"/>
                </a:lnTo>
                <a:lnTo>
                  <a:pt x="1187110" y="4163801"/>
                </a:lnTo>
                <a:lnTo>
                  <a:pt x="3558357" y="4163801"/>
                </a:lnTo>
                <a:lnTo>
                  <a:pt x="4745467" y="2081901"/>
                </a:lnTo>
                <a:close/>
              </a:path>
            </a:pathLst>
          </a:custGeom>
          <a:noFill/>
          <a:ln w="14853" cap="flat">
            <a:solidFill>
              <a:schemeClr val="tx1"/>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4AC626A-6E3F-4152-A7EB-2A934700F309}"/>
              </a:ext>
            </a:extLst>
          </p:cNvPr>
          <p:cNvSpPr/>
          <p:nvPr userDrawn="1"/>
        </p:nvSpPr>
        <p:spPr>
          <a:xfrm>
            <a:off x="8308907" y="0"/>
            <a:ext cx="854052" cy="2199922"/>
          </a:xfrm>
          <a:custGeom>
            <a:avLst/>
            <a:gdLst>
              <a:gd name="connsiteX0" fmla="*/ 401343 w 854052"/>
              <a:gd name="connsiteY0" fmla="*/ 0 h 2199922"/>
              <a:gd name="connsiteX1" fmla="*/ 854052 w 854052"/>
              <a:gd name="connsiteY1" fmla="*/ 0 h 2199922"/>
              <a:gd name="connsiteX2" fmla="*/ 854052 w 854052"/>
              <a:gd name="connsiteY2" fmla="*/ 2199922 h 2199922"/>
              <a:gd name="connsiteX3" fmla="*/ 0 w 854052"/>
              <a:gd name="connsiteY3" fmla="*/ 703304 h 2199922"/>
            </a:gdLst>
            <a:ahLst/>
            <a:cxnLst>
              <a:cxn ang="0">
                <a:pos x="connsiteX0" y="connsiteY0"/>
              </a:cxn>
              <a:cxn ang="0">
                <a:pos x="connsiteX1" y="connsiteY1"/>
              </a:cxn>
              <a:cxn ang="0">
                <a:pos x="connsiteX2" y="connsiteY2"/>
              </a:cxn>
              <a:cxn ang="0">
                <a:pos x="connsiteX3" y="connsiteY3"/>
              </a:cxn>
            </a:cxnLst>
            <a:rect l="l" t="t" r="r" b="b"/>
            <a:pathLst>
              <a:path w="854052" h="2199922">
                <a:moveTo>
                  <a:pt x="401343" y="0"/>
                </a:moveTo>
                <a:lnTo>
                  <a:pt x="854052" y="0"/>
                </a:lnTo>
                <a:lnTo>
                  <a:pt x="854052" y="2199922"/>
                </a:lnTo>
                <a:lnTo>
                  <a:pt x="0" y="703304"/>
                </a:lnTo>
                <a:close/>
              </a:path>
            </a:pathLst>
          </a:custGeom>
          <a:noFill/>
          <a:ln w="14853" cap="flat">
            <a:solidFill>
              <a:schemeClr val="tx1"/>
            </a:solidFill>
            <a:prstDash val="solid"/>
            <a:miter/>
          </a:ln>
        </p:spPr>
        <p:txBody>
          <a:bodyPr wrap="square" rtlCol="0" anchor="ctr">
            <a:noAutofit/>
          </a:bodyPr>
          <a:lstStyle/>
          <a:p>
            <a:endParaRPr lang="en-US"/>
          </a:p>
        </p:txBody>
      </p:sp>
      <p:sp>
        <p:nvSpPr>
          <p:cNvPr id="30" name="Graphic 16">
            <a:extLst>
              <a:ext uri="{FF2B5EF4-FFF2-40B4-BE49-F238E27FC236}">
                <a16:creationId xmlns:a16="http://schemas.microsoft.com/office/drawing/2014/main" id="{7135540C-A954-43C9-84E7-BF8B1DF3845B}"/>
              </a:ext>
            </a:extLst>
          </p:cNvPr>
          <p:cNvSpPr/>
          <p:nvPr userDrawn="1"/>
        </p:nvSpPr>
        <p:spPr>
          <a:xfrm>
            <a:off x="-1848801" y="-1877"/>
            <a:ext cx="3241217" cy="2841692"/>
          </a:xfrm>
          <a:custGeom>
            <a:avLst/>
            <a:gdLst>
              <a:gd name="connsiteX0" fmla="*/ 4745467 w 4745466"/>
              <a:gd name="connsiteY0" fmla="*/ 2081901 h 4163800"/>
              <a:gd name="connsiteX1" fmla="*/ 3558357 w 4745466"/>
              <a:gd name="connsiteY1" fmla="*/ 0 h 4163800"/>
              <a:gd name="connsiteX2" fmla="*/ 1187110 w 4745466"/>
              <a:gd name="connsiteY2" fmla="*/ 0 h 4163800"/>
              <a:gd name="connsiteX3" fmla="*/ 0 w 4745466"/>
              <a:gd name="connsiteY3" fmla="*/ 2081901 h 4163800"/>
              <a:gd name="connsiteX4" fmla="*/ 1187110 w 4745466"/>
              <a:gd name="connsiteY4" fmla="*/ 4163801 h 4163800"/>
              <a:gd name="connsiteX5" fmla="*/ 3558357 w 4745466"/>
              <a:gd name="connsiteY5" fmla="*/ 4163801 h 4163800"/>
              <a:gd name="connsiteX6" fmla="*/ 4745467 w 4745466"/>
              <a:gd name="connsiteY6" fmla="*/ 2081901 h 41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5466" h="4163800">
                <a:moveTo>
                  <a:pt x="4745467" y="2081901"/>
                </a:moveTo>
                <a:lnTo>
                  <a:pt x="3558357" y="0"/>
                </a:lnTo>
                <a:lnTo>
                  <a:pt x="1187110" y="0"/>
                </a:lnTo>
                <a:lnTo>
                  <a:pt x="0" y="2081901"/>
                </a:lnTo>
                <a:lnTo>
                  <a:pt x="1187110" y="4163801"/>
                </a:lnTo>
                <a:lnTo>
                  <a:pt x="3558357" y="4163801"/>
                </a:lnTo>
                <a:lnTo>
                  <a:pt x="4745467" y="2081901"/>
                </a:lnTo>
                <a:close/>
              </a:path>
            </a:pathLst>
          </a:custGeom>
          <a:noFill/>
          <a:ln w="14853" cap="flat">
            <a:solidFill>
              <a:schemeClr val="tx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074B946-715E-45BB-8B39-59276A577F0C}"/>
              </a:ext>
            </a:extLst>
          </p:cNvPr>
          <p:cNvSpPr/>
          <p:nvPr userDrawn="1"/>
        </p:nvSpPr>
        <p:spPr>
          <a:xfrm rot="1738864">
            <a:off x="2781042" y="-1127164"/>
            <a:ext cx="2368461" cy="1820397"/>
          </a:xfrm>
          <a:custGeom>
            <a:avLst/>
            <a:gdLst>
              <a:gd name="connsiteX0" fmla="*/ 0 w 1617690"/>
              <a:gd name="connsiteY0" fmla="*/ 894804 h 1243355"/>
              <a:gd name="connsiteX1" fmla="*/ 1615526 w 1617690"/>
              <a:gd name="connsiteY1" fmla="*/ 0 h 1243355"/>
              <a:gd name="connsiteX2" fmla="*/ 1617690 w 1617690"/>
              <a:gd name="connsiteY2" fmla="*/ 684981 h 1243355"/>
              <a:gd name="connsiteX3" fmla="*/ 617307 w 1617690"/>
              <a:gd name="connsiteY3" fmla="*/ 1243355 h 1243355"/>
            </a:gdLst>
            <a:ahLst/>
            <a:cxnLst>
              <a:cxn ang="0">
                <a:pos x="connsiteX0" y="connsiteY0"/>
              </a:cxn>
              <a:cxn ang="0">
                <a:pos x="connsiteX1" y="connsiteY1"/>
              </a:cxn>
              <a:cxn ang="0">
                <a:pos x="connsiteX2" y="connsiteY2"/>
              </a:cxn>
              <a:cxn ang="0">
                <a:pos x="connsiteX3" y="connsiteY3"/>
              </a:cxn>
            </a:cxnLst>
            <a:rect l="l" t="t" r="r" b="b"/>
            <a:pathLst>
              <a:path w="1617690" h="1243355">
                <a:moveTo>
                  <a:pt x="0" y="894804"/>
                </a:moveTo>
                <a:lnTo>
                  <a:pt x="1615526" y="0"/>
                </a:lnTo>
                <a:lnTo>
                  <a:pt x="1617690" y="684981"/>
                </a:lnTo>
                <a:lnTo>
                  <a:pt x="617307" y="1243355"/>
                </a:lnTo>
                <a:close/>
              </a:path>
            </a:pathLst>
          </a:custGeom>
          <a:solidFill>
            <a:srgbClr val="ED6700"/>
          </a:solidFill>
          <a:ln w="12660" cap="flat">
            <a:noFill/>
            <a:prstDash val="solid"/>
            <a:miter/>
          </a:ln>
        </p:spPr>
        <p:txBody>
          <a:bodyPr wrap="square" rtlCol="0" anchor="ctr">
            <a:noAutofit/>
          </a:bodyPr>
          <a:lstStyle/>
          <a:p>
            <a:endParaRPr lang="en-US">
              <a:solidFill>
                <a:schemeClr val="tx1"/>
              </a:solidFill>
              <a:latin typeface="Segoe UI" panose="020B0502040204020203" pitchFamily="34" charset="0"/>
              <a:cs typeface="Segoe UI" panose="020B0502040204020203" pitchFamily="34" charset="0"/>
            </a:endParaRPr>
          </a:p>
        </p:txBody>
      </p:sp>
      <p:sp>
        <p:nvSpPr>
          <p:cNvPr id="28" name="Freeform 19">
            <a:extLst>
              <a:ext uri="{FF2B5EF4-FFF2-40B4-BE49-F238E27FC236}">
                <a16:creationId xmlns:a16="http://schemas.microsoft.com/office/drawing/2014/main" id="{50E492D0-C37D-40DF-AE57-D38D1FFB170B}"/>
              </a:ext>
            </a:extLst>
          </p:cNvPr>
          <p:cNvSpPr/>
          <p:nvPr userDrawn="1"/>
        </p:nvSpPr>
        <p:spPr>
          <a:xfrm>
            <a:off x="-2141896" y="-1586973"/>
            <a:ext cx="13427791" cy="10063316"/>
          </a:xfrm>
          <a:custGeom>
            <a:avLst/>
            <a:gdLst>
              <a:gd name="connsiteX0" fmla="*/ 2141896 w 13427791"/>
              <a:gd name="connsiteY0" fmla="*/ 1606421 h 10070841"/>
              <a:gd name="connsiteX1" fmla="*/ 2141896 w 13427791"/>
              <a:gd name="connsiteY1" fmla="*/ 8464421 h 10070841"/>
              <a:gd name="connsiteX2" fmla="*/ 11285898 w 13427791"/>
              <a:gd name="connsiteY2" fmla="*/ 8464421 h 10070841"/>
              <a:gd name="connsiteX3" fmla="*/ 11285898 w 13427791"/>
              <a:gd name="connsiteY3" fmla="*/ 1606421 h 10070841"/>
              <a:gd name="connsiteX4" fmla="*/ 0 w 13427791"/>
              <a:gd name="connsiteY4" fmla="*/ 0 h 10070841"/>
              <a:gd name="connsiteX5" fmla="*/ 13427791 w 13427791"/>
              <a:gd name="connsiteY5" fmla="*/ 0 h 10070841"/>
              <a:gd name="connsiteX6" fmla="*/ 13427791 w 13427791"/>
              <a:gd name="connsiteY6" fmla="*/ 10070841 h 10070841"/>
              <a:gd name="connsiteX7" fmla="*/ 0 w 13427791"/>
              <a:gd name="connsiteY7" fmla="*/ 10070841 h 100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7791" h="10070841">
                <a:moveTo>
                  <a:pt x="2141896" y="1606421"/>
                </a:moveTo>
                <a:lnTo>
                  <a:pt x="2141896" y="8464421"/>
                </a:lnTo>
                <a:lnTo>
                  <a:pt x="11285898" y="8464421"/>
                </a:lnTo>
                <a:lnTo>
                  <a:pt x="11285898" y="1606421"/>
                </a:lnTo>
                <a:close/>
                <a:moveTo>
                  <a:pt x="0" y="0"/>
                </a:moveTo>
                <a:lnTo>
                  <a:pt x="13427791" y="0"/>
                </a:lnTo>
                <a:lnTo>
                  <a:pt x="13427791" y="10070841"/>
                </a:lnTo>
                <a:lnTo>
                  <a:pt x="0" y="10070841"/>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0659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aphic 15">
            <a:extLst>
              <a:ext uri="{FF2B5EF4-FFF2-40B4-BE49-F238E27FC236}">
                <a16:creationId xmlns:a16="http://schemas.microsoft.com/office/drawing/2014/main" id="{8224A401-8DCB-47ED-B815-5A1728C76575}"/>
              </a:ext>
            </a:extLst>
          </p:cNvPr>
          <p:cNvGrpSpPr/>
          <p:nvPr userDrawn="1"/>
        </p:nvGrpSpPr>
        <p:grpSpPr>
          <a:xfrm>
            <a:off x="7417313" y="216734"/>
            <a:ext cx="1554480" cy="274320"/>
            <a:chOff x="-1264842" y="3540381"/>
            <a:chExt cx="874556" cy="168029"/>
          </a:xfrm>
          <a:solidFill>
            <a:schemeClr val="tx1"/>
          </a:solidFill>
        </p:grpSpPr>
        <p:sp>
          <p:nvSpPr>
            <p:cNvPr id="3" name="Freeform 7">
              <a:extLst>
                <a:ext uri="{FF2B5EF4-FFF2-40B4-BE49-F238E27FC236}">
                  <a16:creationId xmlns:a16="http://schemas.microsoft.com/office/drawing/2014/main" id="{E6BC6594-E0A8-412E-B54B-358E815C2E79}"/>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4" name="Freeform 8">
              <a:extLst>
                <a:ext uri="{FF2B5EF4-FFF2-40B4-BE49-F238E27FC236}">
                  <a16:creationId xmlns:a16="http://schemas.microsoft.com/office/drawing/2014/main" id="{AAED4782-5D73-4E62-ABAE-2DDDD51DD9F9}"/>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5" name="Group 4">
            <a:extLst>
              <a:ext uri="{FF2B5EF4-FFF2-40B4-BE49-F238E27FC236}">
                <a16:creationId xmlns:a16="http://schemas.microsoft.com/office/drawing/2014/main" id="{EF56A304-50B1-4179-AB07-4680DEA280B1}"/>
              </a:ext>
            </a:extLst>
          </p:cNvPr>
          <p:cNvGrpSpPr/>
          <p:nvPr userDrawn="1"/>
        </p:nvGrpSpPr>
        <p:grpSpPr>
          <a:xfrm>
            <a:off x="502610" y="6408675"/>
            <a:ext cx="218980" cy="260474"/>
            <a:chOff x="457200" y="7418670"/>
            <a:chExt cx="218980" cy="260474"/>
          </a:xfrm>
          <a:noFill/>
        </p:grpSpPr>
        <p:sp>
          <p:nvSpPr>
            <p:cNvPr id="6" name="bk object 20">
              <a:extLst>
                <a:ext uri="{FF2B5EF4-FFF2-40B4-BE49-F238E27FC236}">
                  <a16:creationId xmlns:a16="http://schemas.microsoft.com/office/drawing/2014/main" id="{ABECC8F3-2AFE-490C-B820-076B6A605A55}"/>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tx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7" name="Graphic 6">
              <a:hlinkClick r:id="rId2" action="ppaction://hlinksldjump"/>
              <a:extLst>
                <a:ext uri="{FF2B5EF4-FFF2-40B4-BE49-F238E27FC236}">
                  <a16:creationId xmlns:a16="http://schemas.microsoft.com/office/drawing/2014/main" id="{A3B4F35C-8457-42AE-81FC-AB7671BDE85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01861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B2E56BF-8773-444B-8621-3ECB678B2338}"/>
              </a:ext>
            </a:extLst>
          </p:cNvPr>
          <p:cNvSpPr>
            <a:spLocks noGrp="1"/>
          </p:cNvSpPr>
          <p:nvPr>
            <p:ph type="ctrTitle"/>
          </p:nvPr>
        </p:nvSpPr>
        <p:spPr>
          <a:xfrm>
            <a:off x="2873829" y="4169860"/>
            <a:ext cx="5660572" cy="2058753"/>
          </a:xfrm>
        </p:spPr>
        <p:txBody>
          <a:bodyPr anchor="ctr">
            <a:noAutofit/>
          </a:bodyPr>
          <a:lstStyle>
            <a:lvl1pPr algn="l">
              <a:defRPr lang="en-ID" sz="3000" b="1" i="0" kern="1200" dirty="0">
                <a:solidFill>
                  <a:srgbClr val="003664"/>
                </a:solidFill>
                <a:latin typeface="Segoe UI" panose="020B0502040204020203" pitchFamily="34" charset="0"/>
                <a:ea typeface="Verdana" panose="020B0604030504040204" pitchFamily="34" charset="0"/>
                <a:cs typeface="Segoe UI" panose="020B0502040204020203" pitchFamily="34" charset="0"/>
              </a:defRPr>
            </a:lvl1pPr>
          </a:lstStyle>
          <a:p>
            <a:r>
              <a:rPr lang="en-US"/>
              <a:t>Click to edit Master title style</a:t>
            </a:r>
            <a:endParaRPr lang="en-ID"/>
          </a:p>
        </p:txBody>
      </p:sp>
      <p:grpSp>
        <p:nvGrpSpPr>
          <p:cNvPr id="4" name="Graphic 15">
            <a:extLst>
              <a:ext uri="{FF2B5EF4-FFF2-40B4-BE49-F238E27FC236}">
                <a16:creationId xmlns:a16="http://schemas.microsoft.com/office/drawing/2014/main" id="{AB86C65D-F6DB-4432-A820-E8EF0169C7B8}"/>
              </a:ext>
            </a:extLst>
          </p:cNvPr>
          <p:cNvGrpSpPr/>
          <p:nvPr userDrawn="1"/>
        </p:nvGrpSpPr>
        <p:grpSpPr>
          <a:xfrm>
            <a:off x="7417313" y="216734"/>
            <a:ext cx="1554480" cy="274320"/>
            <a:chOff x="-1264842" y="3540381"/>
            <a:chExt cx="874556" cy="168029"/>
          </a:xfrm>
          <a:solidFill>
            <a:schemeClr val="tx1"/>
          </a:solidFill>
        </p:grpSpPr>
        <p:sp>
          <p:nvSpPr>
            <p:cNvPr id="5" name="Freeform 7">
              <a:extLst>
                <a:ext uri="{FF2B5EF4-FFF2-40B4-BE49-F238E27FC236}">
                  <a16:creationId xmlns:a16="http://schemas.microsoft.com/office/drawing/2014/main" id="{8BBA667C-132A-4458-A4F8-2BDDDBE73CE8}"/>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6" name="Freeform 8">
              <a:extLst>
                <a:ext uri="{FF2B5EF4-FFF2-40B4-BE49-F238E27FC236}">
                  <a16:creationId xmlns:a16="http://schemas.microsoft.com/office/drawing/2014/main" id="{F0324E9B-4E8D-40CC-B8E8-C3D03D71EE52}"/>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7" name="Group 6">
            <a:extLst>
              <a:ext uri="{FF2B5EF4-FFF2-40B4-BE49-F238E27FC236}">
                <a16:creationId xmlns:a16="http://schemas.microsoft.com/office/drawing/2014/main" id="{B6C9914E-305B-4038-B0A9-D357D101FA40}"/>
              </a:ext>
            </a:extLst>
          </p:cNvPr>
          <p:cNvGrpSpPr/>
          <p:nvPr userDrawn="1"/>
        </p:nvGrpSpPr>
        <p:grpSpPr>
          <a:xfrm>
            <a:off x="502610" y="6408675"/>
            <a:ext cx="218980" cy="260474"/>
            <a:chOff x="457200" y="7418670"/>
            <a:chExt cx="218980" cy="260474"/>
          </a:xfrm>
          <a:noFill/>
        </p:grpSpPr>
        <p:sp>
          <p:nvSpPr>
            <p:cNvPr id="8" name="bk object 20">
              <a:extLst>
                <a:ext uri="{FF2B5EF4-FFF2-40B4-BE49-F238E27FC236}">
                  <a16:creationId xmlns:a16="http://schemas.microsoft.com/office/drawing/2014/main" id="{410564E9-0FC7-4D8C-8849-B29FC8A64D3B}"/>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tx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9" name="Graphic 8">
              <a:hlinkClick r:id="rId2" action="ppaction://hlinksldjump"/>
              <a:extLst>
                <a:ext uri="{FF2B5EF4-FFF2-40B4-BE49-F238E27FC236}">
                  <a16:creationId xmlns:a16="http://schemas.microsoft.com/office/drawing/2014/main" id="{69E44819-9257-486C-9774-4A95BB452C7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26776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77EC23-78E8-EFC4-234C-F2130B2B3152}"/>
              </a:ext>
            </a:extLst>
          </p:cNvPr>
          <p:cNvSpPr/>
          <p:nvPr userDrawn="1"/>
        </p:nvSpPr>
        <p:spPr>
          <a:xfrm>
            <a:off x="0" y="6375862"/>
            <a:ext cx="9144000" cy="482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34F1D23-5298-B749-9ED8-9FDEEF46635F}"/>
              </a:ext>
            </a:extLst>
          </p:cNvPr>
          <p:cNvSpPr>
            <a:spLocks noGrp="1"/>
          </p:cNvSpPr>
          <p:nvPr>
            <p:ph type="sldNum" sz="quarter" idx="10"/>
          </p:nvPr>
        </p:nvSpPr>
        <p:spPr>
          <a:xfrm>
            <a:off x="6477000" y="6437376"/>
            <a:ext cx="2057400" cy="365125"/>
          </a:xfrm>
        </p:spPr>
        <p:txBody>
          <a:bodyPr/>
          <a:lstStyle>
            <a:lvl1pPr>
              <a:defRPr>
                <a:solidFill>
                  <a:schemeClr val="bg1"/>
                </a:solidFill>
              </a:defRPr>
            </a:lvl1pPr>
          </a:lstStyle>
          <a:p>
            <a:fld id="{579045F7-0599-405E-A7CD-20A91EABA5C1}" type="slidenum">
              <a:rPr lang="en-US" smtClean="0"/>
              <a:pPr/>
              <a:t>‹#›</a:t>
            </a:fld>
            <a:endParaRPr lang="en-US"/>
          </a:p>
        </p:txBody>
      </p:sp>
      <p:grpSp>
        <p:nvGrpSpPr>
          <p:cNvPr id="18" name="Graphic 15">
            <a:extLst>
              <a:ext uri="{FF2B5EF4-FFF2-40B4-BE49-F238E27FC236}">
                <a16:creationId xmlns:a16="http://schemas.microsoft.com/office/drawing/2014/main" id="{F4AE07B0-F19E-417F-BF97-A7DF798C2D8C}"/>
              </a:ext>
            </a:extLst>
          </p:cNvPr>
          <p:cNvGrpSpPr/>
          <p:nvPr userDrawn="1"/>
        </p:nvGrpSpPr>
        <p:grpSpPr>
          <a:xfrm>
            <a:off x="7417313" y="216734"/>
            <a:ext cx="1554480" cy="274320"/>
            <a:chOff x="-1264842" y="3540381"/>
            <a:chExt cx="874556" cy="168029"/>
          </a:xfrm>
          <a:solidFill>
            <a:schemeClr val="tx1"/>
          </a:solidFill>
        </p:grpSpPr>
        <p:sp>
          <p:nvSpPr>
            <p:cNvPr id="19" name="Freeform 7">
              <a:extLst>
                <a:ext uri="{FF2B5EF4-FFF2-40B4-BE49-F238E27FC236}">
                  <a16:creationId xmlns:a16="http://schemas.microsoft.com/office/drawing/2014/main" id="{54B82612-C3A5-4FDB-B6F5-2F11DA382A7E}"/>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20" name="Freeform 8">
              <a:extLst>
                <a:ext uri="{FF2B5EF4-FFF2-40B4-BE49-F238E27FC236}">
                  <a16:creationId xmlns:a16="http://schemas.microsoft.com/office/drawing/2014/main" id="{8A6E3725-E425-4A95-8F14-43726F59F615}"/>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21" name="Group 20">
            <a:extLst>
              <a:ext uri="{FF2B5EF4-FFF2-40B4-BE49-F238E27FC236}">
                <a16:creationId xmlns:a16="http://schemas.microsoft.com/office/drawing/2014/main" id="{28E6C3BA-D363-410E-83E3-8209B515119B}"/>
              </a:ext>
            </a:extLst>
          </p:cNvPr>
          <p:cNvGrpSpPr/>
          <p:nvPr userDrawn="1"/>
        </p:nvGrpSpPr>
        <p:grpSpPr>
          <a:xfrm>
            <a:off x="502610" y="6463539"/>
            <a:ext cx="218980" cy="260474"/>
            <a:chOff x="457200" y="7418670"/>
            <a:chExt cx="218980" cy="260474"/>
          </a:xfrm>
          <a:noFill/>
        </p:grpSpPr>
        <p:sp>
          <p:nvSpPr>
            <p:cNvPr id="22" name="bk object 20">
              <a:extLst>
                <a:ext uri="{FF2B5EF4-FFF2-40B4-BE49-F238E27FC236}">
                  <a16:creationId xmlns:a16="http://schemas.microsoft.com/office/drawing/2014/main" id="{4DBB20B9-DDE1-4E85-8ED9-995BC505805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bg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23" name="Graphic 22">
              <a:hlinkClick r:id="rId2" action="ppaction://hlinksldjump"/>
              <a:extLst>
                <a:ext uri="{FF2B5EF4-FFF2-40B4-BE49-F238E27FC236}">
                  <a16:creationId xmlns:a16="http://schemas.microsoft.com/office/drawing/2014/main" id="{C548CB8E-0EE3-495E-AE13-3B7EE69A272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05815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77EC23-78E8-EFC4-234C-F2130B2B3152}"/>
              </a:ext>
            </a:extLst>
          </p:cNvPr>
          <p:cNvSpPr/>
          <p:nvPr userDrawn="1"/>
        </p:nvSpPr>
        <p:spPr>
          <a:xfrm>
            <a:off x="0" y="6408601"/>
            <a:ext cx="9144000" cy="449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2"/>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934F1D23-5298-B749-9ED8-9FDEEF46635F}"/>
              </a:ext>
            </a:extLst>
          </p:cNvPr>
          <p:cNvSpPr>
            <a:spLocks noGrp="1"/>
          </p:cNvSpPr>
          <p:nvPr>
            <p:ph type="sldNum" sz="quarter" idx="10"/>
          </p:nvPr>
        </p:nvSpPr>
        <p:spPr>
          <a:xfrm>
            <a:off x="6477000" y="6437376"/>
            <a:ext cx="2057400" cy="365125"/>
          </a:xfrm>
        </p:spPr>
        <p:txBody>
          <a:bodyPr/>
          <a:lstStyle>
            <a:lvl1pPr>
              <a:defRPr>
                <a:solidFill>
                  <a:schemeClr val="bg1"/>
                </a:solidFill>
                <a:latin typeface="Segoe UI" panose="020B0502040204020203" pitchFamily="34" charset="0"/>
                <a:cs typeface="Segoe UI" panose="020B0502040204020203" pitchFamily="34" charset="0"/>
              </a:defRPr>
            </a:lvl1pPr>
          </a:lstStyle>
          <a:p>
            <a:fld id="{579045F7-0599-405E-A7CD-20A91EABA5C1}" type="slidenum">
              <a:rPr lang="en-US" smtClean="0"/>
              <a:pPr/>
              <a:t>‹#›</a:t>
            </a:fld>
            <a:endParaRPr lang="en-US"/>
          </a:p>
        </p:txBody>
      </p:sp>
      <p:sp>
        <p:nvSpPr>
          <p:cNvPr id="21" name="Title 1">
            <a:extLst>
              <a:ext uri="{FF2B5EF4-FFF2-40B4-BE49-F238E27FC236}">
                <a16:creationId xmlns:a16="http://schemas.microsoft.com/office/drawing/2014/main" id="{130020C3-1584-5A4E-929A-D02CCE1B33D4}"/>
              </a:ext>
            </a:extLst>
          </p:cNvPr>
          <p:cNvSpPr>
            <a:spLocks noGrp="1"/>
          </p:cNvSpPr>
          <p:nvPr>
            <p:ph type="title" hasCustomPrompt="1"/>
          </p:nvPr>
        </p:nvSpPr>
        <p:spPr>
          <a:xfrm>
            <a:off x="609600" y="245890"/>
            <a:ext cx="7924800" cy="261640"/>
          </a:xfrm>
        </p:spPr>
        <p:txBody>
          <a:bodyPr>
            <a:noAutofit/>
          </a:bodyPr>
          <a:lstStyle>
            <a:lvl1pPr>
              <a:defRPr sz="2000">
                <a:latin typeface="Segoe UI" panose="020B0502040204020203" pitchFamily="34" charset="0"/>
                <a:cs typeface="Segoe UI" panose="020B0502040204020203" pitchFamily="34" charset="0"/>
              </a:defRPr>
            </a:lvl1pPr>
          </a:lstStyle>
          <a:p>
            <a:r>
              <a:rPr lang="en-US"/>
              <a:t>Click to edit Running Head Master style</a:t>
            </a:r>
          </a:p>
        </p:txBody>
      </p:sp>
      <p:grpSp>
        <p:nvGrpSpPr>
          <p:cNvPr id="5" name="Group 4">
            <a:extLst>
              <a:ext uri="{FF2B5EF4-FFF2-40B4-BE49-F238E27FC236}">
                <a16:creationId xmlns:a16="http://schemas.microsoft.com/office/drawing/2014/main" id="{9D0C5EBD-221E-D2E0-1DA8-8771C2CC6F94}"/>
              </a:ext>
            </a:extLst>
          </p:cNvPr>
          <p:cNvGrpSpPr/>
          <p:nvPr userDrawn="1"/>
        </p:nvGrpSpPr>
        <p:grpSpPr>
          <a:xfrm>
            <a:off x="502610" y="6489700"/>
            <a:ext cx="218980" cy="260474"/>
            <a:chOff x="457200" y="7418670"/>
            <a:chExt cx="218980" cy="260474"/>
          </a:xfrm>
          <a:noFill/>
        </p:grpSpPr>
        <p:sp>
          <p:nvSpPr>
            <p:cNvPr id="7" name="bk object 20">
              <a:extLst>
                <a:ext uri="{FF2B5EF4-FFF2-40B4-BE49-F238E27FC236}">
                  <a16:creationId xmlns:a16="http://schemas.microsoft.com/office/drawing/2014/main" id="{BC85687B-238D-CB28-0E0A-7D51DFED3E22}"/>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bg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13" name="Graphic 12">
              <a:hlinkClick r:id="rId2" action="ppaction://hlinksldjump"/>
              <a:extLst>
                <a:ext uri="{FF2B5EF4-FFF2-40B4-BE49-F238E27FC236}">
                  <a16:creationId xmlns:a16="http://schemas.microsoft.com/office/drawing/2014/main" id="{B36329AB-FE52-3740-F19E-EA83751B9C4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0" name="Text Placeholder 9">
            <a:extLst>
              <a:ext uri="{FF2B5EF4-FFF2-40B4-BE49-F238E27FC236}">
                <a16:creationId xmlns:a16="http://schemas.microsoft.com/office/drawing/2014/main" id="{9CEE6C4C-7956-A1CD-88A4-8E3D47F3AFB9}"/>
              </a:ext>
            </a:extLst>
          </p:cNvPr>
          <p:cNvSpPr>
            <a:spLocks noGrp="1"/>
          </p:cNvSpPr>
          <p:nvPr>
            <p:ph type="body" sz="quarter" idx="11"/>
          </p:nvPr>
        </p:nvSpPr>
        <p:spPr>
          <a:xfrm>
            <a:off x="609601" y="665487"/>
            <a:ext cx="7924799" cy="383025"/>
          </a:xfrm>
        </p:spPr>
        <p:txBody>
          <a:bodyPr vert="horz" lIns="0" tIns="0" rIns="0" bIns="0" rtlCol="0" anchor="ctr">
            <a:normAutofit/>
          </a:bodyPr>
          <a:lstStyle>
            <a:lvl1pPr>
              <a:defRPr lang="en-US" sz="1600" b="1" smtClean="0">
                <a:solidFill>
                  <a:srgbClr val="007E82"/>
                </a:solidFill>
                <a:latin typeface="Segoe UI" panose="020B0502040204020203" pitchFamily="34" charset="0"/>
                <a:cs typeface="Segoe UI" panose="020B0502040204020203" pitchFamily="34" charset="0"/>
              </a:defRPr>
            </a:lvl1pPr>
            <a:lvl2pPr marL="457200" indent="0">
              <a:buNone/>
              <a:defRPr lang="en-US" smtClean="0"/>
            </a:lvl2pPr>
            <a:lvl3pPr>
              <a:defRPr lang="en-US" smtClean="0"/>
            </a:lvl3pPr>
            <a:lvl4pPr>
              <a:defRPr lang="en-US" smtClean="0"/>
            </a:lvl4pPr>
            <a:lvl5pPr>
              <a:defRPr lang="en-US"/>
            </a:lvl5pPr>
          </a:lstStyle>
          <a:p>
            <a:pPr lvl="0">
              <a:lnSpc>
                <a:spcPct val="90000"/>
              </a:lnSpc>
              <a:spcBef>
                <a:spcPct val="0"/>
              </a:spcBef>
              <a:buNone/>
            </a:pPr>
            <a:r>
              <a:rPr lang="en-US"/>
              <a:t>Click to edit Master text styles</a:t>
            </a:r>
          </a:p>
        </p:txBody>
      </p:sp>
      <p:sp>
        <p:nvSpPr>
          <p:cNvPr id="17" name="Text Placeholder 16">
            <a:extLst>
              <a:ext uri="{FF2B5EF4-FFF2-40B4-BE49-F238E27FC236}">
                <a16:creationId xmlns:a16="http://schemas.microsoft.com/office/drawing/2014/main" id="{DEC5074D-9540-09B6-766D-97F47E247E9E}"/>
              </a:ext>
            </a:extLst>
          </p:cNvPr>
          <p:cNvSpPr>
            <a:spLocks noGrp="1"/>
          </p:cNvSpPr>
          <p:nvPr>
            <p:ph type="body" sz="quarter" idx="12"/>
          </p:nvPr>
        </p:nvSpPr>
        <p:spPr>
          <a:xfrm>
            <a:off x="635000" y="1271588"/>
            <a:ext cx="7916863"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 name="Graphic 15">
            <a:extLst>
              <a:ext uri="{FF2B5EF4-FFF2-40B4-BE49-F238E27FC236}">
                <a16:creationId xmlns:a16="http://schemas.microsoft.com/office/drawing/2014/main" id="{4C49D407-BC89-4ACD-8B27-2380960510E2}"/>
              </a:ext>
            </a:extLst>
          </p:cNvPr>
          <p:cNvGrpSpPr/>
          <p:nvPr userDrawn="1"/>
        </p:nvGrpSpPr>
        <p:grpSpPr>
          <a:xfrm>
            <a:off x="7417313" y="216734"/>
            <a:ext cx="1554480" cy="274320"/>
            <a:chOff x="-1264842" y="3540381"/>
            <a:chExt cx="874556" cy="168029"/>
          </a:xfrm>
          <a:solidFill>
            <a:schemeClr val="tx1"/>
          </a:solidFill>
        </p:grpSpPr>
        <p:sp>
          <p:nvSpPr>
            <p:cNvPr id="18" name="Freeform 7">
              <a:extLst>
                <a:ext uri="{FF2B5EF4-FFF2-40B4-BE49-F238E27FC236}">
                  <a16:creationId xmlns:a16="http://schemas.microsoft.com/office/drawing/2014/main" id="{512E9EF0-D90D-4200-A856-1F9EFBF45926}"/>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19" name="Freeform 8">
              <a:extLst>
                <a:ext uri="{FF2B5EF4-FFF2-40B4-BE49-F238E27FC236}">
                  <a16:creationId xmlns:a16="http://schemas.microsoft.com/office/drawing/2014/main" id="{951467C4-7D06-4EE2-B26E-3DDC93ED9CC2}"/>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060074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30020C3-1584-5A4E-929A-D02CCE1B33D4}"/>
              </a:ext>
            </a:extLst>
          </p:cNvPr>
          <p:cNvSpPr>
            <a:spLocks noGrp="1"/>
          </p:cNvSpPr>
          <p:nvPr>
            <p:ph type="title" hasCustomPrompt="1"/>
          </p:nvPr>
        </p:nvSpPr>
        <p:spPr>
          <a:xfrm>
            <a:off x="609600" y="245890"/>
            <a:ext cx="7924800" cy="261640"/>
          </a:xfrm>
        </p:spPr>
        <p:txBody>
          <a:bodyPr>
            <a:noAutofit/>
          </a:bodyPr>
          <a:lstStyle>
            <a:lvl1pPr>
              <a:defRPr sz="2000">
                <a:latin typeface="Segoe UI" panose="020B0502040204020203" pitchFamily="34" charset="0"/>
                <a:cs typeface="Segoe UI" panose="020B0502040204020203" pitchFamily="34" charset="0"/>
              </a:defRPr>
            </a:lvl1pPr>
          </a:lstStyle>
          <a:p>
            <a:r>
              <a:rPr lang="en-US"/>
              <a:t>Click to edit Running Head Master style</a:t>
            </a:r>
          </a:p>
        </p:txBody>
      </p:sp>
      <p:sp>
        <p:nvSpPr>
          <p:cNvPr id="10" name="Text Placeholder 9">
            <a:extLst>
              <a:ext uri="{FF2B5EF4-FFF2-40B4-BE49-F238E27FC236}">
                <a16:creationId xmlns:a16="http://schemas.microsoft.com/office/drawing/2014/main" id="{9CEE6C4C-7956-A1CD-88A4-8E3D47F3AFB9}"/>
              </a:ext>
            </a:extLst>
          </p:cNvPr>
          <p:cNvSpPr>
            <a:spLocks noGrp="1"/>
          </p:cNvSpPr>
          <p:nvPr>
            <p:ph type="body" sz="quarter" idx="11"/>
          </p:nvPr>
        </p:nvSpPr>
        <p:spPr>
          <a:xfrm>
            <a:off x="609601" y="665487"/>
            <a:ext cx="7924799" cy="383025"/>
          </a:xfrm>
        </p:spPr>
        <p:txBody>
          <a:bodyPr vert="horz" lIns="0" tIns="0" rIns="0" bIns="0" rtlCol="0" anchor="ctr">
            <a:normAutofit/>
          </a:bodyPr>
          <a:lstStyle>
            <a:lvl1pPr>
              <a:defRPr lang="en-US" sz="1600" b="1" smtClean="0">
                <a:solidFill>
                  <a:srgbClr val="007E82"/>
                </a:solidFill>
                <a:latin typeface="Segoe UI" panose="020B0502040204020203" pitchFamily="34" charset="0"/>
                <a:cs typeface="Segoe UI" panose="020B0502040204020203" pitchFamily="34" charset="0"/>
              </a:defRPr>
            </a:lvl1pPr>
            <a:lvl2pPr marL="457200" indent="0">
              <a:buNone/>
              <a:defRPr lang="en-US" smtClean="0"/>
            </a:lvl2pPr>
            <a:lvl3pPr>
              <a:defRPr lang="en-US" smtClean="0"/>
            </a:lvl3pPr>
            <a:lvl4pPr>
              <a:defRPr lang="en-US" smtClean="0"/>
            </a:lvl4pPr>
            <a:lvl5pPr>
              <a:defRPr lang="en-US"/>
            </a:lvl5pPr>
          </a:lstStyle>
          <a:p>
            <a:pPr lvl="0">
              <a:lnSpc>
                <a:spcPct val="90000"/>
              </a:lnSpc>
              <a:spcBef>
                <a:spcPct val="0"/>
              </a:spcBef>
              <a:buNone/>
            </a:pPr>
            <a:r>
              <a:rPr lang="en-US"/>
              <a:t>Click to edit Master text styles</a:t>
            </a:r>
          </a:p>
        </p:txBody>
      </p:sp>
      <p:sp>
        <p:nvSpPr>
          <p:cNvPr id="2" name="Text Placeholder 16">
            <a:extLst>
              <a:ext uri="{FF2B5EF4-FFF2-40B4-BE49-F238E27FC236}">
                <a16:creationId xmlns:a16="http://schemas.microsoft.com/office/drawing/2014/main" id="{341B97C7-17EA-1B13-9EFF-89E24A01C85F}"/>
              </a:ext>
            </a:extLst>
          </p:cNvPr>
          <p:cNvSpPr>
            <a:spLocks noGrp="1"/>
          </p:cNvSpPr>
          <p:nvPr>
            <p:ph type="body" sz="quarter" idx="12"/>
          </p:nvPr>
        </p:nvSpPr>
        <p:spPr>
          <a:xfrm>
            <a:off x="635000" y="1271588"/>
            <a:ext cx="7916863"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1" name="Graphic 15">
            <a:extLst>
              <a:ext uri="{FF2B5EF4-FFF2-40B4-BE49-F238E27FC236}">
                <a16:creationId xmlns:a16="http://schemas.microsoft.com/office/drawing/2014/main" id="{E7283516-E9E1-4DC0-83FA-56239E5113BB}"/>
              </a:ext>
            </a:extLst>
          </p:cNvPr>
          <p:cNvGrpSpPr/>
          <p:nvPr userDrawn="1"/>
        </p:nvGrpSpPr>
        <p:grpSpPr>
          <a:xfrm>
            <a:off x="7417313" y="216734"/>
            <a:ext cx="1554480" cy="274320"/>
            <a:chOff x="-1264842" y="3540381"/>
            <a:chExt cx="874556" cy="168029"/>
          </a:xfrm>
          <a:solidFill>
            <a:schemeClr val="tx1"/>
          </a:solidFill>
        </p:grpSpPr>
        <p:sp>
          <p:nvSpPr>
            <p:cNvPr id="12" name="Freeform 7">
              <a:extLst>
                <a:ext uri="{FF2B5EF4-FFF2-40B4-BE49-F238E27FC236}">
                  <a16:creationId xmlns:a16="http://schemas.microsoft.com/office/drawing/2014/main" id="{746F0B1E-BEF2-446B-A2FF-948D22C3C1CE}"/>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13" name="Freeform 8">
              <a:extLst>
                <a:ext uri="{FF2B5EF4-FFF2-40B4-BE49-F238E27FC236}">
                  <a16:creationId xmlns:a16="http://schemas.microsoft.com/office/drawing/2014/main" id="{9C65E2A8-4B2C-489E-9EFF-CCA49616E439}"/>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14" name="Group 13">
            <a:extLst>
              <a:ext uri="{FF2B5EF4-FFF2-40B4-BE49-F238E27FC236}">
                <a16:creationId xmlns:a16="http://schemas.microsoft.com/office/drawing/2014/main" id="{03DE60D8-10C6-42CB-B454-BA27B044DAAD}"/>
              </a:ext>
            </a:extLst>
          </p:cNvPr>
          <p:cNvGrpSpPr/>
          <p:nvPr userDrawn="1"/>
        </p:nvGrpSpPr>
        <p:grpSpPr>
          <a:xfrm>
            <a:off x="502610" y="6408675"/>
            <a:ext cx="218980" cy="260474"/>
            <a:chOff x="457200" y="7418670"/>
            <a:chExt cx="218980" cy="260474"/>
          </a:xfrm>
          <a:noFill/>
        </p:grpSpPr>
        <p:sp>
          <p:nvSpPr>
            <p:cNvPr id="15" name="bk object 20">
              <a:extLst>
                <a:ext uri="{FF2B5EF4-FFF2-40B4-BE49-F238E27FC236}">
                  <a16:creationId xmlns:a16="http://schemas.microsoft.com/office/drawing/2014/main" id="{97B063C8-C399-4804-8C8E-A06AFC57AE38}"/>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tx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16" name="Graphic 15">
              <a:hlinkClick r:id="rId2" action="ppaction://hlinksldjump"/>
              <a:extLst>
                <a:ext uri="{FF2B5EF4-FFF2-40B4-BE49-F238E27FC236}">
                  <a16:creationId xmlns:a16="http://schemas.microsoft.com/office/drawing/2014/main" id="{2547FDD0-41B8-4880-AF9A-3DFA2D72CD7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214291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49E335-E31F-D296-0FD0-78FD6FD33DB4}"/>
              </a:ext>
            </a:extLst>
          </p:cNvPr>
          <p:cNvSpPr>
            <a:spLocks noGrp="1"/>
          </p:cNvSpPr>
          <p:nvPr>
            <p:ph type="sldNum" sz="quarter" idx="10"/>
          </p:nvPr>
        </p:nvSpPr>
        <p:spPr/>
        <p:txBody>
          <a:bodyPr/>
          <a:lstStyle>
            <a:lvl1pPr>
              <a:defRPr>
                <a:latin typeface="Segoe UI" panose="020B0502040204020203" pitchFamily="34" charset="0"/>
                <a:cs typeface="Segoe UI" panose="020B0502040204020203" pitchFamily="34" charset="0"/>
              </a:defRPr>
            </a:lvl1pPr>
          </a:lstStyle>
          <a:p>
            <a:fld id="{579045F7-0599-405E-A7CD-20A91EABA5C1}" type="slidenum">
              <a:rPr lang="en-US" smtClean="0"/>
              <a:pPr/>
              <a:t>‹#›</a:t>
            </a:fld>
            <a:endParaRPr lang="en-US"/>
          </a:p>
        </p:txBody>
      </p:sp>
      <p:sp>
        <p:nvSpPr>
          <p:cNvPr id="4" name="Rectangle 3">
            <a:extLst>
              <a:ext uri="{FF2B5EF4-FFF2-40B4-BE49-F238E27FC236}">
                <a16:creationId xmlns:a16="http://schemas.microsoft.com/office/drawing/2014/main" id="{5096D1D0-BA5B-75DE-09B6-B5B8EA478289}"/>
              </a:ext>
            </a:extLst>
          </p:cNvPr>
          <p:cNvSpPr/>
          <p:nvPr userDrawn="1"/>
        </p:nvSpPr>
        <p:spPr>
          <a:xfrm rot="5400000">
            <a:off x="-2477654" y="2477654"/>
            <a:ext cx="6858000" cy="1902691"/>
          </a:xfrm>
          <a:prstGeom prst="rect">
            <a:avLst/>
          </a:prstGeom>
          <a:solidFill>
            <a:srgbClr val="00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2"/>
              </a:solidFill>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6212BBD5-D744-835A-B5F1-6AB594306286}"/>
              </a:ext>
            </a:extLst>
          </p:cNvPr>
          <p:cNvGrpSpPr/>
          <p:nvPr userDrawn="1"/>
        </p:nvGrpSpPr>
        <p:grpSpPr>
          <a:xfrm>
            <a:off x="3001818" y="1418256"/>
            <a:ext cx="5532582" cy="137702"/>
            <a:chOff x="-5349321" y="1785994"/>
            <a:chExt cx="7376771" cy="183603"/>
          </a:xfrm>
        </p:grpSpPr>
        <p:cxnSp>
          <p:nvCxnSpPr>
            <p:cNvPr id="6" name="Straight Connector 5">
              <a:extLst>
                <a:ext uri="{FF2B5EF4-FFF2-40B4-BE49-F238E27FC236}">
                  <a16:creationId xmlns:a16="http://schemas.microsoft.com/office/drawing/2014/main" id="{F9C29E8D-864A-9EA9-0431-AA94A4C6382E}"/>
                </a:ext>
              </a:extLst>
            </p:cNvPr>
            <p:cNvCxnSpPr>
              <a:cxnSpLocks/>
            </p:cNvCxnSpPr>
            <p:nvPr userDrawn="1"/>
          </p:nvCxnSpPr>
          <p:spPr>
            <a:xfrm>
              <a:off x="-5349321" y="1877794"/>
              <a:ext cx="7367687" cy="0"/>
            </a:xfrm>
            <a:prstGeom prst="line">
              <a:avLst/>
            </a:prstGeom>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7">
              <a:extLst>
                <a:ext uri="{FF2B5EF4-FFF2-40B4-BE49-F238E27FC236}">
                  <a16:creationId xmlns:a16="http://schemas.microsoft.com/office/drawing/2014/main" id="{D9CCE926-C439-81A6-33A6-11BEDA3C7729}"/>
                </a:ext>
              </a:extLst>
            </p:cNvPr>
            <p:cNvSpPr/>
            <p:nvPr userDrawn="1"/>
          </p:nvSpPr>
          <p:spPr>
            <a:xfrm>
              <a:off x="1814471" y="178599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2"/>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latin typeface="Segoe UI" panose="020B0502040204020203" pitchFamily="34" charset="0"/>
                <a:cs typeface="Segoe UI" panose="020B0502040204020203" pitchFamily="34" charset="0"/>
              </a:endParaRPr>
            </a:p>
          </p:txBody>
        </p:sp>
      </p:grpSp>
      <p:sp>
        <p:nvSpPr>
          <p:cNvPr id="9" name="Text Placeholder 6">
            <a:extLst>
              <a:ext uri="{FF2B5EF4-FFF2-40B4-BE49-F238E27FC236}">
                <a16:creationId xmlns:a16="http://schemas.microsoft.com/office/drawing/2014/main" id="{574F91BC-DEA1-2C02-934E-1005501880B4}"/>
              </a:ext>
            </a:extLst>
          </p:cNvPr>
          <p:cNvSpPr>
            <a:spLocks noGrp="1"/>
          </p:cNvSpPr>
          <p:nvPr>
            <p:ph type="body" sz="quarter" idx="11" hasCustomPrompt="1"/>
          </p:nvPr>
        </p:nvSpPr>
        <p:spPr>
          <a:xfrm>
            <a:off x="3001818" y="1071908"/>
            <a:ext cx="7631113" cy="346348"/>
          </a:xfrm>
        </p:spPr>
        <p:txBody>
          <a:bodyPr>
            <a:normAutofit/>
          </a:bodyPr>
          <a:lstStyle>
            <a:lvl1pPr marL="0" indent="0">
              <a:buNone/>
              <a:defRPr sz="1600" b="1">
                <a:solidFill>
                  <a:srgbClr val="007E82"/>
                </a:solidFill>
                <a:latin typeface="Segoe UI" panose="020B0502040204020203" pitchFamily="34" charset="0"/>
                <a:cs typeface="Segoe UI" panose="020B0502040204020203" pitchFamily="34" charset="0"/>
              </a:defRPr>
            </a:lvl1pPr>
          </a:lstStyle>
          <a:p>
            <a:pPr lvl="0"/>
            <a:r>
              <a:rPr lang="en-US"/>
              <a:t>Click to edit Page Head Master text styles</a:t>
            </a:r>
          </a:p>
        </p:txBody>
      </p:sp>
      <p:grpSp>
        <p:nvGrpSpPr>
          <p:cNvPr id="12" name="Group 11">
            <a:extLst>
              <a:ext uri="{FF2B5EF4-FFF2-40B4-BE49-F238E27FC236}">
                <a16:creationId xmlns:a16="http://schemas.microsoft.com/office/drawing/2014/main" id="{DEC75ECB-B2A5-AA7D-5E91-BF07BEE5C387}"/>
              </a:ext>
            </a:extLst>
          </p:cNvPr>
          <p:cNvGrpSpPr/>
          <p:nvPr userDrawn="1"/>
        </p:nvGrpSpPr>
        <p:grpSpPr>
          <a:xfrm>
            <a:off x="502610" y="6408675"/>
            <a:ext cx="218980" cy="260474"/>
            <a:chOff x="457200" y="7418670"/>
            <a:chExt cx="218980" cy="260474"/>
          </a:xfrm>
          <a:noFill/>
        </p:grpSpPr>
        <p:sp>
          <p:nvSpPr>
            <p:cNvPr id="13" name="bk object 20">
              <a:extLst>
                <a:ext uri="{FF2B5EF4-FFF2-40B4-BE49-F238E27FC236}">
                  <a16:creationId xmlns:a16="http://schemas.microsoft.com/office/drawing/2014/main" id="{4D8BAC04-EB82-B914-D7FD-C5EBAA2C7595}"/>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bg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14" name="Graphic 13">
              <a:hlinkClick r:id="rId2" action="ppaction://hlinksldjump"/>
              <a:extLst>
                <a:ext uri="{FF2B5EF4-FFF2-40B4-BE49-F238E27FC236}">
                  <a16:creationId xmlns:a16="http://schemas.microsoft.com/office/drawing/2014/main" id="{C515F284-8285-D28D-843E-43011B70850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pic>
        <p:nvPicPr>
          <p:cNvPr id="2" name="Picture 1">
            <a:extLst>
              <a:ext uri="{FF2B5EF4-FFF2-40B4-BE49-F238E27FC236}">
                <a16:creationId xmlns:a16="http://schemas.microsoft.com/office/drawing/2014/main" id="{8FC69736-525C-D302-991B-655B1453BC84}"/>
              </a:ext>
            </a:extLst>
          </p:cNvPr>
          <p:cNvPicPr>
            <a:picLocks noChangeAspect="1"/>
          </p:cNvPicPr>
          <p:nvPr userDrawn="1"/>
        </p:nvPicPr>
        <p:blipFill>
          <a:blip r:embed="rId5"/>
          <a:stretch>
            <a:fillRect/>
          </a:stretch>
        </p:blipFill>
        <p:spPr>
          <a:xfrm>
            <a:off x="1023742" y="574498"/>
            <a:ext cx="1757899" cy="2023240"/>
          </a:xfrm>
          <a:prstGeom prst="rect">
            <a:avLst/>
          </a:prstGeom>
        </p:spPr>
      </p:pic>
      <p:sp>
        <p:nvSpPr>
          <p:cNvPr id="11" name="Title 1">
            <a:extLst>
              <a:ext uri="{FF2B5EF4-FFF2-40B4-BE49-F238E27FC236}">
                <a16:creationId xmlns:a16="http://schemas.microsoft.com/office/drawing/2014/main" id="{99DD937B-DBB2-D994-D935-44EADDEEE2A2}"/>
              </a:ext>
            </a:extLst>
          </p:cNvPr>
          <p:cNvSpPr>
            <a:spLocks noGrp="1"/>
          </p:cNvSpPr>
          <p:nvPr>
            <p:ph type="title" hasCustomPrompt="1"/>
          </p:nvPr>
        </p:nvSpPr>
        <p:spPr>
          <a:xfrm>
            <a:off x="2533650" y="245890"/>
            <a:ext cx="4600575" cy="261640"/>
          </a:xfrm>
        </p:spPr>
        <p:txBody>
          <a:bodyPr>
            <a:noAutofit/>
          </a:bodyPr>
          <a:lstStyle>
            <a:lvl1pPr>
              <a:defRPr sz="2000">
                <a:latin typeface="Segoe UI" panose="020B0502040204020203" pitchFamily="34" charset="0"/>
                <a:cs typeface="Segoe UI" panose="020B0502040204020203" pitchFamily="34" charset="0"/>
              </a:defRPr>
            </a:lvl1pPr>
          </a:lstStyle>
          <a:p>
            <a:r>
              <a:rPr lang="en-US"/>
              <a:t>Running Head Master Style</a:t>
            </a:r>
          </a:p>
        </p:txBody>
      </p:sp>
      <p:sp>
        <p:nvSpPr>
          <p:cNvPr id="18" name="Text Placeholder 16">
            <a:extLst>
              <a:ext uri="{FF2B5EF4-FFF2-40B4-BE49-F238E27FC236}">
                <a16:creationId xmlns:a16="http://schemas.microsoft.com/office/drawing/2014/main" id="{853E4D6D-DF21-ADE5-00C5-0C56FD3D5089}"/>
              </a:ext>
            </a:extLst>
          </p:cNvPr>
          <p:cNvSpPr>
            <a:spLocks noGrp="1"/>
          </p:cNvSpPr>
          <p:nvPr>
            <p:ph type="body" sz="quarter" idx="12"/>
          </p:nvPr>
        </p:nvSpPr>
        <p:spPr>
          <a:xfrm>
            <a:off x="3021150" y="1724434"/>
            <a:ext cx="5530668"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aphic 15">
            <a:extLst>
              <a:ext uri="{FF2B5EF4-FFF2-40B4-BE49-F238E27FC236}">
                <a16:creationId xmlns:a16="http://schemas.microsoft.com/office/drawing/2014/main" id="{A4D6CF72-0518-4EBF-912C-27EEC699FC9E}"/>
              </a:ext>
            </a:extLst>
          </p:cNvPr>
          <p:cNvGrpSpPr/>
          <p:nvPr userDrawn="1"/>
        </p:nvGrpSpPr>
        <p:grpSpPr>
          <a:xfrm>
            <a:off x="7417313" y="216734"/>
            <a:ext cx="1554480" cy="274320"/>
            <a:chOff x="-1264842" y="3540381"/>
            <a:chExt cx="874556" cy="168029"/>
          </a:xfrm>
          <a:solidFill>
            <a:schemeClr val="tx1"/>
          </a:solidFill>
        </p:grpSpPr>
        <p:sp>
          <p:nvSpPr>
            <p:cNvPr id="22" name="Freeform 7">
              <a:extLst>
                <a:ext uri="{FF2B5EF4-FFF2-40B4-BE49-F238E27FC236}">
                  <a16:creationId xmlns:a16="http://schemas.microsoft.com/office/drawing/2014/main" id="{FA6F67ED-CBA0-497E-87BF-1B4EB5793ED7}"/>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23" name="Freeform 8">
              <a:extLst>
                <a:ext uri="{FF2B5EF4-FFF2-40B4-BE49-F238E27FC236}">
                  <a16:creationId xmlns:a16="http://schemas.microsoft.com/office/drawing/2014/main" id="{5DFBC181-8798-4ED8-8F6B-032EF1458CCC}"/>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95895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49E335-E31F-D296-0FD0-78FD6FD33DB4}"/>
              </a:ext>
            </a:extLst>
          </p:cNvPr>
          <p:cNvSpPr>
            <a:spLocks noGrp="1"/>
          </p:cNvSpPr>
          <p:nvPr>
            <p:ph type="sldNum" sz="quarter" idx="10"/>
          </p:nvPr>
        </p:nvSpPr>
        <p:spPr/>
        <p:txBody>
          <a:bodyPr/>
          <a:lstStyle>
            <a:lvl1pPr>
              <a:defRPr>
                <a:latin typeface="Segoe UI" panose="020B0502040204020203" pitchFamily="34" charset="0"/>
                <a:cs typeface="Segoe UI" panose="020B0502040204020203" pitchFamily="34" charset="0"/>
              </a:defRPr>
            </a:lvl1pPr>
          </a:lstStyle>
          <a:p>
            <a:fld id="{579045F7-0599-405E-A7CD-20A91EABA5C1}" type="slidenum">
              <a:rPr lang="en-US" smtClean="0"/>
              <a:pPr/>
              <a:t>‹#›</a:t>
            </a:fld>
            <a:endParaRPr lang="en-US"/>
          </a:p>
        </p:txBody>
      </p:sp>
      <p:sp>
        <p:nvSpPr>
          <p:cNvPr id="4" name="Rectangle 3">
            <a:extLst>
              <a:ext uri="{FF2B5EF4-FFF2-40B4-BE49-F238E27FC236}">
                <a16:creationId xmlns:a16="http://schemas.microsoft.com/office/drawing/2014/main" id="{5096D1D0-BA5B-75DE-09B6-B5B8EA478289}"/>
              </a:ext>
            </a:extLst>
          </p:cNvPr>
          <p:cNvSpPr/>
          <p:nvPr userDrawn="1"/>
        </p:nvSpPr>
        <p:spPr>
          <a:xfrm rot="5400000">
            <a:off x="-2037945" y="2037945"/>
            <a:ext cx="6858000" cy="2782110"/>
          </a:xfrm>
          <a:prstGeom prst="rect">
            <a:avLst/>
          </a:prstGeom>
          <a:solidFill>
            <a:srgbClr val="00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2"/>
              </a:solidFill>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3D0DC4F7-B47E-A41C-FF0B-B9A205F06BEE}"/>
              </a:ext>
            </a:extLst>
          </p:cNvPr>
          <p:cNvSpPr>
            <a:spLocks noGrp="1"/>
          </p:cNvSpPr>
          <p:nvPr>
            <p:ph type="title" hasCustomPrompt="1"/>
          </p:nvPr>
        </p:nvSpPr>
        <p:spPr>
          <a:xfrm>
            <a:off x="3001818" y="245890"/>
            <a:ext cx="3971925" cy="261640"/>
          </a:xfrm>
        </p:spPr>
        <p:txBody>
          <a:bodyPr>
            <a:noAutofit/>
          </a:bodyPr>
          <a:lstStyle>
            <a:lvl1pPr>
              <a:defRPr sz="2000">
                <a:latin typeface="Segoe UI" panose="020B0502040204020203" pitchFamily="34" charset="0"/>
                <a:cs typeface="Segoe UI" panose="020B0502040204020203" pitchFamily="34" charset="0"/>
              </a:defRPr>
            </a:lvl1pPr>
          </a:lstStyle>
          <a:p>
            <a:r>
              <a:rPr lang="en-US"/>
              <a:t>Running Head Master Style</a:t>
            </a:r>
          </a:p>
        </p:txBody>
      </p:sp>
      <p:sp>
        <p:nvSpPr>
          <p:cNvPr id="16" name="Text Placeholder 15">
            <a:extLst>
              <a:ext uri="{FF2B5EF4-FFF2-40B4-BE49-F238E27FC236}">
                <a16:creationId xmlns:a16="http://schemas.microsoft.com/office/drawing/2014/main" id="{EA39CCE8-5BE0-2FE9-B2F3-A016F2354593}"/>
              </a:ext>
            </a:extLst>
          </p:cNvPr>
          <p:cNvSpPr>
            <a:spLocks noGrp="1"/>
          </p:cNvSpPr>
          <p:nvPr>
            <p:ph type="body" idx="13" hasCustomPrompt="1"/>
          </p:nvPr>
        </p:nvSpPr>
        <p:spPr>
          <a:xfrm>
            <a:off x="133350" y="3181350"/>
            <a:ext cx="2505075" cy="2968625"/>
          </a:xfrm>
        </p:spPr>
        <p:txBody>
          <a:bodyPr>
            <a:normAutofit/>
          </a:bodyPr>
          <a:lstStyle>
            <a:lvl1pPr marL="0" indent="0">
              <a:buNone/>
              <a:defRPr sz="1000">
                <a:solidFill>
                  <a:schemeClr val="bg1"/>
                </a:solidFill>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side bar text styles level</a:t>
            </a:r>
          </a:p>
        </p:txBody>
      </p:sp>
      <p:grpSp>
        <p:nvGrpSpPr>
          <p:cNvPr id="22" name="Group 21">
            <a:extLst>
              <a:ext uri="{FF2B5EF4-FFF2-40B4-BE49-F238E27FC236}">
                <a16:creationId xmlns:a16="http://schemas.microsoft.com/office/drawing/2014/main" id="{FD980FFE-3A34-992F-D614-B0CC84C19E75}"/>
              </a:ext>
            </a:extLst>
          </p:cNvPr>
          <p:cNvGrpSpPr/>
          <p:nvPr userDrawn="1"/>
        </p:nvGrpSpPr>
        <p:grpSpPr>
          <a:xfrm>
            <a:off x="3001818" y="1110752"/>
            <a:ext cx="5532582" cy="137702"/>
            <a:chOff x="-5349321" y="1785994"/>
            <a:chExt cx="7376771" cy="183603"/>
          </a:xfrm>
        </p:grpSpPr>
        <p:cxnSp>
          <p:nvCxnSpPr>
            <p:cNvPr id="23" name="Straight Connector 22">
              <a:extLst>
                <a:ext uri="{FF2B5EF4-FFF2-40B4-BE49-F238E27FC236}">
                  <a16:creationId xmlns:a16="http://schemas.microsoft.com/office/drawing/2014/main" id="{892EA0FC-8784-7364-BE15-F3FCF16D3D2B}"/>
                </a:ext>
              </a:extLst>
            </p:cNvPr>
            <p:cNvCxnSpPr>
              <a:cxnSpLocks/>
            </p:cNvCxnSpPr>
            <p:nvPr userDrawn="1"/>
          </p:nvCxnSpPr>
          <p:spPr>
            <a:xfrm>
              <a:off x="-5349321" y="1877794"/>
              <a:ext cx="7367687" cy="0"/>
            </a:xfrm>
            <a:prstGeom prst="line">
              <a:avLst/>
            </a:prstGeom>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24" name="Freeform: Shape 27">
              <a:extLst>
                <a:ext uri="{FF2B5EF4-FFF2-40B4-BE49-F238E27FC236}">
                  <a16:creationId xmlns:a16="http://schemas.microsoft.com/office/drawing/2014/main" id="{56D96626-9054-9B9F-029D-4F03C80825D2}"/>
                </a:ext>
              </a:extLst>
            </p:cNvPr>
            <p:cNvSpPr/>
            <p:nvPr userDrawn="1"/>
          </p:nvSpPr>
          <p:spPr>
            <a:xfrm>
              <a:off x="1814471" y="178599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2"/>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latin typeface="Segoe UI" panose="020B0502040204020203" pitchFamily="34" charset="0"/>
                <a:cs typeface="Segoe UI" panose="020B0502040204020203" pitchFamily="34" charset="0"/>
              </a:endParaRPr>
            </a:p>
          </p:txBody>
        </p:sp>
      </p:grpSp>
      <p:sp>
        <p:nvSpPr>
          <p:cNvPr id="5" name="Text Placeholder 9">
            <a:extLst>
              <a:ext uri="{FF2B5EF4-FFF2-40B4-BE49-F238E27FC236}">
                <a16:creationId xmlns:a16="http://schemas.microsoft.com/office/drawing/2014/main" id="{639B7769-D455-3F9C-2557-0B4C5485B22E}"/>
              </a:ext>
            </a:extLst>
          </p:cNvPr>
          <p:cNvSpPr>
            <a:spLocks noGrp="1"/>
          </p:cNvSpPr>
          <p:nvPr>
            <p:ph type="body" sz="quarter" idx="11"/>
          </p:nvPr>
        </p:nvSpPr>
        <p:spPr>
          <a:xfrm>
            <a:off x="3001818" y="665488"/>
            <a:ext cx="5525769" cy="365124"/>
          </a:xfrm>
        </p:spPr>
        <p:txBody>
          <a:bodyPr vert="horz" lIns="0" tIns="0" rIns="0" bIns="0" rtlCol="0" anchor="ctr">
            <a:normAutofit/>
          </a:bodyPr>
          <a:lstStyle>
            <a:lvl1pPr>
              <a:defRPr lang="en-US" sz="1600" b="1" smtClean="0">
                <a:solidFill>
                  <a:srgbClr val="007E82"/>
                </a:solidFill>
                <a:latin typeface="Segoe UI" panose="020B0502040204020203" pitchFamily="34" charset="0"/>
                <a:cs typeface="Segoe UI" panose="020B0502040204020203" pitchFamily="34" charset="0"/>
              </a:defRPr>
            </a:lvl1pPr>
            <a:lvl2pPr marL="457200" indent="0">
              <a:buNone/>
              <a:defRPr lang="en-US" smtClean="0"/>
            </a:lvl2pPr>
            <a:lvl3pPr>
              <a:defRPr lang="en-US" smtClean="0"/>
            </a:lvl3pPr>
            <a:lvl4pPr>
              <a:defRPr lang="en-US" smtClean="0"/>
            </a:lvl4pPr>
            <a:lvl5pPr>
              <a:defRPr lang="en-US"/>
            </a:lvl5pPr>
          </a:lstStyle>
          <a:p>
            <a:pPr lvl="0">
              <a:lnSpc>
                <a:spcPct val="90000"/>
              </a:lnSpc>
              <a:spcBef>
                <a:spcPct val="0"/>
              </a:spcBef>
              <a:buNone/>
            </a:pPr>
            <a:r>
              <a:rPr lang="en-US"/>
              <a:t>Click to edit Master text styles</a:t>
            </a:r>
          </a:p>
        </p:txBody>
      </p:sp>
      <p:sp>
        <p:nvSpPr>
          <p:cNvPr id="9" name="Text Placeholder 16">
            <a:extLst>
              <a:ext uri="{FF2B5EF4-FFF2-40B4-BE49-F238E27FC236}">
                <a16:creationId xmlns:a16="http://schemas.microsoft.com/office/drawing/2014/main" id="{0C2C7029-7B21-0ED7-8593-B28F81B3C069}"/>
              </a:ext>
            </a:extLst>
          </p:cNvPr>
          <p:cNvSpPr>
            <a:spLocks noGrp="1"/>
          </p:cNvSpPr>
          <p:nvPr>
            <p:ph type="body" sz="quarter" idx="12"/>
          </p:nvPr>
        </p:nvSpPr>
        <p:spPr>
          <a:xfrm>
            <a:off x="3021150" y="1445760"/>
            <a:ext cx="5530668" cy="4719637"/>
          </a:xfrm>
        </p:spPr>
        <p:txBody>
          <a:bodyPr>
            <a:normAutofit/>
          </a:bodyPr>
          <a:lstStyle>
            <a:lvl1pPr>
              <a:defRPr sz="1000"/>
            </a:lvl1pPr>
            <a:lvl2pPr>
              <a:defRPr sz="10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0" name="Graphic 15">
            <a:extLst>
              <a:ext uri="{FF2B5EF4-FFF2-40B4-BE49-F238E27FC236}">
                <a16:creationId xmlns:a16="http://schemas.microsoft.com/office/drawing/2014/main" id="{58769CE4-2533-47A4-A9F7-3446B5EC8CD0}"/>
              </a:ext>
            </a:extLst>
          </p:cNvPr>
          <p:cNvGrpSpPr/>
          <p:nvPr userDrawn="1"/>
        </p:nvGrpSpPr>
        <p:grpSpPr>
          <a:xfrm>
            <a:off x="7417313" y="216734"/>
            <a:ext cx="1554480" cy="274320"/>
            <a:chOff x="-1264842" y="3540381"/>
            <a:chExt cx="874556" cy="168029"/>
          </a:xfrm>
          <a:solidFill>
            <a:schemeClr val="tx1"/>
          </a:solidFill>
        </p:grpSpPr>
        <p:sp>
          <p:nvSpPr>
            <p:cNvPr id="21" name="Freeform 7">
              <a:extLst>
                <a:ext uri="{FF2B5EF4-FFF2-40B4-BE49-F238E27FC236}">
                  <a16:creationId xmlns:a16="http://schemas.microsoft.com/office/drawing/2014/main" id="{2CBE8D6F-63D7-40B8-ABEE-06A720D75841}"/>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25" name="Freeform 8">
              <a:extLst>
                <a:ext uri="{FF2B5EF4-FFF2-40B4-BE49-F238E27FC236}">
                  <a16:creationId xmlns:a16="http://schemas.microsoft.com/office/drawing/2014/main" id="{E10D2A8B-6A56-4519-BCBA-80B1065FC091}"/>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26" name="Group 25">
            <a:extLst>
              <a:ext uri="{FF2B5EF4-FFF2-40B4-BE49-F238E27FC236}">
                <a16:creationId xmlns:a16="http://schemas.microsoft.com/office/drawing/2014/main" id="{5FE68A5A-072F-4BE8-86A6-8962A221CFB1}"/>
              </a:ext>
            </a:extLst>
          </p:cNvPr>
          <p:cNvGrpSpPr/>
          <p:nvPr userDrawn="1"/>
        </p:nvGrpSpPr>
        <p:grpSpPr>
          <a:xfrm>
            <a:off x="502610" y="6408675"/>
            <a:ext cx="218980" cy="260474"/>
            <a:chOff x="457200" y="7418670"/>
            <a:chExt cx="218980" cy="260474"/>
          </a:xfrm>
          <a:noFill/>
        </p:grpSpPr>
        <p:sp>
          <p:nvSpPr>
            <p:cNvPr id="27" name="bk object 20">
              <a:extLst>
                <a:ext uri="{FF2B5EF4-FFF2-40B4-BE49-F238E27FC236}">
                  <a16:creationId xmlns:a16="http://schemas.microsoft.com/office/drawing/2014/main" id="{34D1F418-EEDE-4AD3-A118-CF2483E4173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bg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28" name="Graphic 27">
              <a:hlinkClick r:id="rId2" action="ppaction://hlinksldjump"/>
              <a:extLst>
                <a:ext uri="{FF2B5EF4-FFF2-40B4-BE49-F238E27FC236}">
                  <a16:creationId xmlns:a16="http://schemas.microsoft.com/office/drawing/2014/main" id="{ABE09E19-4E6A-4D8C-9DB3-2A4C97E3AB3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374118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6D1D0-BA5B-75DE-09B6-B5B8EA478289}"/>
              </a:ext>
            </a:extLst>
          </p:cNvPr>
          <p:cNvSpPr/>
          <p:nvPr userDrawn="1"/>
        </p:nvSpPr>
        <p:spPr>
          <a:xfrm rot="5400000">
            <a:off x="4323944" y="2037945"/>
            <a:ext cx="6858000" cy="2782110"/>
          </a:xfrm>
          <a:prstGeom prst="rect">
            <a:avLst/>
          </a:prstGeom>
          <a:solidFill>
            <a:srgbClr val="00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solidFill>
                <a:schemeClr val="tx2"/>
              </a:solidFill>
              <a:latin typeface="Segoe UI" panose="020B05020402040202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1149E335-E31F-D296-0FD0-78FD6FD33DB4}"/>
              </a:ext>
            </a:extLst>
          </p:cNvPr>
          <p:cNvSpPr>
            <a:spLocks noGrp="1"/>
          </p:cNvSpPr>
          <p:nvPr>
            <p:ph type="sldNum" sz="quarter"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579045F7-0599-405E-A7CD-20A91EABA5C1}" type="slidenum">
              <a:rPr lang="en-US" smtClean="0"/>
              <a:pPr/>
              <a:t>‹#›</a:t>
            </a:fld>
            <a:endParaRPr lang="en-US"/>
          </a:p>
        </p:txBody>
      </p:sp>
      <p:sp>
        <p:nvSpPr>
          <p:cNvPr id="2" name="Text Placeholder 15">
            <a:extLst>
              <a:ext uri="{FF2B5EF4-FFF2-40B4-BE49-F238E27FC236}">
                <a16:creationId xmlns:a16="http://schemas.microsoft.com/office/drawing/2014/main" id="{80F5985D-E0D9-6E10-0CE4-BF815AEF0D72}"/>
              </a:ext>
            </a:extLst>
          </p:cNvPr>
          <p:cNvSpPr>
            <a:spLocks noGrp="1"/>
          </p:cNvSpPr>
          <p:nvPr>
            <p:ph type="body" idx="13" hasCustomPrompt="1"/>
          </p:nvPr>
        </p:nvSpPr>
        <p:spPr>
          <a:xfrm>
            <a:off x="6500407" y="3181350"/>
            <a:ext cx="2505075" cy="2968625"/>
          </a:xfrm>
        </p:spPr>
        <p:txBody>
          <a:bodyPr>
            <a:normAutofit/>
          </a:bodyPr>
          <a:lstStyle>
            <a:lvl1pPr marL="0" indent="0">
              <a:buNone/>
              <a:defRPr sz="1000">
                <a:solidFill>
                  <a:schemeClr val="bg1"/>
                </a:solidFill>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side bar text styles level</a:t>
            </a:r>
          </a:p>
        </p:txBody>
      </p:sp>
      <p:grpSp>
        <p:nvGrpSpPr>
          <p:cNvPr id="21" name="Group 20">
            <a:extLst>
              <a:ext uri="{FF2B5EF4-FFF2-40B4-BE49-F238E27FC236}">
                <a16:creationId xmlns:a16="http://schemas.microsoft.com/office/drawing/2014/main" id="{5BF11506-BFC9-7251-BCB0-22BDD8E9C94D}"/>
              </a:ext>
            </a:extLst>
          </p:cNvPr>
          <p:cNvGrpSpPr/>
          <p:nvPr userDrawn="1"/>
        </p:nvGrpSpPr>
        <p:grpSpPr>
          <a:xfrm rot="10800000">
            <a:off x="480592" y="1106855"/>
            <a:ext cx="5532582" cy="137702"/>
            <a:chOff x="-5349321" y="1785994"/>
            <a:chExt cx="7376771" cy="183603"/>
          </a:xfrm>
        </p:grpSpPr>
        <p:cxnSp>
          <p:nvCxnSpPr>
            <p:cNvPr id="22" name="Straight Connector 21">
              <a:extLst>
                <a:ext uri="{FF2B5EF4-FFF2-40B4-BE49-F238E27FC236}">
                  <a16:creationId xmlns:a16="http://schemas.microsoft.com/office/drawing/2014/main" id="{A073AD6B-F97A-E0E8-E160-4552ED4DCCB8}"/>
                </a:ext>
              </a:extLst>
            </p:cNvPr>
            <p:cNvCxnSpPr>
              <a:cxnSpLocks/>
            </p:cNvCxnSpPr>
            <p:nvPr userDrawn="1"/>
          </p:nvCxnSpPr>
          <p:spPr>
            <a:xfrm>
              <a:off x="-5349321" y="1877794"/>
              <a:ext cx="7367687" cy="0"/>
            </a:xfrm>
            <a:prstGeom prst="line">
              <a:avLst/>
            </a:prstGeom>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23" name="Freeform: Shape 27">
              <a:extLst>
                <a:ext uri="{FF2B5EF4-FFF2-40B4-BE49-F238E27FC236}">
                  <a16:creationId xmlns:a16="http://schemas.microsoft.com/office/drawing/2014/main" id="{42170D4B-0242-D444-9451-9D0F591D474E}"/>
                </a:ext>
              </a:extLst>
            </p:cNvPr>
            <p:cNvSpPr/>
            <p:nvPr userDrawn="1"/>
          </p:nvSpPr>
          <p:spPr>
            <a:xfrm>
              <a:off x="1814471" y="178599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2"/>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latin typeface="Segoe UI" panose="020B0502040204020203" pitchFamily="34" charset="0"/>
                <a:cs typeface="Segoe UI" panose="020B0502040204020203" pitchFamily="34" charset="0"/>
              </a:endParaRPr>
            </a:p>
          </p:txBody>
        </p:sp>
      </p:grpSp>
      <p:sp>
        <p:nvSpPr>
          <p:cNvPr id="6" name="Text Placeholder 9">
            <a:extLst>
              <a:ext uri="{FF2B5EF4-FFF2-40B4-BE49-F238E27FC236}">
                <a16:creationId xmlns:a16="http://schemas.microsoft.com/office/drawing/2014/main" id="{A5EE5E1F-EF4C-04AE-C4D5-FFC280202A23}"/>
              </a:ext>
            </a:extLst>
          </p:cNvPr>
          <p:cNvSpPr>
            <a:spLocks noGrp="1"/>
          </p:cNvSpPr>
          <p:nvPr>
            <p:ph type="body" sz="quarter" idx="11"/>
          </p:nvPr>
        </p:nvSpPr>
        <p:spPr>
          <a:xfrm>
            <a:off x="685482" y="665488"/>
            <a:ext cx="5525769" cy="365124"/>
          </a:xfrm>
        </p:spPr>
        <p:txBody>
          <a:bodyPr vert="horz" lIns="0" tIns="0" rIns="0" bIns="0" rtlCol="0" anchor="ctr">
            <a:normAutofit/>
          </a:bodyPr>
          <a:lstStyle>
            <a:lvl1pPr>
              <a:defRPr lang="en-US" sz="1600" b="1" smtClean="0">
                <a:solidFill>
                  <a:srgbClr val="007E82"/>
                </a:solidFill>
                <a:latin typeface="Segoe UI" panose="020B0502040204020203" pitchFamily="34" charset="0"/>
                <a:cs typeface="Segoe UI" panose="020B0502040204020203" pitchFamily="34" charset="0"/>
              </a:defRPr>
            </a:lvl1pPr>
            <a:lvl2pPr marL="457200" indent="0">
              <a:buNone/>
              <a:defRPr lang="en-US" smtClean="0"/>
            </a:lvl2pPr>
            <a:lvl3pPr>
              <a:defRPr lang="en-US" smtClean="0"/>
            </a:lvl3pPr>
            <a:lvl4pPr>
              <a:defRPr lang="en-US" smtClean="0"/>
            </a:lvl4pPr>
            <a:lvl5pPr>
              <a:defRPr lang="en-US"/>
            </a:lvl5pPr>
          </a:lstStyle>
          <a:p>
            <a:pPr lvl="0">
              <a:lnSpc>
                <a:spcPct val="90000"/>
              </a:lnSpc>
              <a:spcBef>
                <a:spcPct val="0"/>
              </a:spcBef>
              <a:buNone/>
            </a:pPr>
            <a:r>
              <a:rPr lang="en-US"/>
              <a:t>Click to edit Master text styles</a:t>
            </a:r>
          </a:p>
        </p:txBody>
      </p:sp>
      <p:sp>
        <p:nvSpPr>
          <p:cNvPr id="17" name="Text Placeholder 16">
            <a:extLst>
              <a:ext uri="{FF2B5EF4-FFF2-40B4-BE49-F238E27FC236}">
                <a16:creationId xmlns:a16="http://schemas.microsoft.com/office/drawing/2014/main" id="{EBCA74A2-7E91-62E1-321A-CA38D8FE3BE0}"/>
              </a:ext>
            </a:extLst>
          </p:cNvPr>
          <p:cNvSpPr>
            <a:spLocks noGrp="1"/>
          </p:cNvSpPr>
          <p:nvPr>
            <p:ph type="body" sz="quarter" idx="12"/>
          </p:nvPr>
        </p:nvSpPr>
        <p:spPr>
          <a:xfrm>
            <a:off x="713379" y="1437051"/>
            <a:ext cx="5530668"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 name="Graphic 15">
            <a:extLst>
              <a:ext uri="{FF2B5EF4-FFF2-40B4-BE49-F238E27FC236}">
                <a16:creationId xmlns:a16="http://schemas.microsoft.com/office/drawing/2014/main" id="{579A782E-DBC0-4D94-ABB0-118D09C48969}"/>
              </a:ext>
            </a:extLst>
          </p:cNvPr>
          <p:cNvGrpSpPr/>
          <p:nvPr userDrawn="1"/>
        </p:nvGrpSpPr>
        <p:grpSpPr>
          <a:xfrm>
            <a:off x="7417313" y="216734"/>
            <a:ext cx="1554480" cy="274320"/>
            <a:chOff x="-1264842" y="3540381"/>
            <a:chExt cx="874556" cy="168029"/>
          </a:xfrm>
          <a:solidFill>
            <a:schemeClr val="bg1"/>
          </a:solidFill>
        </p:grpSpPr>
        <p:sp>
          <p:nvSpPr>
            <p:cNvPr id="18" name="Freeform 7">
              <a:extLst>
                <a:ext uri="{FF2B5EF4-FFF2-40B4-BE49-F238E27FC236}">
                  <a16:creationId xmlns:a16="http://schemas.microsoft.com/office/drawing/2014/main" id="{B4473648-BD8A-4C1E-9706-D0A32A052CD0}"/>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19" name="Freeform 8">
              <a:extLst>
                <a:ext uri="{FF2B5EF4-FFF2-40B4-BE49-F238E27FC236}">
                  <a16:creationId xmlns:a16="http://schemas.microsoft.com/office/drawing/2014/main" id="{2DF0CB21-B56E-4FCD-B3B7-63F136711527}"/>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20" name="Group 19">
            <a:extLst>
              <a:ext uri="{FF2B5EF4-FFF2-40B4-BE49-F238E27FC236}">
                <a16:creationId xmlns:a16="http://schemas.microsoft.com/office/drawing/2014/main" id="{76D48921-9153-4836-913A-A4B06978E716}"/>
              </a:ext>
            </a:extLst>
          </p:cNvPr>
          <p:cNvGrpSpPr/>
          <p:nvPr userDrawn="1"/>
        </p:nvGrpSpPr>
        <p:grpSpPr>
          <a:xfrm>
            <a:off x="502610" y="6408675"/>
            <a:ext cx="218980" cy="260474"/>
            <a:chOff x="457200" y="7418670"/>
            <a:chExt cx="218980" cy="260474"/>
          </a:xfrm>
          <a:noFill/>
        </p:grpSpPr>
        <p:sp>
          <p:nvSpPr>
            <p:cNvPr id="24" name="bk object 20">
              <a:extLst>
                <a:ext uri="{FF2B5EF4-FFF2-40B4-BE49-F238E27FC236}">
                  <a16:creationId xmlns:a16="http://schemas.microsoft.com/office/drawing/2014/main" id="{81957584-F720-4F8B-92E9-9FD850B523EF}"/>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tx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25" name="Graphic 24">
              <a:hlinkClick r:id="rId2" action="ppaction://hlinksldjump"/>
              <a:extLst>
                <a:ext uri="{FF2B5EF4-FFF2-40B4-BE49-F238E27FC236}">
                  <a16:creationId xmlns:a16="http://schemas.microsoft.com/office/drawing/2014/main" id="{438FF721-56E3-4DC4-946C-E046906073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376704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BFC677-024C-1B42-8FA1-5EC002D6C4F6}"/>
              </a:ext>
            </a:extLst>
          </p:cNvPr>
          <p:cNvSpPr/>
          <p:nvPr userDrawn="1"/>
        </p:nvSpPr>
        <p:spPr>
          <a:xfrm>
            <a:off x="0" y="0"/>
            <a:ext cx="9144000" cy="3970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350">
                <a:solidFill>
                  <a:schemeClr val="tx2"/>
                </a:solidFill>
                <a:latin typeface="Segoe UI" panose="020B0502040204020203" pitchFamily="34" charset="0"/>
                <a:cs typeface="Segoe UI" panose="020B0502040204020203" pitchFamily="34" charset="0"/>
              </a:rPr>
              <a:t>V</a:t>
            </a:r>
          </a:p>
        </p:txBody>
      </p:sp>
      <p:sp>
        <p:nvSpPr>
          <p:cNvPr id="21" name="Slide Number Placeholder 2">
            <a:extLst>
              <a:ext uri="{FF2B5EF4-FFF2-40B4-BE49-F238E27FC236}">
                <a16:creationId xmlns:a16="http://schemas.microsoft.com/office/drawing/2014/main" id="{61D763FD-B626-12FB-5EC2-19A1D5EF0C00}"/>
              </a:ext>
            </a:extLst>
          </p:cNvPr>
          <p:cNvSpPr>
            <a:spLocks noGrp="1"/>
          </p:cNvSpPr>
          <p:nvPr>
            <p:ph type="sldNum" sz="quarter" idx="11"/>
          </p:nvPr>
        </p:nvSpPr>
        <p:spPr>
          <a:xfrm>
            <a:off x="6477000" y="6356351"/>
            <a:ext cx="2057400" cy="365125"/>
          </a:xfrm>
        </p:spPr>
        <p:txBody>
          <a:bodyPr/>
          <a:lstStyle>
            <a:lvl1pPr>
              <a:defRPr>
                <a:latin typeface="Segoe UI" panose="020B0502040204020203" pitchFamily="34" charset="0"/>
                <a:cs typeface="Segoe UI" panose="020B0502040204020203" pitchFamily="34" charset="0"/>
              </a:defRPr>
            </a:lvl1pPr>
          </a:lstStyle>
          <a:p>
            <a:fld id="{579045F7-0599-405E-A7CD-20A91EABA5C1}" type="slidenum">
              <a:rPr lang="en-US" smtClean="0"/>
              <a:pPr/>
              <a:t>‹#›</a:t>
            </a:fld>
            <a:endParaRPr lang="en-US"/>
          </a:p>
        </p:txBody>
      </p:sp>
      <p:sp>
        <p:nvSpPr>
          <p:cNvPr id="10" name="Title 1">
            <a:extLst>
              <a:ext uri="{FF2B5EF4-FFF2-40B4-BE49-F238E27FC236}">
                <a16:creationId xmlns:a16="http://schemas.microsoft.com/office/drawing/2014/main" id="{F6AB5BAE-0886-5993-6C83-0244974A8A30}"/>
              </a:ext>
            </a:extLst>
          </p:cNvPr>
          <p:cNvSpPr>
            <a:spLocks noGrp="1"/>
          </p:cNvSpPr>
          <p:nvPr>
            <p:ph type="title" hasCustomPrompt="1"/>
          </p:nvPr>
        </p:nvSpPr>
        <p:spPr>
          <a:xfrm>
            <a:off x="609600" y="245890"/>
            <a:ext cx="6273521" cy="261640"/>
          </a:xfrm>
        </p:spPr>
        <p:txBody>
          <a:bodyPr>
            <a:noAutofit/>
          </a:bodyPr>
          <a:lstStyle>
            <a:lvl1pPr>
              <a:defRPr sz="2000">
                <a:solidFill>
                  <a:schemeClr val="bg1"/>
                </a:solidFill>
                <a:latin typeface="Segoe UI" panose="020B0502040204020203" pitchFamily="34" charset="0"/>
                <a:cs typeface="Segoe UI" panose="020B0502040204020203" pitchFamily="34" charset="0"/>
              </a:defRPr>
            </a:lvl1pPr>
          </a:lstStyle>
          <a:p>
            <a:r>
              <a:rPr lang="en-US"/>
              <a:t>Click to edit Running Head Master style</a:t>
            </a:r>
          </a:p>
        </p:txBody>
      </p:sp>
      <p:sp>
        <p:nvSpPr>
          <p:cNvPr id="11" name="Text Placeholder 2">
            <a:extLst>
              <a:ext uri="{FF2B5EF4-FFF2-40B4-BE49-F238E27FC236}">
                <a16:creationId xmlns:a16="http://schemas.microsoft.com/office/drawing/2014/main" id="{61084787-EB0B-9296-1891-7B9AE7B40D42}"/>
              </a:ext>
            </a:extLst>
          </p:cNvPr>
          <p:cNvSpPr>
            <a:spLocks noGrp="1"/>
          </p:cNvSpPr>
          <p:nvPr>
            <p:ph idx="1"/>
          </p:nvPr>
        </p:nvSpPr>
        <p:spPr>
          <a:xfrm>
            <a:off x="609601" y="1206469"/>
            <a:ext cx="7924800" cy="2329773"/>
          </a:xfrm>
          <a:prstGeom prst="rect">
            <a:avLst/>
          </a:prstGeom>
        </p:spPr>
        <p:txBody>
          <a:bodyPr vert="horz" lIns="0" tIns="0" rIns="0" bIns="0" rtlCol="0">
            <a:normAutofit/>
          </a:bodyPr>
          <a:lstStyle>
            <a:lvl1pPr marL="0" indent="0">
              <a:buNone/>
              <a:defRPr sz="1200">
                <a:solidFill>
                  <a:schemeClr val="bg1"/>
                </a:solidFill>
                <a:latin typeface="Segoe UI" panose="020B0502040204020203" pitchFamily="34" charset="0"/>
                <a:cs typeface="Segoe UI" panose="020B0502040204020203" pitchFamily="34" charset="0"/>
              </a:defRPr>
            </a:lvl1pPr>
            <a:lvl2pPr>
              <a:defRPr sz="1200">
                <a:solidFill>
                  <a:schemeClr val="bg1"/>
                </a:solidFill>
                <a:latin typeface="Segoe UI" panose="020B0502040204020203" pitchFamily="34" charset="0"/>
                <a:cs typeface="Segoe UI" panose="020B0502040204020203" pitchFamily="34" charset="0"/>
              </a:defRPr>
            </a:lvl2pPr>
            <a:lvl3pPr marL="1005840" indent="-228600">
              <a:buFont typeface="Courier New" panose="02070309020205020404" pitchFamily="49" charset="0"/>
              <a:buChar char="o"/>
              <a:defRPr sz="1200">
                <a:solidFill>
                  <a:schemeClr val="bg1"/>
                </a:solidFill>
                <a:latin typeface="Segoe UI" panose="020B0502040204020203" pitchFamily="34" charset="0"/>
                <a:cs typeface="Segoe UI" panose="020B0502040204020203" pitchFamily="34" charset="0"/>
              </a:defRPr>
            </a:lvl3pPr>
            <a:lvl4pPr marL="1371600" indent="-228600">
              <a:buFont typeface="Wingdings" panose="05000000000000000000" pitchFamily="2" charset="2"/>
              <a:buChar char="§"/>
              <a:defRPr sz="1200">
                <a:solidFill>
                  <a:schemeClr val="bg1"/>
                </a:solidFill>
                <a:latin typeface="Segoe UI" panose="020B0502040204020203" pitchFamily="34" charset="0"/>
                <a:cs typeface="Segoe UI" panose="020B0502040204020203" pitchFamily="34" charset="0"/>
              </a:defRPr>
            </a:lvl4pPr>
            <a:lvl5pPr>
              <a:defRPr sz="1200">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9">
            <a:extLst>
              <a:ext uri="{FF2B5EF4-FFF2-40B4-BE49-F238E27FC236}">
                <a16:creationId xmlns:a16="http://schemas.microsoft.com/office/drawing/2014/main" id="{72CC8F98-1995-0CA2-0BA0-292C6CF5F07B}"/>
              </a:ext>
            </a:extLst>
          </p:cNvPr>
          <p:cNvSpPr>
            <a:spLocks noGrp="1"/>
          </p:cNvSpPr>
          <p:nvPr>
            <p:ph type="body" sz="quarter" idx="12"/>
          </p:nvPr>
        </p:nvSpPr>
        <p:spPr>
          <a:xfrm>
            <a:off x="609601" y="665487"/>
            <a:ext cx="7924799" cy="383025"/>
          </a:xfrm>
        </p:spPr>
        <p:txBody>
          <a:bodyPr vert="horz" lIns="0" tIns="0" rIns="0" bIns="0" rtlCol="0" anchor="ctr">
            <a:normAutofit/>
          </a:bodyPr>
          <a:lstStyle>
            <a:lvl1pPr>
              <a:defRPr lang="en-US" sz="1600" b="1" smtClean="0">
                <a:solidFill>
                  <a:schemeClr val="tx1">
                    <a:lumMod val="20000"/>
                    <a:lumOff val="80000"/>
                  </a:schemeClr>
                </a:solidFill>
                <a:latin typeface="Segoe UI" panose="020B0502040204020203" pitchFamily="34" charset="0"/>
                <a:cs typeface="Segoe UI" panose="020B0502040204020203" pitchFamily="34" charset="0"/>
              </a:defRPr>
            </a:lvl1pPr>
            <a:lvl2pPr marL="457200" indent="0">
              <a:buNone/>
              <a:defRPr lang="en-US" smtClean="0"/>
            </a:lvl2pPr>
            <a:lvl3pPr>
              <a:defRPr lang="en-US" smtClean="0"/>
            </a:lvl3pPr>
            <a:lvl4pPr>
              <a:defRPr lang="en-US" smtClean="0"/>
            </a:lvl4pPr>
            <a:lvl5pPr>
              <a:defRPr lang="en-US"/>
            </a:lvl5pPr>
          </a:lstStyle>
          <a:p>
            <a:pPr lvl="0">
              <a:lnSpc>
                <a:spcPct val="90000"/>
              </a:lnSpc>
              <a:spcBef>
                <a:spcPct val="0"/>
              </a:spcBef>
              <a:buNone/>
            </a:pPr>
            <a:r>
              <a:rPr lang="en-US"/>
              <a:t>Click to edit Master text styles</a:t>
            </a:r>
          </a:p>
        </p:txBody>
      </p:sp>
      <p:grpSp>
        <p:nvGrpSpPr>
          <p:cNvPr id="27" name="Graphic 15">
            <a:extLst>
              <a:ext uri="{FF2B5EF4-FFF2-40B4-BE49-F238E27FC236}">
                <a16:creationId xmlns:a16="http://schemas.microsoft.com/office/drawing/2014/main" id="{4323EDF2-4579-4125-9299-1FCE1423FB86}"/>
              </a:ext>
            </a:extLst>
          </p:cNvPr>
          <p:cNvGrpSpPr/>
          <p:nvPr userDrawn="1"/>
        </p:nvGrpSpPr>
        <p:grpSpPr>
          <a:xfrm>
            <a:off x="7417313" y="216734"/>
            <a:ext cx="1554480" cy="274320"/>
            <a:chOff x="-1264842" y="3540381"/>
            <a:chExt cx="874556" cy="168029"/>
          </a:xfrm>
          <a:solidFill>
            <a:schemeClr val="bg1"/>
          </a:solidFill>
        </p:grpSpPr>
        <p:sp>
          <p:nvSpPr>
            <p:cNvPr id="28" name="Freeform 7">
              <a:extLst>
                <a:ext uri="{FF2B5EF4-FFF2-40B4-BE49-F238E27FC236}">
                  <a16:creationId xmlns:a16="http://schemas.microsoft.com/office/drawing/2014/main" id="{B758CE60-128C-4960-A26E-5FE44CF85D08}"/>
                </a:ext>
              </a:extLst>
            </p:cNvPr>
            <p:cNvSpPr/>
            <p:nvPr/>
          </p:nvSpPr>
          <p:spPr>
            <a:xfrm>
              <a:off x="-717541" y="3667278"/>
              <a:ext cx="322530" cy="41131"/>
            </a:xfrm>
            <a:custGeom>
              <a:avLst/>
              <a:gdLst>
                <a:gd name="connsiteX0" fmla="*/ 286522 w 322530"/>
                <a:gd name="connsiteY0" fmla="*/ 40562 h 41131"/>
                <a:gd name="connsiteX1" fmla="*/ 291410 w 322530"/>
                <a:gd name="connsiteY1" fmla="*/ 40562 h 41131"/>
                <a:gd name="connsiteX2" fmla="*/ 292388 w 322530"/>
                <a:gd name="connsiteY2" fmla="*/ 40154 h 41131"/>
                <a:gd name="connsiteX3" fmla="*/ 292795 w 322530"/>
                <a:gd name="connsiteY3" fmla="*/ 39177 h 41131"/>
                <a:gd name="connsiteX4" fmla="*/ 292795 w 322530"/>
                <a:gd name="connsiteY4" fmla="*/ 14661 h 41131"/>
                <a:gd name="connsiteX5" fmla="*/ 300698 w 322530"/>
                <a:gd name="connsiteY5" fmla="*/ 29729 h 41131"/>
                <a:gd name="connsiteX6" fmla="*/ 302653 w 322530"/>
                <a:gd name="connsiteY6" fmla="*/ 30951 h 41131"/>
                <a:gd name="connsiteX7" fmla="*/ 305015 w 322530"/>
                <a:gd name="connsiteY7" fmla="*/ 30951 h 41131"/>
                <a:gd name="connsiteX8" fmla="*/ 306889 w 322530"/>
                <a:gd name="connsiteY8" fmla="*/ 29729 h 41131"/>
                <a:gd name="connsiteX9" fmla="*/ 314791 w 322530"/>
                <a:gd name="connsiteY9" fmla="*/ 14661 h 41131"/>
                <a:gd name="connsiteX10" fmla="*/ 314791 w 322530"/>
                <a:gd name="connsiteY10" fmla="*/ 39177 h 41131"/>
                <a:gd name="connsiteX11" fmla="*/ 315199 w 322530"/>
                <a:gd name="connsiteY11" fmla="*/ 40154 h 41131"/>
                <a:gd name="connsiteX12" fmla="*/ 316177 w 322530"/>
                <a:gd name="connsiteY12" fmla="*/ 40562 h 41131"/>
                <a:gd name="connsiteX13" fmla="*/ 321065 w 322530"/>
                <a:gd name="connsiteY13" fmla="*/ 40562 h 41131"/>
                <a:gd name="connsiteX14" fmla="*/ 322124 w 322530"/>
                <a:gd name="connsiteY14" fmla="*/ 40154 h 41131"/>
                <a:gd name="connsiteX15" fmla="*/ 322531 w 322530"/>
                <a:gd name="connsiteY15" fmla="*/ 39177 h 41131"/>
                <a:gd name="connsiteX16" fmla="*/ 322531 w 322530"/>
                <a:gd name="connsiteY16" fmla="*/ 2036 h 41131"/>
                <a:gd name="connsiteX17" fmla="*/ 322124 w 322530"/>
                <a:gd name="connsiteY17" fmla="*/ 977 h 41131"/>
                <a:gd name="connsiteX18" fmla="*/ 321065 w 322530"/>
                <a:gd name="connsiteY18" fmla="*/ 570 h 41131"/>
                <a:gd name="connsiteX19" fmla="*/ 316502 w 322530"/>
                <a:gd name="connsiteY19" fmla="*/ 570 h 41131"/>
                <a:gd name="connsiteX20" fmla="*/ 314791 w 322530"/>
                <a:gd name="connsiteY20" fmla="*/ 1629 h 41131"/>
                <a:gd name="connsiteX21" fmla="*/ 303794 w 322530"/>
                <a:gd name="connsiteY21" fmla="*/ 22073 h 41131"/>
                <a:gd name="connsiteX22" fmla="*/ 292795 w 322530"/>
                <a:gd name="connsiteY22" fmla="*/ 1629 h 41131"/>
                <a:gd name="connsiteX23" fmla="*/ 291085 w 322530"/>
                <a:gd name="connsiteY23" fmla="*/ 570 h 41131"/>
                <a:gd name="connsiteX24" fmla="*/ 286441 w 322530"/>
                <a:gd name="connsiteY24" fmla="*/ 570 h 41131"/>
                <a:gd name="connsiteX25" fmla="*/ 285463 w 322530"/>
                <a:gd name="connsiteY25" fmla="*/ 977 h 41131"/>
                <a:gd name="connsiteX26" fmla="*/ 285056 w 322530"/>
                <a:gd name="connsiteY26" fmla="*/ 2036 h 41131"/>
                <a:gd name="connsiteX27" fmla="*/ 285056 w 322530"/>
                <a:gd name="connsiteY27" fmla="*/ 39177 h 41131"/>
                <a:gd name="connsiteX28" fmla="*/ 285463 w 322530"/>
                <a:gd name="connsiteY28" fmla="*/ 40154 h 41131"/>
                <a:gd name="connsiteX29" fmla="*/ 286522 w 322530"/>
                <a:gd name="connsiteY29" fmla="*/ 40562 h 41131"/>
                <a:gd name="connsiteX30" fmla="*/ 252306 w 322530"/>
                <a:gd name="connsiteY30" fmla="*/ 8389 h 41131"/>
                <a:gd name="connsiteX31" fmla="*/ 258742 w 322530"/>
                <a:gd name="connsiteY31" fmla="*/ 25982 h 41131"/>
                <a:gd name="connsiteX32" fmla="*/ 245870 w 322530"/>
                <a:gd name="connsiteY32" fmla="*/ 25982 h 41131"/>
                <a:gd name="connsiteX33" fmla="*/ 252306 w 322530"/>
                <a:gd name="connsiteY33" fmla="*/ 8389 h 41131"/>
                <a:gd name="connsiteX34" fmla="*/ 234546 w 322530"/>
                <a:gd name="connsiteY34" fmla="*/ 40562 h 41131"/>
                <a:gd name="connsiteX35" fmla="*/ 239597 w 322530"/>
                <a:gd name="connsiteY35" fmla="*/ 40562 h 41131"/>
                <a:gd name="connsiteX36" fmla="*/ 241226 w 322530"/>
                <a:gd name="connsiteY36" fmla="*/ 39503 h 41131"/>
                <a:gd name="connsiteX37" fmla="*/ 243833 w 322530"/>
                <a:gd name="connsiteY37" fmla="*/ 32580 h 41131"/>
                <a:gd name="connsiteX38" fmla="*/ 260697 w 322530"/>
                <a:gd name="connsiteY38" fmla="*/ 32580 h 41131"/>
                <a:gd name="connsiteX39" fmla="*/ 263304 w 322530"/>
                <a:gd name="connsiteY39" fmla="*/ 39503 h 41131"/>
                <a:gd name="connsiteX40" fmla="*/ 264933 w 322530"/>
                <a:gd name="connsiteY40" fmla="*/ 40562 h 41131"/>
                <a:gd name="connsiteX41" fmla="*/ 269984 w 322530"/>
                <a:gd name="connsiteY41" fmla="*/ 40562 h 41131"/>
                <a:gd name="connsiteX42" fmla="*/ 270799 w 322530"/>
                <a:gd name="connsiteY42" fmla="*/ 40236 h 41131"/>
                <a:gd name="connsiteX43" fmla="*/ 271206 w 322530"/>
                <a:gd name="connsiteY43" fmla="*/ 39421 h 41131"/>
                <a:gd name="connsiteX44" fmla="*/ 271125 w 322530"/>
                <a:gd name="connsiteY44" fmla="*/ 38933 h 41131"/>
                <a:gd name="connsiteX45" fmla="*/ 257438 w 322530"/>
                <a:gd name="connsiteY45" fmla="*/ 2118 h 41131"/>
                <a:gd name="connsiteX46" fmla="*/ 255402 w 322530"/>
                <a:gd name="connsiteY46" fmla="*/ 652 h 41131"/>
                <a:gd name="connsiteX47" fmla="*/ 249128 w 322530"/>
                <a:gd name="connsiteY47" fmla="*/ 652 h 41131"/>
                <a:gd name="connsiteX48" fmla="*/ 247092 w 322530"/>
                <a:gd name="connsiteY48" fmla="*/ 2118 h 41131"/>
                <a:gd name="connsiteX49" fmla="*/ 233405 w 322530"/>
                <a:gd name="connsiteY49" fmla="*/ 38933 h 41131"/>
                <a:gd name="connsiteX50" fmla="*/ 233324 w 322530"/>
                <a:gd name="connsiteY50" fmla="*/ 39421 h 41131"/>
                <a:gd name="connsiteX51" fmla="*/ 233650 w 322530"/>
                <a:gd name="connsiteY51" fmla="*/ 40236 h 41131"/>
                <a:gd name="connsiteX52" fmla="*/ 234546 w 322530"/>
                <a:gd name="connsiteY52" fmla="*/ 40562 h 41131"/>
                <a:gd name="connsiteX53" fmla="*/ 197967 w 322530"/>
                <a:gd name="connsiteY53" fmla="*/ 18978 h 41131"/>
                <a:gd name="connsiteX54" fmla="*/ 197967 w 322530"/>
                <a:gd name="connsiteY54" fmla="*/ 7005 h 41131"/>
                <a:gd name="connsiteX55" fmla="*/ 205869 w 322530"/>
                <a:gd name="connsiteY55" fmla="*/ 7005 h 41131"/>
                <a:gd name="connsiteX56" fmla="*/ 211002 w 322530"/>
                <a:gd name="connsiteY56" fmla="*/ 8552 h 41131"/>
                <a:gd name="connsiteX57" fmla="*/ 212712 w 322530"/>
                <a:gd name="connsiteY57" fmla="*/ 13032 h 41131"/>
                <a:gd name="connsiteX58" fmla="*/ 211002 w 322530"/>
                <a:gd name="connsiteY58" fmla="*/ 17430 h 41131"/>
                <a:gd name="connsiteX59" fmla="*/ 205869 w 322530"/>
                <a:gd name="connsiteY59" fmla="*/ 18978 h 41131"/>
                <a:gd name="connsiteX60" fmla="*/ 197967 w 322530"/>
                <a:gd name="connsiteY60" fmla="*/ 18978 h 41131"/>
                <a:gd name="connsiteX61" fmla="*/ 191286 w 322530"/>
                <a:gd name="connsiteY61" fmla="*/ 40562 h 41131"/>
                <a:gd name="connsiteX62" fmla="*/ 196582 w 322530"/>
                <a:gd name="connsiteY62" fmla="*/ 40562 h 41131"/>
                <a:gd name="connsiteX63" fmla="*/ 197641 w 322530"/>
                <a:gd name="connsiteY63" fmla="*/ 40154 h 41131"/>
                <a:gd name="connsiteX64" fmla="*/ 198048 w 322530"/>
                <a:gd name="connsiteY64" fmla="*/ 39177 h 41131"/>
                <a:gd name="connsiteX65" fmla="*/ 198048 w 322530"/>
                <a:gd name="connsiteY65" fmla="*/ 25494 h 41131"/>
                <a:gd name="connsiteX66" fmla="*/ 205869 w 322530"/>
                <a:gd name="connsiteY66" fmla="*/ 25494 h 41131"/>
                <a:gd name="connsiteX67" fmla="*/ 213201 w 322530"/>
                <a:gd name="connsiteY67" fmla="*/ 39014 h 41131"/>
                <a:gd name="connsiteX68" fmla="*/ 214097 w 322530"/>
                <a:gd name="connsiteY68" fmla="*/ 40154 h 41131"/>
                <a:gd name="connsiteX69" fmla="*/ 215564 w 322530"/>
                <a:gd name="connsiteY69" fmla="*/ 40562 h 41131"/>
                <a:gd name="connsiteX70" fmla="*/ 220859 w 322530"/>
                <a:gd name="connsiteY70" fmla="*/ 40562 h 41131"/>
                <a:gd name="connsiteX71" fmla="*/ 221674 w 322530"/>
                <a:gd name="connsiteY71" fmla="*/ 40236 h 41131"/>
                <a:gd name="connsiteX72" fmla="*/ 222081 w 322530"/>
                <a:gd name="connsiteY72" fmla="*/ 39421 h 41131"/>
                <a:gd name="connsiteX73" fmla="*/ 221918 w 322530"/>
                <a:gd name="connsiteY73" fmla="*/ 38770 h 41131"/>
                <a:gd name="connsiteX74" fmla="*/ 213609 w 322530"/>
                <a:gd name="connsiteY74" fmla="*/ 24190 h 41131"/>
                <a:gd name="connsiteX75" fmla="*/ 219230 w 322530"/>
                <a:gd name="connsiteY75" fmla="*/ 20118 h 41131"/>
                <a:gd name="connsiteX76" fmla="*/ 221267 w 322530"/>
                <a:gd name="connsiteY76" fmla="*/ 13113 h 41131"/>
                <a:gd name="connsiteX77" fmla="*/ 217274 w 322530"/>
                <a:gd name="connsiteY77" fmla="*/ 3828 h 41131"/>
                <a:gd name="connsiteX78" fmla="*/ 206277 w 322530"/>
                <a:gd name="connsiteY78" fmla="*/ 570 h 41131"/>
                <a:gd name="connsiteX79" fmla="*/ 191531 w 322530"/>
                <a:gd name="connsiteY79" fmla="*/ 570 h 41131"/>
                <a:gd name="connsiteX80" fmla="*/ 190553 w 322530"/>
                <a:gd name="connsiteY80" fmla="*/ 977 h 41131"/>
                <a:gd name="connsiteX81" fmla="*/ 190146 w 322530"/>
                <a:gd name="connsiteY81" fmla="*/ 2036 h 41131"/>
                <a:gd name="connsiteX82" fmla="*/ 190146 w 322530"/>
                <a:gd name="connsiteY82" fmla="*/ 39177 h 41131"/>
                <a:gd name="connsiteX83" fmla="*/ 190553 w 322530"/>
                <a:gd name="connsiteY83" fmla="*/ 40154 h 41131"/>
                <a:gd name="connsiteX84" fmla="*/ 191286 w 322530"/>
                <a:gd name="connsiteY84" fmla="*/ 40562 h 41131"/>
                <a:gd name="connsiteX85" fmla="*/ 156988 w 322530"/>
                <a:gd name="connsiteY85" fmla="*/ 41132 h 41131"/>
                <a:gd name="connsiteX86" fmla="*/ 166031 w 322530"/>
                <a:gd name="connsiteY86" fmla="*/ 39258 h 41131"/>
                <a:gd name="connsiteX87" fmla="*/ 172060 w 322530"/>
                <a:gd name="connsiteY87" fmla="*/ 33883 h 41131"/>
                <a:gd name="connsiteX88" fmla="*/ 174178 w 322530"/>
                <a:gd name="connsiteY88" fmla="*/ 25656 h 41131"/>
                <a:gd name="connsiteX89" fmla="*/ 174178 w 322530"/>
                <a:gd name="connsiteY89" fmla="*/ 19629 h 41131"/>
                <a:gd name="connsiteX90" fmla="*/ 173771 w 322530"/>
                <a:gd name="connsiteY90" fmla="*/ 18652 h 41131"/>
                <a:gd name="connsiteX91" fmla="*/ 172712 w 322530"/>
                <a:gd name="connsiteY91" fmla="*/ 18245 h 41131"/>
                <a:gd name="connsiteX92" fmla="*/ 159025 w 322530"/>
                <a:gd name="connsiteY92" fmla="*/ 18245 h 41131"/>
                <a:gd name="connsiteX93" fmla="*/ 158047 w 322530"/>
                <a:gd name="connsiteY93" fmla="*/ 18652 h 41131"/>
                <a:gd name="connsiteX94" fmla="*/ 157640 w 322530"/>
                <a:gd name="connsiteY94" fmla="*/ 19629 h 41131"/>
                <a:gd name="connsiteX95" fmla="*/ 157640 w 322530"/>
                <a:gd name="connsiteY95" fmla="*/ 22806 h 41131"/>
                <a:gd name="connsiteX96" fmla="*/ 158047 w 322530"/>
                <a:gd name="connsiteY96" fmla="*/ 23783 h 41131"/>
                <a:gd name="connsiteX97" fmla="*/ 159025 w 322530"/>
                <a:gd name="connsiteY97" fmla="*/ 24190 h 41131"/>
                <a:gd name="connsiteX98" fmla="*/ 166031 w 322530"/>
                <a:gd name="connsiteY98" fmla="*/ 24190 h 41131"/>
                <a:gd name="connsiteX99" fmla="*/ 166031 w 322530"/>
                <a:gd name="connsiteY99" fmla="*/ 25982 h 41131"/>
                <a:gd name="connsiteX100" fmla="*/ 163587 w 322530"/>
                <a:gd name="connsiteY100" fmla="*/ 32498 h 41131"/>
                <a:gd name="connsiteX101" fmla="*/ 157070 w 322530"/>
                <a:gd name="connsiteY101" fmla="*/ 34697 h 41131"/>
                <a:gd name="connsiteX102" fmla="*/ 150797 w 322530"/>
                <a:gd name="connsiteY102" fmla="*/ 32498 h 41131"/>
                <a:gd name="connsiteX103" fmla="*/ 148434 w 322530"/>
                <a:gd name="connsiteY103" fmla="*/ 25656 h 41131"/>
                <a:gd name="connsiteX104" fmla="*/ 148353 w 322530"/>
                <a:gd name="connsiteY104" fmla="*/ 20607 h 41131"/>
                <a:gd name="connsiteX105" fmla="*/ 148434 w 322530"/>
                <a:gd name="connsiteY105" fmla="*/ 15557 h 41131"/>
                <a:gd name="connsiteX106" fmla="*/ 150797 w 322530"/>
                <a:gd name="connsiteY106" fmla="*/ 8878 h 41131"/>
                <a:gd name="connsiteX107" fmla="*/ 157070 w 322530"/>
                <a:gd name="connsiteY107" fmla="*/ 6760 h 41131"/>
                <a:gd name="connsiteX108" fmla="*/ 162528 w 322530"/>
                <a:gd name="connsiteY108" fmla="*/ 8226 h 41131"/>
                <a:gd name="connsiteX109" fmla="*/ 165298 w 322530"/>
                <a:gd name="connsiteY109" fmla="*/ 11810 h 41131"/>
                <a:gd name="connsiteX110" fmla="*/ 165787 w 322530"/>
                <a:gd name="connsiteY110" fmla="*/ 12543 h 41131"/>
                <a:gd name="connsiteX111" fmla="*/ 166602 w 322530"/>
                <a:gd name="connsiteY111" fmla="*/ 12788 h 41131"/>
                <a:gd name="connsiteX112" fmla="*/ 172630 w 322530"/>
                <a:gd name="connsiteY112" fmla="*/ 12788 h 41131"/>
                <a:gd name="connsiteX113" fmla="*/ 173526 w 322530"/>
                <a:gd name="connsiteY113" fmla="*/ 12462 h 41131"/>
                <a:gd name="connsiteX114" fmla="*/ 173852 w 322530"/>
                <a:gd name="connsiteY114" fmla="*/ 11647 h 41131"/>
                <a:gd name="connsiteX115" fmla="*/ 171816 w 322530"/>
                <a:gd name="connsiteY115" fmla="*/ 6435 h 41131"/>
                <a:gd name="connsiteX116" fmla="*/ 166113 w 322530"/>
                <a:gd name="connsiteY116" fmla="*/ 1955 h 41131"/>
                <a:gd name="connsiteX117" fmla="*/ 157070 w 322530"/>
                <a:gd name="connsiteY117" fmla="*/ 163 h 41131"/>
                <a:gd name="connsiteX118" fmla="*/ 144850 w 322530"/>
                <a:gd name="connsiteY118" fmla="*/ 4154 h 41131"/>
                <a:gd name="connsiteX119" fmla="*/ 140206 w 322530"/>
                <a:gd name="connsiteY119" fmla="*/ 15231 h 41131"/>
                <a:gd name="connsiteX120" fmla="*/ 140124 w 322530"/>
                <a:gd name="connsiteY120" fmla="*/ 20525 h 41131"/>
                <a:gd name="connsiteX121" fmla="*/ 140206 w 322530"/>
                <a:gd name="connsiteY121" fmla="*/ 25819 h 41131"/>
                <a:gd name="connsiteX122" fmla="*/ 144850 w 322530"/>
                <a:gd name="connsiteY122" fmla="*/ 37141 h 41131"/>
                <a:gd name="connsiteX123" fmla="*/ 156988 w 322530"/>
                <a:gd name="connsiteY123" fmla="*/ 41132 h 41131"/>
                <a:gd name="connsiteX124" fmla="*/ 108515 w 322530"/>
                <a:gd name="connsiteY124" fmla="*/ 34535 h 41131"/>
                <a:gd name="connsiteX125" fmla="*/ 102405 w 322530"/>
                <a:gd name="connsiteY125" fmla="*/ 32254 h 41131"/>
                <a:gd name="connsiteX126" fmla="*/ 100042 w 322530"/>
                <a:gd name="connsiteY126" fmla="*/ 25249 h 41131"/>
                <a:gd name="connsiteX127" fmla="*/ 99961 w 322530"/>
                <a:gd name="connsiteY127" fmla="*/ 20607 h 41131"/>
                <a:gd name="connsiteX128" fmla="*/ 100042 w 322530"/>
                <a:gd name="connsiteY128" fmla="*/ 15964 h 41131"/>
                <a:gd name="connsiteX129" fmla="*/ 102405 w 322530"/>
                <a:gd name="connsiteY129" fmla="*/ 8959 h 41131"/>
                <a:gd name="connsiteX130" fmla="*/ 108434 w 322530"/>
                <a:gd name="connsiteY130" fmla="*/ 6679 h 41131"/>
                <a:gd name="connsiteX131" fmla="*/ 114462 w 322530"/>
                <a:gd name="connsiteY131" fmla="*/ 8959 h 41131"/>
                <a:gd name="connsiteX132" fmla="*/ 116906 w 322530"/>
                <a:gd name="connsiteY132" fmla="*/ 15964 h 41131"/>
                <a:gd name="connsiteX133" fmla="*/ 116988 w 322530"/>
                <a:gd name="connsiteY133" fmla="*/ 20607 h 41131"/>
                <a:gd name="connsiteX134" fmla="*/ 116906 w 322530"/>
                <a:gd name="connsiteY134" fmla="*/ 25249 h 41131"/>
                <a:gd name="connsiteX135" fmla="*/ 114544 w 322530"/>
                <a:gd name="connsiteY135" fmla="*/ 32254 h 41131"/>
                <a:gd name="connsiteX136" fmla="*/ 108515 w 322530"/>
                <a:gd name="connsiteY136" fmla="*/ 34535 h 41131"/>
                <a:gd name="connsiteX137" fmla="*/ 108515 w 322530"/>
                <a:gd name="connsiteY137" fmla="*/ 41132 h 41131"/>
                <a:gd name="connsiteX138" fmla="*/ 120654 w 322530"/>
                <a:gd name="connsiteY138" fmla="*/ 37222 h 41131"/>
                <a:gd name="connsiteX139" fmla="*/ 125216 w 322530"/>
                <a:gd name="connsiteY139" fmla="*/ 25494 h 41131"/>
                <a:gd name="connsiteX140" fmla="*/ 125298 w 322530"/>
                <a:gd name="connsiteY140" fmla="*/ 20607 h 41131"/>
                <a:gd name="connsiteX141" fmla="*/ 125216 w 322530"/>
                <a:gd name="connsiteY141" fmla="*/ 15720 h 41131"/>
                <a:gd name="connsiteX142" fmla="*/ 120491 w 322530"/>
                <a:gd name="connsiteY142" fmla="*/ 4072 h 41131"/>
                <a:gd name="connsiteX143" fmla="*/ 108515 w 322530"/>
                <a:gd name="connsiteY143" fmla="*/ 0 h 41131"/>
                <a:gd name="connsiteX144" fmla="*/ 96458 w 322530"/>
                <a:gd name="connsiteY144" fmla="*/ 4072 h 41131"/>
                <a:gd name="connsiteX145" fmla="*/ 91814 w 322530"/>
                <a:gd name="connsiteY145" fmla="*/ 15720 h 41131"/>
                <a:gd name="connsiteX146" fmla="*/ 91733 w 322530"/>
                <a:gd name="connsiteY146" fmla="*/ 20607 h 41131"/>
                <a:gd name="connsiteX147" fmla="*/ 91814 w 322530"/>
                <a:gd name="connsiteY147" fmla="*/ 25494 h 41131"/>
                <a:gd name="connsiteX148" fmla="*/ 96376 w 322530"/>
                <a:gd name="connsiteY148" fmla="*/ 37222 h 41131"/>
                <a:gd name="connsiteX149" fmla="*/ 108515 w 322530"/>
                <a:gd name="connsiteY149" fmla="*/ 41132 h 41131"/>
                <a:gd name="connsiteX150" fmla="*/ 54258 w 322530"/>
                <a:gd name="connsiteY150" fmla="*/ 18978 h 41131"/>
                <a:gd name="connsiteX151" fmla="*/ 54258 w 322530"/>
                <a:gd name="connsiteY151" fmla="*/ 7005 h 41131"/>
                <a:gd name="connsiteX152" fmla="*/ 62160 w 322530"/>
                <a:gd name="connsiteY152" fmla="*/ 7005 h 41131"/>
                <a:gd name="connsiteX153" fmla="*/ 67292 w 322530"/>
                <a:gd name="connsiteY153" fmla="*/ 8552 h 41131"/>
                <a:gd name="connsiteX154" fmla="*/ 69003 w 322530"/>
                <a:gd name="connsiteY154" fmla="*/ 13032 h 41131"/>
                <a:gd name="connsiteX155" fmla="*/ 67292 w 322530"/>
                <a:gd name="connsiteY155" fmla="*/ 17430 h 41131"/>
                <a:gd name="connsiteX156" fmla="*/ 62160 w 322530"/>
                <a:gd name="connsiteY156" fmla="*/ 18978 h 41131"/>
                <a:gd name="connsiteX157" fmla="*/ 54258 w 322530"/>
                <a:gd name="connsiteY157" fmla="*/ 18978 h 41131"/>
                <a:gd name="connsiteX158" fmla="*/ 47577 w 322530"/>
                <a:gd name="connsiteY158" fmla="*/ 40562 h 41131"/>
                <a:gd name="connsiteX159" fmla="*/ 52791 w 322530"/>
                <a:gd name="connsiteY159" fmla="*/ 40562 h 41131"/>
                <a:gd name="connsiteX160" fmla="*/ 53850 w 322530"/>
                <a:gd name="connsiteY160" fmla="*/ 40154 h 41131"/>
                <a:gd name="connsiteX161" fmla="*/ 54258 w 322530"/>
                <a:gd name="connsiteY161" fmla="*/ 39177 h 41131"/>
                <a:gd name="connsiteX162" fmla="*/ 54258 w 322530"/>
                <a:gd name="connsiteY162" fmla="*/ 25494 h 41131"/>
                <a:gd name="connsiteX163" fmla="*/ 62078 w 322530"/>
                <a:gd name="connsiteY163" fmla="*/ 25494 h 41131"/>
                <a:gd name="connsiteX164" fmla="*/ 69410 w 322530"/>
                <a:gd name="connsiteY164" fmla="*/ 39014 h 41131"/>
                <a:gd name="connsiteX165" fmla="*/ 70307 w 322530"/>
                <a:gd name="connsiteY165" fmla="*/ 40154 h 41131"/>
                <a:gd name="connsiteX166" fmla="*/ 71773 w 322530"/>
                <a:gd name="connsiteY166" fmla="*/ 40562 h 41131"/>
                <a:gd name="connsiteX167" fmla="*/ 77068 w 322530"/>
                <a:gd name="connsiteY167" fmla="*/ 40562 h 41131"/>
                <a:gd name="connsiteX168" fmla="*/ 77883 w 322530"/>
                <a:gd name="connsiteY168" fmla="*/ 40236 h 41131"/>
                <a:gd name="connsiteX169" fmla="*/ 78290 w 322530"/>
                <a:gd name="connsiteY169" fmla="*/ 39421 h 41131"/>
                <a:gd name="connsiteX170" fmla="*/ 78128 w 322530"/>
                <a:gd name="connsiteY170" fmla="*/ 38770 h 41131"/>
                <a:gd name="connsiteX171" fmla="*/ 69818 w 322530"/>
                <a:gd name="connsiteY171" fmla="*/ 24190 h 41131"/>
                <a:gd name="connsiteX172" fmla="*/ 75439 w 322530"/>
                <a:gd name="connsiteY172" fmla="*/ 20118 h 41131"/>
                <a:gd name="connsiteX173" fmla="*/ 77394 w 322530"/>
                <a:gd name="connsiteY173" fmla="*/ 13113 h 41131"/>
                <a:gd name="connsiteX174" fmla="*/ 73403 w 322530"/>
                <a:gd name="connsiteY174" fmla="*/ 3828 h 41131"/>
                <a:gd name="connsiteX175" fmla="*/ 62404 w 322530"/>
                <a:gd name="connsiteY175" fmla="*/ 570 h 41131"/>
                <a:gd name="connsiteX176" fmla="*/ 47659 w 322530"/>
                <a:gd name="connsiteY176" fmla="*/ 570 h 41131"/>
                <a:gd name="connsiteX177" fmla="*/ 46681 w 322530"/>
                <a:gd name="connsiteY177" fmla="*/ 977 h 41131"/>
                <a:gd name="connsiteX178" fmla="*/ 46355 w 322530"/>
                <a:gd name="connsiteY178" fmla="*/ 2036 h 41131"/>
                <a:gd name="connsiteX179" fmla="*/ 46355 w 322530"/>
                <a:gd name="connsiteY179" fmla="*/ 39177 h 41131"/>
                <a:gd name="connsiteX180" fmla="*/ 46762 w 322530"/>
                <a:gd name="connsiteY180" fmla="*/ 40154 h 41131"/>
                <a:gd name="connsiteX181" fmla="*/ 47577 w 322530"/>
                <a:gd name="connsiteY181" fmla="*/ 40562 h 41131"/>
                <a:gd name="connsiteX182" fmla="*/ 8147 w 322530"/>
                <a:gd name="connsiteY182" fmla="*/ 19466 h 41131"/>
                <a:gd name="connsiteX183" fmla="*/ 8147 w 322530"/>
                <a:gd name="connsiteY183" fmla="*/ 7005 h 41131"/>
                <a:gd name="connsiteX184" fmla="*/ 16375 w 322530"/>
                <a:gd name="connsiteY184" fmla="*/ 7005 h 41131"/>
                <a:gd name="connsiteX185" fmla="*/ 21507 w 322530"/>
                <a:gd name="connsiteY185" fmla="*/ 8634 h 41131"/>
                <a:gd name="connsiteX186" fmla="*/ 23218 w 322530"/>
                <a:gd name="connsiteY186" fmla="*/ 13276 h 41131"/>
                <a:gd name="connsiteX187" fmla="*/ 21507 w 322530"/>
                <a:gd name="connsiteY187" fmla="*/ 17837 h 41131"/>
                <a:gd name="connsiteX188" fmla="*/ 16456 w 322530"/>
                <a:gd name="connsiteY188" fmla="*/ 19385 h 41131"/>
                <a:gd name="connsiteX189" fmla="*/ 8147 w 322530"/>
                <a:gd name="connsiteY189" fmla="*/ 19385 h 41131"/>
                <a:gd name="connsiteX190" fmla="*/ 1385 w 322530"/>
                <a:gd name="connsiteY190" fmla="*/ 40562 h 41131"/>
                <a:gd name="connsiteX191" fmla="*/ 6843 w 322530"/>
                <a:gd name="connsiteY191" fmla="*/ 40562 h 41131"/>
                <a:gd name="connsiteX192" fmla="*/ 7902 w 322530"/>
                <a:gd name="connsiteY192" fmla="*/ 40154 h 41131"/>
                <a:gd name="connsiteX193" fmla="*/ 8310 w 322530"/>
                <a:gd name="connsiteY193" fmla="*/ 39177 h 41131"/>
                <a:gd name="connsiteX194" fmla="*/ 8310 w 322530"/>
                <a:gd name="connsiteY194" fmla="*/ 25819 h 41131"/>
                <a:gd name="connsiteX195" fmla="*/ 16701 w 322530"/>
                <a:gd name="connsiteY195" fmla="*/ 25819 h 41131"/>
                <a:gd name="connsiteX196" fmla="*/ 27536 w 322530"/>
                <a:gd name="connsiteY196" fmla="*/ 22643 h 41131"/>
                <a:gd name="connsiteX197" fmla="*/ 31446 w 322530"/>
                <a:gd name="connsiteY197" fmla="*/ 13276 h 41131"/>
                <a:gd name="connsiteX198" fmla="*/ 27536 w 322530"/>
                <a:gd name="connsiteY198" fmla="*/ 3828 h 41131"/>
                <a:gd name="connsiteX199" fmla="*/ 16701 w 322530"/>
                <a:gd name="connsiteY199" fmla="*/ 570 h 41131"/>
                <a:gd name="connsiteX200" fmla="*/ 1385 w 322530"/>
                <a:gd name="connsiteY200" fmla="*/ 570 h 41131"/>
                <a:gd name="connsiteX201" fmla="*/ 407 w 322530"/>
                <a:gd name="connsiteY201" fmla="*/ 977 h 41131"/>
                <a:gd name="connsiteX202" fmla="*/ 0 w 322530"/>
                <a:gd name="connsiteY202" fmla="*/ 2036 h 41131"/>
                <a:gd name="connsiteX203" fmla="*/ 0 w 322530"/>
                <a:gd name="connsiteY203" fmla="*/ 39177 h 41131"/>
                <a:gd name="connsiteX204" fmla="*/ 407 w 322530"/>
                <a:gd name="connsiteY204" fmla="*/ 40154 h 41131"/>
                <a:gd name="connsiteX205" fmla="*/ 1385 w 322530"/>
                <a:gd name="connsiteY205" fmla="*/ 40562 h 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22530" h="41131">
                  <a:moveTo>
                    <a:pt x="286522" y="40562"/>
                  </a:moveTo>
                  <a:lnTo>
                    <a:pt x="291410" y="40562"/>
                  </a:lnTo>
                  <a:cubicBezTo>
                    <a:pt x="291818" y="40562"/>
                    <a:pt x="292143" y="40399"/>
                    <a:pt x="292388" y="40154"/>
                  </a:cubicBezTo>
                  <a:cubicBezTo>
                    <a:pt x="292632" y="39910"/>
                    <a:pt x="292795" y="39584"/>
                    <a:pt x="292795" y="39177"/>
                  </a:cubicBezTo>
                  <a:lnTo>
                    <a:pt x="292795" y="14661"/>
                  </a:lnTo>
                  <a:lnTo>
                    <a:pt x="300698" y="29729"/>
                  </a:lnTo>
                  <a:cubicBezTo>
                    <a:pt x="301186" y="30543"/>
                    <a:pt x="301838" y="30951"/>
                    <a:pt x="302653" y="30951"/>
                  </a:cubicBezTo>
                  <a:lnTo>
                    <a:pt x="305015" y="30951"/>
                  </a:lnTo>
                  <a:cubicBezTo>
                    <a:pt x="305830" y="30951"/>
                    <a:pt x="306482" y="30543"/>
                    <a:pt x="306889" y="29729"/>
                  </a:cubicBezTo>
                  <a:lnTo>
                    <a:pt x="314791" y="14661"/>
                  </a:lnTo>
                  <a:lnTo>
                    <a:pt x="314791" y="39177"/>
                  </a:lnTo>
                  <a:cubicBezTo>
                    <a:pt x="314791" y="39584"/>
                    <a:pt x="314955" y="39910"/>
                    <a:pt x="315199" y="40154"/>
                  </a:cubicBezTo>
                  <a:cubicBezTo>
                    <a:pt x="315443" y="40399"/>
                    <a:pt x="315769" y="40562"/>
                    <a:pt x="316177" y="40562"/>
                  </a:cubicBezTo>
                  <a:lnTo>
                    <a:pt x="321065" y="40562"/>
                  </a:lnTo>
                  <a:cubicBezTo>
                    <a:pt x="321472" y="40562"/>
                    <a:pt x="321798" y="40399"/>
                    <a:pt x="322124" y="40154"/>
                  </a:cubicBezTo>
                  <a:cubicBezTo>
                    <a:pt x="322449" y="39910"/>
                    <a:pt x="322531" y="39584"/>
                    <a:pt x="322531" y="39177"/>
                  </a:cubicBezTo>
                  <a:lnTo>
                    <a:pt x="322531" y="2036"/>
                  </a:lnTo>
                  <a:cubicBezTo>
                    <a:pt x="322531" y="1629"/>
                    <a:pt x="322368" y="1303"/>
                    <a:pt x="322124" y="977"/>
                  </a:cubicBezTo>
                  <a:cubicBezTo>
                    <a:pt x="321879" y="652"/>
                    <a:pt x="321472" y="570"/>
                    <a:pt x="321065" y="570"/>
                  </a:cubicBezTo>
                  <a:lnTo>
                    <a:pt x="316502" y="570"/>
                  </a:lnTo>
                  <a:cubicBezTo>
                    <a:pt x="315769" y="570"/>
                    <a:pt x="315199" y="896"/>
                    <a:pt x="314791" y="1629"/>
                  </a:cubicBezTo>
                  <a:lnTo>
                    <a:pt x="303794" y="22073"/>
                  </a:lnTo>
                  <a:lnTo>
                    <a:pt x="292795" y="1629"/>
                  </a:lnTo>
                  <a:cubicBezTo>
                    <a:pt x="292388" y="896"/>
                    <a:pt x="291818" y="570"/>
                    <a:pt x="291085" y="570"/>
                  </a:cubicBezTo>
                  <a:lnTo>
                    <a:pt x="286441" y="570"/>
                  </a:lnTo>
                  <a:cubicBezTo>
                    <a:pt x="286033" y="570"/>
                    <a:pt x="285708" y="733"/>
                    <a:pt x="285463" y="977"/>
                  </a:cubicBezTo>
                  <a:cubicBezTo>
                    <a:pt x="285219" y="1222"/>
                    <a:pt x="285056" y="1548"/>
                    <a:pt x="285056" y="2036"/>
                  </a:cubicBezTo>
                  <a:lnTo>
                    <a:pt x="285056" y="39177"/>
                  </a:lnTo>
                  <a:cubicBezTo>
                    <a:pt x="285056" y="39584"/>
                    <a:pt x="285219" y="39910"/>
                    <a:pt x="285463" y="40154"/>
                  </a:cubicBezTo>
                  <a:cubicBezTo>
                    <a:pt x="285789" y="40480"/>
                    <a:pt x="286115" y="40562"/>
                    <a:pt x="286522" y="40562"/>
                  </a:cubicBezTo>
                  <a:moveTo>
                    <a:pt x="252306" y="8389"/>
                  </a:moveTo>
                  <a:lnTo>
                    <a:pt x="258742" y="25982"/>
                  </a:lnTo>
                  <a:lnTo>
                    <a:pt x="245870" y="25982"/>
                  </a:lnTo>
                  <a:lnTo>
                    <a:pt x="252306" y="8389"/>
                  </a:lnTo>
                  <a:close/>
                  <a:moveTo>
                    <a:pt x="234546" y="40562"/>
                  </a:moveTo>
                  <a:lnTo>
                    <a:pt x="239597" y="40562"/>
                  </a:lnTo>
                  <a:cubicBezTo>
                    <a:pt x="240412" y="40562"/>
                    <a:pt x="240982" y="40236"/>
                    <a:pt x="241226" y="39503"/>
                  </a:cubicBezTo>
                  <a:lnTo>
                    <a:pt x="243833" y="32580"/>
                  </a:lnTo>
                  <a:lnTo>
                    <a:pt x="260697" y="32580"/>
                  </a:lnTo>
                  <a:lnTo>
                    <a:pt x="263304" y="39503"/>
                  </a:lnTo>
                  <a:cubicBezTo>
                    <a:pt x="263630" y="40236"/>
                    <a:pt x="264200" y="40562"/>
                    <a:pt x="264933" y="40562"/>
                  </a:cubicBezTo>
                  <a:lnTo>
                    <a:pt x="269984" y="40562"/>
                  </a:lnTo>
                  <a:cubicBezTo>
                    <a:pt x="270310" y="40562"/>
                    <a:pt x="270555" y="40480"/>
                    <a:pt x="270799" y="40236"/>
                  </a:cubicBezTo>
                  <a:cubicBezTo>
                    <a:pt x="271043" y="39991"/>
                    <a:pt x="271206" y="39747"/>
                    <a:pt x="271206" y="39421"/>
                  </a:cubicBezTo>
                  <a:lnTo>
                    <a:pt x="271125" y="38933"/>
                  </a:lnTo>
                  <a:lnTo>
                    <a:pt x="257438" y="2118"/>
                  </a:lnTo>
                  <a:cubicBezTo>
                    <a:pt x="257031" y="1140"/>
                    <a:pt x="256379" y="652"/>
                    <a:pt x="255402" y="652"/>
                  </a:cubicBezTo>
                  <a:lnTo>
                    <a:pt x="249128" y="652"/>
                  </a:lnTo>
                  <a:cubicBezTo>
                    <a:pt x="248151" y="652"/>
                    <a:pt x="247418" y="1140"/>
                    <a:pt x="247092" y="2118"/>
                  </a:cubicBezTo>
                  <a:lnTo>
                    <a:pt x="233405" y="38933"/>
                  </a:lnTo>
                  <a:lnTo>
                    <a:pt x="233324" y="39421"/>
                  </a:lnTo>
                  <a:cubicBezTo>
                    <a:pt x="233324" y="39747"/>
                    <a:pt x="233405" y="40073"/>
                    <a:pt x="233650" y="40236"/>
                  </a:cubicBezTo>
                  <a:cubicBezTo>
                    <a:pt x="233894" y="40480"/>
                    <a:pt x="234220" y="40562"/>
                    <a:pt x="234546" y="40562"/>
                  </a:cubicBezTo>
                  <a:moveTo>
                    <a:pt x="197967" y="18978"/>
                  </a:moveTo>
                  <a:lnTo>
                    <a:pt x="197967" y="7005"/>
                  </a:lnTo>
                  <a:lnTo>
                    <a:pt x="205869" y="7005"/>
                  </a:lnTo>
                  <a:cubicBezTo>
                    <a:pt x="208150" y="7005"/>
                    <a:pt x="209861" y="7493"/>
                    <a:pt x="211002" y="8552"/>
                  </a:cubicBezTo>
                  <a:cubicBezTo>
                    <a:pt x="212142" y="9611"/>
                    <a:pt x="212712" y="11077"/>
                    <a:pt x="212712" y="13032"/>
                  </a:cubicBezTo>
                  <a:cubicBezTo>
                    <a:pt x="212712" y="14987"/>
                    <a:pt x="212142" y="16453"/>
                    <a:pt x="211002" y="17430"/>
                  </a:cubicBezTo>
                  <a:cubicBezTo>
                    <a:pt x="209861" y="18408"/>
                    <a:pt x="208150" y="18978"/>
                    <a:pt x="205869" y="18978"/>
                  </a:cubicBezTo>
                  <a:lnTo>
                    <a:pt x="197967" y="18978"/>
                  </a:lnTo>
                  <a:close/>
                  <a:moveTo>
                    <a:pt x="191286" y="40562"/>
                  </a:moveTo>
                  <a:lnTo>
                    <a:pt x="196582" y="40562"/>
                  </a:lnTo>
                  <a:cubicBezTo>
                    <a:pt x="196989" y="40562"/>
                    <a:pt x="197315" y="40399"/>
                    <a:pt x="197641" y="40154"/>
                  </a:cubicBezTo>
                  <a:cubicBezTo>
                    <a:pt x="197967" y="39910"/>
                    <a:pt x="198048" y="39584"/>
                    <a:pt x="198048" y="39177"/>
                  </a:cubicBezTo>
                  <a:lnTo>
                    <a:pt x="198048" y="25494"/>
                  </a:lnTo>
                  <a:lnTo>
                    <a:pt x="205869" y="25494"/>
                  </a:lnTo>
                  <a:lnTo>
                    <a:pt x="213201" y="39014"/>
                  </a:lnTo>
                  <a:cubicBezTo>
                    <a:pt x="213445" y="39503"/>
                    <a:pt x="213771" y="39829"/>
                    <a:pt x="214097" y="40154"/>
                  </a:cubicBezTo>
                  <a:cubicBezTo>
                    <a:pt x="214423" y="40480"/>
                    <a:pt x="214912" y="40562"/>
                    <a:pt x="215564" y="40562"/>
                  </a:cubicBezTo>
                  <a:lnTo>
                    <a:pt x="220859" y="40562"/>
                  </a:lnTo>
                  <a:cubicBezTo>
                    <a:pt x="221185" y="40562"/>
                    <a:pt x="221429" y="40480"/>
                    <a:pt x="221674" y="40236"/>
                  </a:cubicBezTo>
                  <a:cubicBezTo>
                    <a:pt x="221918" y="39991"/>
                    <a:pt x="222081" y="39747"/>
                    <a:pt x="222081" y="39421"/>
                  </a:cubicBezTo>
                  <a:cubicBezTo>
                    <a:pt x="222081" y="39258"/>
                    <a:pt x="222000" y="39014"/>
                    <a:pt x="221918" y="38770"/>
                  </a:cubicBezTo>
                  <a:lnTo>
                    <a:pt x="213609" y="24190"/>
                  </a:lnTo>
                  <a:cubicBezTo>
                    <a:pt x="215971" y="23376"/>
                    <a:pt x="217845" y="21991"/>
                    <a:pt x="219230" y="20118"/>
                  </a:cubicBezTo>
                  <a:cubicBezTo>
                    <a:pt x="220533" y="18245"/>
                    <a:pt x="221267" y="15883"/>
                    <a:pt x="221267" y="13113"/>
                  </a:cubicBezTo>
                  <a:cubicBezTo>
                    <a:pt x="221267" y="9122"/>
                    <a:pt x="219963" y="6027"/>
                    <a:pt x="217274" y="3828"/>
                  </a:cubicBezTo>
                  <a:cubicBezTo>
                    <a:pt x="214668" y="1629"/>
                    <a:pt x="211002" y="570"/>
                    <a:pt x="206277" y="570"/>
                  </a:cubicBezTo>
                  <a:lnTo>
                    <a:pt x="191531" y="570"/>
                  </a:lnTo>
                  <a:cubicBezTo>
                    <a:pt x="191123" y="570"/>
                    <a:pt x="190797" y="733"/>
                    <a:pt x="190553" y="977"/>
                  </a:cubicBezTo>
                  <a:cubicBezTo>
                    <a:pt x="190309" y="1222"/>
                    <a:pt x="190146" y="1548"/>
                    <a:pt x="190146" y="2036"/>
                  </a:cubicBezTo>
                  <a:lnTo>
                    <a:pt x="190146" y="39177"/>
                  </a:lnTo>
                  <a:cubicBezTo>
                    <a:pt x="190146" y="39584"/>
                    <a:pt x="190309" y="39910"/>
                    <a:pt x="190553" y="40154"/>
                  </a:cubicBezTo>
                  <a:cubicBezTo>
                    <a:pt x="190797" y="40399"/>
                    <a:pt x="190961" y="40562"/>
                    <a:pt x="191286" y="40562"/>
                  </a:cubicBezTo>
                  <a:moveTo>
                    <a:pt x="156988" y="41132"/>
                  </a:moveTo>
                  <a:cubicBezTo>
                    <a:pt x="160410" y="41132"/>
                    <a:pt x="163506" y="40480"/>
                    <a:pt x="166031" y="39258"/>
                  </a:cubicBezTo>
                  <a:cubicBezTo>
                    <a:pt x="168638" y="38037"/>
                    <a:pt x="170594" y="36245"/>
                    <a:pt x="172060" y="33883"/>
                  </a:cubicBezTo>
                  <a:cubicBezTo>
                    <a:pt x="173445" y="31521"/>
                    <a:pt x="174178" y="28833"/>
                    <a:pt x="174178" y="25656"/>
                  </a:cubicBezTo>
                  <a:lnTo>
                    <a:pt x="174178" y="19629"/>
                  </a:lnTo>
                  <a:cubicBezTo>
                    <a:pt x="174178" y="19222"/>
                    <a:pt x="174015" y="18896"/>
                    <a:pt x="173771" y="18652"/>
                  </a:cubicBezTo>
                  <a:cubicBezTo>
                    <a:pt x="173526" y="18408"/>
                    <a:pt x="173119" y="18245"/>
                    <a:pt x="172712" y="18245"/>
                  </a:cubicBezTo>
                  <a:lnTo>
                    <a:pt x="159025" y="18245"/>
                  </a:lnTo>
                  <a:cubicBezTo>
                    <a:pt x="158618" y="18245"/>
                    <a:pt x="158292" y="18408"/>
                    <a:pt x="158047" y="18652"/>
                  </a:cubicBezTo>
                  <a:cubicBezTo>
                    <a:pt x="157803" y="18896"/>
                    <a:pt x="157640" y="19222"/>
                    <a:pt x="157640" y="19629"/>
                  </a:cubicBezTo>
                  <a:lnTo>
                    <a:pt x="157640" y="22806"/>
                  </a:lnTo>
                  <a:cubicBezTo>
                    <a:pt x="157640" y="23213"/>
                    <a:pt x="157803" y="23539"/>
                    <a:pt x="158047" y="23783"/>
                  </a:cubicBezTo>
                  <a:cubicBezTo>
                    <a:pt x="158292" y="24028"/>
                    <a:pt x="158618" y="24190"/>
                    <a:pt x="159025" y="24190"/>
                  </a:cubicBezTo>
                  <a:lnTo>
                    <a:pt x="166031" y="24190"/>
                  </a:lnTo>
                  <a:lnTo>
                    <a:pt x="166031" y="25982"/>
                  </a:lnTo>
                  <a:cubicBezTo>
                    <a:pt x="166031" y="28833"/>
                    <a:pt x="165217" y="31032"/>
                    <a:pt x="163587" y="32498"/>
                  </a:cubicBezTo>
                  <a:cubicBezTo>
                    <a:pt x="161958" y="33964"/>
                    <a:pt x="159758" y="34697"/>
                    <a:pt x="157070" y="34697"/>
                  </a:cubicBezTo>
                  <a:cubicBezTo>
                    <a:pt x="154381" y="34697"/>
                    <a:pt x="152345" y="33964"/>
                    <a:pt x="150797" y="32498"/>
                  </a:cubicBezTo>
                  <a:cubicBezTo>
                    <a:pt x="149249" y="31032"/>
                    <a:pt x="148434" y="28751"/>
                    <a:pt x="148434" y="25656"/>
                  </a:cubicBezTo>
                  <a:cubicBezTo>
                    <a:pt x="148434" y="24516"/>
                    <a:pt x="148353" y="22806"/>
                    <a:pt x="148353" y="20607"/>
                  </a:cubicBezTo>
                  <a:cubicBezTo>
                    <a:pt x="148353" y="18408"/>
                    <a:pt x="148353" y="16697"/>
                    <a:pt x="148434" y="15557"/>
                  </a:cubicBezTo>
                  <a:cubicBezTo>
                    <a:pt x="148516" y="12543"/>
                    <a:pt x="149330" y="10344"/>
                    <a:pt x="150797" y="8878"/>
                  </a:cubicBezTo>
                  <a:cubicBezTo>
                    <a:pt x="152263" y="7412"/>
                    <a:pt x="154381" y="6760"/>
                    <a:pt x="157070" y="6760"/>
                  </a:cubicBezTo>
                  <a:cubicBezTo>
                    <a:pt x="159351" y="6760"/>
                    <a:pt x="161143" y="7249"/>
                    <a:pt x="162528" y="8226"/>
                  </a:cubicBezTo>
                  <a:cubicBezTo>
                    <a:pt x="163832" y="9204"/>
                    <a:pt x="164809" y="10425"/>
                    <a:pt x="165298" y="11810"/>
                  </a:cubicBezTo>
                  <a:cubicBezTo>
                    <a:pt x="165461" y="12136"/>
                    <a:pt x="165624" y="12380"/>
                    <a:pt x="165787" y="12543"/>
                  </a:cubicBezTo>
                  <a:cubicBezTo>
                    <a:pt x="165950" y="12706"/>
                    <a:pt x="166276" y="12788"/>
                    <a:pt x="166602" y="12788"/>
                  </a:cubicBezTo>
                  <a:lnTo>
                    <a:pt x="172630" y="12788"/>
                  </a:lnTo>
                  <a:cubicBezTo>
                    <a:pt x="173038" y="12788"/>
                    <a:pt x="173282" y="12706"/>
                    <a:pt x="173526" y="12462"/>
                  </a:cubicBezTo>
                  <a:cubicBezTo>
                    <a:pt x="173771" y="12217"/>
                    <a:pt x="173852" y="11973"/>
                    <a:pt x="173852" y="11647"/>
                  </a:cubicBezTo>
                  <a:cubicBezTo>
                    <a:pt x="173771" y="9937"/>
                    <a:pt x="173119" y="8226"/>
                    <a:pt x="171816" y="6435"/>
                  </a:cubicBezTo>
                  <a:cubicBezTo>
                    <a:pt x="170512" y="4643"/>
                    <a:pt x="168638" y="3177"/>
                    <a:pt x="166113" y="1955"/>
                  </a:cubicBezTo>
                  <a:cubicBezTo>
                    <a:pt x="163587" y="733"/>
                    <a:pt x="160573" y="163"/>
                    <a:pt x="157070" y="163"/>
                  </a:cubicBezTo>
                  <a:cubicBezTo>
                    <a:pt x="151856" y="163"/>
                    <a:pt x="147782" y="1548"/>
                    <a:pt x="144850" y="4154"/>
                  </a:cubicBezTo>
                  <a:cubicBezTo>
                    <a:pt x="141835" y="6842"/>
                    <a:pt x="140288" y="10507"/>
                    <a:pt x="140206" y="15231"/>
                  </a:cubicBezTo>
                  <a:cubicBezTo>
                    <a:pt x="140206" y="16371"/>
                    <a:pt x="140124" y="18082"/>
                    <a:pt x="140124" y="20525"/>
                  </a:cubicBezTo>
                  <a:cubicBezTo>
                    <a:pt x="140124" y="22969"/>
                    <a:pt x="140124" y="24761"/>
                    <a:pt x="140206" y="25819"/>
                  </a:cubicBezTo>
                  <a:cubicBezTo>
                    <a:pt x="140369" y="30625"/>
                    <a:pt x="141917" y="34453"/>
                    <a:pt x="144850" y="37141"/>
                  </a:cubicBezTo>
                  <a:cubicBezTo>
                    <a:pt x="147620" y="39829"/>
                    <a:pt x="151693" y="41132"/>
                    <a:pt x="156988" y="41132"/>
                  </a:cubicBezTo>
                  <a:moveTo>
                    <a:pt x="108515" y="34535"/>
                  </a:moveTo>
                  <a:cubicBezTo>
                    <a:pt x="105990" y="34535"/>
                    <a:pt x="103953" y="33720"/>
                    <a:pt x="102405" y="32254"/>
                  </a:cubicBezTo>
                  <a:cubicBezTo>
                    <a:pt x="100938" y="30706"/>
                    <a:pt x="100124" y="28426"/>
                    <a:pt x="100042" y="25249"/>
                  </a:cubicBezTo>
                  <a:cubicBezTo>
                    <a:pt x="100042" y="24109"/>
                    <a:pt x="99961" y="22562"/>
                    <a:pt x="99961" y="20607"/>
                  </a:cubicBezTo>
                  <a:cubicBezTo>
                    <a:pt x="99961" y="18652"/>
                    <a:pt x="99961" y="17104"/>
                    <a:pt x="100042" y="15964"/>
                  </a:cubicBezTo>
                  <a:cubicBezTo>
                    <a:pt x="100124" y="12869"/>
                    <a:pt x="100938" y="10507"/>
                    <a:pt x="102405" y="8959"/>
                  </a:cubicBezTo>
                  <a:cubicBezTo>
                    <a:pt x="103953" y="7412"/>
                    <a:pt x="105908" y="6679"/>
                    <a:pt x="108434" y="6679"/>
                  </a:cubicBezTo>
                  <a:cubicBezTo>
                    <a:pt x="110878" y="6679"/>
                    <a:pt x="112914" y="7493"/>
                    <a:pt x="114462" y="8959"/>
                  </a:cubicBezTo>
                  <a:cubicBezTo>
                    <a:pt x="116010" y="10507"/>
                    <a:pt x="116825" y="12788"/>
                    <a:pt x="116906" y="15964"/>
                  </a:cubicBezTo>
                  <a:cubicBezTo>
                    <a:pt x="116988" y="18163"/>
                    <a:pt x="116988" y="19711"/>
                    <a:pt x="116988" y="20607"/>
                  </a:cubicBezTo>
                  <a:cubicBezTo>
                    <a:pt x="116988" y="21421"/>
                    <a:pt x="116988" y="22969"/>
                    <a:pt x="116906" y="25249"/>
                  </a:cubicBezTo>
                  <a:cubicBezTo>
                    <a:pt x="116825" y="28426"/>
                    <a:pt x="116010" y="30706"/>
                    <a:pt x="114544" y="32254"/>
                  </a:cubicBezTo>
                  <a:cubicBezTo>
                    <a:pt x="113077" y="33801"/>
                    <a:pt x="111122" y="34535"/>
                    <a:pt x="108515" y="34535"/>
                  </a:cubicBezTo>
                  <a:moveTo>
                    <a:pt x="108515" y="41132"/>
                  </a:moveTo>
                  <a:cubicBezTo>
                    <a:pt x="113729" y="41132"/>
                    <a:pt x="117721" y="39829"/>
                    <a:pt x="120654" y="37222"/>
                  </a:cubicBezTo>
                  <a:cubicBezTo>
                    <a:pt x="123587" y="34616"/>
                    <a:pt x="125134" y="30706"/>
                    <a:pt x="125216" y="25494"/>
                  </a:cubicBezTo>
                  <a:cubicBezTo>
                    <a:pt x="125298" y="23295"/>
                    <a:pt x="125298" y="21665"/>
                    <a:pt x="125298" y="20607"/>
                  </a:cubicBezTo>
                  <a:cubicBezTo>
                    <a:pt x="125298" y="19548"/>
                    <a:pt x="125298" y="17919"/>
                    <a:pt x="125216" y="15720"/>
                  </a:cubicBezTo>
                  <a:cubicBezTo>
                    <a:pt x="125053" y="10670"/>
                    <a:pt x="123505" y="6760"/>
                    <a:pt x="120491" y="4072"/>
                  </a:cubicBezTo>
                  <a:cubicBezTo>
                    <a:pt x="117476" y="1385"/>
                    <a:pt x="113485" y="0"/>
                    <a:pt x="108515" y="0"/>
                  </a:cubicBezTo>
                  <a:cubicBezTo>
                    <a:pt x="103464" y="0"/>
                    <a:pt x="99472" y="1385"/>
                    <a:pt x="96458" y="4072"/>
                  </a:cubicBezTo>
                  <a:cubicBezTo>
                    <a:pt x="93525" y="6760"/>
                    <a:pt x="91896" y="10670"/>
                    <a:pt x="91814" y="15720"/>
                  </a:cubicBezTo>
                  <a:cubicBezTo>
                    <a:pt x="91814" y="16860"/>
                    <a:pt x="91733" y="18489"/>
                    <a:pt x="91733" y="20607"/>
                  </a:cubicBezTo>
                  <a:cubicBezTo>
                    <a:pt x="91733" y="22724"/>
                    <a:pt x="91733" y="24353"/>
                    <a:pt x="91814" y="25494"/>
                  </a:cubicBezTo>
                  <a:cubicBezTo>
                    <a:pt x="91977" y="30625"/>
                    <a:pt x="93525" y="34535"/>
                    <a:pt x="96376" y="37222"/>
                  </a:cubicBezTo>
                  <a:cubicBezTo>
                    <a:pt x="99309" y="39829"/>
                    <a:pt x="103301" y="41132"/>
                    <a:pt x="108515" y="41132"/>
                  </a:cubicBezTo>
                  <a:moveTo>
                    <a:pt x="54258" y="18978"/>
                  </a:moveTo>
                  <a:lnTo>
                    <a:pt x="54258" y="7005"/>
                  </a:lnTo>
                  <a:lnTo>
                    <a:pt x="62160" y="7005"/>
                  </a:lnTo>
                  <a:cubicBezTo>
                    <a:pt x="64441" y="7005"/>
                    <a:pt x="66152" y="7493"/>
                    <a:pt x="67292" y="8552"/>
                  </a:cubicBezTo>
                  <a:cubicBezTo>
                    <a:pt x="68433" y="9611"/>
                    <a:pt x="69003" y="11077"/>
                    <a:pt x="69003" y="13032"/>
                  </a:cubicBezTo>
                  <a:cubicBezTo>
                    <a:pt x="69003" y="14987"/>
                    <a:pt x="68433" y="16453"/>
                    <a:pt x="67292" y="17430"/>
                  </a:cubicBezTo>
                  <a:cubicBezTo>
                    <a:pt x="66152" y="18408"/>
                    <a:pt x="64441" y="18978"/>
                    <a:pt x="62160" y="18978"/>
                  </a:cubicBezTo>
                  <a:lnTo>
                    <a:pt x="54258" y="18978"/>
                  </a:lnTo>
                  <a:close/>
                  <a:moveTo>
                    <a:pt x="47577" y="40562"/>
                  </a:moveTo>
                  <a:lnTo>
                    <a:pt x="52791" y="40562"/>
                  </a:lnTo>
                  <a:cubicBezTo>
                    <a:pt x="53198" y="40562"/>
                    <a:pt x="53524" y="40399"/>
                    <a:pt x="53850" y="40154"/>
                  </a:cubicBezTo>
                  <a:cubicBezTo>
                    <a:pt x="54176" y="39910"/>
                    <a:pt x="54258" y="39584"/>
                    <a:pt x="54258" y="39177"/>
                  </a:cubicBezTo>
                  <a:lnTo>
                    <a:pt x="54258" y="25494"/>
                  </a:lnTo>
                  <a:lnTo>
                    <a:pt x="62078" y="25494"/>
                  </a:lnTo>
                  <a:lnTo>
                    <a:pt x="69410" y="39014"/>
                  </a:lnTo>
                  <a:cubicBezTo>
                    <a:pt x="69655" y="39503"/>
                    <a:pt x="69981" y="39829"/>
                    <a:pt x="70307" y="40154"/>
                  </a:cubicBezTo>
                  <a:cubicBezTo>
                    <a:pt x="70632" y="40480"/>
                    <a:pt x="71121" y="40562"/>
                    <a:pt x="71773" y="40562"/>
                  </a:cubicBezTo>
                  <a:lnTo>
                    <a:pt x="77068" y="40562"/>
                  </a:lnTo>
                  <a:cubicBezTo>
                    <a:pt x="77394" y="40562"/>
                    <a:pt x="77639" y="40480"/>
                    <a:pt x="77883" y="40236"/>
                  </a:cubicBezTo>
                  <a:cubicBezTo>
                    <a:pt x="78128" y="39991"/>
                    <a:pt x="78290" y="39747"/>
                    <a:pt x="78290" y="39421"/>
                  </a:cubicBezTo>
                  <a:cubicBezTo>
                    <a:pt x="78290" y="39258"/>
                    <a:pt x="78209" y="39014"/>
                    <a:pt x="78128" y="38770"/>
                  </a:cubicBezTo>
                  <a:lnTo>
                    <a:pt x="69818" y="24190"/>
                  </a:lnTo>
                  <a:cubicBezTo>
                    <a:pt x="72180" y="23376"/>
                    <a:pt x="74054" y="21991"/>
                    <a:pt x="75439" y="20118"/>
                  </a:cubicBezTo>
                  <a:cubicBezTo>
                    <a:pt x="76743" y="18245"/>
                    <a:pt x="77394" y="15883"/>
                    <a:pt x="77394" y="13113"/>
                  </a:cubicBezTo>
                  <a:cubicBezTo>
                    <a:pt x="77394" y="9122"/>
                    <a:pt x="76091" y="6027"/>
                    <a:pt x="73403" y="3828"/>
                  </a:cubicBezTo>
                  <a:cubicBezTo>
                    <a:pt x="70796" y="1629"/>
                    <a:pt x="67129" y="570"/>
                    <a:pt x="62404" y="570"/>
                  </a:cubicBezTo>
                  <a:lnTo>
                    <a:pt x="47659" y="570"/>
                  </a:lnTo>
                  <a:cubicBezTo>
                    <a:pt x="47251" y="570"/>
                    <a:pt x="46926" y="733"/>
                    <a:pt x="46681" y="977"/>
                  </a:cubicBezTo>
                  <a:cubicBezTo>
                    <a:pt x="46436" y="1222"/>
                    <a:pt x="46355" y="1548"/>
                    <a:pt x="46355" y="2036"/>
                  </a:cubicBezTo>
                  <a:lnTo>
                    <a:pt x="46355" y="39177"/>
                  </a:lnTo>
                  <a:cubicBezTo>
                    <a:pt x="46355" y="39584"/>
                    <a:pt x="46518" y="39910"/>
                    <a:pt x="46762" y="40154"/>
                  </a:cubicBezTo>
                  <a:cubicBezTo>
                    <a:pt x="46926" y="40480"/>
                    <a:pt x="47251" y="40562"/>
                    <a:pt x="47577" y="40562"/>
                  </a:cubicBezTo>
                  <a:moveTo>
                    <a:pt x="8147" y="19466"/>
                  </a:moveTo>
                  <a:lnTo>
                    <a:pt x="8147" y="7005"/>
                  </a:lnTo>
                  <a:lnTo>
                    <a:pt x="16375" y="7005"/>
                  </a:lnTo>
                  <a:cubicBezTo>
                    <a:pt x="18656" y="7005"/>
                    <a:pt x="20367" y="7575"/>
                    <a:pt x="21507" y="8634"/>
                  </a:cubicBezTo>
                  <a:cubicBezTo>
                    <a:pt x="22648" y="9692"/>
                    <a:pt x="23218" y="11240"/>
                    <a:pt x="23218" y="13276"/>
                  </a:cubicBezTo>
                  <a:cubicBezTo>
                    <a:pt x="23218" y="15312"/>
                    <a:pt x="22648" y="16778"/>
                    <a:pt x="21507" y="17837"/>
                  </a:cubicBezTo>
                  <a:cubicBezTo>
                    <a:pt x="20367" y="18896"/>
                    <a:pt x="18656" y="19385"/>
                    <a:pt x="16456" y="19385"/>
                  </a:cubicBezTo>
                  <a:lnTo>
                    <a:pt x="8147" y="19385"/>
                  </a:lnTo>
                  <a:close/>
                  <a:moveTo>
                    <a:pt x="1385" y="40562"/>
                  </a:moveTo>
                  <a:lnTo>
                    <a:pt x="6843" y="40562"/>
                  </a:lnTo>
                  <a:cubicBezTo>
                    <a:pt x="7251" y="40562"/>
                    <a:pt x="7576" y="40399"/>
                    <a:pt x="7902" y="40154"/>
                  </a:cubicBezTo>
                  <a:cubicBezTo>
                    <a:pt x="8147" y="39910"/>
                    <a:pt x="8310" y="39584"/>
                    <a:pt x="8310" y="39177"/>
                  </a:cubicBezTo>
                  <a:lnTo>
                    <a:pt x="8310" y="25819"/>
                  </a:lnTo>
                  <a:lnTo>
                    <a:pt x="16701" y="25819"/>
                  </a:lnTo>
                  <a:cubicBezTo>
                    <a:pt x="21345" y="25819"/>
                    <a:pt x="24929" y="24761"/>
                    <a:pt x="27536" y="22643"/>
                  </a:cubicBezTo>
                  <a:cubicBezTo>
                    <a:pt x="30143" y="20525"/>
                    <a:pt x="31446" y="17430"/>
                    <a:pt x="31446" y="13276"/>
                  </a:cubicBezTo>
                  <a:cubicBezTo>
                    <a:pt x="31446" y="9122"/>
                    <a:pt x="30143" y="5946"/>
                    <a:pt x="27536" y="3828"/>
                  </a:cubicBezTo>
                  <a:cubicBezTo>
                    <a:pt x="24929" y="1629"/>
                    <a:pt x="21263" y="570"/>
                    <a:pt x="16701" y="570"/>
                  </a:cubicBezTo>
                  <a:lnTo>
                    <a:pt x="1385" y="570"/>
                  </a:lnTo>
                  <a:cubicBezTo>
                    <a:pt x="978" y="570"/>
                    <a:pt x="652" y="733"/>
                    <a:pt x="407" y="977"/>
                  </a:cubicBezTo>
                  <a:cubicBezTo>
                    <a:pt x="163" y="1222"/>
                    <a:pt x="0" y="1548"/>
                    <a:pt x="0" y="2036"/>
                  </a:cubicBezTo>
                  <a:lnTo>
                    <a:pt x="0" y="39177"/>
                  </a:lnTo>
                  <a:cubicBezTo>
                    <a:pt x="0" y="39584"/>
                    <a:pt x="163" y="39910"/>
                    <a:pt x="407" y="40154"/>
                  </a:cubicBezTo>
                  <a:cubicBezTo>
                    <a:pt x="652" y="40480"/>
                    <a:pt x="978" y="40562"/>
                    <a:pt x="1385" y="40562"/>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sp>
          <p:nvSpPr>
            <p:cNvPr id="29" name="Freeform 8">
              <a:extLst>
                <a:ext uri="{FF2B5EF4-FFF2-40B4-BE49-F238E27FC236}">
                  <a16:creationId xmlns:a16="http://schemas.microsoft.com/office/drawing/2014/main" id="{5DB16004-B400-4155-8242-7AEDADD7A1FD}"/>
                </a:ext>
              </a:extLst>
            </p:cNvPr>
            <p:cNvSpPr/>
            <p:nvPr/>
          </p:nvSpPr>
          <p:spPr>
            <a:xfrm>
              <a:off x="-1264842" y="3540381"/>
              <a:ext cx="874556" cy="105720"/>
            </a:xfrm>
            <a:custGeom>
              <a:avLst/>
              <a:gdLst>
                <a:gd name="connsiteX0" fmla="*/ 865025 w 874556"/>
                <a:gd name="connsiteY0" fmla="*/ 83404 h 105720"/>
                <a:gd name="connsiteX1" fmla="*/ 871950 w 874556"/>
                <a:gd name="connsiteY1" fmla="*/ 83404 h 105720"/>
                <a:gd name="connsiteX2" fmla="*/ 873824 w 874556"/>
                <a:gd name="connsiteY2" fmla="*/ 82671 h 105720"/>
                <a:gd name="connsiteX3" fmla="*/ 874557 w 874556"/>
                <a:gd name="connsiteY3" fmla="*/ 80797 h 105720"/>
                <a:gd name="connsiteX4" fmla="*/ 874557 w 874556"/>
                <a:gd name="connsiteY4" fmla="*/ 79168 h 105720"/>
                <a:gd name="connsiteX5" fmla="*/ 873824 w 874556"/>
                <a:gd name="connsiteY5" fmla="*/ 77295 h 105720"/>
                <a:gd name="connsiteX6" fmla="*/ 871950 w 874556"/>
                <a:gd name="connsiteY6" fmla="*/ 76562 h 105720"/>
                <a:gd name="connsiteX7" fmla="*/ 865596 w 874556"/>
                <a:gd name="connsiteY7" fmla="*/ 76562 h 105720"/>
                <a:gd name="connsiteX8" fmla="*/ 858345 w 874556"/>
                <a:gd name="connsiteY8" fmla="*/ 73223 h 105720"/>
                <a:gd name="connsiteX9" fmla="*/ 856145 w 874556"/>
                <a:gd name="connsiteY9" fmla="*/ 63286 h 105720"/>
                <a:gd name="connsiteX10" fmla="*/ 856145 w 874556"/>
                <a:gd name="connsiteY10" fmla="*/ 29159 h 105720"/>
                <a:gd name="connsiteX11" fmla="*/ 870728 w 874556"/>
                <a:gd name="connsiteY11" fmla="*/ 29159 h 105720"/>
                <a:gd name="connsiteX12" fmla="*/ 872602 w 874556"/>
                <a:gd name="connsiteY12" fmla="*/ 28426 h 105720"/>
                <a:gd name="connsiteX13" fmla="*/ 873335 w 874556"/>
                <a:gd name="connsiteY13" fmla="*/ 26552 h 105720"/>
                <a:gd name="connsiteX14" fmla="*/ 873335 w 874556"/>
                <a:gd name="connsiteY14" fmla="*/ 24923 h 105720"/>
                <a:gd name="connsiteX15" fmla="*/ 872602 w 874556"/>
                <a:gd name="connsiteY15" fmla="*/ 23050 h 105720"/>
                <a:gd name="connsiteX16" fmla="*/ 870728 w 874556"/>
                <a:gd name="connsiteY16" fmla="*/ 22317 h 105720"/>
                <a:gd name="connsiteX17" fmla="*/ 856145 w 874556"/>
                <a:gd name="connsiteY17" fmla="*/ 22317 h 105720"/>
                <a:gd name="connsiteX18" fmla="*/ 856145 w 874556"/>
                <a:gd name="connsiteY18" fmla="*/ 2606 h 105720"/>
                <a:gd name="connsiteX19" fmla="*/ 855412 w 874556"/>
                <a:gd name="connsiteY19" fmla="*/ 733 h 105720"/>
                <a:gd name="connsiteX20" fmla="*/ 853538 w 874556"/>
                <a:gd name="connsiteY20" fmla="*/ 0 h 105720"/>
                <a:gd name="connsiteX21" fmla="*/ 851501 w 874556"/>
                <a:gd name="connsiteY21" fmla="*/ 0 h 105720"/>
                <a:gd name="connsiteX22" fmla="*/ 849628 w 874556"/>
                <a:gd name="connsiteY22" fmla="*/ 733 h 105720"/>
                <a:gd name="connsiteX23" fmla="*/ 848894 w 874556"/>
                <a:gd name="connsiteY23" fmla="*/ 2606 h 105720"/>
                <a:gd name="connsiteX24" fmla="*/ 848894 w 874556"/>
                <a:gd name="connsiteY24" fmla="*/ 22317 h 105720"/>
                <a:gd name="connsiteX25" fmla="*/ 839770 w 874556"/>
                <a:gd name="connsiteY25" fmla="*/ 22317 h 105720"/>
                <a:gd name="connsiteX26" fmla="*/ 837896 w 874556"/>
                <a:gd name="connsiteY26" fmla="*/ 23050 h 105720"/>
                <a:gd name="connsiteX27" fmla="*/ 837163 w 874556"/>
                <a:gd name="connsiteY27" fmla="*/ 24923 h 105720"/>
                <a:gd name="connsiteX28" fmla="*/ 837163 w 874556"/>
                <a:gd name="connsiteY28" fmla="*/ 26552 h 105720"/>
                <a:gd name="connsiteX29" fmla="*/ 837896 w 874556"/>
                <a:gd name="connsiteY29" fmla="*/ 28426 h 105720"/>
                <a:gd name="connsiteX30" fmla="*/ 839770 w 874556"/>
                <a:gd name="connsiteY30" fmla="*/ 29159 h 105720"/>
                <a:gd name="connsiteX31" fmla="*/ 848894 w 874556"/>
                <a:gd name="connsiteY31" fmla="*/ 29159 h 105720"/>
                <a:gd name="connsiteX32" fmla="*/ 848894 w 874556"/>
                <a:gd name="connsiteY32" fmla="*/ 63774 h 105720"/>
                <a:gd name="connsiteX33" fmla="*/ 852561 w 874556"/>
                <a:gd name="connsiteY33" fmla="*/ 78191 h 105720"/>
                <a:gd name="connsiteX34" fmla="*/ 865025 w 874556"/>
                <a:gd name="connsiteY34" fmla="*/ 83404 h 105720"/>
                <a:gd name="connsiteX35" fmla="*/ 777610 w 874556"/>
                <a:gd name="connsiteY35" fmla="*/ 83404 h 105720"/>
                <a:gd name="connsiteX36" fmla="*/ 779647 w 874556"/>
                <a:gd name="connsiteY36" fmla="*/ 83404 h 105720"/>
                <a:gd name="connsiteX37" fmla="*/ 781521 w 874556"/>
                <a:gd name="connsiteY37" fmla="*/ 82671 h 105720"/>
                <a:gd name="connsiteX38" fmla="*/ 782254 w 874556"/>
                <a:gd name="connsiteY38" fmla="*/ 80797 h 105720"/>
                <a:gd name="connsiteX39" fmla="*/ 782254 w 874556"/>
                <a:gd name="connsiteY39" fmla="*/ 48055 h 105720"/>
                <a:gd name="connsiteX40" fmla="*/ 787305 w 874556"/>
                <a:gd name="connsiteY40" fmla="*/ 33313 h 105720"/>
                <a:gd name="connsiteX41" fmla="*/ 800829 w 874556"/>
                <a:gd name="connsiteY41" fmla="*/ 27937 h 105720"/>
                <a:gd name="connsiteX42" fmla="*/ 814189 w 874556"/>
                <a:gd name="connsiteY42" fmla="*/ 33231 h 105720"/>
                <a:gd name="connsiteX43" fmla="*/ 818833 w 874556"/>
                <a:gd name="connsiteY43" fmla="*/ 48055 h 105720"/>
                <a:gd name="connsiteX44" fmla="*/ 818833 w 874556"/>
                <a:gd name="connsiteY44" fmla="*/ 80797 h 105720"/>
                <a:gd name="connsiteX45" fmla="*/ 819566 w 874556"/>
                <a:gd name="connsiteY45" fmla="*/ 82671 h 105720"/>
                <a:gd name="connsiteX46" fmla="*/ 821440 w 874556"/>
                <a:gd name="connsiteY46" fmla="*/ 83404 h 105720"/>
                <a:gd name="connsiteX47" fmla="*/ 823477 w 874556"/>
                <a:gd name="connsiteY47" fmla="*/ 83404 h 105720"/>
                <a:gd name="connsiteX48" fmla="*/ 825350 w 874556"/>
                <a:gd name="connsiteY48" fmla="*/ 82671 h 105720"/>
                <a:gd name="connsiteX49" fmla="*/ 826084 w 874556"/>
                <a:gd name="connsiteY49" fmla="*/ 80797 h 105720"/>
                <a:gd name="connsiteX50" fmla="*/ 826084 w 874556"/>
                <a:gd name="connsiteY50" fmla="*/ 47485 h 105720"/>
                <a:gd name="connsiteX51" fmla="*/ 819892 w 874556"/>
                <a:gd name="connsiteY51" fmla="*/ 28507 h 105720"/>
                <a:gd name="connsiteX52" fmla="*/ 802132 w 874556"/>
                <a:gd name="connsiteY52" fmla="*/ 21177 h 105720"/>
                <a:gd name="connsiteX53" fmla="*/ 790482 w 874556"/>
                <a:gd name="connsiteY53" fmla="*/ 23539 h 105720"/>
                <a:gd name="connsiteX54" fmla="*/ 782417 w 874556"/>
                <a:gd name="connsiteY54" fmla="*/ 30462 h 105720"/>
                <a:gd name="connsiteX55" fmla="*/ 782417 w 874556"/>
                <a:gd name="connsiteY55" fmla="*/ 24923 h 105720"/>
                <a:gd name="connsiteX56" fmla="*/ 781684 w 874556"/>
                <a:gd name="connsiteY56" fmla="*/ 23050 h 105720"/>
                <a:gd name="connsiteX57" fmla="*/ 779810 w 874556"/>
                <a:gd name="connsiteY57" fmla="*/ 22317 h 105720"/>
                <a:gd name="connsiteX58" fmla="*/ 777773 w 874556"/>
                <a:gd name="connsiteY58" fmla="*/ 22317 h 105720"/>
                <a:gd name="connsiteX59" fmla="*/ 775899 w 874556"/>
                <a:gd name="connsiteY59" fmla="*/ 23050 h 105720"/>
                <a:gd name="connsiteX60" fmla="*/ 775166 w 874556"/>
                <a:gd name="connsiteY60" fmla="*/ 24923 h 105720"/>
                <a:gd name="connsiteX61" fmla="*/ 775166 w 874556"/>
                <a:gd name="connsiteY61" fmla="*/ 80797 h 105720"/>
                <a:gd name="connsiteX62" fmla="*/ 775899 w 874556"/>
                <a:gd name="connsiteY62" fmla="*/ 82671 h 105720"/>
                <a:gd name="connsiteX63" fmla="*/ 777610 w 874556"/>
                <a:gd name="connsiteY63" fmla="*/ 83404 h 105720"/>
                <a:gd name="connsiteX64" fmla="*/ 713821 w 874556"/>
                <a:gd name="connsiteY64" fmla="*/ 49277 h 105720"/>
                <a:gd name="connsiteX65" fmla="*/ 713821 w 874556"/>
                <a:gd name="connsiteY65" fmla="*/ 48788 h 105720"/>
                <a:gd name="connsiteX66" fmla="*/ 718790 w 874556"/>
                <a:gd name="connsiteY66" fmla="*/ 33883 h 105720"/>
                <a:gd name="connsiteX67" fmla="*/ 732396 w 874556"/>
                <a:gd name="connsiteY67" fmla="*/ 28018 h 105720"/>
                <a:gd name="connsiteX68" fmla="*/ 746082 w 874556"/>
                <a:gd name="connsiteY68" fmla="*/ 33883 h 105720"/>
                <a:gd name="connsiteX69" fmla="*/ 751215 w 874556"/>
                <a:gd name="connsiteY69" fmla="*/ 48788 h 105720"/>
                <a:gd name="connsiteX70" fmla="*/ 751215 w 874556"/>
                <a:gd name="connsiteY70" fmla="*/ 49277 h 105720"/>
                <a:gd name="connsiteX71" fmla="*/ 713821 w 874556"/>
                <a:gd name="connsiteY71" fmla="*/ 49277 h 105720"/>
                <a:gd name="connsiteX72" fmla="*/ 732396 w 874556"/>
                <a:gd name="connsiteY72" fmla="*/ 84625 h 105720"/>
                <a:gd name="connsiteX73" fmla="*/ 744860 w 874556"/>
                <a:gd name="connsiteY73" fmla="*/ 82100 h 105720"/>
                <a:gd name="connsiteX74" fmla="*/ 753496 w 874556"/>
                <a:gd name="connsiteY74" fmla="*/ 76073 h 105720"/>
                <a:gd name="connsiteX75" fmla="*/ 756592 w 874556"/>
                <a:gd name="connsiteY75" fmla="*/ 70127 h 105720"/>
                <a:gd name="connsiteX76" fmla="*/ 755858 w 874556"/>
                <a:gd name="connsiteY76" fmla="*/ 68580 h 105720"/>
                <a:gd name="connsiteX77" fmla="*/ 754066 w 874556"/>
                <a:gd name="connsiteY77" fmla="*/ 68010 h 105720"/>
                <a:gd name="connsiteX78" fmla="*/ 752192 w 874556"/>
                <a:gd name="connsiteY78" fmla="*/ 68010 h 105720"/>
                <a:gd name="connsiteX79" fmla="*/ 750237 w 874556"/>
                <a:gd name="connsiteY79" fmla="*/ 68336 h 105720"/>
                <a:gd name="connsiteX80" fmla="*/ 748689 w 874556"/>
                <a:gd name="connsiteY80" fmla="*/ 70127 h 105720"/>
                <a:gd name="connsiteX81" fmla="*/ 742905 w 874556"/>
                <a:gd name="connsiteY81" fmla="*/ 75259 h 105720"/>
                <a:gd name="connsiteX82" fmla="*/ 732396 w 874556"/>
                <a:gd name="connsiteY82" fmla="*/ 77784 h 105720"/>
                <a:gd name="connsiteX83" fmla="*/ 722782 w 874556"/>
                <a:gd name="connsiteY83" fmla="*/ 74933 h 105720"/>
                <a:gd name="connsiteX84" fmla="*/ 716346 w 874556"/>
                <a:gd name="connsiteY84" fmla="*/ 67277 h 105720"/>
                <a:gd name="connsiteX85" fmla="*/ 713821 w 874556"/>
                <a:gd name="connsiteY85" fmla="*/ 57014 h 105720"/>
                <a:gd name="connsiteX86" fmla="*/ 713821 w 874556"/>
                <a:gd name="connsiteY86" fmla="*/ 55874 h 105720"/>
                <a:gd name="connsiteX87" fmla="*/ 755614 w 874556"/>
                <a:gd name="connsiteY87" fmla="*/ 55874 h 105720"/>
                <a:gd name="connsiteX88" fmla="*/ 757569 w 874556"/>
                <a:gd name="connsiteY88" fmla="*/ 55141 h 105720"/>
                <a:gd name="connsiteX89" fmla="*/ 758302 w 874556"/>
                <a:gd name="connsiteY89" fmla="*/ 53268 h 105720"/>
                <a:gd name="connsiteX90" fmla="*/ 758302 w 874556"/>
                <a:gd name="connsiteY90" fmla="*/ 51476 h 105720"/>
                <a:gd name="connsiteX91" fmla="*/ 751459 w 874556"/>
                <a:gd name="connsiteY91" fmla="*/ 29322 h 105720"/>
                <a:gd name="connsiteX92" fmla="*/ 732396 w 874556"/>
                <a:gd name="connsiteY92" fmla="*/ 21177 h 105720"/>
                <a:gd name="connsiteX93" fmla="*/ 714391 w 874556"/>
                <a:gd name="connsiteY93" fmla="*/ 28588 h 105720"/>
                <a:gd name="connsiteX94" fmla="*/ 706733 w 874556"/>
                <a:gd name="connsiteY94" fmla="*/ 48218 h 105720"/>
                <a:gd name="connsiteX95" fmla="*/ 706652 w 874556"/>
                <a:gd name="connsiteY95" fmla="*/ 52942 h 105720"/>
                <a:gd name="connsiteX96" fmla="*/ 706733 w 874556"/>
                <a:gd name="connsiteY96" fmla="*/ 57666 h 105720"/>
                <a:gd name="connsiteX97" fmla="*/ 714473 w 874556"/>
                <a:gd name="connsiteY97" fmla="*/ 77295 h 105720"/>
                <a:gd name="connsiteX98" fmla="*/ 732396 w 874556"/>
                <a:gd name="connsiteY98" fmla="*/ 84625 h 105720"/>
                <a:gd name="connsiteX99" fmla="*/ 607994 w 874556"/>
                <a:gd name="connsiteY99" fmla="*/ 83404 h 105720"/>
                <a:gd name="connsiteX100" fmla="*/ 609950 w 874556"/>
                <a:gd name="connsiteY100" fmla="*/ 83404 h 105720"/>
                <a:gd name="connsiteX101" fmla="*/ 611823 w 874556"/>
                <a:gd name="connsiteY101" fmla="*/ 82671 h 105720"/>
                <a:gd name="connsiteX102" fmla="*/ 612557 w 874556"/>
                <a:gd name="connsiteY102" fmla="*/ 80797 h 105720"/>
                <a:gd name="connsiteX103" fmla="*/ 612557 w 874556"/>
                <a:gd name="connsiteY103" fmla="*/ 47729 h 105720"/>
                <a:gd name="connsiteX104" fmla="*/ 617200 w 874556"/>
                <a:gd name="connsiteY104" fmla="*/ 32661 h 105720"/>
                <a:gd name="connsiteX105" fmla="*/ 628198 w 874556"/>
                <a:gd name="connsiteY105" fmla="*/ 28018 h 105720"/>
                <a:gd name="connsiteX106" fmla="*/ 639604 w 874556"/>
                <a:gd name="connsiteY106" fmla="*/ 32661 h 105720"/>
                <a:gd name="connsiteX107" fmla="*/ 644166 w 874556"/>
                <a:gd name="connsiteY107" fmla="*/ 47892 h 105720"/>
                <a:gd name="connsiteX108" fmla="*/ 644166 w 874556"/>
                <a:gd name="connsiteY108" fmla="*/ 80879 h 105720"/>
                <a:gd name="connsiteX109" fmla="*/ 644899 w 874556"/>
                <a:gd name="connsiteY109" fmla="*/ 82752 h 105720"/>
                <a:gd name="connsiteX110" fmla="*/ 646773 w 874556"/>
                <a:gd name="connsiteY110" fmla="*/ 83485 h 105720"/>
                <a:gd name="connsiteX111" fmla="*/ 648728 w 874556"/>
                <a:gd name="connsiteY111" fmla="*/ 83485 h 105720"/>
                <a:gd name="connsiteX112" fmla="*/ 650602 w 874556"/>
                <a:gd name="connsiteY112" fmla="*/ 82752 h 105720"/>
                <a:gd name="connsiteX113" fmla="*/ 651335 w 874556"/>
                <a:gd name="connsiteY113" fmla="*/ 80879 h 105720"/>
                <a:gd name="connsiteX114" fmla="*/ 651335 w 874556"/>
                <a:gd name="connsiteY114" fmla="*/ 47892 h 105720"/>
                <a:gd name="connsiteX115" fmla="*/ 655979 w 874556"/>
                <a:gd name="connsiteY115" fmla="*/ 32661 h 105720"/>
                <a:gd name="connsiteX116" fmla="*/ 666977 w 874556"/>
                <a:gd name="connsiteY116" fmla="*/ 28018 h 105720"/>
                <a:gd name="connsiteX117" fmla="*/ 678545 w 874556"/>
                <a:gd name="connsiteY117" fmla="*/ 32580 h 105720"/>
                <a:gd name="connsiteX118" fmla="*/ 682945 w 874556"/>
                <a:gd name="connsiteY118" fmla="*/ 47810 h 105720"/>
                <a:gd name="connsiteX119" fmla="*/ 682945 w 874556"/>
                <a:gd name="connsiteY119" fmla="*/ 80797 h 105720"/>
                <a:gd name="connsiteX120" fmla="*/ 683678 w 874556"/>
                <a:gd name="connsiteY120" fmla="*/ 82671 h 105720"/>
                <a:gd name="connsiteX121" fmla="*/ 685552 w 874556"/>
                <a:gd name="connsiteY121" fmla="*/ 83404 h 105720"/>
                <a:gd name="connsiteX122" fmla="*/ 687507 w 874556"/>
                <a:gd name="connsiteY122" fmla="*/ 83404 h 105720"/>
                <a:gd name="connsiteX123" fmla="*/ 689381 w 874556"/>
                <a:gd name="connsiteY123" fmla="*/ 82671 h 105720"/>
                <a:gd name="connsiteX124" fmla="*/ 690114 w 874556"/>
                <a:gd name="connsiteY124" fmla="*/ 80797 h 105720"/>
                <a:gd name="connsiteX125" fmla="*/ 690114 w 874556"/>
                <a:gd name="connsiteY125" fmla="*/ 46670 h 105720"/>
                <a:gd name="connsiteX126" fmla="*/ 684004 w 874556"/>
                <a:gd name="connsiteY126" fmla="*/ 27855 h 105720"/>
                <a:gd name="connsiteX127" fmla="*/ 668117 w 874556"/>
                <a:gd name="connsiteY127" fmla="*/ 21177 h 105720"/>
                <a:gd name="connsiteX128" fmla="*/ 656223 w 874556"/>
                <a:gd name="connsiteY128" fmla="*/ 24190 h 105720"/>
                <a:gd name="connsiteX129" fmla="*/ 648158 w 874556"/>
                <a:gd name="connsiteY129" fmla="*/ 32254 h 105720"/>
                <a:gd name="connsiteX130" fmla="*/ 629339 w 874556"/>
                <a:gd name="connsiteY130" fmla="*/ 21177 h 105720"/>
                <a:gd name="connsiteX131" fmla="*/ 619644 w 874556"/>
                <a:gd name="connsiteY131" fmla="*/ 23213 h 105720"/>
                <a:gd name="connsiteX132" fmla="*/ 612557 w 874556"/>
                <a:gd name="connsiteY132" fmla="*/ 29077 h 105720"/>
                <a:gd name="connsiteX133" fmla="*/ 612557 w 874556"/>
                <a:gd name="connsiteY133" fmla="*/ 25005 h 105720"/>
                <a:gd name="connsiteX134" fmla="*/ 611823 w 874556"/>
                <a:gd name="connsiteY134" fmla="*/ 23131 h 105720"/>
                <a:gd name="connsiteX135" fmla="*/ 609950 w 874556"/>
                <a:gd name="connsiteY135" fmla="*/ 22398 h 105720"/>
                <a:gd name="connsiteX136" fmla="*/ 607994 w 874556"/>
                <a:gd name="connsiteY136" fmla="*/ 22398 h 105720"/>
                <a:gd name="connsiteX137" fmla="*/ 606121 w 874556"/>
                <a:gd name="connsiteY137" fmla="*/ 23131 h 105720"/>
                <a:gd name="connsiteX138" fmla="*/ 605387 w 874556"/>
                <a:gd name="connsiteY138" fmla="*/ 25005 h 105720"/>
                <a:gd name="connsiteX139" fmla="*/ 605387 w 874556"/>
                <a:gd name="connsiteY139" fmla="*/ 80879 h 105720"/>
                <a:gd name="connsiteX140" fmla="*/ 606121 w 874556"/>
                <a:gd name="connsiteY140" fmla="*/ 82752 h 105720"/>
                <a:gd name="connsiteX141" fmla="*/ 607994 w 874556"/>
                <a:gd name="connsiteY141" fmla="*/ 83404 h 105720"/>
                <a:gd name="connsiteX142" fmla="*/ 552107 w 874556"/>
                <a:gd name="connsiteY142" fmla="*/ 105721 h 105720"/>
                <a:gd name="connsiteX143" fmla="*/ 554470 w 874556"/>
                <a:gd name="connsiteY143" fmla="*/ 105721 h 105720"/>
                <a:gd name="connsiteX144" fmla="*/ 557158 w 874556"/>
                <a:gd name="connsiteY144" fmla="*/ 103929 h 105720"/>
                <a:gd name="connsiteX145" fmla="*/ 590479 w 874556"/>
                <a:gd name="connsiteY145" fmla="*/ 27041 h 105720"/>
                <a:gd name="connsiteX146" fmla="*/ 591212 w 874556"/>
                <a:gd name="connsiteY146" fmla="*/ 24679 h 105720"/>
                <a:gd name="connsiteX147" fmla="*/ 590479 w 874556"/>
                <a:gd name="connsiteY147" fmla="*/ 23050 h 105720"/>
                <a:gd name="connsiteX148" fmla="*/ 588849 w 874556"/>
                <a:gd name="connsiteY148" fmla="*/ 22317 h 105720"/>
                <a:gd name="connsiteX149" fmla="*/ 586487 w 874556"/>
                <a:gd name="connsiteY149" fmla="*/ 22317 h 105720"/>
                <a:gd name="connsiteX150" fmla="*/ 583798 w 874556"/>
                <a:gd name="connsiteY150" fmla="*/ 24109 h 105720"/>
                <a:gd name="connsiteX151" fmla="*/ 563594 w 874556"/>
                <a:gd name="connsiteY151" fmla="*/ 70616 h 105720"/>
                <a:gd name="connsiteX152" fmla="*/ 543879 w 874556"/>
                <a:gd name="connsiteY152" fmla="*/ 24109 h 105720"/>
                <a:gd name="connsiteX153" fmla="*/ 541191 w 874556"/>
                <a:gd name="connsiteY153" fmla="*/ 22317 h 105720"/>
                <a:gd name="connsiteX154" fmla="*/ 538746 w 874556"/>
                <a:gd name="connsiteY154" fmla="*/ 22317 h 105720"/>
                <a:gd name="connsiteX155" fmla="*/ 537117 w 874556"/>
                <a:gd name="connsiteY155" fmla="*/ 23050 h 105720"/>
                <a:gd name="connsiteX156" fmla="*/ 536384 w 874556"/>
                <a:gd name="connsiteY156" fmla="*/ 24679 h 105720"/>
                <a:gd name="connsiteX157" fmla="*/ 537117 w 874556"/>
                <a:gd name="connsiteY157" fmla="*/ 27041 h 105720"/>
                <a:gd name="connsiteX158" fmla="*/ 559521 w 874556"/>
                <a:gd name="connsiteY158" fmla="*/ 79901 h 105720"/>
                <a:gd name="connsiteX159" fmla="*/ 550478 w 874556"/>
                <a:gd name="connsiteY159" fmla="*/ 100997 h 105720"/>
                <a:gd name="connsiteX160" fmla="*/ 549745 w 874556"/>
                <a:gd name="connsiteY160" fmla="*/ 103359 h 105720"/>
                <a:gd name="connsiteX161" fmla="*/ 550478 w 874556"/>
                <a:gd name="connsiteY161" fmla="*/ 104988 h 105720"/>
                <a:gd name="connsiteX162" fmla="*/ 552107 w 874556"/>
                <a:gd name="connsiteY162" fmla="*/ 105721 h 105720"/>
                <a:gd name="connsiteX163" fmla="*/ 496383 w 874556"/>
                <a:gd name="connsiteY163" fmla="*/ 77784 h 105720"/>
                <a:gd name="connsiteX164" fmla="*/ 485874 w 874556"/>
                <a:gd name="connsiteY164" fmla="*/ 74852 h 105720"/>
                <a:gd name="connsiteX165" fmla="*/ 481312 w 874556"/>
                <a:gd name="connsiteY165" fmla="*/ 66544 h 105720"/>
                <a:gd name="connsiteX166" fmla="*/ 486281 w 874556"/>
                <a:gd name="connsiteY166" fmla="*/ 58562 h 105720"/>
                <a:gd name="connsiteX167" fmla="*/ 500864 w 874556"/>
                <a:gd name="connsiteY167" fmla="*/ 54082 h 105720"/>
                <a:gd name="connsiteX168" fmla="*/ 516017 w 874556"/>
                <a:gd name="connsiteY168" fmla="*/ 51964 h 105720"/>
                <a:gd name="connsiteX169" fmla="*/ 516017 w 874556"/>
                <a:gd name="connsiteY169" fmla="*/ 55955 h 105720"/>
                <a:gd name="connsiteX170" fmla="*/ 510477 w 874556"/>
                <a:gd name="connsiteY170" fmla="*/ 72164 h 105720"/>
                <a:gd name="connsiteX171" fmla="*/ 496383 w 874556"/>
                <a:gd name="connsiteY171" fmla="*/ 77784 h 105720"/>
                <a:gd name="connsiteX172" fmla="*/ 495161 w 874556"/>
                <a:gd name="connsiteY172" fmla="*/ 84625 h 105720"/>
                <a:gd name="connsiteX173" fmla="*/ 508359 w 874556"/>
                <a:gd name="connsiteY173" fmla="*/ 81938 h 105720"/>
                <a:gd name="connsiteX174" fmla="*/ 515936 w 874556"/>
                <a:gd name="connsiteY174" fmla="*/ 75340 h 105720"/>
                <a:gd name="connsiteX175" fmla="*/ 515936 w 874556"/>
                <a:gd name="connsiteY175" fmla="*/ 80879 h 105720"/>
                <a:gd name="connsiteX176" fmla="*/ 516669 w 874556"/>
                <a:gd name="connsiteY176" fmla="*/ 82752 h 105720"/>
                <a:gd name="connsiteX177" fmla="*/ 518543 w 874556"/>
                <a:gd name="connsiteY177" fmla="*/ 83485 h 105720"/>
                <a:gd name="connsiteX178" fmla="*/ 520498 w 874556"/>
                <a:gd name="connsiteY178" fmla="*/ 83485 h 105720"/>
                <a:gd name="connsiteX179" fmla="*/ 522372 w 874556"/>
                <a:gd name="connsiteY179" fmla="*/ 82752 h 105720"/>
                <a:gd name="connsiteX180" fmla="*/ 523105 w 874556"/>
                <a:gd name="connsiteY180" fmla="*/ 80879 h 105720"/>
                <a:gd name="connsiteX181" fmla="*/ 523105 w 874556"/>
                <a:gd name="connsiteY181" fmla="*/ 41783 h 105720"/>
                <a:gd name="connsiteX182" fmla="*/ 517809 w 874556"/>
                <a:gd name="connsiteY182" fmla="*/ 27204 h 105720"/>
                <a:gd name="connsiteX183" fmla="*/ 499968 w 874556"/>
                <a:gd name="connsiteY183" fmla="*/ 21177 h 105720"/>
                <a:gd name="connsiteX184" fmla="*/ 487829 w 874556"/>
                <a:gd name="connsiteY184" fmla="*/ 23783 h 105720"/>
                <a:gd name="connsiteX185" fmla="*/ 480579 w 874556"/>
                <a:gd name="connsiteY185" fmla="*/ 29810 h 105720"/>
                <a:gd name="connsiteX186" fmla="*/ 478216 w 874556"/>
                <a:gd name="connsiteY186" fmla="*/ 35837 h 105720"/>
                <a:gd name="connsiteX187" fmla="*/ 478949 w 874556"/>
                <a:gd name="connsiteY187" fmla="*/ 37629 h 105720"/>
                <a:gd name="connsiteX188" fmla="*/ 480741 w 874556"/>
                <a:gd name="connsiteY188" fmla="*/ 38362 h 105720"/>
                <a:gd name="connsiteX189" fmla="*/ 482371 w 874556"/>
                <a:gd name="connsiteY189" fmla="*/ 38362 h 105720"/>
                <a:gd name="connsiteX190" fmla="*/ 484082 w 874556"/>
                <a:gd name="connsiteY190" fmla="*/ 37792 h 105720"/>
                <a:gd name="connsiteX191" fmla="*/ 485222 w 874556"/>
                <a:gd name="connsiteY191" fmla="*/ 35837 h 105720"/>
                <a:gd name="connsiteX192" fmla="*/ 490110 w 874556"/>
                <a:gd name="connsiteY192" fmla="*/ 30217 h 105720"/>
                <a:gd name="connsiteX193" fmla="*/ 499886 w 874556"/>
                <a:gd name="connsiteY193" fmla="*/ 27855 h 105720"/>
                <a:gd name="connsiteX194" fmla="*/ 511944 w 874556"/>
                <a:gd name="connsiteY194" fmla="*/ 31358 h 105720"/>
                <a:gd name="connsiteX195" fmla="*/ 515854 w 874556"/>
                <a:gd name="connsiteY195" fmla="*/ 41295 h 105720"/>
                <a:gd name="connsiteX196" fmla="*/ 515854 w 874556"/>
                <a:gd name="connsiteY196" fmla="*/ 45448 h 105720"/>
                <a:gd name="connsiteX197" fmla="*/ 497279 w 874556"/>
                <a:gd name="connsiteY197" fmla="*/ 48055 h 105720"/>
                <a:gd name="connsiteX198" fmla="*/ 480334 w 874556"/>
                <a:gd name="connsiteY198" fmla="*/ 54408 h 105720"/>
                <a:gd name="connsiteX199" fmla="*/ 474061 w 874556"/>
                <a:gd name="connsiteY199" fmla="*/ 67114 h 105720"/>
                <a:gd name="connsiteX200" fmla="*/ 476912 w 874556"/>
                <a:gd name="connsiteY200" fmla="*/ 75910 h 105720"/>
                <a:gd name="connsiteX201" fmla="*/ 484570 w 874556"/>
                <a:gd name="connsiteY201" fmla="*/ 82263 h 105720"/>
                <a:gd name="connsiteX202" fmla="*/ 495161 w 874556"/>
                <a:gd name="connsiteY202" fmla="*/ 84625 h 105720"/>
                <a:gd name="connsiteX203" fmla="*/ 413775 w 874556"/>
                <a:gd name="connsiteY203" fmla="*/ 42842 h 105720"/>
                <a:gd name="connsiteX204" fmla="*/ 413775 w 874556"/>
                <a:gd name="connsiteY204" fmla="*/ 8308 h 105720"/>
                <a:gd name="connsiteX205" fmla="*/ 436912 w 874556"/>
                <a:gd name="connsiteY205" fmla="*/ 8308 h 105720"/>
                <a:gd name="connsiteX206" fmla="*/ 452065 w 874556"/>
                <a:gd name="connsiteY206" fmla="*/ 12706 h 105720"/>
                <a:gd name="connsiteX207" fmla="*/ 457116 w 874556"/>
                <a:gd name="connsiteY207" fmla="*/ 25575 h 105720"/>
                <a:gd name="connsiteX208" fmla="*/ 452065 w 874556"/>
                <a:gd name="connsiteY208" fmla="*/ 38444 h 105720"/>
                <a:gd name="connsiteX209" fmla="*/ 436912 w 874556"/>
                <a:gd name="connsiteY209" fmla="*/ 42842 h 105720"/>
                <a:gd name="connsiteX210" fmla="*/ 413775 w 874556"/>
                <a:gd name="connsiteY210" fmla="*/ 42842 h 105720"/>
                <a:gd name="connsiteX211" fmla="*/ 408968 w 874556"/>
                <a:gd name="connsiteY211" fmla="*/ 83404 h 105720"/>
                <a:gd name="connsiteX212" fmla="*/ 411087 w 874556"/>
                <a:gd name="connsiteY212" fmla="*/ 83404 h 105720"/>
                <a:gd name="connsiteX213" fmla="*/ 413042 w 874556"/>
                <a:gd name="connsiteY213" fmla="*/ 82671 h 105720"/>
                <a:gd name="connsiteX214" fmla="*/ 413775 w 874556"/>
                <a:gd name="connsiteY214" fmla="*/ 80797 h 105720"/>
                <a:gd name="connsiteX215" fmla="*/ 413775 w 874556"/>
                <a:gd name="connsiteY215" fmla="*/ 49765 h 105720"/>
                <a:gd name="connsiteX216" fmla="*/ 437482 w 874556"/>
                <a:gd name="connsiteY216" fmla="*/ 49765 h 105720"/>
                <a:gd name="connsiteX217" fmla="*/ 457279 w 874556"/>
                <a:gd name="connsiteY217" fmla="*/ 43494 h 105720"/>
                <a:gd name="connsiteX218" fmla="*/ 464529 w 874556"/>
                <a:gd name="connsiteY218" fmla="*/ 25494 h 105720"/>
                <a:gd name="connsiteX219" fmla="*/ 457279 w 874556"/>
                <a:gd name="connsiteY219" fmla="*/ 7493 h 105720"/>
                <a:gd name="connsiteX220" fmla="*/ 437482 w 874556"/>
                <a:gd name="connsiteY220" fmla="*/ 1222 h 105720"/>
                <a:gd name="connsiteX221" fmla="*/ 408968 w 874556"/>
                <a:gd name="connsiteY221" fmla="*/ 1222 h 105720"/>
                <a:gd name="connsiteX222" fmla="*/ 407095 w 874556"/>
                <a:gd name="connsiteY222" fmla="*/ 1955 h 105720"/>
                <a:gd name="connsiteX223" fmla="*/ 406361 w 874556"/>
                <a:gd name="connsiteY223" fmla="*/ 3909 h 105720"/>
                <a:gd name="connsiteX224" fmla="*/ 406361 w 874556"/>
                <a:gd name="connsiteY224" fmla="*/ 80797 h 105720"/>
                <a:gd name="connsiteX225" fmla="*/ 407095 w 874556"/>
                <a:gd name="connsiteY225" fmla="*/ 82671 h 105720"/>
                <a:gd name="connsiteX226" fmla="*/ 408968 w 874556"/>
                <a:gd name="connsiteY226" fmla="*/ 83404 h 105720"/>
                <a:gd name="connsiteX227" fmla="*/ 323264 w 874556"/>
                <a:gd name="connsiteY227" fmla="*/ 105721 h 105720"/>
                <a:gd name="connsiteX228" fmla="*/ 325627 w 874556"/>
                <a:gd name="connsiteY228" fmla="*/ 105721 h 105720"/>
                <a:gd name="connsiteX229" fmla="*/ 328315 w 874556"/>
                <a:gd name="connsiteY229" fmla="*/ 103929 h 105720"/>
                <a:gd name="connsiteX230" fmla="*/ 361636 w 874556"/>
                <a:gd name="connsiteY230" fmla="*/ 27041 h 105720"/>
                <a:gd name="connsiteX231" fmla="*/ 362369 w 874556"/>
                <a:gd name="connsiteY231" fmla="*/ 24679 h 105720"/>
                <a:gd name="connsiteX232" fmla="*/ 361636 w 874556"/>
                <a:gd name="connsiteY232" fmla="*/ 23050 h 105720"/>
                <a:gd name="connsiteX233" fmla="*/ 360006 w 874556"/>
                <a:gd name="connsiteY233" fmla="*/ 22317 h 105720"/>
                <a:gd name="connsiteX234" fmla="*/ 357644 w 874556"/>
                <a:gd name="connsiteY234" fmla="*/ 22317 h 105720"/>
                <a:gd name="connsiteX235" fmla="*/ 354955 w 874556"/>
                <a:gd name="connsiteY235" fmla="*/ 24109 h 105720"/>
                <a:gd name="connsiteX236" fmla="*/ 334751 w 874556"/>
                <a:gd name="connsiteY236" fmla="*/ 70616 h 105720"/>
                <a:gd name="connsiteX237" fmla="*/ 315036 w 874556"/>
                <a:gd name="connsiteY237" fmla="*/ 24109 h 105720"/>
                <a:gd name="connsiteX238" fmla="*/ 312348 w 874556"/>
                <a:gd name="connsiteY238" fmla="*/ 22317 h 105720"/>
                <a:gd name="connsiteX239" fmla="*/ 309903 w 874556"/>
                <a:gd name="connsiteY239" fmla="*/ 22317 h 105720"/>
                <a:gd name="connsiteX240" fmla="*/ 308274 w 874556"/>
                <a:gd name="connsiteY240" fmla="*/ 23050 h 105720"/>
                <a:gd name="connsiteX241" fmla="*/ 307541 w 874556"/>
                <a:gd name="connsiteY241" fmla="*/ 24679 h 105720"/>
                <a:gd name="connsiteX242" fmla="*/ 308274 w 874556"/>
                <a:gd name="connsiteY242" fmla="*/ 27041 h 105720"/>
                <a:gd name="connsiteX243" fmla="*/ 330678 w 874556"/>
                <a:gd name="connsiteY243" fmla="*/ 79901 h 105720"/>
                <a:gd name="connsiteX244" fmla="*/ 321635 w 874556"/>
                <a:gd name="connsiteY244" fmla="*/ 100997 h 105720"/>
                <a:gd name="connsiteX245" fmla="*/ 320902 w 874556"/>
                <a:gd name="connsiteY245" fmla="*/ 103359 h 105720"/>
                <a:gd name="connsiteX246" fmla="*/ 321635 w 874556"/>
                <a:gd name="connsiteY246" fmla="*/ 104988 h 105720"/>
                <a:gd name="connsiteX247" fmla="*/ 323264 w 874556"/>
                <a:gd name="connsiteY247" fmla="*/ 105721 h 105720"/>
                <a:gd name="connsiteX248" fmla="*/ 290188 w 874556"/>
                <a:gd name="connsiteY248" fmla="*/ 83404 h 105720"/>
                <a:gd name="connsiteX249" fmla="*/ 297113 w 874556"/>
                <a:gd name="connsiteY249" fmla="*/ 83404 h 105720"/>
                <a:gd name="connsiteX250" fmla="*/ 298987 w 874556"/>
                <a:gd name="connsiteY250" fmla="*/ 82671 h 105720"/>
                <a:gd name="connsiteX251" fmla="*/ 299720 w 874556"/>
                <a:gd name="connsiteY251" fmla="*/ 80797 h 105720"/>
                <a:gd name="connsiteX252" fmla="*/ 299720 w 874556"/>
                <a:gd name="connsiteY252" fmla="*/ 79168 h 105720"/>
                <a:gd name="connsiteX253" fmla="*/ 298987 w 874556"/>
                <a:gd name="connsiteY253" fmla="*/ 77295 h 105720"/>
                <a:gd name="connsiteX254" fmla="*/ 297113 w 874556"/>
                <a:gd name="connsiteY254" fmla="*/ 76562 h 105720"/>
                <a:gd name="connsiteX255" fmla="*/ 290759 w 874556"/>
                <a:gd name="connsiteY255" fmla="*/ 76562 h 105720"/>
                <a:gd name="connsiteX256" fmla="*/ 283508 w 874556"/>
                <a:gd name="connsiteY256" fmla="*/ 73223 h 105720"/>
                <a:gd name="connsiteX257" fmla="*/ 281308 w 874556"/>
                <a:gd name="connsiteY257" fmla="*/ 63286 h 105720"/>
                <a:gd name="connsiteX258" fmla="*/ 281308 w 874556"/>
                <a:gd name="connsiteY258" fmla="*/ 29159 h 105720"/>
                <a:gd name="connsiteX259" fmla="*/ 295891 w 874556"/>
                <a:gd name="connsiteY259" fmla="*/ 29159 h 105720"/>
                <a:gd name="connsiteX260" fmla="*/ 297765 w 874556"/>
                <a:gd name="connsiteY260" fmla="*/ 28426 h 105720"/>
                <a:gd name="connsiteX261" fmla="*/ 298498 w 874556"/>
                <a:gd name="connsiteY261" fmla="*/ 26552 h 105720"/>
                <a:gd name="connsiteX262" fmla="*/ 298498 w 874556"/>
                <a:gd name="connsiteY262" fmla="*/ 24923 h 105720"/>
                <a:gd name="connsiteX263" fmla="*/ 297765 w 874556"/>
                <a:gd name="connsiteY263" fmla="*/ 23050 h 105720"/>
                <a:gd name="connsiteX264" fmla="*/ 295891 w 874556"/>
                <a:gd name="connsiteY264" fmla="*/ 22317 h 105720"/>
                <a:gd name="connsiteX265" fmla="*/ 281308 w 874556"/>
                <a:gd name="connsiteY265" fmla="*/ 22317 h 105720"/>
                <a:gd name="connsiteX266" fmla="*/ 281308 w 874556"/>
                <a:gd name="connsiteY266" fmla="*/ 2606 h 105720"/>
                <a:gd name="connsiteX267" fmla="*/ 280575 w 874556"/>
                <a:gd name="connsiteY267" fmla="*/ 733 h 105720"/>
                <a:gd name="connsiteX268" fmla="*/ 278701 w 874556"/>
                <a:gd name="connsiteY268" fmla="*/ 0 h 105720"/>
                <a:gd name="connsiteX269" fmla="*/ 276665 w 874556"/>
                <a:gd name="connsiteY269" fmla="*/ 0 h 105720"/>
                <a:gd name="connsiteX270" fmla="*/ 274791 w 874556"/>
                <a:gd name="connsiteY270" fmla="*/ 733 h 105720"/>
                <a:gd name="connsiteX271" fmla="*/ 274058 w 874556"/>
                <a:gd name="connsiteY271" fmla="*/ 2606 h 105720"/>
                <a:gd name="connsiteX272" fmla="*/ 274058 w 874556"/>
                <a:gd name="connsiteY272" fmla="*/ 22317 h 105720"/>
                <a:gd name="connsiteX273" fmla="*/ 264933 w 874556"/>
                <a:gd name="connsiteY273" fmla="*/ 22317 h 105720"/>
                <a:gd name="connsiteX274" fmla="*/ 263059 w 874556"/>
                <a:gd name="connsiteY274" fmla="*/ 23050 h 105720"/>
                <a:gd name="connsiteX275" fmla="*/ 262326 w 874556"/>
                <a:gd name="connsiteY275" fmla="*/ 24923 h 105720"/>
                <a:gd name="connsiteX276" fmla="*/ 262326 w 874556"/>
                <a:gd name="connsiteY276" fmla="*/ 26552 h 105720"/>
                <a:gd name="connsiteX277" fmla="*/ 263059 w 874556"/>
                <a:gd name="connsiteY277" fmla="*/ 28426 h 105720"/>
                <a:gd name="connsiteX278" fmla="*/ 264933 w 874556"/>
                <a:gd name="connsiteY278" fmla="*/ 29159 h 105720"/>
                <a:gd name="connsiteX279" fmla="*/ 274058 w 874556"/>
                <a:gd name="connsiteY279" fmla="*/ 29159 h 105720"/>
                <a:gd name="connsiteX280" fmla="*/ 274058 w 874556"/>
                <a:gd name="connsiteY280" fmla="*/ 63774 h 105720"/>
                <a:gd name="connsiteX281" fmla="*/ 277724 w 874556"/>
                <a:gd name="connsiteY281" fmla="*/ 78191 h 105720"/>
                <a:gd name="connsiteX282" fmla="*/ 290188 w 874556"/>
                <a:gd name="connsiteY282" fmla="*/ 83404 h 105720"/>
                <a:gd name="connsiteX283" fmla="*/ 244811 w 874556"/>
                <a:gd name="connsiteY283" fmla="*/ 83404 h 105720"/>
                <a:gd name="connsiteX284" fmla="*/ 246766 w 874556"/>
                <a:gd name="connsiteY284" fmla="*/ 83404 h 105720"/>
                <a:gd name="connsiteX285" fmla="*/ 248640 w 874556"/>
                <a:gd name="connsiteY285" fmla="*/ 82671 h 105720"/>
                <a:gd name="connsiteX286" fmla="*/ 249373 w 874556"/>
                <a:gd name="connsiteY286" fmla="*/ 80797 h 105720"/>
                <a:gd name="connsiteX287" fmla="*/ 249373 w 874556"/>
                <a:gd name="connsiteY287" fmla="*/ 24923 h 105720"/>
                <a:gd name="connsiteX288" fmla="*/ 248640 w 874556"/>
                <a:gd name="connsiteY288" fmla="*/ 23050 h 105720"/>
                <a:gd name="connsiteX289" fmla="*/ 246766 w 874556"/>
                <a:gd name="connsiteY289" fmla="*/ 22317 h 105720"/>
                <a:gd name="connsiteX290" fmla="*/ 244811 w 874556"/>
                <a:gd name="connsiteY290" fmla="*/ 22317 h 105720"/>
                <a:gd name="connsiteX291" fmla="*/ 242937 w 874556"/>
                <a:gd name="connsiteY291" fmla="*/ 23050 h 105720"/>
                <a:gd name="connsiteX292" fmla="*/ 242204 w 874556"/>
                <a:gd name="connsiteY292" fmla="*/ 24923 h 105720"/>
                <a:gd name="connsiteX293" fmla="*/ 242204 w 874556"/>
                <a:gd name="connsiteY293" fmla="*/ 80797 h 105720"/>
                <a:gd name="connsiteX294" fmla="*/ 242937 w 874556"/>
                <a:gd name="connsiteY294" fmla="*/ 82671 h 105720"/>
                <a:gd name="connsiteX295" fmla="*/ 244811 w 874556"/>
                <a:gd name="connsiteY295" fmla="*/ 83404 h 105720"/>
                <a:gd name="connsiteX296" fmla="*/ 217356 w 874556"/>
                <a:gd name="connsiteY296" fmla="*/ 83404 h 105720"/>
                <a:gd name="connsiteX297" fmla="*/ 219311 w 874556"/>
                <a:gd name="connsiteY297" fmla="*/ 83404 h 105720"/>
                <a:gd name="connsiteX298" fmla="*/ 221185 w 874556"/>
                <a:gd name="connsiteY298" fmla="*/ 82671 h 105720"/>
                <a:gd name="connsiteX299" fmla="*/ 221918 w 874556"/>
                <a:gd name="connsiteY299" fmla="*/ 80797 h 105720"/>
                <a:gd name="connsiteX300" fmla="*/ 221918 w 874556"/>
                <a:gd name="connsiteY300" fmla="*/ 2606 h 105720"/>
                <a:gd name="connsiteX301" fmla="*/ 221185 w 874556"/>
                <a:gd name="connsiteY301" fmla="*/ 733 h 105720"/>
                <a:gd name="connsiteX302" fmla="*/ 219311 w 874556"/>
                <a:gd name="connsiteY302" fmla="*/ 0 h 105720"/>
                <a:gd name="connsiteX303" fmla="*/ 217356 w 874556"/>
                <a:gd name="connsiteY303" fmla="*/ 0 h 105720"/>
                <a:gd name="connsiteX304" fmla="*/ 215482 w 874556"/>
                <a:gd name="connsiteY304" fmla="*/ 733 h 105720"/>
                <a:gd name="connsiteX305" fmla="*/ 214749 w 874556"/>
                <a:gd name="connsiteY305" fmla="*/ 2606 h 105720"/>
                <a:gd name="connsiteX306" fmla="*/ 214749 w 874556"/>
                <a:gd name="connsiteY306" fmla="*/ 80797 h 105720"/>
                <a:gd name="connsiteX307" fmla="*/ 215482 w 874556"/>
                <a:gd name="connsiteY307" fmla="*/ 82671 h 105720"/>
                <a:gd name="connsiteX308" fmla="*/ 217356 w 874556"/>
                <a:gd name="connsiteY308" fmla="*/ 83404 h 105720"/>
                <a:gd name="connsiteX309" fmla="*/ 168150 w 874556"/>
                <a:gd name="connsiteY309" fmla="*/ 77784 h 105720"/>
                <a:gd name="connsiteX310" fmla="*/ 157640 w 874556"/>
                <a:gd name="connsiteY310" fmla="*/ 74852 h 105720"/>
                <a:gd name="connsiteX311" fmla="*/ 153159 w 874556"/>
                <a:gd name="connsiteY311" fmla="*/ 66544 h 105720"/>
                <a:gd name="connsiteX312" fmla="*/ 158129 w 874556"/>
                <a:gd name="connsiteY312" fmla="*/ 58562 h 105720"/>
                <a:gd name="connsiteX313" fmla="*/ 172712 w 874556"/>
                <a:gd name="connsiteY313" fmla="*/ 54082 h 105720"/>
                <a:gd name="connsiteX314" fmla="*/ 187865 w 874556"/>
                <a:gd name="connsiteY314" fmla="*/ 51964 h 105720"/>
                <a:gd name="connsiteX315" fmla="*/ 187865 w 874556"/>
                <a:gd name="connsiteY315" fmla="*/ 55955 h 105720"/>
                <a:gd name="connsiteX316" fmla="*/ 182325 w 874556"/>
                <a:gd name="connsiteY316" fmla="*/ 72164 h 105720"/>
                <a:gd name="connsiteX317" fmla="*/ 168150 w 874556"/>
                <a:gd name="connsiteY317" fmla="*/ 77784 h 105720"/>
                <a:gd name="connsiteX318" fmla="*/ 167009 w 874556"/>
                <a:gd name="connsiteY318" fmla="*/ 84625 h 105720"/>
                <a:gd name="connsiteX319" fmla="*/ 180207 w 874556"/>
                <a:gd name="connsiteY319" fmla="*/ 81938 h 105720"/>
                <a:gd name="connsiteX320" fmla="*/ 187783 w 874556"/>
                <a:gd name="connsiteY320" fmla="*/ 75340 h 105720"/>
                <a:gd name="connsiteX321" fmla="*/ 187783 w 874556"/>
                <a:gd name="connsiteY321" fmla="*/ 80879 h 105720"/>
                <a:gd name="connsiteX322" fmla="*/ 188516 w 874556"/>
                <a:gd name="connsiteY322" fmla="*/ 82752 h 105720"/>
                <a:gd name="connsiteX323" fmla="*/ 190390 w 874556"/>
                <a:gd name="connsiteY323" fmla="*/ 83485 h 105720"/>
                <a:gd name="connsiteX324" fmla="*/ 192427 w 874556"/>
                <a:gd name="connsiteY324" fmla="*/ 83485 h 105720"/>
                <a:gd name="connsiteX325" fmla="*/ 194301 w 874556"/>
                <a:gd name="connsiteY325" fmla="*/ 82752 h 105720"/>
                <a:gd name="connsiteX326" fmla="*/ 195034 w 874556"/>
                <a:gd name="connsiteY326" fmla="*/ 80879 h 105720"/>
                <a:gd name="connsiteX327" fmla="*/ 195034 w 874556"/>
                <a:gd name="connsiteY327" fmla="*/ 41783 h 105720"/>
                <a:gd name="connsiteX328" fmla="*/ 189738 w 874556"/>
                <a:gd name="connsiteY328" fmla="*/ 27204 h 105720"/>
                <a:gd name="connsiteX329" fmla="*/ 171897 w 874556"/>
                <a:gd name="connsiteY329" fmla="*/ 21177 h 105720"/>
                <a:gd name="connsiteX330" fmla="*/ 159840 w 874556"/>
                <a:gd name="connsiteY330" fmla="*/ 23783 h 105720"/>
                <a:gd name="connsiteX331" fmla="*/ 152589 w 874556"/>
                <a:gd name="connsiteY331" fmla="*/ 29810 h 105720"/>
                <a:gd name="connsiteX332" fmla="*/ 150227 w 874556"/>
                <a:gd name="connsiteY332" fmla="*/ 35837 h 105720"/>
                <a:gd name="connsiteX333" fmla="*/ 150960 w 874556"/>
                <a:gd name="connsiteY333" fmla="*/ 37629 h 105720"/>
                <a:gd name="connsiteX334" fmla="*/ 152752 w 874556"/>
                <a:gd name="connsiteY334" fmla="*/ 38362 h 105720"/>
                <a:gd name="connsiteX335" fmla="*/ 154381 w 874556"/>
                <a:gd name="connsiteY335" fmla="*/ 38362 h 105720"/>
                <a:gd name="connsiteX336" fmla="*/ 156092 w 874556"/>
                <a:gd name="connsiteY336" fmla="*/ 37792 h 105720"/>
                <a:gd name="connsiteX337" fmla="*/ 157233 w 874556"/>
                <a:gd name="connsiteY337" fmla="*/ 35837 h 105720"/>
                <a:gd name="connsiteX338" fmla="*/ 162121 w 874556"/>
                <a:gd name="connsiteY338" fmla="*/ 30217 h 105720"/>
                <a:gd name="connsiteX339" fmla="*/ 171897 w 874556"/>
                <a:gd name="connsiteY339" fmla="*/ 27855 h 105720"/>
                <a:gd name="connsiteX340" fmla="*/ 183954 w 874556"/>
                <a:gd name="connsiteY340" fmla="*/ 31358 h 105720"/>
                <a:gd name="connsiteX341" fmla="*/ 187865 w 874556"/>
                <a:gd name="connsiteY341" fmla="*/ 41295 h 105720"/>
                <a:gd name="connsiteX342" fmla="*/ 187865 w 874556"/>
                <a:gd name="connsiteY342" fmla="*/ 45448 h 105720"/>
                <a:gd name="connsiteX343" fmla="*/ 169290 w 874556"/>
                <a:gd name="connsiteY343" fmla="*/ 48055 h 105720"/>
                <a:gd name="connsiteX344" fmla="*/ 152345 w 874556"/>
                <a:gd name="connsiteY344" fmla="*/ 54408 h 105720"/>
                <a:gd name="connsiteX345" fmla="*/ 146072 w 874556"/>
                <a:gd name="connsiteY345" fmla="*/ 67114 h 105720"/>
                <a:gd name="connsiteX346" fmla="*/ 148923 w 874556"/>
                <a:gd name="connsiteY346" fmla="*/ 75910 h 105720"/>
                <a:gd name="connsiteX347" fmla="*/ 156581 w 874556"/>
                <a:gd name="connsiteY347" fmla="*/ 82263 h 105720"/>
                <a:gd name="connsiteX348" fmla="*/ 167009 w 874556"/>
                <a:gd name="connsiteY348" fmla="*/ 84625 h 105720"/>
                <a:gd name="connsiteX349" fmla="*/ 103546 w 874556"/>
                <a:gd name="connsiteY349" fmla="*/ 84625 h 105720"/>
                <a:gd name="connsiteX350" fmla="*/ 115114 w 874556"/>
                <a:gd name="connsiteY350" fmla="*/ 82263 h 105720"/>
                <a:gd name="connsiteX351" fmla="*/ 123179 w 874556"/>
                <a:gd name="connsiteY351" fmla="*/ 75340 h 105720"/>
                <a:gd name="connsiteX352" fmla="*/ 123179 w 874556"/>
                <a:gd name="connsiteY352" fmla="*/ 80879 h 105720"/>
                <a:gd name="connsiteX353" fmla="*/ 123913 w 874556"/>
                <a:gd name="connsiteY353" fmla="*/ 82752 h 105720"/>
                <a:gd name="connsiteX354" fmla="*/ 125786 w 874556"/>
                <a:gd name="connsiteY354" fmla="*/ 83485 h 105720"/>
                <a:gd name="connsiteX355" fmla="*/ 127823 w 874556"/>
                <a:gd name="connsiteY355" fmla="*/ 83485 h 105720"/>
                <a:gd name="connsiteX356" fmla="*/ 129697 w 874556"/>
                <a:gd name="connsiteY356" fmla="*/ 82752 h 105720"/>
                <a:gd name="connsiteX357" fmla="*/ 130430 w 874556"/>
                <a:gd name="connsiteY357" fmla="*/ 80879 h 105720"/>
                <a:gd name="connsiteX358" fmla="*/ 130430 w 874556"/>
                <a:gd name="connsiteY358" fmla="*/ 25005 h 105720"/>
                <a:gd name="connsiteX359" fmla="*/ 129697 w 874556"/>
                <a:gd name="connsiteY359" fmla="*/ 23131 h 105720"/>
                <a:gd name="connsiteX360" fmla="*/ 127823 w 874556"/>
                <a:gd name="connsiteY360" fmla="*/ 22398 h 105720"/>
                <a:gd name="connsiteX361" fmla="*/ 125786 w 874556"/>
                <a:gd name="connsiteY361" fmla="*/ 22398 h 105720"/>
                <a:gd name="connsiteX362" fmla="*/ 123913 w 874556"/>
                <a:gd name="connsiteY362" fmla="*/ 23131 h 105720"/>
                <a:gd name="connsiteX363" fmla="*/ 123179 w 874556"/>
                <a:gd name="connsiteY363" fmla="*/ 25005 h 105720"/>
                <a:gd name="connsiteX364" fmla="*/ 123179 w 874556"/>
                <a:gd name="connsiteY364" fmla="*/ 57747 h 105720"/>
                <a:gd name="connsiteX365" fmla="*/ 118210 w 874556"/>
                <a:gd name="connsiteY365" fmla="*/ 72490 h 105720"/>
                <a:gd name="connsiteX366" fmla="*/ 104768 w 874556"/>
                <a:gd name="connsiteY366" fmla="*/ 77865 h 105720"/>
                <a:gd name="connsiteX367" fmla="*/ 87252 w 874556"/>
                <a:gd name="connsiteY367" fmla="*/ 57747 h 105720"/>
                <a:gd name="connsiteX368" fmla="*/ 87252 w 874556"/>
                <a:gd name="connsiteY368" fmla="*/ 25005 h 105720"/>
                <a:gd name="connsiteX369" fmla="*/ 86519 w 874556"/>
                <a:gd name="connsiteY369" fmla="*/ 23131 h 105720"/>
                <a:gd name="connsiteX370" fmla="*/ 84645 w 874556"/>
                <a:gd name="connsiteY370" fmla="*/ 22398 h 105720"/>
                <a:gd name="connsiteX371" fmla="*/ 82608 w 874556"/>
                <a:gd name="connsiteY371" fmla="*/ 22398 h 105720"/>
                <a:gd name="connsiteX372" fmla="*/ 80735 w 874556"/>
                <a:gd name="connsiteY372" fmla="*/ 23131 h 105720"/>
                <a:gd name="connsiteX373" fmla="*/ 80001 w 874556"/>
                <a:gd name="connsiteY373" fmla="*/ 25005 h 105720"/>
                <a:gd name="connsiteX374" fmla="*/ 80001 w 874556"/>
                <a:gd name="connsiteY374" fmla="*/ 58317 h 105720"/>
                <a:gd name="connsiteX375" fmla="*/ 86030 w 874556"/>
                <a:gd name="connsiteY375" fmla="*/ 77295 h 105720"/>
                <a:gd name="connsiteX376" fmla="*/ 103546 w 874556"/>
                <a:gd name="connsiteY376" fmla="*/ 84625 h 105720"/>
                <a:gd name="connsiteX377" fmla="*/ 31121 w 874556"/>
                <a:gd name="connsiteY377" fmla="*/ 77539 h 105720"/>
                <a:gd name="connsiteX378" fmla="*/ 14257 w 874556"/>
                <a:gd name="connsiteY378" fmla="*/ 71186 h 105720"/>
                <a:gd name="connsiteX379" fmla="*/ 7495 w 874556"/>
                <a:gd name="connsiteY379" fmla="*/ 51639 h 105720"/>
                <a:gd name="connsiteX380" fmla="*/ 7414 w 874556"/>
                <a:gd name="connsiteY380" fmla="*/ 42353 h 105720"/>
                <a:gd name="connsiteX381" fmla="*/ 7495 w 874556"/>
                <a:gd name="connsiteY381" fmla="*/ 33068 h 105720"/>
                <a:gd name="connsiteX382" fmla="*/ 14338 w 874556"/>
                <a:gd name="connsiteY382" fmla="*/ 13521 h 105720"/>
                <a:gd name="connsiteX383" fmla="*/ 31121 w 874556"/>
                <a:gd name="connsiteY383" fmla="*/ 7168 h 105720"/>
                <a:gd name="connsiteX384" fmla="*/ 47903 w 874556"/>
                <a:gd name="connsiteY384" fmla="*/ 13521 h 105720"/>
                <a:gd name="connsiteX385" fmla="*/ 54746 w 874556"/>
                <a:gd name="connsiteY385" fmla="*/ 33068 h 105720"/>
                <a:gd name="connsiteX386" fmla="*/ 54991 w 874556"/>
                <a:gd name="connsiteY386" fmla="*/ 42353 h 105720"/>
                <a:gd name="connsiteX387" fmla="*/ 54746 w 874556"/>
                <a:gd name="connsiteY387" fmla="*/ 51639 h 105720"/>
                <a:gd name="connsiteX388" fmla="*/ 47985 w 874556"/>
                <a:gd name="connsiteY388" fmla="*/ 71186 h 105720"/>
                <a:gd name="connsiteX389" fmla="*/ 31121 w 874556"/>
                <a:gd name="connsiteY389" fmla="*/ 77539 h 105720"/>
                <a:gd name="connsiteX390" fmla="*/ 56457 w 874556"/>
                <a:gd name="connsiteY390" fmla="*/ 91060 h 105720"/>
                <a:gd name="connsiteX391" fmla="*/ 59064 w 874556"/>
                <a:gd name="connsiteY391" fmla="*/ 91060 h 105720"/>
                <a:gd name="connsiteX392" fmla="*/ 60693 w 874556"/>
                <a:gd name="connsiteY392" fmla="*/ 90327 h 105720"/>
                <a:gd name="connsiteX393" fmla="*/ 61427 w 874556"/>
                <a:gd name="connsiteY393" fmla="*/ 88698 h 105720"/>
                <a:gd name="connsiteX394" fmla="*/ 61101 w 874556"/>
                <a:gd name="connsiteY394" fmla="*/ 87395 h 105720"/>
                <a:gd name="connsiteX395" fmla="*/ 53606 w 874556"/>
                <a:gd name="connsiteY395" fmla="*/ 76806 h 105720"/>
                <a:gd name="connsiteX396" fmla="*/ 62160 w 874556"/>
                <a:gd name="connsiteY396" fmla="*/ 52127 h 105720"/>
                <a:gd name="connsiteX397" fmla="*/ 62404 w 874556"/>
                <a:gd name="connsiteY397" fmla="*/ 42272 h 105720"/>
                <a:gd name="connsiteX398" fmla="*/ 62160 w 874556"/>
                <a:gd name="connsiteY398" fmla="*/ 32417 h 105720"/>
                <a:gd name="connsiteX399" fmla="*/ 53443 w 874556"/>
                <a:gd name="connsiteY399" fmla="*/ 8226 h 105720"/>
                <a:gd name="connsiteX400" fmla="*/ 31121 w 874556"/>
                <a:gd name="connsiteY400" fmla="*/ 0 h 105720"/>
                <a:gd name="connsiteX401" fmla="*/ 8799 w 874556"/>
                <a:gd name="connsiteY401" fmla="*/ 8226 h 105720"/>
                <a:gd name="connsiteX402" fmla="*/ 82 w 874556"/>
                <a:gd name="connsiteY402" fmla="*/ 32417 h 105720"/>
                <a:gd name="connsiteX403" fmla="*/ 0 w 874556"/>
                <a:gd name="connsiteY403" fmla="*/ 42272 h 105720"/>
                <a:gd name="connsiteX404" fmla="*/ 82 w 874556"/>
                <a:gd name="connsiteY404" fmla="*/ 52127 h 105720"/>
                <a:gd name="connsiteX405" fmla="*/ 31039 w 874556"/>
                <a:gd name="connsiteY405" fmla="*/ 84544 h 105720"/>
                <a:gd name="connsiteX406" fmla="*/ 47496 w 874556"/>
                <a:gd name="connsiteY406" fmla="*/ 81123 h 105720"/>
                <a:gd name="connsiteX407" fmla="*/ 52628 w 874556"/>
                <a:gd name="connsiteY407" fmla="*/ 88291 h 105720"/>
                <a:gd name="connsiteX408" fmla="*/ 56457 w 874556"/>
                <a:gd name="connsiteY408" fmla="*/ 91060 h 1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874556" h="105720">
                  <a:moveTo>
                    <a:pt x="865025" y="83404"/>
                  </a:moveTo>
                  <a:lnTo>
                    <a:pt x="871950" y="83404"/>
                  </a:lnTo>
                  <a:cubicBezTo>
                    <a:pt x="872764" y="83404"/>
                    <a:pt x="873335" y="83159"/>
                    <a:pt x="873824" y="82671"/>
                  </a:cubicBezTo>
                  <a:cubicBezTo>
                    <a:pt x="874312" y="82182"/>
                    <a:pt x="874557" y="81612"/>
                    <a:pt x="874557" y="80797"/>
                  </a:cubicBezTo>
                  <a:lnTo>
                    <a:pt x="874557" y="79168"/>
                  </a:lnTo>
                  <a:cubicBezTo>
                    <a:pt x="874557" y="78354"/>
                    <a:pt x="874312" y="77784"/>
                    <a:pt x="873824" y="77295"/>
                  </a:cubicBezTo>
                  <a:cubicBezTo>
                    <a:pt x="873335" y="76806"/>
                    <a:pt x="872683" y="76562"/>
                    <a:pt x="871950" y="76562"/>
                  </a:cubicBezTo>
                  <a:lnTo>
                    <a:pt x="865596" y="76562"/>
                  </a:lnTo>
                  <a:cubicBezTo>
                    <a:pt x="862255" y="76562"/>
                    <a:pt x="859811" y="75422"/>
                    <a:pt x="858345" y="73223"/>
                  </a:cubicBezTo>
                  <a:cubicBezTo>
                    <a:pt x="856878" y="71023"/>
                    <a:pt x="856145" y="67684"/>
                    <a:pt x="856145" y="63286"/>
                  </a:cubicBezTo>
                  <a:lnTo>
                    <a:pt x="856145" y="29159"/>
                  </a:lnTo>
                  <a:lnTo>
                    <a:pt x="870728" y="29159"/>
                  </a:lnTo>
                  <a:cubicBezTo>
                    <a:pt x="871543" y="29159"/>
                    <a:pt x="872113" y="28914"/>
                    <a:pt x="872602" y="28426"/>
                  </a:cubicBezTo>
                  <a:cubicBezTo>
                    <a:pt x="873090" y="27937"/>
                    <a:pt x="873335" y="27367"/>
                    <a:pt x="873335" y="26552"/>
                  </a:cubicBezTo>
                  <a:lnTo>
                    <a:pt x="873335" y="24923"/>
                  </a:lnTo>
                  <a:cubicBezTo>
                    <a:pt x="873335" y="24109"/>
                    <a:pt x="873090" y="23539"/>
                    <a:pt x="872602" y="23050"/>
                  </a:cubicBezTo>
                  <a:cubicBezTo>
                    <a:pt x="872113" y="22561"/>
                    <a:pt x="871461" y="22317"/>
                    <a:pt x="870728" y="22317"/>
                  </a:cubicBezTo>
                  <a:lnTo>
                    <a:pt x="856145" y="22317"/>
                  </a:lnTo>
                  <a:lnTo>
                    <a:pt x="856145" y="2606"/>
                  </a:lnTo>
                  <a:cubicBezTo>
                    <a:pt x="856145" y="1792"/>
                    <a:pt x="855901" y="1222"/>
                    <a:pt x="855412" y="733"/>
                  </a:cubicBezTo>
                  <a:cubicBezTo>
                    <a:pt x="854923" y="244"/>
                    <a:pt x="854353" y="0"/>
                    <a:pt x="853538" y="0"/>
                  </a:cubicBezTo>
                  <a:lnTo>
                    <a:pt x="851501" y="0"/>
                  </a:lnTo>
                  <a:cubicBezTo>
                    <a:pt x="850687" y="0"/>
                    <a:pt x="850116" y="244"/>
                    <a:pt x="849628" y="733"/>
                  </a:cubicBezTo>
                  <a:cubicBezTo>
                    <a:pt x="849139" y="1222"/>
                    <a:pt x="848894" y="1873"/>
                    <a:pt x="848894" y="2606"/>
                  </a:cubicBezTo>
                  <a:lnTo>
                    <a:pt x="848894" y="22317"/>
                  </a:lnTo>
                  <a:lnTo>
                    <a:pt x="839770" y="22317"/>
                  </a:lnTo>
                  <a:cubicBezTo>
                    <a:pt x="838955" y="22317"/>
                    <a:pt x="838385" y="22561"/>
                    <a:pt x="837896" y="23050"/>
                  </a:cubicBezTo>
                  <a:cubicBezTo>
                    <a:pt x="837407" y="23539"/>
                    <a:pt x="837163" y="24109"/>
                    <a:pt x="837163" y="24923"/>
                  </a:cubicBezTo>
                  <a:lnTo>
                    <a:pt x="837163" y="26552"/>
                  </a:lnTo>
                  <a:cubicBezTo>
                    <a:pt x="837163" y="27367"/>
                    <a:pt x="837407" y="27937"/>
                    <a:pt x="837896" y="28426"/>
                  </a:cubicBezTo>
                  <a:cubicBezTo>
                    <a:pt x="838385" y="28914"/>
                    <a:pt x="839037" y="29159"/>
                    <a:pt x="839770" y="29159"/>
                  </a:cubicBezTo>
                  <a:lnTo>
                    <a:pt x="848894" y="29159"/>
                  </a:lnTo>
                  <a:lnTo>
                    <a:pt x="848894" y="63774"/>
                  </a:lnTo>
                  <a:cubicBezTo>
                    <a:pt x="848894" y="69883"/>
                    <a:pt x="850116" y="74689"/>
                    <a:pt x="852561" y="78191"/>
                  </a:cubicBezTo>
                  <a:cubicBezTo>
                    <a:pt x="855168" y="81693"/>
                    <a:pt x="859241" y="83404"/>
                    <a:pt x="865025" y="83404"/>
                  </a:cubicBezTo>
                  <a:moveTo>
                    <a:pt x="777610" y="83404"/>
                  </a:moveTo>
                  <a:lnTo>
                    <a:pt x="779647" y="83404"/>
                  </a:lnTo>
                  <a:cubicBezTo>
                    <a:pt x="780462" y="83404"/>
                    <a:pt x="781032" y="83159"/>
                    <a:pt x="781521" y="82671"/>
                  </a:cubicBezTo>
                  <a:cubicBezTo>
                    <a:pt x="782009" y="82182"/>
                    <a:pt x="782254" y="81612"/>
                    <a:pt x="782254" y="80797"/>
                  </a:cubicBezTo>
                  <a:lnTo>
                    <a:pt x="782254" y="48055"/>
                  </a:lnTo>
                  <a:cubicBezTo>
                    <a:pt x="782254" y="41783"/>
                    <a:pt x="783965" y="36896"/>
                    <a:pt x="787305" y="33313"/>
                  </a:cubicBezTo>
                  <a:cubicBezTo>
                    <a:pt x="790645" y="29729"/>
                    <a:pt x="795207" y="27937"/>
                    <a:pt x="800829" y="27937"/>
                  </a:cubicBezTo>
                  <a:cubicBezTo>
                    <a:pt x="806613" y="27937"/>
                    <a:pt x="811094" y="29729"/>
                    <a:pt x="814189" y="33231"/>
                  </a:cubicBezTo>
                  <a:cubicBezTo>
                    <a:pt x="817285" y="36733"/>
                    <a:pt x="818833" y="41702"/>
                    <a:pt x="818833" y="48055"/>
                  </a:cubicBezTo>
                  <a:lnTo>
                    <a:pt x="818833" y="80797"/>
                  </a:lnTo>
                  <a:cubicBezTo>
                    <a:pt x="818833" y="81612"/>
                    <a:pt x="819077" y="82182"/>
                    <a:pt x="819566" y="82671"/>
                  </a:cubicBezTo>
                  <a:cubicBezTo>
                    <a:pt x="820055" y="83159"/>
                    <a:pt x="820707" y="83404"/>
                    <a:pt x="821440" y="83404"/>
                  </a:cubicBezTo>
                  <a:lnTo>
                    <a:pt x="823477" y="83404"/>
                  </a:lnTo>
                  <a:cubicBezTo>
                    <a:pt x="824291" y="83404"/>
                    <a:pt x="824862" y="83159"/>
                    <a:pt x="825350" y="82671"/>
                  </a:cubicBezTo>
                  <a:cubicBezTo>
                    <a:pt x="825839" y="82182"/>
                    <a:pt x="826084" y="81612"/>
                    <a:pt x="826084" y="80797"/>
                  </a:cubicBezTo>
                  <a:lnTo>
                    <a:pt x="826084" y="47485"/>
                  </a:lnTo>
                  <a:cubicBezTo>
                    <a:pt x="826084" y="39747"/>
                    <a:pt x="824047" y="33394"/>
                    <a:pt x="819892" y="28507"/>
                  </a:cubicBezTo>
                  <a:cubicBezTo>
                    <a:pt x="815737" y="23620"/>
                    <a:pt x="809872" y="21177"/>
                    <a:pt x="802132" y="21177"/>
                  </a:cubicBezTo>
                  <a:cubicBezTo>
                    <a:pt x="797325" y="21177"/>
                    <a:pt x="793496" y="21991"/>
                    <a:pt x="790482" y="23539"/>
                  </a:cubicBezTo>
                  <a:cubicBezTo>
                    <a:pt x="787468" y="25086"/>
                    <a:pt x="784779" y="27448"/>
                    <a:pt x="782417" y="30462"/>
                  </a:cubicBezTo>
                  <a:lnTo>
                    <a:pt x="782417" y="24923"/>
                  </a:lnTo>
                  <a:cubicBezTo>
                    <a:pt x="782417" y="24109"/>
                    <a:pt x="782172" y="23539"/>
                    <a:pt x="781684" y="23050"/>
                  </a:cubicBezTo>
                  <a:cubicBezTo>
                    <a:pt x="781195" y="22561"/>
                    <a:pt x="780543" y="22317"/>
                    <a:pt x="779810" y="22317"/>
                  </a:cubicBezTo>
                  <a:lnTo>
                    <a:pt x="777773" y="22317"/>
                  </a:lnTo>
                  <a:cubicBezTo>
                    <a:pt x="776959" y="22317"/>
                    <a:pt x="776388" y="22561"/>
                    <a:pt x="775899" y="23050"/>
                  </a:cubicBezTo>
                  <a:cubicBezTo>
                    <a:pt x="775411" y="23539"/>
                    <a:pt x="775166" y="24109"/>
                    <a:pt x="775166" y="24923"/>
                  </a:cubicBezTo>
                  <a:lnTo>
                    <a:pt x="775166" y="80797"/>
                  </a:lnTo>
                  <a:cubicBezTo>
                    <a:pt x="775166" y="81612"/>
                    <a:pt x="775411" y="82182"/>
                    <a:pt x="775899" y="82671"/>
                  </a:cubicBezTo>
                  <a:cubicBezTo>
                    <a:pt x="776144" y="83159"/>
                    <a:pt x="776795" y="83404"/>
                    <a:pt x="777610" y="83404"/>
                  </a:cubicBezTo>
                  <a:moveTo>
                    <a:pt x="713821" y="49277"/>
                  </a:moveTo>
                  <a:lnTo>
                    <a:pt x="713821" y="48788"/>
                  </a:lnTo>
                  <a:cubicBezTo>
                    <a:pt x="713821" y="42761"/>
                    <a:pt x="715450" y="37792"/>
                    <a:pt x="718790" y="33883"/>
                  </a:cubicBezTo>
                  <a:cubicBezTo>
                    <a:pt x="722131" y="29973"/>
                    <a:pt x="726611" y="28018"/>
                    <a:pt x="732396" y="28018"/>
                  </a:cubicBezTo>
                  <a:cubicBezTo>
                    <a:pt x="738098" y="28018"/>
                    <a:pt x="742661" y="29973"/>
                    <a:pt x="746082" y="33883"/>
                  </a:cubicBezTo>
                  <a:cubicBezTo>
                    <a:pt x="749504" y="37792"/>
                    <a:pt x="751215" y="42761"/>
                    <a:pt x="751215" y="48788"/>
                  </a:cubicBezTo>
                  <a:lnTo>
                    <a:pt x="751215" y="49277"/>
                  </a:lnTo>
                  <a:lnTo>
                    <a:pt x="713821" y="49277"/>
                  </a:lnTo>
                  <a:close/>
                  <a:moveTo>
                    <a:pt x="732396" y="84625"/>
                  </a:moveTo>
                  <a:cubicBezTo>
                    <a:pt x="737039" y="84625"/>
                    <a:pt x="741194" y="83811"/>
                    <a:pt x="744860" y="82100"/>
                  </a:cubicBezTo>
                  <a:cubicBezTo>
                    <a:pt x="748526" y="80390"/>
                    <a:pt x="751378" y="78435"/>
                    <a:pt x="753496" y="76073"/>
                  </a:cubicBezTo>
                  <a:cubicBezTo>
                    <a:pt x="755532" y="73793"/>
                    <a:pt x="756592" y="71756"/>
                    <a:pt x="756592" y="70127"/>
                  </a:cubicBezTo>
                  <a:cubicBezTo>
                    <a:pt x="756592" y="69476"/>
                    <a:pt x="756347" y="68987"/>
                    <a:pt x="755858" y="68580"/>
                  </a:cubicBezTo>
                  <a:cubicBezTo>
                    <a:pt x="755370" y="68173"/>
                    <a:pt x="754799" y="68010"/>
                    <a:pt x="754066" y="68010"/>
                  </a:cubicBezTo>
                  <a:lnTo>
                    <a:pt x="752192" y="68010"/>
                  </a:lnTo>
                  <a:cubicBezTo>
                    <a:pt x="751215" y="68010"/>
                    <a:pt x="750563" y="68091"/>
                    <a:pt x="750237" y="68336"/>
                  </a:cubicBezTo>
                  <a:cubicBezTo>
                    <a:pt x="749911" y="68580"/>
                    <a:pt x="749341" y="69150"/>
                    <a:pt x="748689" y="70127"/>
                  </a:cubicBezTo>
                  <a:cubicBezTo>
                    <a:pt x="747549" y="71838"/>
                    <a:pt x="745593" y="73548"/>
                    <a:pt x="742905" y="75259"/>
                  </a:cubicBezTo>
                  <a:cubicBezTo>
                    <a:pt x="740216" y="76969"/>
                    <a:pt x="736713" y="77784"/>
                    <a:pt x="732396" y="77784"/>
                  </a:cubicBezTo>
                  <a:cubicBezTo>
                    <a:pt x="728729" y="77784"/>
                    <a:pt x="725471" y="76806"/>
                    <a:pt x="722782" y="74933"/>
                  </a:cubicBezTo>
                  <a:cubicBezTo>
                    <a:pt x="720012" y="73060"/>
                    <a:pt x="717894" y="70453"/>
                    <a:pt x="716346" y="67277"/>
                  </a:cubicBezTo>
                  <a:cubicBezTo>
                    <a:pt x="714799" y="64100"/>
                    <a:pt x="713984" y="60679"/>
                    <a:pt x="713821" y="57014"/>
                  </a:cubicBezTo>
                  <a:lnTo>
                    <a:pt x="713821" y="55874"/>
                  </a:lnTo>
                  <a:lnTo>
                    <a:pt x="755614" y="55874"/>
                  </a:lnTo>
                  <a:cubicBezTo>
                    <a:pt x="756428" y="55874"/>
                    <a:pt x="757080" y="55630"/>
                    <a:pt x="757569" y="55141"/>
                  </a:cubicBezTo>
                  <a:cubicBezTo>
                    <a:pt x="758058" y="54652"/>
                    <a:pt x="758302" y="54082"/>
                    <a:pt x="758302" y="53268"/>
                  </a:cubicBezTo>
                  <a:lnTo>
                    <a:pt x="758302" y="51476"/>
                  </a:lnTo>
                  <a:cubicBezTo>
                    <a:pt x="758302" y="42109"/>
                    <a:pt x="756021" y="34697"/>
                    <a:pt x="751459" y="29322"/>
                  </a:cubicBezTo>
                  <a:cubicBezTo>
                    <a:pt x="746897" y="23946"/>
                    <a:pt x="740542" y="21177"/>
                    <a:pt x="732396" y="21177"/>
                  </a:cubicBezTo>
                  <a:cubicBezTo>
                    <a:pt x="724900" y="21177"/>
                    <a:pt x="718872" y="23620"/>
                    <a:pt x="714391" y="28588"/>
                  </a:cubicBezTo>
                  <a:cubicBezTo>
                    <a:pt x="709910" y="33557"/>
                    <a:pt x="707303" y="40073"/>
                    <a:pt x="706733" y="48218"/>
                  </a:cubicBezTo>
                  <a:lnTo>
                    <a:pt x="706652" y="52942"/>
                  </a:lnTo>
                  <a:lnTo>
                    <a:pt x="706733" y="57666"/>
                  </a:lnTo>
                  <a:cubicBezTo>
                    <a:pt x="707385" y="65892"/>
                    <a:pt x="709910" y="72408"/>
                    <a:pt x="714473" y="77295"/>
                  </a:cubicBezTo>
                  <a:cubicBezTo>
                    <a:pt x="718953" y="82182"/>
                    <a:pt x="724900" y="84625"/>
                    <a:pt x="732396" y="84625"/>
                  </a:cubicBezTo>
                  <a:moveTo>
                    <a:pt x="607994" y="83404"/>
                  </a:moveTo>
                  <a:lnTo>
                    <a:pt x="609950" y="83404"/>
                  </a:lnTo>
                  <a:cubicBezTo>
                    <a:pt x="610764" y="83404"/>
                    <a:pt x="611334" y="83159"/>
                    <a:pt x="611823" y="82671"/>
                  </a:cubicBezTo>
                  <a:cubicBezTo>
                    <a:pt x="612312" y="82182"/>
                    <a:pt x="612557" y="81612"/>
                    <a:pt x="612557" y="80797"/>
                  </a:cubicBezTo>
                  <a:lnTo>
                    <a:pt x="612557" y="47729"/>
                  </a:lnTo>
                  <a:cubicBezTo>
                    <a:pt x="612557" y="40724"/>
                    <a:pt x="614104" y="35756"/>
                    <a:pt x="617200" y="32661"/>
                  </a:cubicBezTo>
                  <a:cubicBezTo>
                    <a:pt x="620296" y="29566"/>
                    <a:pt x="623962" y="28018"/>
                    <a:pt x="628198" y="28018"/>
                  </a:cubicBezTo>
                  <a:cubicBezTo>
                    <a:pt x="632760" y="28018"/>
                    <a:pt x="636508" y="29566"/>
                    <a:pt x="639604" y="32661"/>
                  </a:cubicBezTo>
                  <a:cubicBezTo>
                    <a:pt x="642618" y="35756"/>
                    <a:pt x="644166" y="40806"/>
                    <a:pt x="644166" y="47892"/>
                  </a:cubicBezTo>
                  <a:lnTo>
                    <a:pt x="644166" y="80879"/>
                  </a:lnTo>
                  <a:cubicBezTo>
                    <a:pt x="644166" y="81693"/>
                    <a:pt x="644410" y="82263"/>
                    <a:pt x="644899" y="82752"/>
                  </a:cubicBezTo>
                  <a:cubicBezTo>
                    <a:pt x="645388" y="83241"/>
                    <a:pt x="646040" y="83485"/>
                    <a:pt x="646773" y="83485"/>
                  </a:cubicBezTo>
                  <a:lnTo>
                    <a:pt x="648728" y="83485"/>
                  </a:lnTo>
                  <a:cubicBezTo>
                    <a:pt x="649543" y="83485"/>
                    <a:pt x="650113" y="83241"/>
                    <a:pt x="650602" y="82752"/>
                  </a:cubicBezTo>
                  <a:cubicBezTo>
                    <a:pt x="651091" y="82263"/>
                    <a:pt x="651335" y="81693"/>
                    <a:pt x="651335" y="80879"/>
                  </a:cubicBezTo>
                  <a:lnTo>
                    <a:pt x="651335" y="47892"/>
                  </a:lnTo>
                  <a:cubicBezTo>
                    <a:pt x="651335" y="40887"/>
                    <a:pt x="652883" y="35756"/>
                    <a:pt x="655979" y="32661"/>
                  </a:cubicBezTo>
                  <a:cubicBezTo>
                    <a:pt x="659075" y="29566"/>
                    <a:pt x="662740" y="28018"/>
                    <a:pt x="666977" y="28018"/>
                  </a:cubicBezTo>
                  <a:cubicBezTo>
                    <a:pt x="671784" y="28018"/>
                    <a:pt x="675613" y="29566"/>
                    <a:pt x="678545" y="32580"/>
                  </a:cubicBezTo>
                  <a:cubicBezTo>
                    <a:pt x="681478" y="35593"/>
                    <a:pt x="682945" y="40724"/>
                    <a:pt x="682945" y="47810"/>
                  </a:cubicBezTo>
                  <a:lnTo>
                    <a:pt x="682945" y="80797"/>
                  </a:lnTo>
                  <a:cubicBezTo>
                    <a:pt x="682945" y="81612"/>
                    <a:pt x="683189" y="82182"/>
                    <a:pt x="683678" y="82671"/>
                  </a:cubicBezTo>
                  <a:cubicBezTo>
                    <a:pt x="684167" y="83159"/>
                    <a:pt x="684818" y="83404"/>
                    <a:pt x="685552" y="83404"/>
                  </a:cubicBezTo>
                  <a:lnTo>
                    <a:pt x="687507" y="83404"/>
                  </a:lnTo>
                  <a:cubicBezTo>
                    <a:pt x="688322" y="83404"/>
                    <a:pt x="688892" y="83159"/>
                    <a:pt x="689381" y="82671"/>
                  </a:cubicBezTo>
                  <a:cubicBezTo>
                    <a:pt x="689869" y="82182"/>
                    <a:pt x="690114" y="81612"/>
                    <a:pt x="690114" y="80797"/>
                  </a:cubicBezTo>
                  <a:lnTo>
                    <a:pt x="690114" y="46670"/>
                  </a:lnTo>
                  <a:cubicBezTo>
                    <a:pt x="690114" y="38525"/>
                    <a:pt x="688077" y="32254"/>
                    <a:pt x="684004" y="27855"/>
                  </a:cubicBezTo>
                  <a:cubicBezTo>
                    <a:pt x="679930" y="23457"/>
                    <a:pt x="674635" y="21177"/>
                    <a:pt x="668117" y="21177"/>
                  </a:cubicBezTo>
                  <a:cubicBezTo>
                    <a:pt x="663637" y="21177"/>
                    <a:pt x="659645" y="22154"/>
                    <a:pt x="656223" y="24190"/>
                  </a:cubicBezTo>
                  <a:cubicBezTo>
                    <a:pt x="652720" y="26227"/>
                    <a:pt x="650032" y="28833"/>
                    <a:pt x="648158" y="32254"/>
                  </a:cubicBezTo>
                  <a:cubicBezTo>
                    <a:pt x="644410" y="24923"/>
                    <a:pt x="638137" y="21177"/>
                    <a:pt x="629339" y="21177"/>
                  </a:cubicBezTo>
                  <a:cubicBezTo>
                    <a:pt x="625591" y="21177"/>
                    <a:pt x="622333" y="21828"/>
                    <a:pt x="619644" y="23213"/>
                  </a:cubicBezTo>
                  <a:cubicBezTo>
                    <a:pt x="616956" y="24516"/>
                    <a:pt x="614593" y="26471"/>
                    <a:pt x="612557" y="29077"/>
                  </a:cubicBezTo>
                  <a:lnTo>
                    <a:pt x="612557" y="25005"/>
                  </a:lnTo>
                  <a:cubicBezTo>
                    <a:pt x="612557" y="24190"/>
                    <a:pt x="612312" y="23620"/>
                    <a:pt x="611823" y="23131"/>
                  </a:cubicBezTo>
                  <a:cubicBezTo>
                    <a:pt x="611334" y="22643"/>
                    <a:pt x="610683" y="22398"/>
                    <a:pt x="609950" y="22398"/>
                  </a:cubicBezTo>
                  <a:lnTo>
                    <a:pt x="607994" y="22398"/>
                  </a:lnTo>
                  <a:cubicBezTo>
                    <a:pt x="607180" y="22398"/>
                    <a:pt x="606609" y="22643"/>
                    <a:pt x="606121" y="23131"/>
                  </a:cubicBezTo>
                  <a:cubicBezTo>
                    <a:pt x="605632" y="23620"/>
                    <a:pt x="605387" y="24190"/>
                    <a:pt x="605387" y="25005"/>
                  </a:cubicBezTo>
                  <a:lnTo>
                    <a:pt x="605387" y="80879"/>
                  </a:lnTo>
                  <a:cubicBezTo>
                    <a:pt x="605387" y="81693"/>
                    <a:pt x="605632" y="82263"/>
                    <a:pt x="606121" y="82752"/>
                  </a:cubicBezTo>
                  <a:cubicBezTo>
                    <a:pt x="606609" y="83159"/>
                    <a:pt x="607261" y="83404"/>
                    <a:pt x="607994" y="83404"/>
                  </a:cubicBezTo>
                  <a:moveTo>
                    <a:pt x="552107" y="105721"/>
                  </a:moveTo>
                  <a:lnTo>
                    <a:pt x="554470" y="105721"/>
                  </a:lnTo>
                  <a:cubicBezTo>
                    <a:pt x="555692" y="105721"/>
                    <a:pt x="556588" y="105151"/>
                    <a:pt x="557158" y="103929"/>
                  </a:cubicBezTo>
                  <a:lnTo>
                    <a:pt x="590479" y="27041"/>
                  </a:lnTo>
                  <a:cubicBezTo>
                    <a:pt x="590967" y="25901"/>
                    <a:pt x="591212" y="25086"/>
                    <a:pt x="591212" y="24679"/>
                  </a:cubicBezTo>
                  <a:cubicBezTo>
                    <a:pt x="591212" y="24027"/>
                    <a:pt x="590967" y="23539"/>
                    <a:pt x="590479" y="23050"/>
                  </a:cubicBezTo>
                  <a:cubicBezTo>
                    <a:pt x="589990" y="22561"/>
                    <a:pt x="589501" y="22317"/>
                    <a:pt x="588849" y="22317"/>
                  </a:cubicBezTo>
                  <a:lnTo>
                    <a:pt x="586487" y="22317"/>
                  </a:lnTo>
                  <a:cubicBezTo>
                    <a:pt x="585346" y="22317"/>
                    <a:pt x="584450" y="22887"/>
                    <a:pt x="583798" y="24109"/>
                  </a:cubicBezTo>
                  <a:lnTo>
                    <a:pt x="563594" y="70616"/>
                  </a:lnTo>
                  <a:lnTo>
                    <a:pt x="543879" y="24109"/>
                  </a:lnTo>
                  <a:cubicBezTo>
                    <a:pt x="543309" y="22969"/>
                    <a:pt x="542413" y="22317"/>
                    <a:pt x="541191" y="22317"/>
                  </a:cubicBezTo>
                  <a:lnTo>
                    <a:pt x="538746" y="22317"/>
                  </a:lnTo>
                  <a:cubicBezTo>
                    <a:pt x="538095" y="22317"/>
                    <a:pt x="537606" y="22561"/>
                    <a:pt x="537117" y="23050"/>
                  </a:cubicBezTo>
                  <a:cubicBezTo>
                    <a:pt x="536629" y="23539"/>
                    <a:pt x="536384" y="24027"/>
                    <a:pt x="536384" y="24679"/>
                  </a:cubicBezTo>
                  <a:cubicBezTo>
                    <a:pt x="536384" y="25086"/>
                    <a:pt x="536629" y="25819"/>
                    <a:pt x="537117" y="27041"/>
                  </a:cubicBezTo>
                  <a:lnTo>
                    <a:pt x="559521" y="79901"/>
                  </a:lnTo>
                  <a:lnTo>
                    <a:pt x="550478" y="100997"/>
                  </a:lnTo>
                  <a:cubicBezTo>
                    <a:pt x="549989" y="102137"/>
                    <a:pt x="549745" y="102951"/>
                    <a:pt x="549745" y="103359"/>
                  </a:cubicBezTo>
                  <a:cubicBezTo>
                    <a:pt x="549745" y="104010"/>
                    <a:pt x="549989" y="104499"/>
                    <a:pt x="550478" y="104988"/>
                  </a:cubicBezTo>
                  <a:cubicBezTo>
                    <a:pt x="550967" y="105476"/>
                    <a:pt x="551456" y="105721"/>
                    <a:pt x="552107" y="105721"/>
                  </a:cubicBezTo>
                  <a:moveTo>
                    <a:pt x="496383" y="77784"/>
                  </a:moveTo>
                  <a:cubicBezTo>
                    <a:pt x="492392" y="77784"/>
                    <a:pt x="488888" y="76806"/>
                    <a:pt x="485874" y="74852"/>
                  </a:cubicBezTo>
                  <a:cubicBezTo>
                    <a:pt x="482860" y="72897"/>
                    <a:pt x="481312" y="70127"/>
                    <a:pt x="481312" y="66544"/>
                  </a:cubicBezTo>
                  <a:cubicBezTo>
                    <a:pt x="481312" y="63367"/>
                    <a:pt x="482941" y="60679"/>
                    <a:pt x="486281" y="58562"/>
                  </a:cubicBezTo>
                  <a:cubicBezTo>
                    <a:pt x="489540" y="56444"/>
                    <a:pt x="494428" y="54978"/>
                    <a:pt x="500864" y="54082"/>
                  </a:cubicBezTo>
                  <a:lnTo>
                    <a:pt x="516017" y="51964"/>
                  </a:lnTo>
                  <a:lnTo>
                    <a:pt x="516017" y="55955"/>
                  </a:lnTo>
                  <a:cubicBezTo>
                    <a:pt x="516017" y="62960"/>
                    <a:pt x="514143" y="68417"/>
                    <a:pt x="510477" y="72164"/>
                  </a:cubicBezTo>
                  <a:cubicBezTo>
                    <a:pt x="506730" y="75910"/>
                    <a:pt x="502086" y="77784"/>
                    <a:pt x="496383" y="77784"/>
                  </a:cubicBezTo>
                  <a:moveTo>
                    <a:pt x="495161" y="84625"/>
                  </a:moveTo>
                  <a:cubicBezTo>
                    <a:pt x="500620" y="84625"/>
                    <a:pt x="505019" y="83729"/>
                    <a:pt x="508359" y="81938"/>
                  </a:cubicBezTo>
                  <a:cubicBezTo>
                    <a:pt x="511699" y="80146"/>
                    <a:pt x="514225" y="77947"/>
                    <a:pt x="515936" y="75340"/>
                  </a:cubicBezTo>
                  <a:lnTo>
                    <a:pt x="515936" y="80879"/>
                  </a:lnTo>
                  <a:cubicBezTo>
                    <a:pt x="515936" y="81693"/>
                    <a:pt x="516180" y="82263"/>
                    <a:pt x="516669" y="82752"/>
                  </a:cubicBezTo>
                  <a:cubicBezTo>
                    <a:pt x="517158" y="83241"/>
                    <a:pt x="517809" y="83485"/>
                    <a:pt x="518543" y="83485"/>
                  </a:cubicBezTo>
                  <a:lnTo>
                    <a:pt x="520498" y="83485"/>
                  </a:lnTo>
                  <a:cubicBezTo>
                    <a:pt x="521313" y="83485"/>
                    <a:pt x="521883" y="83241"/>
                    <a:pt x="522372" y="82752"/>
                  </a:cubicBezTo>
                  <a:cubicBezTo>
                    <a:pt x="522860" y="82263"/>
                    <a:pt x="523105" y="81693"/>
                    <a:pt x="523105" y="80879"/>
                  </a:cubicBezTo>
                  <a:lnTo>
                    <a:pt x="523105" y="41783"/>
                  </a:lnTo>
                  <a:cubicBezTo>
                    <a:pt x="523105" y="36082"/>
                    <a:pt x="521313" y="31195"/>
                    <a:pt x="517809" y="27204"/>
                  </a:cubicBezTo>
                  <a:cubicBezTo>
                    <a:pt x="514306" y="23213"/>
                    <a:pt x="508359" y="21177"/>
                    <a:pt x="499968" y="21177"/>
                  </a:cubicBezTo>
                  <a:cubicBezTo>
                    <a:pt x="495161" y="21177"/>
                    <a:pt x="491169" y="22073"/>
                    <a:pt x="487829" y="23783"/>
                  </a:cubicBezTo>
                  <a:cubicBezTo>
                    <a:pt x="484570" y="25494"/>
                    <a:pt x="482127" y="27530"/>
                    <a:pt x="480579" y="29810"/>
                  </a:cubicBezTo>
                  <a:cubicBezTo>
                    <a:pt x="479031" y="32091"/>
                    <a:pt x="478216" y="34127"/>
                    <a:pt x="478216" y="35837"/>
                  </a:cubicBezTo>
                  <a:cubicBezTo>
                    <a:pt x="478216" y="36570"/>
                    <a:pt x="478460" y="37141"/>
                    <a:pt x="478949" y="37629"/>
                  </a:cubicBezTo>
                  <a:cubicBezTo>
                    <a:pt x="479438" y="38118"/>
                    <a:pt x="480090" y="38362"/>
                    <a:pt x="480741" y="38362"/>
                  </a:cubicBezTo>
                  <a:lnTo>
                    <a:pt x="482371" y="38362"/>
                  </a:lnTo>
                  <a:cubicBezTo>
                    <a:pt x="483104" y="38362"/>
                    <a:pt x="483674" y="38200"/>
                    <a:pt x="484082" y="37792"/>
                  </a:cubicBezTo>
                  <a:cubicBezTo>
                    <a:pt x="484489" y="37467"/>
                    <a:pt x="484896" y="36815"/>
                    <a:pt x="485222" y="35837"/>
                  </a:cubicBezTo>
                  <a:cubicBezTo>
                    <a:pt x="485956" y="33638"/>
                    <a:pt x="487585" y="31765"/>
                    <a:pt x="490110" y="30217"/>
                  </a:cubicBezTo>
                  <a:cubicBezTo>
                    <a:pt x="492636" y="28670"/>
                    <a:pt x="495895" y="27855"/>
                    <a:pt x="499886" y="27855"/>
                  </a:cubicBezTo>
                  <a:cubicBezTo>
                    <a:pt x="505263" y="27855"/>
                    <a:pt x="509337" y="28996"/>
                    <a:pt x="511944" y="31358"/>
                  </a:cubicBezTo>
                  <a:cubicBezTo>
                    <a:pt x="514551" y="33720"/>
                    <a:pt x="515854" y="36978"/>
                    <a:pt x="515854" y="41295"/>
                  </a:cubicBezTo>
                  <a:lnTo>
                    <a:pt x="515854" y="45448"/>
                  </a:lnTo>
                  <a:lnTo>
                    <a:pt x="497279" y="48055"/>
                  </a:lnTo>
                  <a:cubicBezTo>
                    <a:pt x="490192" y="49032"/>
                    <a:pt x="484489" y="51068"/>
                    <a:pt x="480334" y="54408"/>
                  </a:cubicBezTo>
                  <a:cubicBezTo>
                    <a:pt x="476179" y="57666"/>
                    <a:pt x="474061" y="61901"/>
                    <a:pt x="474061" y="67114"/>
                  </a:cubicBezTo>
                  <a:cubicBezTo>
                    <a:pt x="474061" y="70290"/>
                    <a:pt x="475039" y="73223"/>
                    <a:pt x="476912" y="75910"/>
                  </a:cubicBezTo>
                  <a:cubicBezTo>
                    <a:pt x="478868" y="78598"/>
                    <a:pt x="481393" y="80716"/>
                    <a:pt x="484570" y="82263"/>
                  </a:cubicBezTo>
                  <a:cubicBezTo>
                    <a:pt x="487911" y="83811"/>
                    <a:pt x="491414" y="84625"/>
                    <a:pt x="495161" y="84625"/>
                  </a:cubicBezTo>
                  <a:moveTo>
                    <a:pt x="413775" y="42842"/>
                  </a:moveTo>
                  <a:lnTo>
                    <a:pt x="413775" y="8308"/>
                  </a:lnTo>
                  <a:lnTo>
                    <a:pt x="436912" y="8308"/>
                  </a:lnTo>
                  <a:cubicBezTo>
                    <a:pt x="443674" y="8308"/>
                    <a:pt x="448725" y="9774"/>
                    <a:pt x="452065" y="12706"/>
                  </a:cubicBezTo>
                  <a:cubicBezTo>
                    <a:pt x="455405" y="15638"/>
                    <a:pt x="457116" y="19955"/>
                    <a:pt x="457116" y="25575"/>
                  </a:cubicBezTo>
                  <a:cubicBezTo>
                    <a:pt x="457116" y="31195"/>
                    <a:pt x="455405" y="35512"/>
                    <a:pt x="452065" y="38444"/>
                  </a:cubicBezTo>
                  <a:cubicBezTo>
                    <a:pt x="448725" y="41376"/>
                    <a:pt x="443674" y="42842"/>
                    <a:pt x="436912" y="42842"/>
                  </a:cubicBezTo>
                  <a:lnTo>
                    <a:pt x="413775" y="42842"/>
                  </a:lnTo>
                  <a:close/>
                  <a:moveTo>
                    <a:pt x="408968" y="83404"/>
                  </a:moveTo>
                  <a:lnTo>
                    <a:pt x="411087" y="83404"/>
                  </a:lnTo>
                  <a:cubicBezTo>
                    <a:pt x="411901" y="83404"/>
                    <a:pt x="412553" y="83159"/>
                    <a:pt x="413042" y="82671"/>
                  </a:cubicBezTo>
                  <a:cubicBezTo>
                    <a:pt x="413531" y="82182"/>
                    <a:pt x="413775" y="81612"/>
                    <a:pt x="413775" y="80797"/>
                  </a:cubicBezTo>
                  <a:lnTo>
                    <a:pt x="413775" y="49765"/>
                  </a:lnTo>
                  <a:lnTo>
                    <a:pt x="437482" y="49765"/>
                  </a:lnTo>
                  <a:cubicBezTo>
                    <a:pt x="445873" y="49765"/>
                    <a:pt x="452472" y="47648"/>
                    <a:pt x="457279" y="43494"/>
                  </a:cubicBezTo>
                  <a:cubicBezTo>
                    <a:pt x="462086" y="39340"/>
                    <a:pt x="464529" y="33313"/>
                    <a:pt x="464529" y="25494"/>
                  </a:cubicBezTo>
                  <a:cubicBezTo>
                    <a:pt x="464529" y="17674"/>
                    <a:pt x="462167" y="11647"/>
                    <a:pt x="457279" y="7493"/>
                  </a:cubicBezTo>
                  <a:cubicBezTo>
                    <a:pt x="452472" y="3339"/>
                    <a:pt x="445873" y="1222"/>
                    <a:pt x="437482" y="1222"/>
                  </a:cubicBezTo>
                  <a:lnTo>
                    <a:pt x="408968" y="1222"/>
                  </a:lnTo>
                  <a:cubicBezTo>
                    <a:pt x="408154" y="1222"/>
                    <a:pt x="407584" y="1466"/>
                    <a:pt x="407095" y="1955"/>
                  </a:cubicBezTo>
                  <a:cubicBezTo>
                    <a:pt x="406606" y="2443"/>
                    <a:pt x="406361" y="3095"/>
                    <a:pt x="406361" y="3909"/>
                  </a:cubicBezTo>
                  <a:lnTo>
                    <a:pt x="406361" y="80797"/>
                  </a:lnTo>
                  <a:cubicBezTo>
                    <a:pt x="406361" y="81612"/>
                    <a:pt x="406606" y="82182"/>
                    <a:pt x="407095" y="82671"/>
                  </a:cubicBezTo>
                  <a:cubicBezTo>
                    <a:pt x="407584" y="83159"/>
                    <a:pt x="408235" y="83404"/>
                    <a:pt x="408968" y="83404"/>
                  </a:cubicBezTo>
                  <a:moveTo>
                    <a:pt x="323264" y="105721"/>
                  </a:moveTo>
                  <a:lnTo>
                    <a:pt x="325627" y="105721"/>
                  </a:lnTo>
                  <a:cubicBezTo>
                    <a:pt x="326849" y="105721"/>
                    <a:pt x="327745" y="105151"/>
                    <a:pt x="328315" y="103929"/>
                  </a:cubicBezTo>
                  <a:lnTo>
                    <a:pt x="361636" y="27041"/>
                  </a:lnTo>
                  <a:cubicBezTo>
                    <a:pt x="362124" y="25901"/>
                    <a:pt x="362369" y="25086"/>
                    <a:pt x="362369" y="24679"/>
                  </a:cubicBezTo>
                  <a:cubicBezTo>
                    <a:pt x="362369" y="24027"/>
                    <a:pt x="362124" y="23539"/>
                    <a:pt x="361636" y="23050"/>
                  </a:cubicBezTo>
                  <a:cubicBezTo>
                    <a:pt x="361147" y="22561"/>
                    <a:pt x="360576" y="22317"/>
                    <a:pt x="360006" y="22317"/>
                  </a:cubicBezTo>
                  <a:lnTo>
                    <a:pt x="357644" y="22317"/>
                  </a:lnTo>
                  <a:cubicBezTo>
                    <a:pt x="356503" y="22317"/>
                    <a:pt x="355607" y="22887"/>
                    <a:pt x="354955" y="24109"/>
                  </a:cubicBezTo>
                  <a:lnTo>
                    <a:pt x="334751" y="70616"/>
                  </a:lnTo>
                  <a:lnTo>
                    <a:pt x="315036" y="24109"/>
                  </a:lnTo>
                  <a:cubicBezTo>
                    <a:pt x="314466" y="22969"/>
                    <a:pt x="313570" y="22317"/>
                    <a:pt x="312348" y="22317"/>
                  </a:cubicBezTo>
                  <a:lnTo>
                    <a:pt x="309903" y="22317"/>
                  </a:lnTo>
                  <a:cubicBezTo>
                    <a:pt x="309252" y="22317"/>
                    <a:pt x="308763" y="22561"/>
                    <a:pt x="308274" y="23050"/>
                  </a:cubicBezTo>
                  <a:cubicBezTo>
                    <a:pt x="307785" y="23539"/>
                    <a:pt x="307541" y="24027"/>
                    <a:pt x="307541" y="24679"/>
                  </a:cubicBezTo>
                  <a:cubicBezTo>
                    <a:pt x="307541" y="25086"/>
                    <a:pt x="307785" y="25819"/>
                    <a:pt x="308274" y="27041"/>
                  </a:cubicBezTo>
                  <a:lnTo>
                    <a:pt x="330678" y="79901"/>
                  </a:lnTo>
                  <a:lnTo>
                    <a:pt x="321635" y="100997"/>
                  </a:lnTo>
                  <a:cubicBezTo>
                    <a:pt x="321146" y="102137"/>
                    <a:pt x="320902" y="102951"/>
                    <a:pt x="320902" y="103359"/>
                  </a:cubicBezTo>
                  <a:cubicBezTo>
                    <a:pt x="320902" y="104010"/>
                    <a:pt x="321146" y="104499"/>
                    <a:pt x="321635" y="104988"/>
                  </a:cubicBezTo>
                  <a:cubicBezTo>
                    <a:pt x="322124" y="105476"/>
                    <a:pt x="322612" y="105721"/>
                    <a:pt x="323264" y="105721"/>
                  </a:cubicBezTo>
                  <a:moveTo>
                    <a:pt x="290188" y="83404"/>
                  </a:moveTo>
                  <a:lnTo>
                    <a:pt x="297113" y="83404"/>
                  </a:lnTo>
                  <a:cubicBezTo>
                    <a:pt x="297928" y="83404"/>
                    <a:pt x="298498" y="83159"/>
                    <a:pt x="298987" y="82671"/>
                  </a:cubicBezTo>
                  <a:cubicBezTo>
                    <a:pt x="299476" y="82182"/>
                    <a:pt x="299720" y="81612"/>
                    <a:pt x="299720" y="80797"/>
                  </a:cubicBezTo>
                  <a:lnTo>
                    <a:pt x="299720" y="79168"/>
                  </a:lnTo>
                  <a:cubicBezTo>
                    <a:pt x="299720" y="78354"/>
                    <a:pt x="299476" y="77784"/>
                    <a:pt x="298987" y="77295"/>
                  </a:cubicBezTo>
                  <a:cubicBezTo>
                    <a:pt x="298498" y="76806"/>
                    <a:pt x="297846" y="76562"/>
                    <a:pt x="297113" y="76562"/>
                  </a:cubicBezTo>
                  <a:lnTo>
                    <a:pt x="290759" y="76562"/>
                  </a:lnTo>
                  <a:cubicBezTo>
                    <a:pt x="287419" y="76562"/>
                    <a:pt x="284974" y="75422"/>
                    <a:pt x="283508" y="73223"/>
                  </a:cubicBezTo>
                  <a:cubicBezTo>
                    <a:pt x="282042" y="71023"/>
                    <a:pt x="281308" y="67684"/>
                    <a:pt x="281308" y="63286"/>
                  </a:cubicBezTo>
                  <a:lnTo>
                    <a:pt x="281308" y="29159"/>
                  </a:lnTo>
                  <a:lnTo>
                    <a:pt x="295891" y="29159"/>
                  </a:lnTo>
                  <a:cubicBezTo>
                    <a:pt x="296706" y="29159"/>
                    <a:pt x="297276" y="28914"/>
                    <a:pt x="297765" y="28426"/>
                  </a:cubicBezTo>
                  <a:cubicBezTo>
                    <a:pt x="298254" y="27937"/>
                    <a:pt x="298498" y="27367"/>
                    <a:pt x="298498" y="26552"/>
                  </a:cubicBezTo>
                  <a:lnTo>
                    <a:pt x="298498" y="24923"/>
                  </a:lnTo>
                  <a:cubicBezTo>
                    <a:pt x="298498" y="24109"/>
                    <a:pt x="298254" y="23539"/>
                    <a:pt x="297765" y="23050"/>
                  </a:cubicBezTo>
                  <a:cubicBezTo>
                    <a:pt x="297276" y="22561"/>
                    <a:pt x="296624" y="22317"/>
                    <a:pt x="295891" y="22317"/>
                  </a:cubicBezTo>
                  <a:lnTo>
                    <a:pt x="281308" y="22317"/>
                  </a:lnTo>
                  <a:lnTo>
                    <a:pt x="281308" y="2606"/>
                  </a:lnTo>
                  <a:cubicBezTo>
                    <a:pt x="281308" y="1792"/>
                    <a:pt x="281064" y="1222"/>
                    <a:pt x="280575" y="733"/>
                  </a:cubicBezTo>
                  <a:cubicBezTo>
                    <a:pt x="280086" y="244"/>
                    <a:pt x="279435" y="0"/>
                    <a:pt x="278701" y="0"/>
                  </a:cubicBezTo>
                  <a:lnTo>
                    <a:pt x="276665" y="0"/>
                  </a:lnTo>
                  <a:cubicBezTo>
                    <a:pt x="275850" y="0"/>
                    <a:pt x="275280" y="244"/>
                    <a:pt x="274791" y="733"/>
                  </a:cubicBezTo>
                  <a:cubicBezTo>
                    <a:pt x="274302" y="1222"/>
                    <a:pt x="274058" y="1873"/>
                    <a:pt x="274058" y="2606"/>
                  </a:cubicBezTo>
                  <a:lnTo>
                    <a:pt x="274058" y="22317"/>
                  </a:lnTo>
                  <a:lnTo>
                    <a:pt x="264933" y="22317"/>
                  </a:lnTo>
                  <a:cubicBezTo>
                    <a:pt x="264119" y="22317"/>
                    <a:pt x="263548" y="22561"/>
                    <a:pt x="263059" y="23050"/>
                  </a:cubicBezTo>
                  <a:cubicBezTo>
                    <a:pt x="262571" y="23539"/>
                    <a:pt x="262326" y="24109"/>
                    <a:pt x="262326" y="24923"/>
                  </a:cubicBezTo>
                  <a:lnTo>
                    <a:pt x="262326" y="26552"/>
                  </a:lnTo>
                  <a:cubicBezTo>
                    <a:pt x="262326" y="27367"/>
                    <a:pt x="262571" y="27937"/>
                    <a:pt x="263059" y="28426"/>
                  </a:cubicBezTo>
                  <a:cubicBezTo>
                    <a:pt x="263548" y="28914"/>
                    <a:pt x="264200" y="29159"/>
                    <a:pt x="264933" y="29159"/>
                  </a:cubicBezTo>
                  <a:lnTo>
                    <a:pt x="274058" y="29159"/>
                  </a:lnTo>
                  <a:lnTo>
                    <a:pt x="274058" y="63774"/>
                  </a:lnTo>
                  <a:cubicBezTo>
                    <a:pt x="274058" y="69883"/>
                    <a:pt x="275280" y="74689"/>
                    <a:pt x="277724" y="78191"/>
                  </a:cubicBezTo>
                  <a:cubicBezTo>
                    <a:pt x="280249" y="81693"/>
                    <a:pt x="284323" y="83404"/>
                    <a:pt x="290188" y="83404"/>
                  </a:cubicBezTo>
                  <a:moveTo>
                    <a:pt x="244811" y="83404"/>
                  </a:moveTo>
                  <a:lnTo>
                    <a:pt x="246766" y="83404"/>
                  </a:lnTo>
                  <a:cubicBezTo>
                    <a:pt x="247581" y="83404"/>
                    <a:pt x="248151" y="83159"/>
                    <a:pt x="248640" y="82671"/>
                  </a:cubicBezTo>
                  <a:cubicBezTo>
                    <a:pt x="249129" y="82182"/>
                    <a:pt x="249373" y="81612"/>
                    <a:pt x="249373" y="80797"/>
                  </a:cubicBezTo>
                  <a:lnTo>
                    <a:pt x="249373" y="24923"/>
                  </a:lnTo>
                  <a:cubicBezTo>
                    <a:pt x="249373" y="24109"/>
                    <a:pt x="249129" y="23539"/>
                    <a:pt x="248640" y="23050"/>
                  </a:cubicBezTo>
                  <a:cubicBezTo>
                    <a:pt x="248151" y="22561"/>
                    <a:pt x="247499" y="22317"/>
                    <a:pt x="246766" y="22317"/>
                  </a:cubicBezTo>
                  <a:lnTo>
                    <a:pt x="244811" y="22317"/>
                  </a:lnTo>
                  <a:cubicBezTo>
                    <a:pt x="243996" y="22317"/>
                    <a:pt x="243426" y="22561"/>
                    <a:pt x="242937" y="23050"/>
                  </a:cubicBezTo>
                  <a:cubicBezTo>
                    <a:pt x="242448" y="23539"/>
                    <a:pt x="242204" y="24109"/>
                    <a:pt x="242204" y="24923"/>
                  </a:cubicBezTo>
                  <a:lnTo>
                    <a:pt x="242204" y="80797"/>
                  </a:lnTo>
                  <a:cubicBezTo>
                    <a:pt x="242204" y="81612"/>
                    <a:pt x="242448" y="82182"/>
                    <a:pt x="242937" y="82671"/>
                  </a:cubicBezTo>
                  <a:cubicBezTo>
                    <a:pt x="243426" y="83159"/>
                    <a:pt x="244078" y="83404"/>
                    <a:pt x="244811" y="83404"/>
                  </a:cubicBezTo>
                  <a:moveTo>
                    <a:pt x="217356" y="83404"/>
                  </a:moveTo>
                  <a:lnTo>
                    <a:pt x="219311" y="83404"/>
                  </a:lnTo>
                  <a:cubicBezTo>
                    <a:pt x="220126" y="83404"/>
                    <a:pt x="220696" y="83159"/>
                    <a:pt x="221185" y="82671"/>
                  </a:cubicBezTo>
                  <a:cubicBezTo>
                    <a:pt x="221674" y="82182"/>
                    <a:pt x="221918" y="81612"/>
                    <a:pt x="221918" y="80797"/>
                  </a:cubicBezTo>
                  <a:lnTo>
                    <a:pt x="221918" y="2606"/>
                  </a:lnTo>
                  <a:cubicBezTo>
                    <a:pt x="221918" y="1792"/>
                    <a:pt x="221674" y="1222"/>
                    <a:pt x="221185" y="733"/>
                  </a:cubicBezTo>
                  <a:cubicBezTo>
                    <a:pt x="220696" y="244"/>
                    <a:pt x="220126" y="0"/>
                    <a:pt x="219311" y="0"/>
                  </a:cubicBezTo>
                  <a:lnTo>
                    <a:pt x="217356" y="0"/>
                  </a:lnTo>
                  <a:cubicBezTo>
                    <a:pt x="216541" y="0"/>
                    <a:pt x="215971" y="244"/>
                    <a:pt x="215482" y="733"/>
                  </a:cubicBezTo>
                  <a:cubicBezTo>
                    <a:pt x="214994" y="1222"/>
                    <a:pt x="214749" y="1873"/>
                    <a:pt x="214749" y="2606"/>
                  </a:cubicBezTo>
                  <a:lnTo>
                    <a:pt x="214749" y="80797"/>
                  </a:lnTo>
                  <a:cubicBezTo>
                    <a:pt x="214749" y="81612"/>
                    <a:pt x="214994" y="82182"/>
                    <a:pt x="215482" y="82671"/>
                  </a:cubicBezTo>
                  <a:cubicBezTo>
                    <a:pt x="215971" y="83159"/>
                    <a:pt x="216541" y="83404"/>
                    <a:pt x="217356" y="83404"/>
                  </a:cubicBezTo>
                  <a:moveTo>
                    <a:pt x="168150" y="77784"/>
                  </a:moveTo>
                  <a:cubicBezTo>
                    <a:pt x="164158" y="77784"/>
                    <a:pt x="160655" y="76806"/>
                    <a:pt x="157640" y="74852"/>
                  </a:cubicBezTo>
                  <a:cubicBezTo>
                    <a:pt x="154626" y="72897"/>
                    <a:pt x="153159" y="70127"/>
                    <a:pt x="153159" y="66544"/>
                  </a:cubicBezTo>
                  <a:cubicBezTo>
                    <a:pt x="153159" y="63367"/>
                    <a:pt x="154789" y="60679"/>
                    <a:pt x="158129" y="58562"/>
                  </a:cubicBezTo>
                  <a:cubicBezTo>
                    <a:pt x="161388" y="56444"/>
                    <a:pt x="166276" y="54978"/>
                    <a:pt x="172712" y="54082"/>
                  </a:cubicBezTo>
                  <a:lnTo>
                    <a:pt x="187865" y="51964"/>
                  </a:lnTo>
                  <a:lnTo>
                    <a:pt x="187865" y="55955"/>
                  </a:lnTo>
                  <a:cubicBezTo>
                    <a:pt x="187865" y="62960"/>
                    <a:pt x="185991" y="68417"/>
                    <a:pt x="182325" y="72164"/>
                  </a:cubicBezTo>
                  <a:cubicBezTo>
                    <a:pt x="178577" y="75910"/>
                    <a:pt x="173852" y="77784"/>
                    <a:pt x="168150" y="77784"/>
                  </a:cubicBezTo>
                  <a:moveTo>
                    <a:pt x="167009" y="84625"/>
                  </a:moveTo>
                  <a:cubicBezTo>
                    <a:pt x="172467" y="84625"/>
                    <a:pt x="176867" y="83729"/>
                    <a:pt x="180207" y="81938"/>
                  </a:cubicBezTo>
                  <a:cubicBezTo>
                    <a:pt x="183547" y="80146"/>
                    <a:pt x="186073" y="77947"/>
                    <a:pt x="187783" y="75340"/>
                  </a:cubicBezTo>
                  <a:lnTo>
                    <a:pt x="187783" y="80879"/>
                  </a:lnTo>
                  <a:cubicBezTo>
                    <a:pt x="187783" y="81693"/>
                    <a:pt x="188028" y="82263"/>
                    <a:pt x="188516" y="82752"/>
                  </a:cubicBezTo>
                  <a:cubicBezTo>
                    <a:pt x="189005" y="83241"/>
                    <a:pt x="189657" y="83485"/>
                    <a:pt x="190390" y="83485"/>
                  </a:cubicBezTo>
                  <a:lnTo>
                    <a:pt x="192427" y="83485"/>
                  </a:lnTo>
                  <a:cubicBezTo>
                    <a:pt x="193242" y="83485"/>
                    <a:pt x="193812" y="83241"/>
                    <a:pt x="194301" y="82752"/>
                  </a:cubicBezTo>
                  <a:cubicBezTo>
                    <a:pt x="194790" y="82263"/>
                    <a:pt x="195034" y="81693"/>
                    <a:pt x="195034" y="80879"/>
                  </a:cubicBezTo>
                  <a:lnTo>
                    <a:pt x="195034" y="41783"/>
                  </a:lnTo>
                  <a:cubicBezTo>
                    <a:pt x="195034" y="36082"/>
                    <a:pt x="193242" y="31195"/>
                    <a:pt x="189738" y="27204"/>
                  </a:cubicBezTo>
                  <a:cubicBezTo>
                    <a:pt x="186235" y="23213"/>
                    <a:pt x="180288" y="21177"/>
                    <a:pt x="171897" y="21177"/>
                  </a:cubicBezTo>
                  <a:cubicBezTo>
                    <a:pt x="167090" y="21177"/>
                    <a:pt x="163099" y="22073"/>
                    <a:pt x="159840" y="23783"/>
                  </a:cubicBezTo>
                  <a:cubicBezTo>
                    <a:pt x="156581" y="25494"/>
                    <a:pt x="154137" y="27530"/>
                    <a:pt x="152589" y="29810"/>
                  </a:cubicBezTo>
                  <a:cubicBezTo>
                    <a:pt x="151041" y="32091"/>
                    <a:pt x="150227" y="34127"/>
                    <a:pt x="150227" y="35837"/>
                  </a:cubicBezTo>
                  <a:cubicBezTo>
                    <a:pt x="150227" y="36570"/>
                    <a:pt x="150471" y="37141"/>
                    <a:pt x="150960" y="37629"/>
                  </a:cubicBezTo>
                  <a:cubicBezTo>
                    <a:pt x="151449" y="38118"/>
                    <a:pt x="152100" y="38362"/>
                    <a:pt x="152752" y="38362"/>
                  </a:cubicBezTo>
                  <a:lnTo>
                    <a:pt x="154381" y="38362"/>
                  </a:lnTo>
                  <a:cubicBezTo>
                    <a:pt x="155115" y="38362"/>
                    <a:pt x="155685" y="38200"/>
                    <a:pt x="156092" y="37792"/>
                  </a:cubicBezTo>
                  <a:cubicBezTo>
                    <a:pt x="156500" y="37467"/>
                    <a:pt x="156907" y="36815"/>
                    <a:pt x="157233" y="35837"/>
                  </a:cubicBezTo>
                  <a:cubicBezTo>
                    <a:pt x="157966" y="33638"/>
                    <a:pt x="159596" y="31765"/>
                    <a:pt x="162121" y="30217"/>
                  </a:cubicBezTo>
                  <a:cubicBezTo>
                    <a:pt x="164646" y="28670"/>
                    <a:pt x="167905" y="27855"/>
                    <a:pt x="171897" y="27855"/>
                  </a:cubicBezTo>
                  <a:cubicBezTo>
                    <a:pt x="177274" y="27855"/>
                    <a:pt x="181347" y="28996"/>
                    <a:pt x="183954" y="31358"/>
                  </a:cubicBezTo>
                  <a:cubicBezTo>
                    <a:pt x="186561" y="33720"/>
                    <a:pt x="187865" y="36978"/>
                    <a:pt x="187865" y="41295"/>
                  </a:cubicBezTo>
                  <a:lnTo>
                    <a:pt x="187865" y="45448"/>
                  </a:lnTo>
                  <a:lnTo>
                    <a:pt x="169290" y="48055"/>
                  </a:lnTo>
                  <a:cubicBezTo>
                    <a:pt x="162203" y="49032"/>
                    <a:pt x="156500" y="51068"/>
                    <a:pt x="152345" y="54408"/>
                  </a:cubicBezTo>
                  <a:cubicBezTo>
                    <a:pt x="148190" y="57666"/>
                    <a:pt x="146072" y="61901"/>
                    <a:pt x="146072" y="67114"/>
                  </a:cubicBezTo>
                  <a:cubicBezTo>
                    <a:pt x="146072" y="70290"/>
                    <a:pt x="147049" y="73223"/>
                    <a:pt x="148923" y="75910"/>
                  </a:cubicBezTo>
                  <a:cubicBezTo>
                    <a:pt x="150878" y="78598"/>
                    <a:pt x="153404" y="80716"/>
                    <a:pt x="156581" y="82263"/>
                  </a:cubicBezTo>
                  <a:cubicBezTo>
                    <a:pt x="159758" y="83811"/>
                    <a:pt x="163261" y="84625"/>
                    <a:pt x="167009" y="84625"/>
                  </a:cubicBezTo>
                  <a:moveTo>
                    <a:pt x="103546" y="84625"/>
                  </a:moveTo>
                  <a:cubicBezTo>
                    <a:pt x="108271" y="84625"/>
                    <a:pt x="112100" y="83811"/>
                    <a:pt x="115114" y="82263"/>
                  </a:cubicBezTo>
                  <a:cubicBezTo>
                    <a:pt x="118128" y="80716"/>
                    <a:pt x="120817" y="78354"/>
                    <a:pt x="123179" y="75340"/>
                  </a:cubicBezTo>
                  <a:lnTo>
                    <a:pt x="123179" y="80879"/>
                  </a:lnTo>
                  <a:cubicBezTo>
                    <a:pt x="123179" y="81693"/>
                    <a:pt x="123424" y="82263"/>
                    <a:pt x="123913" y="82752"/>
                  </a:cubicBezTo>
                  <a:cubicBezTo>
                    <a:pt x="124401" y="83241"/>
                    <a:pt x="124972" y="83485"/>
                    <a:pt x="125786" y="83485"/>
                  </a:cubicBezTo>
                  <a:lnTo>
                    <a:pt x="127823" y="83485"/>
                  </a:lnTo>
                  <a:cubicBezTo>
                    <a:pt x="128638" y="83485"/>
                    <a:pt x="129208" y="83241"/>
                    <a:pt x="129697" y="82752"/>
                  </a:cubicBezTo>
                  <a:cubicBezTo>
                    <a:pt x="130186" y="82263"/>
                    <a:pt x="130430" y="81693"/>
                    <a:pt x="130430" y="80879"/>
                  </a:cubicBezTo>
                  <a:lnTo>
                    <a:pt x="130430" y="25005"/>
                  </a:lnTo>
                  <a:cubicBezTo>
                    <a:pt x="130430" y="24190"/>
                    <a:pt x="130186" y="23620"/>
                    <a:pt x="129697" y="23131"/>
                  </a:cubicBezTo>
                  <a:cubicBezTo>
                    <a:pt x="129208" y="22643"/>
                    <a:pt x="128556" y="22398"/>
                    <a:pt x="127823" y="22398"/>
                  </a:cubicBezTo>
                  <a:lnTo>
                    <a:pt x="125786" y="22398"/>
                  </a:lnTo>
                  <a:cubicBezTo>
                    <a:pt x="124972" y="22398"/>
                    <a:pt x="124401" y="22643"/>
                    <a:pt x="123913" y="23131"/>
                  </a:cubicBezTo>
                  <a:cubicBezTo>
                    <a:pt x="123424" y="23620"/>
                    <a:pt x="123179" y="24190"/>
                    <a:pt x="123179" y="25005"/>
                  </a:cubicBezTo>
                  <a:lnTo>
                    <a:pt x="123179" y="57747"/>
                  </a:lnTo>
                  <a:cubicBezTo>
                    <a:pt x="123179" y="64019"/>
                    <a:pt x="121550" y="68906"/>
                    <a:pt x="118210" y="72490"/>
                  </a:cubicBezTo>
                  <a:cubicBezTo>
                    <a:pt x="114870" y="76073"/>
                    <a:pt x="110389" y="77865"/>
                    <a:pt x="104768" y="77865"/>
                  </a:cubicBezTo>
                  <a:cubicBezTo>
                    <a:pt x="93118" y="77865"/>
                    <a:pt x="87252" y="71186"/>
                    <a:pt x="87252" y="57747"/>
                  </a:cubicBezTo>
                  <a:lnTo>
                    <a:pt x="87252" y="25005"/>
                  </a:lnTo>
                  <a:cubicBezTo>
                    <a:pt x="87252" y="24190"/>
                    <a:pt x="87008" y="23620"/>
                    <a:pt x="86519" y="23131"/>
                  </a:cubicBezTo>
                  <a:cubicBezTo>
                    <a:pt x="86030" y="22643"/>
                    <a:pt x="85378" y="22398"/>
                    <a:pt x="84645" y="22398"/>
                  </a:cubicBezTo>
                  <a:lnTo>
                    <a:pt x="82608" y="22398"/>
                  </a:lnTo>
                  <a:cubicBezTo>
                    <a:pt x="81794" y="22398"/>
                    <a:pt x="81223" y="22643"/>
                    <a:pt x="80735" y="23131"/>
                  </a:cubicBezTo>
                  <a:cubicBezTo>
                    <a:pt x="80246" y="23620"/>
                    <a:pt x="80001" y="24190"/>
                    <a:pt x="80001" y="25005"/>
                  </a:cubicBezTo>
                  <a:lnTo>
                    <a:pt x="80001" y="58317"/>
                  </a:lnTo>
                  <a:cubicBezTo>
                    <a:pt x="80001" y="66136"/>
                    <a:pt x="82038" y="72490"/>
                    <a:pt x="86030" y="77295"/>
                  </a:cubicBezTo>
                  <a:cubicBezTo>
                    <a:pt x="90103" y="82182"/>
                    <a:pt x="95888" y="84625"/>
                    <a:pt x="103546" y="84625"/>
                  </a:cubicBezTo>
                  <a:moveTo>
                    <a:pt x="31121" y="77539"/>
                  </a:moveTo>
                  <a:cubicBezTo>
                    <a:pt x="24115" y="77539"/>
                    <a:pt x="18493" y="75422"/>
                    <a:pt x="14257" y="71186"/>
                  </a:cubicBezTo>
                  <a:cubicBezTo>
                    <a:pt x="10102" y="66951"/>
                    <a:pt x="7821" y="60435"/>
                    <a:pt x="7495" y="51639"/>
                  </a:cubicBezTo>
                  <a:cubicBezTo>
                    <a:pt x="7414" y="49277"/>
                    <a:pt x="7414" y="46181"/>
                    <a:pt x="7414" y="42353"/>
                  </a:cubicBezTo>
                  <a:cubicBezTo>
                    <a:pt x="7414" y="38525"/>
                    <a:pt x="7414" y="35430"/>
                    <a:pt x="7495" y="33068"/>
                  </a:cubicBezTo>
                  <a:cubicBezTo>
                    <a:pt x="7821" y="24272"/>
                    <a:pt x="10102" y="17756"/>
                    <a:pt x="14338" y="13521"/>
                  </a:cubicBezTo>
                  <a:cubicBezTo>
                    <a:pt x="18575" y="9285"/>
                    <a:pt x="24196" y="7168"/>
                    <a:pt x="31121" y="7168"/>
                  </a:cubicBezTo>
                  <a:cubicBezTo>
                    <a:pt x="38127" y="7168"/>
                    <a:pt x="43667" y="9285"/>
                    <a:pt x="47903" y="13521"/>
                  </a:cubicBezTo>
                  <a:cubicBezTo>
                    <a:pt x="52139" y="17756"/>
                    <a:pt x="54421" y="24272"/>
                    <a:pt x="54746" y="33068"/>
                  </a:cubicBezTo>
                  <a:cubicBezTo>
                    <a:pt x="54909" y="37792"/>
                    <a:pt x="54991" y="40887"/>
                    <a:pt x="54991" y="42353"/>
                  </a:cubicBezTo>
                  <a:cubicBezTo>
                    <a:pt x="54991" y="43820"/>
                    <a:pt x="54909" y="46914"/>
                    <a:pt x="54746" y="51639"/>
                  </a:cubicBezTo>
                  <a:cubicBezTo>
                    <a:pt x="54421" y="60435"/>
                    <a:pt x="52221" y="66951"/>
                    <a:pt x="47985" y="71186"/>
                  </a:cubicBezTo>
                  <a:cubicBezTo>
                    <a:pt x="43830" y="75422"/>
                    <a:pt x="38208" y="77539"/>
                    <a:pt x="31121" y="77539"/>
                  </a:cubicBezTo>
                  <a:moveTo>
                    <a:pt x="56457" y="91060"/>
                  </a:moveTo>
                  <a:lnTo>
                    <a:pt x="59064" y="91060"/>
                  </a:lnTo>
                  <a:cubicBezTo>
                    <a:pt x="59716" y="91060"/>
                    <a:pt x="60205" y="90816"/>
                    <a:pt x="60693" y="90327"/>
                  </a:cubicBezTo>
                  <a:cubicBezTo>
                    <a:pt x="61182" y="89838"/>
                    <a:pt x="61427" y="89349"/>
                    <a:pt x="61427" y="88698"/>
                  </a:cubicBezTo>
                  <a:cubicBezTo>
                    <a:pt x="61427" y="88291"/>
                    <a:pt x="61345" y="87883"/>
                    <a:pt x="61101" y="87395"/>
                  </a:cubicBezTo>
                  <a:lnTo>
                    <a:pt x="53606" y="76806"/>
                  </a:lnTo>
                  <a:cubicBezTo>
                    <a:pt x="58901" y="71594"/>
                    <a:pt x="61753" y="63367"/>
                    <a:pt x="62160" y="52127"/>
                  </a:cubicBezTo>
                  <a:cubicBezTo>
                    <a:pt x="62323" y="47403"/>
                    <a:pt x="62404" y="44145"/>
                    <a:pt x="62404" y="42272"/>
                  </a:cubicBezTo>
                  <a:cubicBezTo>
                    <a:pt x="62404" y="40399"/>
                    <a:pt x="62323" y="37141"/>
                    <a:pt x="62160" y="32417"/>
                  </a:cubicBezTo>
                  <a:cubicBezTo>
                    <a:pt x="61834" y="21747"/>
                    <a:pt x="58983" y="13683"/>
                    <a:pt x="53443" y="8226"/>
                  </a:cubicBezTo>
                  <a:cubicBezTo>
                    <a:pt x="47985" y="2769"/>
                    <a:pt x="40490" y="0"/>
                    <a:pt x="31121" y="0"/>
                  </a:cubicBezTo>
                  <a:cubicBezTo>
                    <a:pt x="21752" y="0"/>
                    <a:pt x="14257" y="2769"/>
                    <a:pt x="8799" y="8226"/>
                  </a:cubicBezTo>
                  <a:cubicBezTo>
                    <a:pt x="3340" y="13683"/>
                    <a:pt x="407" y="21747"/>
                    <a:pt x="82" y="32417"/>
                  </a:cubicBezTo>
                  <a:cubicBezTo>
                    <a:pt x="0" y="34779"/>
                    <a:pt x="0" y="38037"/>
                    <a:pt x="0" y="42272"/>
                  </a:cubicBezTo>
                  <a:cubicBezTo>
                    <a:pt x="0" y="46507"/>
                    <a:pt x="0" y="49765"/>
                    <a:pt x="82" y="52127"/>
                  </a:cubicBezTo>
                  <a:cubicBezTo>
                    <a:pt x="652" y="73711"/>
                    <a:pt x="10998" y="84544"/>
                    <a:pt x="31039" y="84544"/>
                  </a:cubicBezTo>
                  <a:cubicBezTo>
                    <a:pt x="37312" y="84544"/>
                    <a:pt x="42771" y="83404"/>
                    <a:pt x="47496" y="81123"/>
                  </a:cubicBezTo>
                  <a:lnTo>
                    <a:pt x="52628" y="88291"/>
                  </a:lnTo>
                  <a:cubicBezTo>
                    <a:pt x="54095" y="90164"/>
                    <a:pt x="55317" y="91060"/>
                    <a:pt x="56457" y="91060"/>
                  </a:cubicBezTo>
                </a:path>
              </a:pathLst>
            </a:custGeom>
            <a:grpFill/>
            <a:ln w="8132" cap="flat">
              <a:no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grpSp>
      <p:grpSp>
        <p:nvGrpSpPr>
          <p:cNvPr id="30" name="Group 29">
            <a:extLst>
              <a:ext uri="{FF2B5EF4-FFF2-40B4-BE49-F238E27FC236}">
                <a16:creationId xmlns:a16="http://schemas.microsoft.com/office/drawing/2014/main" id="{07C0A149-9D8E-4E1C-B261-455032B232DA}"/>
              </a:ext>
            </a:extLst>
          </p:cNvPr>
          <p:cNvGrpSpPr/>
          <p:nvPr userDrawn="1"/>
        </p:nvGrpSpPr>
        <p:grpSpPr>
          <a:xfrm>
            <a:off x="502610" y="6408675"/>
            <a:ext cx="218980" cy="260474"/>
            <a:chOff x="457200" y="7418670"/>
            <a:chExt cx="218980" cy="260474"/>
          </a:xfrm>
          <a:noFill/>
        </p:grpSpPr>
        <p:sp>
          <p:nvSpPr>
            <p:cNvPr id="31" name="bk object 20">
              <a:extLst>
                <a:ext uri="{FF2B5EF4-FFF2-40B4-BE49-F238E27FC236}">
                  <a16:creationId xmlns:a16="http://schemas.microsoft.com/office/drawing/2014/main" id="{0BEA5847-FCD6-4874-92DD-2F6F77DC95CE}"/>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grpFill/>
            <a:ln>
              <a:solidFill>
                <a:schemeClr val="tx1"/>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32" name="Graphic 31">
              <a:hlinkClick r:id="rId2" action="ppaction://hlinksldjump"/>
              <a:extLst>
                <a:ext uri="{FF2B5EF4-FFF2-40B4-BE49-F238E27FC236}">
                  <a16:creationId xmlns:a16="http://schemas.microsoft.com/office/drawing/2014/main" id="{52D83FC2-CE5D-4C14-B0F8-4322CE076E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35630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outdoor object, honeycomb&#10;&#10;Description automatically generated">
            <a:extLst>
              <a:ext uri="{FF2B5EF4-FFF2-40B4-BE49-F238E27FC236}">
                <a16:creationId xmlns:a16="http://schemas.microsoft.com/office/drawing/2014/main" id="{AF73FDCD-922D-D946-B2EE-D9EA4A73A1F5}"/>
              </a:ext>
            </a:extLst>
          </p:cNvPr>
          <p:cNvPicPr>
            <a:picLocks noChangeAspect="1"/>
          </p:cNvPicPr>
          <p:nvPr userDrawn="1"/>
        </p:nvPicPr>
        <p:blipFill>
          <a:blip r:embed="rId12">
            <a:alphaModFix amt="25000"/>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2" name="Title Placeholder 1"/>
          <p:cNvSpPr>
            <a:spLocks noGrp="1"/>
          </p:cNvSpPr>
          <p:nvPr>
            <p:ph type="title"/>
          </p:nvPr>
        </p:nvSpPr>
        <p:spPr>
          <a:xfrm>
            <a:off x="609600" y="365126"/>
            <a:ext cx="79248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1" y="1825625"/>
            <a:ext cx="7924799"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6477000" y="6356351"/>
            <a:ext cx="2057400" cy="365125"/>
          </a:xfrm>
          <a:prstGeom prst="rect">
            <a:avLst/>
          </a:prstGeom>
        </p:spPr>
        <p:txBody>
          <a:bodyPr vert="horz" lIns="0" tIns="0" rIns="0" bIns="0" rtlCol="0" anchor="ctr"/>
          <a:lstStyle>
            <a:lvl1pPr algn="r">
              <a:defRPr lang="en-ID" sz="1000" b="0" i="0" kern="1200" smtClean="0">
                <a:solidFill>
                  <a:srgbClr val="003664"/>
                </a:solidFill>
                <a:latin typeface="Calibri" panose="020F0502020204030204" pitchFamily="34" charset="0"/>
                <a:ea typeface="Verdana" panose="020B0604030504040204" pitchFamily="34" charset="0"/>
                <a:cs typeface="Calibri" panose="020F0502020204030204" pitchFamily="34" charset="0"/>
              </a:defRPr>
            </a:lvl1pPr>
          </a:lstStyle>
          <a:p>
            <a:fld id="{579045F7-0599-405E-A7CD-20A91EABA5C1}" type="slidenum">
              <a:rPr lang="en-US" smtClean="0"/>
              <a:pPr/>
              <a:t>‹#›</a:t>
            </a:fld>
            <a:endParaRPr lang="en-US"/>
          </a:p>
        </p:txBody>
      </p:sp>
    </p:spTree>
    <p:extLst>
      <p:ext uri="{BB962C8B-B14F-4D97-AF65-F5344CB8AC3E}">
        <p14:creationId xmlns:p14="http://schemas.microsoft.com/office/powerpoint/2010/main" val="1789586332"/>
      </p:ext>
    </p:extLst>
  </p:cSld>
  <p:clrMap bg1="lt1" tx1="dk1" bg2="lt2" tx2="dk2" accent1="accent1" accent2="accent2" accent3="accent3" accent4="accent4" accent5="accent5" accent6="accent6" hlink="hlink" folHlink="folHlink"/>
  <p:sldLayoutIdLst>
    <p:sldLayoutId id="2147483735" r:id="rId1"/>
    <p:sldLayoutId id="2147483725" r:id="rId2"/>
    <p:sldLayoutId id="2147483731" r:id="rId3"/>
    <p:sldLayoutId id="2147483722" r:id="rId4"/>
    <p:sldLayoutId id="2147483736" r:id="rId5"/>
    <p:sldLayoutId id="2147483734" r:id="rId6"/>
    <p:sldLayoutId id="2147483732" r:id="rId7"/>
    <p:sldLayoutId id="2147483733" r:id="rId8"/>
    <p:sldLayoutId id="2147483724" r:id="rId9"/>
    <p:sldLayoutId id="2147483683" r:id="rId10"/>
  </p:sldLayoutIdLst>
  <p:hf hdr="0" ftr="0" dt="0"/>
  <p:txStyles>
    <p:titleStyle>
      <a:lvl1pPr algn="l" defTabSz="914400" rtl="0" eaLnBrk="1" latinLnBrk="0" hangingPunct="1">
        <a:lnSpc>
          <a:spcPct val="90000"/>
        </a:lnSpc>
        <a:spcBef>
          <a:spcPct val="0"/>
        </a:spcBef>
        <a:buNone/>
        <a:defRPr lang="en-US" sz="3200" b="1" i="0" kern="1200" dirty="0">
          <a:solidFill>
            <a:srgbClr val="003664"/>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10000"/>
        </a:lnSpc>
        <a:spcBef>
          <a:spcPts val="1000"/>
        </a:spcBef>
        <a:spcAft>
          <a:spcPts val="600"/>
        </a:spcAft>
        <a:buFont typeface="Arial" panose="020B0604020202020204" pitchFamily="34" charset="0"/>
        <a:buNone/>
        <a:defRPr lang="en-US" sz="1200" b="0" i="0" kern="1200" dirty="0">
          <a:solidFill>
            <a:srgbClr val="000000"/>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lang="en-US" sz="1200" b="0" i="0" kern="1200" dirty="0">
          <a:solidFill>
            <a:srgbClr val="000000"/>
          </a:solidFill>
          <a:latin typeface="Segoe UI" panose="020B0502040204020203" pitchFamily="34" charset="0"/>
          <a:ea typeface="Verdana" panose="020B0604030504040204" pitchFamily="34" charset="0"/>
          <a:cs typeface="Segoe UI" panose="020B0502040204020203" pitchFamily="34" charset="0"/>
        </a:defRPr>
      </a:lvl2pPr>
      <a:lvl3pPr marL="1005840" indent="-228600" algn="l" defTabSz="914400" rtl="0" eaLnBrk="1" latinLnBrk="0" hangingPunct="1">
        <a:lnSpc>
          <a:spcPct val="110000"/>
        </a:lnSpc>
        <a:spcBef>
          <a:spcPts val="500"/>
        </a:spcBef>
        <a:spcAft>
          <a:spcPts val="600"/>
        </a:spcAft>
        <a:buFont typeface="Courier New" panose="02070309020205020404" pitchFamily="49" charset="0"/>
        <a:buChar char="o"/>
        <a:defRPr lang="en-US" sz="1200" b="0" i="0" kern="1200" dirty="0">
          <a:solidFill>
            <a:srgbClr val="000000"/>
          </a:solidFill>
          <a:latin typeface="Segoe UI" panose="020B0502040204020203" pitchFamily="34" charset="0"/>
          <a:ea typeface="Verdana" panose="020B0604030504040204" pitchFamily="34" charset="0"/>
          <a:cs typeface="Segoe UI" panose="020B0502040204020203" pitchFamily="34" charset="0"/>
        </a:defRPr>
      </a:lvl3pPr>
      <a:lvl4pPr marL="1371600" indent="-228600" algn="l" defTabSz="914400" rtl="0" eaLnBrk="1" latinLnBrk="0" hangingPunct="1">
        <a:lnSpc>
          <a:spcPct val="110000"/>
        </a:lnSpc>
        <a:spcBef>
          <a:spcPts val="500"/>
        </a:spcBef>
        <a:spcAft>
          <a:spcPts val="600"/>
        </a:spcAft>
        <a:buFont typeface="Wingdings" panose="05000000000000000000" pitchFamily="2" charset="2"/>
        <a:buChar char="§"/>
        <a:defRPr lang="en-US" sz="1200" b="0" i="0" kern="1200" dirty="0">
          <a:solidFill>
            <a:srgbClr val="000000"/>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lang="en-US" sz="2000" b="0" i="0" kern="1200" dirty="0">
          <a:solidFill>
            <a:srgbClr val="003664"/>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guide id="3" pos="53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hyperlink" Target="https://cmsqualitysupport.servicenowservices.com/ccsq_support_central" TargetMode="External"/><Relationship Id="rId4" Type="http://schemas.openxmlformats.org/officeDocument/2006/relationships/hyperlink" Target="mailto:QPP@cms.hhs.gov" TargetMode="Externa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hyperlink" Target="https://oneomnicom.sharepoint.com/sites/Ket-CMSTeam/Shared%20Documents/General/QPP%202022-2023/Materials%20Development/1.%20QPP%20Materials/2023%20PI%20Hardship%20Exception%20Application%20Guide/qpp.cms.gov" TargetMode="External"/><Relationship Id="rId5" Type="http://schemas.openxmlformats.org/officeDocument/2006/relationships/hyperlink" Target="https://qpp.cms.gov/resource/2018%20QPP%20Access%20User%20Guide" TargetMode="Externa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hyperlink" Target="https://qpp.cms.gov/"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7.xml"/><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hyperlink" Target="https://qpp-cm-prod-content.s3.amazonaws.com/uploads/2313/2023%20MIPS%20Data%20Validation%20Criteria.zip" TargetMode="Externa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slide" Target="slide40.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cmsqualitysupport.servicenowservices.com/ccsq_support_central" TargetMode="External"/><Relationship Id="rId7" Type="http://schemas.openxmlformats.org/officeDocument/2006/relationships/hyperlink" Target="https://qpp.cms.gov/about/resource-library" TargetMode="External"/><Relationship Id="rId2" Type="http://schemas.openxmlformats.org/officeDocument/2006/relationships/hyperlink" Target="mailto:QPP@cms.hhs.gov" TargetMode="External"/><Relationship Id="rId1" Type="http://schemas.openxmlformats.org/officeDocument/2006/relationships/slideLayout" Target="../slideLayouts/slideLayout4.xml"/><Relationship Id="rId6" Type="http://schemas.openxmlformats.org/officeDocument/2006/relationships/hyperlink" Target="https://qpp.cms.gov/mips/overview" TargetMode="External"/><Relationship Id="rId5" Type="http://schemas.openxmlformats.org/officeDocument/2006/relationships/hyperlink" Target="https://qpp.cms.gov/about/help-and-support" TargetMode="External"/><Relationship Id="rId4" Type="http://schemas.openxmlformats.org/officeDocument/2006/relationships/hyperlink" Target="https://qpp.cms.gov/" TargetMode="Externa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qpp.cms.gov/" TargetMode="External"/><Relationship Id="rId1" Type="http://schemas.openxmlformats.org/officeDocument/2006/relationships/slideLayout" Target="../slideLayouts/slideLayout4.xml"/><Relationship Id="rId5" Type="http://schemas.openxmlformats.org/officeDocument/2006/relationships/slide" Target="slide2.xml"/><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qpp.cms.gov/" TargetMode="External"/><Relationship Id="rId3" Type="http://schemas.openxmlformats.org/officeDocument/2006/relationships/slide" Target="slide34.xml"/><Relationship Id="rId7" Type="http://schemas.openxmlformats.org/officeDocument/2006/relationships/hyperlink" Target="https://qpp.cms.gov/login?page=register" TargetMode="External"/><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hyperlink" Target="https://qpp-cm-prod-content.s3.amazonaws.com/uploads/335/QPP%2BAccess%2BUser%2BGuide.zip" TargetMode="External"/><Relationship Id="rId11" Type="http://schemas.openxmlformats.org/officeDocument/2006/relationships/slide" Target="slide40.xml"/><Relationship Id="rId5" Type="http://schemas.openxmlformats.org/officeDocument/2006/relationships/hyperlink" Target="https://qpp.cms.gov/login" TargetMode="External"/><Relationship Id="rId10" Type="http://schemas.openxmlformats.org/officeDocument/2006/relationships/slide" Target="slide35.xml"/><Relationship Id="rId4" Type="http://schemas.openxmlformats.org/officeDocument/2006/relationships/hyperlink" Target="https://qpp.cms.gov/mips/exception-applications?py=2023" TargetMode="Externa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qpp-cm-prod-content.s3.amazonaws.com/uploads/2313/2023%20MIPS%20Data%20Validation%20Criteria.zip"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hyperlink" Target="https://qpp.cms.gov/mips/exception-app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8F7CC3-7B68-8424-2FC8-4D0C035967F9}"/>
              </a:ext>
            </a:extLst>
          </p:cNvPr>
          <p:cNvSpPr>
            <a:spLocks noGrp="1"/>
          </p:cNvSpPr>
          <p:nvPr>
            <p:ph type="ctrTitle"/>
          </p:nvPr>
        </p:nvSpPr>
        <p:spPr/>
        <p:txBody>
          <a:bodyPr/>
          <a:lstStyle/>
          <a:p>
            <a:pPr algn="l"/>
            <a:r>
              <a:rPr lang="en-US" sz="3000" dirty="0"/>
              <a:t>Merit-based Incentive Payment System (MIPS)</a:t>
            </a:r>
          </a:p>
        </p:txBody>
      </p:sp>
      <p:sp>
        <p:nvSpPr>
          <p:cNvPr id="4" name="Title 1">
            <a:extLst>
              <a:ext uri="{FF2B5EF4-FFF2-40B4-BE49-F238E27FC236}">
                <a16:creationId xmlns:a16="http://schemas.microsoft.com/office/drawing/2014/main" id="{30ACA769-B49E-4BA0-85E5-81357BB9E1DE}"/>
              </a:ext>
            </a:extLst>
          </p:cNvPr>
          <p:cNvSpPr txBox="1">
            <a:spLocks/>
          </p:cNvSpPr>
          <p:nvPr/>
        </p:nvSpPr>
        <p:spPr>
          <a:xfrm>
            <a:off x="289600" y="5108432"/>
            <a:ext cx="4261763" cy="92022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ID" sz="2800" b="1" i="0" kern="1200" dirty="0">
                <a:solidFill>
                  <a:srgbClr val="003664"/>
                </a:solidFill>
                <a:latin typeface="Segoe UI" panose="020B0502040204020203" pitchFamily="34" charset="0"/>
                <a:ea typeface="Verdana" panose="020B0604030504040204" pitchFamily="34" charset="0"/>
                <a:cs typeface="Segoe UI" panose="020B0502040204020203" pitchFamily="34" charset="0"/>
              </a:defRPr>
            </a:lvl1pPr>
          </a:lstStyle>
          <a:p>
            <a:pPr algn="l"/>
            <a:r>
              <a:rPr lang="en-US" sz="2000" dirty="0">
                <a:solidFill>
                  <a:srgbClr val="0C777D"/>
                </a:solidFill>
              </a:rPr>
              <a:t>2023 MIPS Promoting Interoperability Performance Category Hardship Exception Application Guide</a:t>
            </a:r>
          </a:p>
        </p:txBody>
      </p:sp>
    </p:spTree>
    <p:extLst>
      <p:ext uri="{BB962C8B-B14F-4D97-AF65-F5344CB8AC3E}">
        <p14:creationId xmlns:p14="http://schemas.microsoft.com/office/powerpoint/2010/main" val="313397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10</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Information</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p:txBody>
          <a:bodyPr/>
          <a:lstStyle/>
          <a:p>
            <a:r>
              <a:rPr lang="en-US" dirty="0"/>
              <a:t>Groups and Virtual Groups</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To submit an application on behalf of a group, every office location/practice site within the taxpayer identification number (TIN) must experience the hardship for the group to qualify for the Promoting Interoperability performance category hardship exception.</a:t>
            </a:r>
          </a:p>
          <a:p>
            <a:pPr marL="457200" indent="-171450">
              <a:lnSpc>
                <a:spcPct val="110000"/>
              </a:lnSpc>
              <a:spcBef>
                <a:spcPts val="0"/>
              </a:spcBef>
              <a:spcAft>
                <a:spcPts val="18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For example, if one office location is within a broadband availability area but the other office(s) for the practice is not, the office with broadband availability would not qualify for the MIPS Promoting Interoperability performance category hardship and must report for those clinicians for whom they have data.</a:t>
            </a: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To submit an application on behalf of a virtual group, every office location/practice site for each TIN within the virtual group must experience the hardship for the virtual group to qualify for the Promoting Interoperability performance category hardship exception.</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For example, if one TIN is within a broadband availability area but the other TIN(s) in the virtual group is not, the TIN with broadband availability would not qualify for the MIPS Promoting Interoperability performance category hardship and must report for those clinicians for whom they have data.</a:t>
            </a:r>
          </a:p>
        </p:txBody>
      </p:sp>
    </p:spTree>
    <p:extLst>
      <p:ext uri="{BB962C8B-B14F-4D97-AF65-F5344CB8AC3E}">
        <p14:creationId xmlns:p14="http://schemas.microsoft.com/office/powerpoint/2010/main" val="401368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11</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Information</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p:txBody>
          <a:bodyPr/>
          <a:lstStyle/>
          <a:p>
            <a:r>
              <a:rPr lang="en-US" dirty="0"/>
              <a:t>MIPS APM Participants</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MIPS eligible clinicians and groups with MIPS eligible clinicians participating in a MIPS APM can apply for hardship exceptions and qualify for automatic reweighting just like other MIPS eligible clinicians. </a:t>
            </a:r>
          </a:p>
          <a:p>
            <a:pPr marL="0" indent="0">
              <a:lnSpc>
                <a:spcPct val="110000"/>
              </a:lnSpc>
              <a:spcBef>
                <a:spcPts val="0"/>
              </a:spcBef>
              <a:spcAft>
                <a:spcPts val="600"/>
              </a:spcAft>
              <a:buNone/>
            </a:pPr>
            <a:endParaRPr lang="en-US" sz="1200" b="1"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If you’re participating in MIPS at the APM Entity level (either reporting traditional MIPS or the APP), you would complete the application as an individual or group. </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If approved, the clinician will receive the APM Entity’s score, but will be excluded from the calculation when we create an average Promoting Interoperability score for the APM Entity.</a:t>
            </a:r>
          </a:p>
          <a:p>
            <a:pPr marL="342900" lvl="2" indent="-171450">
              <a:lnSpc>
                <a:spcPct val="110000"/>
              </a:lnSpc>
              <a:spcBef>
                <a:spcPts val="0"/>
              </a:spcBef>
              <a:spcAft>
                <a:spcPts val="600"/>
              </a:spcAft>
            </a:pPr>
            <a:endParaRPr lang="en-US" sz="120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APM Entities reporting the APP or traditional MIPS can’t submit a Promoting Interoperability Hardship Exception application on behalf of the entire Entity. </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When participating in MIPS as an APM Entity, the Promoting Interoperability performance category is still reported at the individual or group level.</a:t>
            </a:r>
          </a:p>
          <a:p>
            <a:pPr marL="457200" lvl="2" indent="-285750">
              <a:lnSpc>
                <a:spcPct val="110000"/>
              </a:lnSpc>
              <a:spcBef>
                <a:spcPts val="0"/>
              </a:spcBef>
              <a:spcAft>
                <a:spcPts val="600"/>
              </a:spcAft>
            </a:pPr>
            <a:endParaRPr lang="en-US" sz="120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A MIPS Promoting Interoperability performance category hardship exception doesn’t exempt you from reporting on any CEHRT activities required for participation in your APM.</a:t>
            </a:r>
          </a:p>
        </p:txBody>
      </p:sp>
    </p:spTree>
    <p:extLst>
      <p:ext uri="{BB962C8B-B14F-4D97-AF65-F5344CB8AC3E}">
        <p14:creationId xmlns:p14="http://schemas.microsoft.com/office/powerpoint/2010/main" val="2863672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a:xfrm>
            <a:off x="2873829" y="3732447"/>
            <a:ext cx="5660572" cy="2058753"/>
          </a:xfrm>
        </p:spPr>
        <p:txBody>
          <a:bodyPr/>
          <a:lstStyle/>
          <a:p>
            <a:pPr algn="r"/>
            <a:r>
              <a:rPr lang="en-US" dirty="0"/>
              <a:t>MIPS Promoting Interoperability Performance Category Hardship Exception: Frequently Asked Questions </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31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13</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Frequently Asked Questions </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9B2539D9-692A-57DF-1350-72AA55BB046A}"/>
              </a:ext>
            </a:extLst>
          </p:cNvPr>
          <p:cNvGraphicFramePr>
            <a:graphicFrameLocks/>
          </p:cNvGraphicFramePr>
          <p:nvPr>
            <p:extLst>
              <p:ext uri="{D42A27DB-BD31-4B8C-83A1-F6EECF244321}">
                <p14:modId xmlns:p14="http://schemas.microsoft.com/office/powerpoint/2010/main" val="2426098450"/>
              </p:ext>
            </p:extLst>
          </p:nvPr>
        </p:nvGraphicFramePr>
        <p:xfrm>
          <a:off x="383059" y="1503202"/>
          <a:ext cx="8377881" cy="3938501"/>
        </p:xfrm>
        <a:graphic>
          <a:graphicData uri="http://schemas.openxmlformats.org/drawingml/2006/table">
            <a:tbl>
              <a:tblPr firstRow="1" bandRow="1">
                <a:tableStyleId>{5C22544A-7EE6-4342-B048-85BDC9FD1C3A}</a:tableStyleId>
              </a:tblPr>
              <a:tblGrid>
                <a:gridCol w="3023403">
                  <a:extLst>
                    <a:ext uri="{9D8B030D-6E8A-4147-A177-3AD203B41FA5}">
                      <a16:colId xmlns:a16="http://schemas.microsoft.com/office/drawing/2014/main" val="3834638149"/>
                    </a:ext>
                  </a:extLst>
                </a:gridCol>
                <a:gridCol w="5354478">
                  <a:extLst>
                    <a:ext uri="{9D8B030D-6E8A-4147-A177-3AD203B41FA5}">
                      <a16:colId xmlns:a16="http://schemas.microsoft.com/office/drawing/2014/main" val="2512451415"/>
                    </a:ext>
                  </a:extLst>
                </a:gridCol>
              </a:tblGrid>
              <a:tr h="263310">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Question</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Answer</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668677">
                <a:tc>
                  <a:txBody>
                    <a:bodyPr/>
                    <a:lstStyle/>
                    <a:p>
                      <a:pPr marL="0" marR="0" algn="l">
                        <a:lnSpc>
                          <a:spcPct val="107000"/>
                        </a:lnSpc>
                        <a:spcBef>
                          <a:spcPts val="0"/>
                        </a:spcBef>
                        <a:spcAft>
                          <a:spcPts val="0"/>
                        </a:spcAft>
                      </a:pPr>
                      <a:r>
                        <a:rPr lang="en-US" sz="12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Where Can I Look for a Status Update on Our MIPS Promoting Interoperability Performance Category Hardship Exception Application?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200" dirty="0">
                          <a:solidFill>
                            <a:srgbClr val="000000"/>
                          </a:solidFill>
                          <a:latin typeface="Segoe UI" panose="020B0502040204020203" pitchFamily="34" charset="0"/>
                          <a:cs typeface="Segoe UI" panose="020B0502040204020203" pitchFamily="34" charset="0"/>
                        </a:rPr>
                        <a:t>You can monitor your application status in your QPP Account on </a:t>
                      </a:r>
                      <a:r>
                        <a:rPr lang="en-US" sz="120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u="none" dirty="0">
                          <a:solidFill>
                            <a:srgbClr val="000000"/>
                          </a:solidFill>
                          <a:latin typeface="Segoe UI" panose="020B0502040204020203" pitchFamily="34" charset="0"/>
                          <a:cs typeface="Segoe UI" panose="020B0502040204020203" pitchFamily="34" charset="0"/>
                          <a:hlinkClick r:id="rId3"/>
                        </a:rPr>
                        <a:t>.</a:t>
                      </a:r>
                      <a:endParaRPr lang="en-US" sz="1200" u="none" dirty="0">
                        <a:solidFill>
                          <a:srgbClr val="000000"/>
                        </a:solidFill>
                        <a:latin typeface="Segoe UI" panose="020B0502040204020203"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8202656"/>
                  </a:ext>
                </a:extLst>
              </a:tr>
              <a:tr h="1125965">
                <a:tc>
                  <a:txBody>
                    <a:bodyPr/>
                    <a:lstStyle/>
                    <a:p>
                      <a:pPr marL="0" marR="0" algn="l">
                        <a:lnSpc>
                          <a:spcPct val="107000"/>
                        </a:lnSpc>
                        <a:spcBef>
                          <a:spcPts val="0"/>
                        </a:spcBef>
                        <a:spcAft>
                          <a:spcPts val="0"/>
                        </a:spcAft>
                      </a:pPr>
                      <a:r>
                        <a:rPr lang="en-US" sz="12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Can Additional Staff Members Access/Receive Notifications About the Status of the MIPS Promoting Interoperability Performance Category Hardship Exception Application?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nSpc>
                          <a:spcPct val="107000"/>
                        </a:lnSpc>
                        <a:spcBef>
                          <a:spcPts val="0"/>
                        </a:spcBef>
                        <a:spcAft>
                          <a:spcPts val="0"/>
                        </a:spcAft>
                        <a:buFont typeface="Symbol" panose="05050102010706020507" pitchFamily="18" charset="2"/>
                        <a:buNone/>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Yes, you can add additional staff or representatives who should receive notifications about the status of the application. </a:t>
                      </a:r>
                    </a:p>
                    <a:p>
                      <a:pPr marL="0" marR="0" lvl="0" indent="0">
                        <a:lnSpc>
                          <a:spcPct val="107000"/>
                        </a:lnSpc>
                        <a:spcBef>
                          <a:spcPts val="0"/>
                        </a:spcBef>
                        <a:spcAft>
                          <a:spcPts val="0"/>
                        </a:spcAft>
                        <a:buFont typeface="Symbol" panose="05050102010706020507" pitchFamily="18" charset="2"/>
                        <a:buNone/>
                      </a:pPr>
                      <a:endPar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nSpc>
                          <a:spcPct val="107000"/>
                        </a:lnSpc>
                        <a:spcBef>
                          <a:spcPts val="0"/>
                        </a:spcBef>
                        <a:spcAft>
                          <a:spcPts val="0"/>
                        </a:spcAft>
                        <a:buFont typeface="Symbol" panose="05050102010706020507" pitchFamily="18" charset="2"/>
                        <a:buNone/>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In the Additional Access section of the application, provide the email address(es) of additional staff or representatives who would like to receive email notifications. </a:t>
                      </a:r>
                    </a:p>
                    <a:p>
                      <a:pPr marL="0" marR="0" lvl="0" indent="0">
                        <a:lnSpc>
                          <a:spcPct val="107000"/>
                        </a:lnSpc>
                        <a:spcBef>
                          <a:spcPts val="0"/>
                        </a:spcBef>
                        <a:spcAft>
                          <a:spcPts val="0"/>
                        </a:spcAft>
                        <a:buFont typeface="Symbol" panose="05050102010706020507" pitchFamily="18" charset="2"/>
                        <a:buNone/>
                      </a:pPr>
                      <a:endPar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nSpc>
                          <a:spcPct val="107000"/>
                        </a:lnSpc>
                        <a:spcBef>
                          <a:spcPts val="0"/>
                        </a:spcBef>
                        <a:spcAft>
                          <a:spcPts val="0"/>
                        </a:spcAft>
                        <a:buFont typeface="Symbol" panose="05050102010706020507" pitchFamily="18" charset="2"/>
                        <a:buNone/>
                      </a:pPr>
                      <a:r>
                        <a:rPr lang="en-US" sz="12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 note: </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additional staff or representatives must have HARP credentials in order to see the application on </a:t>
                      </a:r>
                      <a:r>
                        <a:rPr lang="en-US" sz="120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p>
                    <a:p>
                      <a:pPr marL="0" marR="0" lvl="0" indent="0">
                        <a:lnSpc>
                          <a:spcPct val="107000"/>
                        </a:lnSpc>
                        <a:spcBef>
                          <a:spcPts val="0"/>
                        </a:spcBef>
                        <a:spcAft>
                          <a:spcPts val="0"/>
                        </a:spcAft>
                        <a:buFont typeface="Symbol" panose="05050102010706020507" pitchFamily="18" charset="2"/>
                        <a:buNone/>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8559067"/>
                  </a:ext>
                </a:extLst>
              </a:tr>
              <a:tr h="555988">
                <a:tc>
                  <a:txBody>
                    <a:bodyPr/>
                    <a:lstStyle/>
                    <a:p>
                      <a:pPr marL="0" marR="0" algn="l">
                        <a:lnSpc>
                          <a:spcPct val="107000"/>
                        </a:lnSpc>
                        <a:spcBef>
                          <a:spcPts val="0"/>
                        </a:spcBef>
                        <a:spcAft>
                          <a:spcPts val="0"/>
                        </a:spcAft>
                      </a:pPr>
                      <a:r>
                        <a:rPr lang="en-US" sz="12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How Can I Correct a Mistake Made on Our MIPS Promoting Interoperability Performance Category Hardship Exception Application?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nSpc>
                          <a:spcPct val="107000"/>
                        </a:lnSpc>
                        <a:spcBef>
                          <a:spcPts val="0"/>
                        </a:spcBef>
                        <a:spcAft>
                          <a:spcPts val="0"/>
                        </a:spcAft>
                        <a:buFont typeface="Symbol" panose="05050102010706020507" pitchFamily="18" charset="2"/>
                        <a:buNone/>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If you identified an error with your exception application, please contact the Quality Payment Program </a:t>
                      </a:r>
                      <a:r>
                        <a:rPr lang="en-US" sz="1200" b="0" dirty="0">
                          <a:solidFill>
                            <a:srgbClr val="000000"/>
                          </a:solidFill>
                          <a:latin typeface="Segoe UI" panose="020B0502040204020203" pitchFamily="34" charset="0"/>
                          <a:cs typeface="Segoe UI" panose="020B0502040204020203" pitchFamily="34" charset="0"/>
                        </a:rPr>
                        <a:t>Service Center by email at </a:t>
                      </a:r>
                      <a:r>
                        <a:rPr lang="en-US" sz="1200" b="0" dirty="0">
                          <a:solidFill>
                            <a:srgbClr val="0000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QPP@cms.hhs.gov</a:t>
                      </a:r>
                      <a:r>
                        <a:rPr lang="en-US" sz="1200" b="0" dirty="0">
                          <a:solidFill>
                            <a:srgbClr val="000000"/>
                          </a:solidFill>
                          <a:latin typeface="Segoe UI" panose="020B0502040204020203" pitchFamily="34" charset="0"/>
                          <a:cs typeface="Segoe UI" panose="020B0502040204020203" pitchFamily="34" charset="0"/>
                        </a:rPr>
                        <a:t>, create a </a:t>
                      </a:r>
                      <a:r>
                        <a:rPr lang="en-US" sz="1200" b="0" dirty="0">
                          <a:solidFill>
                            <a:srgbClr val="FF0000"/>
                          </a:solidFill>
                          <a:latin typeface="Segoe UI" panose="020B0502040204020203" pitchFamily="34" charset="0"/>
                          <a:cs typeface="Segoe UI" panose="020B0502040204020203" pitchFamily="34" charset="0"/>
                          <a:hlinkClick r:id="rId5"/>
                        </a:rPr>
                        <a:t>QPP Service Center ticket</a:t>
                      </a:r>
                      <a:r>
                        <a:rPr lang="en-US" sz="1200" b="0" dirty="0">
                          <a:solidFill>
                            <a:srgbClr val="000000"/>
                          </a:solidFill>
                          <a:latin typeface="Segoe UI" panose="020B0502040204020203" pitchFamily="34" charset="0"/>
                          <a:cs typeface="Segoe UI" panose="020B0502040204020203" pitchFamily="34" charset="0"/>
                        </a:rPr>
                        <a:t>, or by phone at 1-866-288-8292 (Monday-Friday, 8 a.m. - 8 p.m. ET).</a:t>
                      </a:r>
                      <a:endPar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nSpc>
                          <a:spcPct val="107000"/>
                        </a:lnSpc>
                        <a:spcBef>
                          <a:spcPts val="0"/>
                        </a:spcBef>
                        <a:spcAft>
                          <a:spcPts val="0"/>
                        </a:spcAft>
                        <a:buFont typeface="Symbol" panose="05050102010706020507" pitchFamily="18" charset="2"/>
                        <a:buNone/>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395356"/>
                  </a:ext>
                </a:extLst>
              </a:tr>
            </a:tbl>
          </a:graphicData>
        </a:graphic>
      </p:graphicFrame>
    </p:spTree>
    <p:extLst>
      <p:ext uri="{BB962C8B-B14F-4D97-AF65-F5344CB8AC3E}">
        <p14:creationId xmlns:p14="http://schemas.microsoft.com/office/powerpoint/2010/main" val="309625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a:xfrm>
            <a:off x="2873829" y="3732447"/>
            <a:ext cx="5660572" cy="2058753"/>
          </a:xfrm>
        </p:spPr>
        <p:txBody>
          <a:bodyPr/>
          <a:lstStyle/>
          <a:p>
            <a:pPr algn="r"/>
            <a:r>
              <a:rPr lang="en-US" dirty="0"/>
              <a:t>MIPS Promoting Interoperability Performance Category Hardship Exception: Application Steps</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40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15</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1: Sign in to Your QPP Account</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dirty="0">
                <a:latin typeface="Segoe UI" panose="020B0502040204020203" pitchFamily="34" charset="0"/>
                <a:cs typeface="Segoe UI" panose="020B0502040204020203" pitchFamily="34" charset="0"/>
              </a:rPr>
              <a:t>With your HARP credentials, sign in to your QPP Account on the </a:t>
            </a:r>
            <a:br>
              <a:rPr lang="en-US" sz="1200" dirty="0">
                <a:latin typeface="Segoe UI" panose="020B0502040204020203" pitchFamily="34" charset="0"/>
                <a:cs typeface="Segoe UI" panose="020B0502040204020203" pitchFamily="34" charset="0"/>
              </a:rPr>
            </a:br>
            <a:r>
              <a:rPr lang="en-US" sz="1200" dirty="0">
                <a:latin typeface="Segoe UI" panose="020B0502040204020203" pitchFamily="34" charset="0"/>
                <a:cs typeface="Segoe UI" panose="020B0502040204020203" pitchFamily="34" charset="0"/>
                <a:hlinkClick r:id="rId3"/>
              </a:rPr>
              <a:t>QPP website</a:t>
            </a:r>
            <a:r>
              <a:rPr lang="en-US" sz="1200" dirty="0">
                <a:latin typeface="Segoe UI" panose="020B0502040204020203" pitchFamily="34" charset="0"/>
                <a:cs typeface="Segoe UI" panose="020B0502040204020203" pitchFamily="34" charset="0"/>
              </a:rPr>
              <a:t>. </a:t>
            </a:r>
          </a:p>
        </p:txBody>
      </p:sp>
      <p:pic>
        <p:nvPicPr>
          <p:cNvPr id="7" name="Picture 6" descr="Graphical user interface, text, application, email&#10;&#10;Description automatically generated">
            <a:extLst>
              <a:ext uri="{FF2B5EF4-FFF2-40B4-BE49-F238E27FC236}">
                <a16:creationId xmlns:a16="http://schemas.microsoft.com/office/drawing/2014/main" id="{09C484E9-6F62-908C-5278-C8885B151033}"/>
              </a:ext>
            </a:extLst>
          </p:cNvPr>
          <p:cNvPicPr>
            <a:picLocks noChangeAspect="1"/>
          </p:cNvPicPr>
          <p:nvPr/>
        </p:nvPicPr>
        <p:blipFill>
          <a:blip r:embed="rId4"/>
          <a:stretch>
            <a:fillRect/>
          </a:stretch>
        </p:blipFill>
        <p:spPr>
          <a:xfrm>
            <a:off x="5394127" y="613875"/>
            <a:ext cx="3411546" cy="5340894"/>
          </a:xfrm>
          <a:prstGeom prst="rect">
            <a:avLst/>
          </a:prstGeom>
          <a:effectLst>
            <a:outerShdw blurRad="50800" dist="38100" dir="2700000" algn="tl" rotWithShape="0">
              <a:prstClr val="black">
                <a:alpha val="40000"/>
              </a:prstClr>
            </a:outerShdw>
          </a:effectLst>
        </p:spPr>
      </p:pic>
      <p:sp>
        <p:nvSpPr>
          <p:cNvPr id="8" name="object 20">
            <a:extLst>
              <a:ext uri="{FF2B5EF4-FFF2-40B4-BE49-F238E27FC236}">
                <a16:creationId xmlns:a16="http://schemas.microsoft.com/office/drawing/2014/main" id="{25075274-9D1D-8232-3D3A-A56BCA80C644}"/>
              </a:ext>
            </a:extLst>
          </p:cNvPr>
          <p:cNvSpPr txBox="1"/>
          <p:nvPr/>
        </p:nvSpPr>
        <p:spPr>
          <a:xfrm>
            <a:off x="808181" y="2003192"/>
            <a:ext cx="4072044" cy="1005840"/>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nSpc>
                <a:spcPct val="110000"/>
              </a:lnSpc>
              <a:spcAft>
                <a:spcPts val="600"/>
              </a:spcAft>
            </a:pPr>
            <a:r>
              <a:rPr lang="en-US" sz="1200" b="1" u="sng"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If you haven’t signed in on </a:t>
            </a:r>
            <a:r>
              <a:rPr lang="en-US" sz="1200" b="0" i="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the </a:t>
            </a:r>
            <a:r>
              <a:rPr lang="en-US" sz="1200" b="0" i="0" dirty="0">
                <a:solidFill>
                  <a:schemeClr val="bg1"/>
                </a:solidFill>
                <a:effectLst/>
                <a:latin typeface="Segoe UI" panose="020B0502040204020203" pitchFamily="34" charset="0"/>
                <a:ea typeface="Calibri" panose="020F050202020403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QPP website</a:t>
            </a:r>
            <a:r>
              <a:rPr lang="en-US" sz="1200" b="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 </a:t>
            </a:r>
            <a:r>
              <a:rPr lang="en-US" sz="1200" dirty="0">
                <a:solidFill>
                  <a:schemeClr val="bg1"/>
                </a:solidFill>
                <a:latin typeface="Segoe UI" panose="020B0502040204020203" pitchFamily="34" charset="0"/>
                <a:cs typeface="Segoe UI" panose="020B0502040204020203" pitchFamily="34" charset="0"/>
              </a:rPr>
              <a:t>before, you must register for an account to obtain your HARP credentials. See our </a:t>
            </a:r>
            <a:r>
              <a:rPr lang="en-US" sz="1200" dirty="0">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QPP Account Access Guide (ZIP)</a:t>
            </a:r>
            <a:r>
              <a:rPr lang="en-US" sz="1200" dirty="0">
                <a:solidFill>
                  <a:schemeClr val="bg1"/>
                </a:solidFill>
                <a:latin typeface="Segoe UI" panose="020B0502040204020203" pitchFamily="34" charset="0"/>
                <a:cs typeface="Segoe UI" panose="020B0502040204020203" pitchFamily="34" charset="0"/>
              </a:rPr>
              <a:t> for information on creating an account.  </a:t>
            </a:r>
          </a:p>
        </p:txBody>
      </p:sp>
      <p:sp>
        <p:nvSpPr>
          <p:cNvPr id="9" name="TextBox 8">
            <a:extLst>
              <a:ext uri="{FF2B5EF4-FFF2-40B4-BE49-F238E27FC236}">
                <a16:creationId xmlns:a16="http://schemas.microsoft.com/office/drawing/2014/main" id="{FB6DCEBA-7976-7D8F-B8E9-994B5F8CF637}"/>
              </a:ext>
            </a:extLst>
          </p:cNvPr>
          <p:cNvSpPr txBox="1"/>
          <p:nvPr/>
        </p:nvSpPr>
        <p:spPr>
          <a:xfrm>
            <a:off x="78329" y="5963907"/>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b="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b="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6"/>
              </a:rPr>
              <a:t>QPP website</a:t>
            </a:r>
            <a:r>
              <a:rPr lang="en-US" sz="1200" b="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50130F85-D580-F95F-DE28-6E518C3E112E}"/>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506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16</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2: Navigate to Your Exception Applications </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spcBef>
                <a:spcPts val="0"/>
              </a:spcBef>
              <a:spcAft>
                <a:spcPts val="1200"/>
              </a:spcAft>
              <a:buNone/>
            </a:pPr>
            <a:r>
              <a:rPr lang="en-US" sz="1200" b="0" dirty="0">
                <a:latin typeface="Segoe UI" panose="020B0502040204020203" pitchFamily="34" charset="0"/>
                <a:cs typeface="Segoe UI" panose="020B0502040204020203" pitchFamily="34" charset="0"/>
              </a:rPr>
              <a:t>Once you</a:t>
            </a:r>
            <a:r>
              <a:rPr lang="en-US" sz="1200" dirty="0">
                <a:latin typeface="Segoe UI" panose="020B0502040204020203" pitchFamily="34" charset="0"/>
                <a:cs typeface="Segoe UI" panose="020B0502040204020203" pitchFamily="34" charset="0"/>
              </a:rPr>
              <a:t>’re</a:t>
            </a:r>
            <a:r>
              <a:rPr lang="en-US" sz="1200" b="0" dirty="0">
                <a:latin typeface="Segoe UI" panose="020B0502040204020203" pitchFamily="34" charset="0"/>
                <a:cs typeface="Segoe UI" panose="020B0502040204020203" pitchFamily="34" charset="0"/>
              </a:rPr>
              <a:t> signed into your account, select:</a:t>
            </a:r>
          </a:p>
          <a:p>
            <a:pPr marL="457200" indent="-171450">
              <a:spcBef>
                <a:spcPts val="0"/>
              </a:spcBef>
              <a:spcAft>
                <a:spcPts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The </a:t>
            </a:r>
            <a:r>
              <a:rPr lang="en-US" sz="1200" b="1" dirty="0">
                <a:latin typeface="Segoe UI" panose="020B0502040204020203" pitchFamily="34" charset="0"/>
                <a:cs typeface="Segoe UI" panose="020B0502040204020203" pitchFamily="34" charset="0"/>
              </a:rPr>
              <a:t>Exception Application </a:t>
            </a:r>
            <a:r>
              <a:rPr lang="en-US" sz="1200" dirty="0">
                <a:latin typeface="Segoe UI" panose="020B0502040204020203" pitchFamily="34" charset="0"/>
                <a:cs typeface="Segoe UI" panose="020B0502040204020203" pitchFamily="34" charset="0"/>
              </a:rPr>
              <a:t>tab in the left-hand navigation menu, then click </a:t>
            </a:r>
            <a:r>
              <a:rPr lang="en-US" sz="1200" b="1" dirty="0">
                <a:latin typeface="Segoe UI" panose="020B0502040204020203" pitchFamily="34" charset="0"/>
                <a:cs typeface="Segoe UI" panose="020B0502040204020203" pitchFamily="34" charset="0"/>
              </a:rPr>
              <a:t>+ Add New QPP Exception</a:t>
            </a:r>
          </a:p>
          <a:p>
            <a:pPr marL="0" indent="0">
              <a:spcBef>
                <a:spcPts val="0"/>
              </a:spcBef>
              <a:spcAft>
                <a:spcPts val="0"/>
              </a:spcAft>
              <a:buNone/>
            </a:pPr>
            <a:r>
              <a:rPr lang="en-US" sz="1200" b="1" dirty="0">
                <a:latin typeface="Segoe UI" panose="020B0502040204020203" pitchFamily="34" charset="0"/>
                <a:cs typeface="Segoe UI" panose="020B0502040204020203" pitchFamily="34" charset="0"/>
              </a:rPr>
              <a:t>OR</a:t>
            </a:r>
          </a:p>
          <a:p>
            <a:pPr marL="457200" indent="-171450">
              <a:spcBef>
                <a:spcPts val="0"/>
              </a:spcBef>
              <a:spcAft>
                <a:spcPts val="12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The </a:t>
            </a:r>
            <a:r>
              <a:rPr lang="en-US" sz="1200" b="1" dirty="0">
                <a:latin typeface="Segoe UI" panose="020B0502040204020203" pitchFamily="34" charset="0"/>
                <a:cs typeface="Segoe UI" panose="020B0502040204020203" pitchFamily="34" charset="0"/>
              </a:rPr>
              <a:t>Start an Application </a:t>
            </a:r>
            <a:r>
              <a:rPr lang="en-US" sz="1200" dirty="0">
                <a:latin typeface="Segoe UI" panose="020B0502040204020203" pitchFamily="34" charset="0"/>
                <a:cs typeface="Segoe UI" panose="020B0502040204020203" pitchFamily="34" charset="0"/>
              </a:rPr>
              <a:t>quick link on the home page. </a:t>
            </a:r>
          </a:p>
        </p:txBody>
      </p:sp>
      <p:sp>
        <p:nvSpPr>
          <p:cNvPr id="9" name="TextBox 8">
            <a:extLst>
              <a:ext uri="{FF2B5EF4-FFF2-40B4-BE49-F238E27FC236}">
                <a16:creationId xmlns:a16="http://schemas.microsoft.com/office/drawing/2014/main" id="{FB6DCEBA-7976-7D8F-B8E9-994B5F8CF637}"/>
              </a:ext>
            </a:extLst>
          </p:cNvPr>
          <p:cNvSpPr txBox="1"/>
          <p:nvPr/>
        </p:nvSpPr>
        <p:spPr>
          <a:xfrm>
            <a:off x="5061467" y="5162961"/>
            <a:ext cx="38105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8014A99B-3904-3D65-B3E9-D63CC3401458}"/>
              </a:ext>
            </a:extLst>
          </p:cNvPr>
          <p:cNvPicPr>
            <a:picLocks noChangeAspect="1"/>
          </p:cNvPicPr>
          <p:nvPr/>
        </p:nvPicPr>
        <p:blipFill>
          <a:blip r:embed="rId4"/>
          <a:stretch>
            <a:fillRect/>
          </a:stretch>
        </p:blipFill>
        <p:spPr>
          <a:xfrm>
            <a:off x="432755" y="2316574"/>
            <a:ext cx="4386133" cy="3839363"/>
          </a:xfrm>
          <a:prstGeom prst="rect">
            <a:avLst/>
          </a:prstGeom>
          <a:effectLst>
            <a:outerShdw blurRad="50800" dist="38100" dir="2700000" algn="tl" rotWithShape="0">
              <a:prstClr val="black">
                <a:alpha val="40000"/>
              </a:prstClr>
            </a:outerShdw>
          </a:effectLst>
        </p:spPr>
      </p:pic>
      <p:sp>
        <p:nvSpPr>
          <p:cNvPr id="11" name="object 20">
            <a:extLst>
              <a:ext uri="{FF2B5EF4-FFF2-40B4-BE49-F238E27FC236}">
                <a16:creationId xmlns:a16="http://schemas.microsoft.com/office/drawing/2014/main" id="{1E18DD61-B664-DF6A-3FEC-8035CF42CDD9}"/>
              </a:ext>
            </a:extLst>
          </p:cNvPr>
          <p:cNvSpPr txBox="1"/>
          <p:nvPr/>
        </p:nvSpPr>
        <p:spPr>
          <a:xfrm>
            <a:off x="5188407" y="2721468"/>
            <a:ext cx="3522838" cy="844819"/>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You can create and submit a new exception request until 8 p.m. ET on January 2, 2024.</a:t>
            </a:r>
          </a:p>
        </p:txBody>
      </p:sp>
    </p:spTree>
    <p:extLst>
      <p:ext uri="{BB962C8B-B14F-4D97-AF65-F5344CB8AC3E}">
        <p14:creationId xmlns:p14="http://schemas.microsoft.com/office/powerpoint/2010/main" val="591496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17</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3: Select the Exception Application</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dirty="0">
                <a:latin typeface="Segoe UI" panose="020B0502040204020203" pitchFamily="34" charset="0"/>
                <a:cs typeface="Segoe UI" panose="020B0502040204020203" pitchFamily="34" charset="0"/>
              </a:rPr>
              <a:t>Select the </a:t>
            </a:r>
            <a:r>
              <a:rPr lang="en-US" sz="1200" b="1" dirty="0">
                <a:latin typeface="Segoe UI" panose="020B0502040204020203" pitchFamily="34" charset="0"/>
                <a:cs typeface="Segoe UI" panose="020B0502040204020203" pitchFamily="34" charset="0"/>
              </a:rPr>
              <a:t>MIPS Promoting Interoperability Performance </a:t>
            </a:r>
            <a:br>
              <a:rPr lang="en-US" sz="1200" b="1" dirty="0">
                <a:latin typeface="Segoe UI" panose="020B0502040204020203" pitchFamily="34" charset="0"/>
                <a:cs typeface="Segoe UI" panose="020B0502040204020203" pitchFamily="34" charset="0"/>
              </a:rPr>
            </a:br>
            <a:r>
              <a:rPr lang="en-US" sz="1200" b="1" dirty="0">
                <a:latin typeface="Segoe UI" panose="020B0502040204020203" pitchFamily="34" charset="0"/>
                <a:cs typeface="Segoe UI" panose="020B0502040204020203" pitchFamily="34" charset="0"/>
              </a:rPr>
              <a:t>Category Hardship Exception</a:t>
            </a:r>
            <a:r>
              <a:rPr lang="en-US" sz="1200" dirty="0">
                <a:latin typeface="Segoe UI" panose="020B0502040204020203" pitchFamily="34" charset="0"/>
                <a:cs typeface="Segoe UI" panose="020B0502040204020203" pitchFamily="34" charset="0"/>
              </a:rPr>
              <a:t>, then </a:t>
            </a:r>
            <a:r>
              <a:rPr lang="en-US" sz="1200" b="1" dirty="0">
                <a:latin typeface="Segoe UI" panose="020B0502040204020203" pitchFamily="34" charset="0"/>
                <a:cs typeface="Segoe UI" panose="020B0502040204020203" pitchFamily="34" charset="0"/>
              </a:rPr>
              <a:t>Continue</a:t>
            </a:r>
            <a:r>
              <a:rPr lang="en-US" sz="1200" dirty="0">
                <a:latin typeface="Segoe UI" panose="020B0502040204020203" pitchFamily="34" charset="0"/>
                <a:cs typeface="Segoe UI" panose="020B0502040204020203" pitchFamily="34" charset="0"/>
              </a:rPr>
              <a:t>. </a:t>
            </a:r>
          </a:p>
        </p:txBody>
      </p:sp>
      <p:sp>
        <p:nvSpPr>
          <p:cNvPr id="9" name="TextBox 8">
            <a:extLst>
              <a:ext uri="{FF2B5EF4-FFF2-40B4-BE49-F238E27FC236}">
                <a16:creationId xmlns:a16="http://schemas.microsoft.com/office/drawing/2014/main" id="{FB6DCEBA-7976-7D8F-B8E9-994B5F8CF637}"/>
              </a:ext>
            </a:extLst>
          </p:cNvPr>
          <p:cNvSpPr txBox="1"/>
          <p:nvPr/>
        </p:nvSpPr>
        <p:spPr>
          <a:xfrm>
            <a:off x="114905" y="5524018"/>
            <a:ext cx="521604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0E6D0EA2-C5D0-2B89-5E2B-F72113D6CA43}"/>
              </a:ext>
            </a:extLst>
          </p:cNvPr>
          <p:cNvPicPr>
            <a:picLocks noChangeAspect="1"/>
          </p:cNvPicPr>
          <p:nvPr/>
        </p:nvPicPr>
        <p:blipFill rotWithShape="1">
          <a:blip r:embed="rId4"/>
          <a:srcRect t="2013" r="963"/>
          <a:stretch/>
        </p:blipFill>
        <p:spPr>
          <a:xfrm>
            <a:off x="5412341" y="591180"/>
            <a:ext cx="3354615" cy="5675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5956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18</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4: Select Application Type</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dirty="0">
                <a:latin typeface="Segoe UI" panose="020B0502040204020203" pitchFamily="34" charset="0"/>
                <a:cs typeface="Segoe UI" panose="020B0502040204020203" pitchFamily="34" charset="0"/>
              </a:rPr>
              <a:t>Select the </a:t>
            </a:r>
            <a:r>
              <a:rPr lang="en-US" sz="1200" b="1" dirty="0">
                <a:latin typeface="Segoe UI" panose="020B0502040204020203" pitchFamily="34" charset="0"/>
                <a:cs typeface="Segoe UI" panose="020B0502040204020203" pitchFamily="34" charset="0"/>
              </a:rPr>
              <a:t>participation level </a:t>
            </a:r>
            <a:r>
              <a:rPr lang="en-US" sz="1200" dirty="0">
                <a:latin typeface="Segoe UI" panose="020B0502040204020203" pitchFamily="34" charset="0"/>
                <a:cs typeface="Segoe UI" panose="020B0502040204020203" pitchFamily="34" charset="0"/>
              </a:rPr>
              <a:t>at which you intend to participate in MIPS, then select </a:t>
            </a:r>
            <a:r>
              <a:rPr lang="en-US" sz="1200" b="1" dirty="0">
                <a:latin typeface="Segoe UI" panose="020B0502040204020203" pitchFamily="34" charset="0"/>
                <a:cs typeface="Segoe UI" panose="020B0502040204020203" pitchFamily="34" charset="0"/>
              </a:rPr>
              <a:t>Save</a:t>
            </a:r>
            <a:r>
              <a:rPr lang="en-US" sz="1200" dirty="0">
                <a:latin typeface="Segoe UI" panose="020B0502040204020203" pitchFamily="34" charset="0"/>
                <a:cs typeface="Segoe UI" panose="020B0502040204020203" pitchFamily="34" charset="0"/>
              </a:rPr>
              <a:t> &amp; </a:t>
            </a:r>
            <a:r>
              <a:rPr lang="en-US" sz="1200" b="1" dirty="0">
                <a:latin typeface="Segoe UI" panose="020B0502040204020203" pitchFamily="34" charset="0"/>
                <a:cs typeface="Segoe UI" panose="020B0502040204020203" pitchFamily="34" charset="0"/>
              </a:rPr>
              <a:t>Continue</a:t>
            </a:r>
            <a:r>
              <a:rPr lang="en-US" sz="1200" dirty="0">
                <a:latin typeface="Segoe UI" panose="020B0502040204020203" pitchFamily="34" charset="0"/>
                <a:cs typeface="Segoe UI" panose="020B0502040204020203" pitchFamily="34" charset="0"/>
              </a:rPr>
              <a:t>. </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6EE11072-93A4-CA2A-717F-0056FF581FCC}"/>
              </a:ext>
            </a:extLst>
          </p:cNvPr>
          <p:cNvPicPr>
            <a:picLocks noChangeAspect="1"/>
          </p:cNvPicPr>
          <p:nvPr/>
        </p:nvPicPr>
        <p:blipFill>
          <a:blip r:embed="rId3"/>
          <a:stretch>
            <a:fillRect/>
          </a:stretch>
        </p:blipFill>
        <p:spPr>
          <a:xfrm>
            <a:off x="3180152" y="1784250"/>
            <a:ext cx="3515216" cy="3543795"/>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237B6C69-F802-C084-AC71-284C5A25BF72}"/>
              </a:ext>
            </a:extLst>
          </p:cNvPr>
          <p:cNvSpPr/>
          <p:nvPr/>
        </p:nvSpPr>
        <p:spPr>
          <a:xfrm>
            <a:off x="3180152" y="5350076"/>
            <a:ext cx="3597716" cy="276999"/>
          </a:xfrm>
          <a:prstGeom prst="rect">
            <a:avLst/>
          </a:prstGeom>
        </p:spPr>
        <p:txBody>
          <a:bodyPr wrap="none">
            <a:spAutoFit/>
          </a:bodyPr>
          <a:lstStyle/>
          <a:p>
            <a:r>
              <a:rPr lang="en-US" sz="1200" dirty="0">
                <a:solidFill>
                  <a:srgbClr val="000000"/>
                </a:solidFill>
                <a:latin typeface="Segoe UI" panose="020B0502040204020203" pitchFamily="34" charset="0"/>
                <a:ea typeface="Calibri" panose="020F0502020204030204" pitchFamily="34" charset="0"/>
                <a:cs typeface="Segoe UI" panose="020B0502040204020203" pitchFamily="34" charset="0"/>
              </a:rPr>
              <a:t> (Image features application at the individual level)</a:t>
            </a:r>
            <a:endParaRPr lang="en-US" sz="1200" dirty="0">
              <a:solidFill>
                <a:srgbClr val="000000"/>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4"/>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413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19</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5: Enter Participation Level Information</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3503615" cy="4719637"/>
          </a:xfrm>
        </p:spPr>
        <p:txBody>
          <a:bodyPr>
            <a:normAutofit/>
          </a:bodyPr>
          <a:lstStyle/>
          <a:p>
            <a:pPr marL="0" indent="0">
              <a:spcBef>
                <a:spcPts val="0"/>
              </a:spcBef>
              <a:spcAft>
                <a:spcPts val="1200"/>
              </a:spcAft>
              <a:buNone/>
            </a:pPr>
            <a:r>
              <a:rPr lang="en-US" sz="1200" b="0" dirty="0">
                <a:latin typeface="Segoe UI" panose="020B0502040204020203" pitchFamily="34" charset="0"/>
                <a:cs typeface="Segoe UI" panose="020B0502040204020203" pitchFamily="34" charset="0"/>
              </a:rPr>
              <a:t>Enter the required participation level information. </a:t>
            </a:r>
          </a:p>
          <a:p>
            <a:pPr marL="0" indent="0">
              <a:spcBef>
                <a:spcPts val="0"/>
              </a:spcBef>
              <a:spcAft>
                <a:spcPts val="1200"/>
              </a:spcAft>
              <a:buNone/>
            </a:pPr>
            <a:r>
              <a:rPr lang="en-US" sz="1200" b="0" dirty="0">
                <a:latin typeface="Segoe UI" panose="020B0502040204020203" pitchFamily="34" charset="0"/>
                <a:cs typeface="Segoe UI" panose="020B0502040204020203" pitchFamily="34" charset="0"/>
              </a:rPr>
              <a:t>The required information for each participation level is as follows: </a:t>
            </a:r>
          </a:p>
        </p:txBody>
      </p:sp>
      <p:sp>
        <p:nvSpPr>
          <p:cNvPr id="8" name="Rectangle 7">
            <a:extLst>
              <a:ext uri="{FF2B5EF4-FFF2-40B4-BE49-F238E27FC236}">
                <a16:creationId xmlns:a16="http://schemas.microsoft.com/office/drawing/2014/main" id="{237B6C69-F802-C084-AC71-284C5A25BF72}"/>
              </a:ext>
            </a:extLst>
          </p:cNvPr>
          <p:cNvSpPr/>
          <p:nvPr/>
        </p:nvSpPr>
        <p:spPr>
          <a:xfrm>
            <a:off x="4757901" y="5391892"/>
            <a:ext cx="3597716" cy="276999"/>
          </a:xfrm>
          <a:prstGeom prst="rect">
            <a:avLst/>
          </a:prstGeom>
        </p:spPr>
        <p:txBody>
          <a:bodyPr wrap="none">
            <a:spAutoFit/>
          </a:bodyPr>
          <a:lstStyle/>
          <a:p>
            <a:r>
              <a:rPr lang="en-US" sz="1200" dirty="0">
                <a:solidFill>
                  <a:srgbClr val="000000"/>
                </a:solidFill>
                <a:latin typeface="Segoe UI" panose="020B0502040204020203" pitchFamily="34" charset="0"/>
                <a:ea typeface="Calibri" panose="020F0502020204030204" pitchFamily="34" charset="0"/>
                <a:cs typeface="Segoe UI" panose="020B0502040204020203" pitchFamily="34" charset="0"/>
              </a:rPr>
              <a:t> (Image features application at the individual level)</a:t>
            </a:r>
            <a:endParaRPr lang="en-US" sz="1200" dirty="0">
              <a:solidFill>
                <a:srgbClr val="000000"/>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graphicFrame>
        <p:nvGraphicFramePr>
          <p:cNvPr id="9" name="Content Placeholder 2">
            <a:extLst>
              <a:ext uri="{FF2B5EF4-FFF2-40B4-BE49-F238E27FC236}">
                <a16:creationId xmlns:a16="http://schemas.microsoft.com/office/drawing/2014/main" id="{0F6566A4-0D49-3F56-34A3-483B478E203C}"/>
              </a:ext>
            </a:extLst>
          </p:cNvPr>
          <p:cNvGraphicFramePr>
            <a:graphicFrameLocks/>
          </p:cNvGraphicFramePr>
          <p:nvPr>
            <p:extLst>
              <p:ext uri="{D42A27DB-BD31-4B8C-83A1-F6EECF244321}">
                <p14:modId xmlns:p14="http://schemas.microsoft.com/office/powerpoint/2010/main" val="3407856041"/>
              </p:ext>
            </p:extLst>
          </p:nvPr>
        </p:nvGraphicFramePr>
        <p:xfrm>
          <a:off x="609600" y="2192902"/>
          <a:ext cx="3503615" cy="1512059"/>
        </p:xfrm>
        <a:graphic>
          <a:graphicData uri="http://schemas.openxmlformats.org/drawingml/2006/table">
            <a:tbl>
              <a:tblPr firstRow="1" bandRow="1">
                <a:tableStyleId>{5C22544A-7EE6-4342-B048-85BDC9FD1C3A}</a:tableStyleId>
              </a:tblPr>
              <a:tblGrid>
                <a:gridCol w="1125889">
                  <a:extLst>
                    <a:ext uri="{9D8B030D-6E8A-4147-A177-3AD203B41FA5}">
                      <a16:colId xmlns:a16="http://schemas.microsoft.com/office/drawing/2014/main" val="3834638149"/>
                    </a:ext>
                  </a:extLst>
                </a:gridCol>
                <a:gridCol w="2377726">
                  <a:extLst>
                    <a:ext uri="{9D8B030D-6E8A-4147-A177-3AD203B41FA5}">
                      <a16:colId xmlns:a16="http://schemas.microsoft.com/office/drawing/2014/main" val="2512451415"/>
                    </a:ext>
                  </a:extLst>
                </a:gridCol>
              </a:tblGrid>
              <a:tr h="228599">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Participation Level</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Required Information</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321274">
                <a:tc>
                  <a:txBody>
                    <a:bodyPr/>
                    <a:lstStyle/>
                    <a:p>
                      <a:pPr marL="0" marR="0">
                        <a:lnSpc>
                          <a:spcPct val="107000"/>
                        </a:lnSpc>
                        <a:spcBef>
                          <a:spcPts val="0"/>
                        </a:spcBef>
                        <a:spcAft>
                          <a:spcPts val="0"/>
                        </a:spcAft>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Individual Clinician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National Provider Identifier (NPI)</a:t>
                      </a:r>
                    </a:p>
                    <a:p>
                      <a:pPr marL="171450" marR="0" lvl="0" indent="-1714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Practice Affiliation</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8202656"/>
                  </a:ext>
                </a:extLst>
              </a:tr>
              <a:tr h="214599">
                <a:tc>
                  <a:txBody>
                    <a:bodyPr/>
                    <a:lstStyle/>
                    <a:p>
                      <a:pPr marL="0" marR="0">
                        <a:lnSpc>
                          <a:spcPct val="107000"/>
                        </a:lnSpc>
                        <a:spcBef>
                          <a:spcPts val="0"/>
                        </a:spcBef>
                        <a:spcAft>
                          <a:spcPts val="0"/>
                        </a:spcAft>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Group</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Taxpayer Identification Number (TIN)</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8559067"/>
                  </a:ext>
                </a:extLst>
              </a:tr>
              <a:tr h="185352">
                <a:tc>
                  <a:txBody>
                    <a:bodyPr/>
                    <a:lstStyle/>
                    <a:p>
                      <a:pPr marL="0" marR="0">
                        <a:lnSpc>
                          <a:spcPct val="107000"/>
                        </a:lnSpc>
                        <a:spcBef>
                          <a:spcPts val="0"/>
                        </a:spcBef>
                        <a:spcAft>
                          <a:spcPts val="0"/>
                        </a:spcAft>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Virtual Group</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Virtual Group Identifier</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395356"/>
                  </a:ext>
                </a:extLst>
              </a:tr>
            </a:tbl>
          </a:graphicData>
        </a:graphic>
      </p:graphicFrame>
      <p:pic>
        <p:nvPicPr>
          <p:cNvPr id="10" name="Picture 9">
            <a:extLst>
              <a:ext uri="{FF2B5EF4-FFF2-40B4-BE49-F238E27FC236}">
                <a16:creationId xmlns:a16="http://schemas.microsoft.com/office/drawing/2014/main" id="{A765819C-BC72-E71D-D3A8-B51CA27D584D}"/>
              </a:ext>
            </a:extLst>
          </p:cNvPr>
          <p:cNvPicPr>
            <a:picLocks noChangeAspect="1"/>
          </p:cNvPicPr>
          <p:nvPr/>
        </p:nvPicPr>
        <p:blipFill>
          <a:blip r:embed="rId4"/>
          <a:stretch>
            <a:fillRect/>
          </a:stretch>
        </p:blipFill>
        <p:spPr>
          <a:xfrm>
            <a:off x="4287337" y="2060516"/>
            <a:ext cx="4538845" cy="32888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793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E853-70FF-7CB8-3DC5-6E1F4AC3C598}"/>
              </a:ext>
            </a:extLst>
          </p:cNvPr>
          <p:cNvSpPr>
            <a:spLocks noGrp="1"/>
          </p:cNvSpPr>
          <p:nvPr>
            <p:ph type="title" idx="4294967295"/>
          </p:nvPr>
        </p:nvSpPr>
        <p:spPr>
          <a:xfrm>
            <a:off x="444137" y="865188"/>
            <a:ext cx="7924800" cy="260350"/>
          </a:xfrm>
        </p:spPr>
        <p:txBody>
          <a:bodyPr>
            <a:noAutofit/>
          </a:bodyPr>
          <a:lstStyle/>
          <a:p>
            <a:r>
              <a:rPr lang="en-US" sz="2000">
                <a:latin typeface="Segoe UI" panose="020B0502040204020203" pitchFamily="34" charset="0"/>
                <a:cs typeface="Segoe UI" panose="020B0502040204020203" pitchFamily="34" charset="0"/>
              </a:rPr>
              <a:t>Table of Contents</a:t>
            </a:r>
          </a:p>
        </p:txBody>
      </p:sp>
      <p:sp>
        <p:nvSpPr>
          <p:cNvPr id="3" name="Content Placeholder 2">
            <a:extLst>
              <a:ext uri="{FF2B5EF4-FFF2-40B4-BE49-F238E27FC236}">
                <a16:creationId xmlns:a16="http://schemas.microsoft.com/office/drawing/2014/main" id="{98992FE4-9809-A4F2-B0FB-96C0D73FF72C}"/>
              </a:ext>
            </a:extLst>
          </p:cNvPr>
          <p:cNvSpPr>
            <a:spLocks noGrp="1"/>
          </p:cNvSpPr>
          <p:nvPr>
            <p:ph idx="4294967295"/>
          </p:nvPr>
        </p:nvSpPr>
        <p:spPr>
          <a:xfrm>
            <a:off x="539120" y="1583742"/>
            <a:ext cx="8271219" cy="4413250"/>
          </a:xfrm>
        </p:spPr>
        <p:txBody>
          <a:bodyPr anchor="t">
            <a:normAutofit/>
          </a:bodyPr>
          <a:lstStyle/>
          <a:p>
            <a:pPr marL="0" indent="0">
              <a:lnSpc>
                <a:spcPct val="100000"/>
              </a:lnSpc>
              <a:spcBef>
                <a:spcPts val="1200"/>
              </a:spcBef>
              <a:buNone/>
            </a:pPr>
            <a:r>
              <a:rPr lang="en-US" sz="1200" b="1" dirty="0">
                <a:solidFill>
                  <a:srgbClr val="0C777D"/>
                </a:solidFill>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How to Use This Guide</a:t>
            </a:r>
            <a:r>
              <a:rPr lang="en-US" sz="1200" b="1" dirty="0">
                <a:solidFill>
                  <a:srgbClr val="0C777D"/>
                </a:solidFill>
                <a:latin typeface="Segoe UI" panose="020B0502040204020203" pitchFamily="34" charset="0"/>
                <a:cs typeface="Segoe UI" panose="020B0502040204020203" pitchFamily="34" charset="0"/>
              </a:rPr>
              <a:t>				 	                     	     	                </a:t>
            </a:r>
            <a:r>
              <a:rPr lang="en-US" sz="1200" b="1" dirty="0">
                <a:solidFill>
                  <a:srgbClr val="0C777D"/>
                </a:solidFill>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3</a:t>
            </a:r>
            <a:endParaRPr lang="en-US" sz="1200" b="1" dirty="0">
              <a:solidFill>
                <a:srgbClr val="0C777D"/>
              </a:solidFill>
              <a:latin typeface="Segoe UI" panose="020B0502040204020203" pitchFamily="34" charset="0"/>
              <a:cs typeface="Segoe UI" panose="020B0502040204020203" pitchFamily="34" charset="0"/>
            </a:endParaRPr>
          </a:p>
          <a:p>
            <a:pPr>
              <a:lnSpc>
                <a:spcPct val="100000"/>
              </a:lnSpc>
              <a:spcBef>
                <a:spcPts val="1200"/>
              </a:spcBef>
            </a:pPr>
            <a:r>
              <a:rPr lang="en-US" sz="1200" b="1" dirty="0">
                <a:solidFill>
                  <a:srgbClr val="0C777D"/>
                </a:solidFill>
                <a:hlinkClick r:id="rId3" action="ppaction://hlinksldjump">
                  <a:extLst>
                    <a:ext uri="{A12FA001-AC4F-418D-AE19-62706E023703}">
                      <ahyp:hlinkClr xmlns:ahyp="http://schemas.microsoft.com/office/drawing/2018/hyperlinkcolor" val="tx"/>
                    </a:ext>
                  </a:extLst>
                </a:hlinkClick>
              </a:rPr>
              <a:t>MIPS Promoting Interoperability Performance Category Hardship Exception Application Overview</a:t>
            </a:r>
            <a:r>
              <a:rPr lang="en-US" sz="1200" b="1" dirty="0">
                <a:solidFill>
                  <a:srgbClr val="0C777D"/>
                </a:solidFill>
              </a:rPr>
              <a:t>                       </a:t>
            </a:r>
            <a:r>
              <a:rPr lang="en-US" sz="1200" b="1" dirty="0">
                <a:solidFill>
                  <a:srgbClr val="0C777D"/>
                </a:solidFill>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5</a:t>
            </a:r>
            <a:r>
              <a:rPr lang="en-US" sz="1200" b="1" dirty="0">
                <a:solidFill>
                  <a:srgbClr val="0C777D"/>
                </a:solidFill>
                <a:latin typeface="Segoe UI" panose="020B0502040204020203" pitchFamily="34" charset="0"/>
                <a:cs typeface="Segoe UI" panose="020B0502040204020203" pitchFamily="34" charset="0"/>
              </a:rPr>
              <a:t> </a:t>
            </a:r>
          </a:p>
          <a:p>
            <a:pPr marL="0" indent="0">
              <a:lnSpc>
                <a:spcPct val="100000"/>
              </a:lnSpc>
              <a:spcBef>
                <a:spcPts val="1200"/>
              </a:spcBef>
              <a:buNone/>
            </a:pPr>
            <a:r>
              <a:rPr lang="en-US" sz="1200" b="1" dirty="0">
                <a:solidFill>
                  <a:srgbClr val="0C777D"/>
                </a:solidFill>
                <a:hlinkClick r:id="rId4" action="ppaction://hlinksldjump">
                  <a:extLst>
                    <a:ext uri="{A12FA001-AC4F-418D-AE19-62706E023703}">
                      <ahyp:hlinkClr xmlns:ahyp="http://schemas.microsoft.com/office/drawing/2018/hyperlinkcolor" val="tx"/>
                    </a:ext>
                  </a:extLst>
                </a:hlinkClick>
              </a:rPr>
              <a:t>MIPS Promoting Interoperability Performance Category Hardship Exception Information</a:t>
            </a:r>
            <a:r>
              <a:rPr lang="en-US" sz="1200" b="1" dirty="0">
                <a:solidFill>
                  <a:srgbClr val="0C777D"/>
                </a:solidFill>
              </a:rPr>
              <a:t> 		                </a:t>
            </a:r>
            <a:r>
              <a:rPr lang="en-US" sz="1200" b="1" dirty="0">
                <a:solidFill>
                  <a:srgbClr val="0C777D"/>
                </a:solidFill>
                <a:hlinkClick r:id="rId4" action="ppaction://hlinksldjump">
                  <a:extLst>
                    <a:ext uri="{A12FA001-AC4F-418D-AE19-62706E023703}">
                      <ahyp:hlinkClr xmlns:ahyp="http://schemas.microsoft.com/office/drawing/2018/hyperlinkcolor" val="tx"/>
                    </a:ext>
                  </a:extLst>
                </a:hlinkClick>
              </a:rPr>
              <a:t>7</a:t>
            </a:r>
            <a:endParaRPr lang="en-US" sz="1200" b="1" dirty="0">
              <a:solidFill>
                <a:srgbClr val="0C777D"/>
              </a:solidFill>
            </a:endParaRPr>
          </a:p>
          <a:p>
            <a:pPr marL="0" indent="0">
              <a:lnSpc>
                <a:spcPct val="100000"/>
              </a:lnSpc>
              <a:spcBef>
                <a:spcPts val="1200"/>
              </a:spcBef>
              <a:buNone/>
            </a:pPr>
            <a:r>
              <a:rPr lang="en-US" sz="1200" b="1" dirty="0">
                <a:solidFill>
                  <a:srgbClr val="0C777D"/>
                </a:solidFill>
                <a:hlinkClick r:id="rId5" action="ppaction://hlinksldjump">
                  <a:extLst>
                    <a:ext uri="{A12FA001-AC4F-418D-AE19-62706E023703}">
                      <ahyp:hlinkClr xmlns:ahyp="http://schemas.microsoft.com/office/drawing/2018/hyperlinkcolor" val="tx"/>
                    </a:ext>
                  </a:extLst>
                </a:hlinkClick>
              </a:rPr>
              <a:t>MIPS Promoting Interoperability Performance Category Hardship Exception: Frequently Asked Questions</a:t>
            </a:r>
            <a:r>
              <a:rPr lang="en-US" sz="1200" b="1" dirty="0">
                <a:solidFill>
                  <a:srgbClr val="0C777D"/>
                </a:solidFill>
              </a:rPr>
              <a:t>         </a:t>
            </a:r>
            <a:r>
              <a:rPr lang="en-US" b="1" dirty="0">
                <a:solidFill>
                  <a:srgbClr val="0C777D"/>
                </a:solidFill>
                <a:hlinkClick r:id="rId5" action="ppaction://hlinksldjump">
                  <a:extLst>
                    <a:ext uri="{A12FA001-AC4F-418D-AE19-62706E023703}">
                      <ahyp:hlinkClr xmlns:ahyp="http://schemas.microsoft.com/office/drawing/2018/hyperlinkcolor" val="tx"/>
                    </a:ext>
                  </a:extLst>
                </a:hlinkClick>
              </a:rPr>
              <a:t>12</a:t>
            </a:r>
            <a:endParaRPr lang="en-US" b="1" dirty="0">
              <a:solidFill>
                <a:srgbClr val="0C777D"/>
              </a:solidFill>
            </a:endParaRPr>
          </a:p>
          <a:p>
            <a:pPr marL="0" indent="0">
              <a:lnSpc>
                <a:spcPct val="100000"/>
              </a:lnSpc>
              <a:spcBef>
                <a:spcPts val="1200"/>
              </a:spcBef>
              <a:buNone/>
            </a:pPr>
            <a:r>
              <a:rPr lang="en-US" b="1" dirty="0">
                <a:solidFill>
                  <a:srgbClr val="0C777D"/>
                </a:solidFill>
                <a:hlinkClick r:id="rId6" action="ppaction://hlinksldjump">
                  <a:extLst>
                    <a:ext uri="{A12FA001-AC4F-418D-AE19-62706E023703}">
                      <ahyp:hlinkClr xmlns:ahyp="http://schemas.microsoft.com/office/drawing/2018/hyperlinkcolor" val="tx"/>
                    </a:ext>
                  </a:extLst>
                </a:hlinkClick>
              </a:rPr>
              <a:t>MIPS Promoting Interoperability Performance Category Hardship Exception: Application Steps</a:t>
            </a:r>
            <a:r>
              <a:rPr lang="en-US" b="1" dirty="0">
                <a:solidFill>
                  <a:srgbClr val="0C777D"/>
                </a:solidFill>
              </a:rPr>
              <a:t>         </a:t>
            </a:r>
            <a:r>
              <a:rPr lang="en-US" sz="1200" b="1" dirty="0">
                <a:solidFill>
                  <a:srgbClr val="0C777D"/>
                </a:solidFill>
              </a:rPr>
              <a:t>                  </a:t>
            </a:r>
            <a:r>
              <a:rPr lang="en-US" sz="1200" b="1" dirty="0">
                <a:solidFill>
                  <a:srgbClr val="0C777D"/>
                </a:solidFill>
                <a:hlinkClick r:id="rId6" action="ppaction://hlinksldjump">
                  <a:extLst>
                    <a:ext uri="{A12FA001-AC4F-418D-AE19-62706E023703}">
                      <ahyp:hlinkClr xmlns:ahyp="http://schemas.microsoft.com/office/drawing/2018/hyperlinkcolor" val="tx"/>
                    </a:ext>
                  </a:extLst>
                </a:hlinkClick>
              </a:rPr>
              <a:t>14</a:t>
            </a:r>
            <a:endParaRPr lang="en-US" sz="1200" b="1" dirty="0">
              <a:solidFill>
                <a:srgbClr val="0C777D"/>
              </a:solidFill>
              <a:latin typeface="Segoe UI" panose="020B0502040204020203" pitchFamily="34" charset="0"/>
              <a:cs typeface="Segoe UI" panose="020B0502040204020203" pitchFamily="34" charset="0"/>
            </a:endParaRPr>
          </a:p>
          <a:p>
            <a:pPr marL="0" indent="0">
              <a:lnSpc>
                <a:spcPct val="100000"/>
              </a:lnSpc>
              <a:spcBef>
                <a:spcPts val="1200"/>
              </a:spcBef>
              <a:buNone/>
            </a:pPr>
            <a:r>
              <a:rPr lang="en-US" sz="1200" b="1" dirty="0">
                <a:solidFill>
                  <a:srgbClr val="0C777D"/>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Help and Version History</a:t>
            </a:r>
            <a:r>
              <a:rPr lang="en-US" sz="1200" b="1" dirty="0">
                <a:solidFill>
                  <a:srgbClr val="0C777D"/>
                </a:solidFill>
                <a:latin typeface="Segoe UI" panose="020B0502040204020203" pitchFamily="34" charset="0"/>
                <a:cs typeface="Segoe UI" panose="020B0502040204020203" pitchFamily="34" charset="0"/>
              </a:rPr>
              <a:t>				   	  	     	              </a:t>
            </a:r>
            <a:r>
              <a:rPr lang="en-US" sz="1200" b="1" dirty="0">
                <a:solidFill>
                  <a:srgbClr val="0C777D"/>
                </a:solidFill>
                <a:hlinkClick r:id="rId7" action="ppaction://hlinksldjump">
                  <a:extLst>
                    <a:ext uri="{A12FA001-AC4F-418D-AE19-62706E023703}">
                      <ahyp:hlinkClr xmlns:ahyp="http://schemas.microsoft.com/office/drawing/2018/hyperlinkcolor" val="tx"/>
                    </a:ext>
                  </a:extLst>
                </a:hlinkClick>
              </a:rPr>
              <a:t>30</a:t>
            </a:r>
            <a:endParaRPr lang="en-US" sz="1200" b="1" dirty="0">
              <a:solidFill>
                <a:srgbClr val="0C777D"/>
              </a:solidFill>
            </a:endParaRPr>
          </a:p>
          <a:p>
            <a:pPr marL="0" indent="0">
              <a:lnSpc>
                <a:spcPct val="100000"/>
              </a:lnSpc>
              <a:spcBef>
                <a:spcPts val="1200"/>
              </a:spcBef>
              <a:buNone/>
            </a:pPr>
            <a:r>
              <a:rPr lang="en-US" b="1" dirty="0">
                <a:solidFill>
                  <a:srgbClr val="0C777D"/>
                </a:solidFill>
                <a:hlinkClick r:id="rId8" action="ppaction://hlinksldjump">
                  <a:extLst>
                    <a:ext uri="{A12FA001-AC4F-418D-AE19-62706E023703}">
                      <ahyp:hlinkClr xmlns:ahyp="http://schemas.microsoft.com/office/drawing/2018/hyperlinkcolor" val="tx"/>
                    </a:ext>
                  </a:extLst>
                </a:hlinkClick>
              </a:rPr>
              <a:t>Appendices</a:t>
            </a:r>
            <a:r>
              <a:rPr lang="en-US" sz="1200" b="1" dirty="0">
                <a:solidFill>
                  <a:srgbClr val="0C777D"/>
                </a:solidFill>
              </a:rPr>
              <a:t>								              </a:t>
            </a:r>
            <a:r>
              <a:rPr lang="en-US" sz="1200" b="1" dirty="0">
                <a:solidFill>
                  <a:srgbClr val="0C777D"/>
                </a:solidFill>
                <a:hlinkClick r:id="rId8" action="ppaction://hlinksldjump">
                  <a:extLst>
                    <a:ext uri="{A12FA001-AC4F-418D-AE19-62706E023703}">
                      <ahyp:hlinkClr xmlns:ahyp="http://schemas.microsoft.com/office/drawing/2018/hyperlinkcolor" val="tx"/>
                    </a:ext>
                  </a:extLst>
                </a:hlinkClick>
              </a:rPr>
              <a:t>33</a:t>
            </a:r>
            <a:endParaRPr lang="en-US" sz="1200" b="1" dirty="0">
              <a:solidFill>
                <a:srgbClr val="0C777D"/>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50A0BB7A-4B35-46F2-B286-2052EDD262E8}"/>
              </a:ext>
            </a:extLst>
          </p:cNvPr>
          <p:cNvSpPr>
            <a:spLocks noGrp="1"/>
          </p:cNvSpPr>
          <p:nvPr>
            <p:ph type="sldNum" sz="quarter" idx="10"/>
          </p:nvPr>
        </p:nvSpPr>
        <p:spPr/>
        <p:txBody>
          <a:bodyPr/>
          <a:lstStyle/>
          <a:p>
            <a:fld id="{579045F7-0599-405E-A7CD-20A91EABA5C1}" type="slidenum">
              <a:rPr lang="en-US" smtClean="0"/>
              <a:pPr/>
              <a:t>2</a:t>
            </a:fld>
            <a:endParaRPr lang="en-US"/>
          </a:p>
        </p:txBody>
      </p:sp>
      <p:sp>
        <p:nvSpPr>
          <p:cNvPr id="14" name="Action Button: Home 3">
            <a:hlinkClick r:id="rId9" action="ppaction://hlinksldjump" highlightClick="1"/>
            <a:extLst>
              <a:ext uri="{FF2B5EF4-FFF2-40B4-BE49-F238E27FC236}">
                <a16:creationId xmlns:a16="http://schemas.microsoft.com/office/drawing/2014/main" id="{74A82D9B-737F-4AFD-8A55-7325AEE423DC}"/>
              </a:ext>
            </a:extLst>
          </p:cNvPr>
          <p:cNvSpPr/>
          <p:nvPr/>
        </p:nvSpPr>
        <p:spPr>
          <a:xfrm>
            <a:off x="432579" y="642671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B0FFDF1A-D5AF-4668-E72C-36203C5901C4}"/>
              </a:ext>
            </a:extLst>
          </p:cNvPr>
          <p:cNvGrpSpPr/>
          <p:nvPr/>
        </p:nvGrpSpPr>
        <p:grpSpPr>
          <a:xfrm>
            <a:off x="5704820" y="642571"/>
            <a:ext cx="4407369" cy="482966"/>
            <a:chOff x="5651031" y="1247570"/>
            <a:chExt cx="4407369" cy="482966"/>
          </a:xfrm>
        </p:grpSpPr>
        <p:sp>
          <p:nvSpPr>
            <p:cNvPr id="10" name="object 20">
              <a:extLst>
                <a:ext uri="{FF2B5EF4-FFF2-40B4-BE49-F238E27FC236}">
                  <a16:creationId xmlns:a16="http://schemas.microsoft.com/office/drawing/2014/main" id="{EFB4B471-EBCB-E7DB-7058-DBB963F95A3F}"/>
                </a:ext>
              </a:extLst>
            </p:cNvPr>
            <p:cNvSpPr txBox="1"/>
            <p:nvPr/>
          </p:nvSpPr>
          <p:spPr>
            <a:xfrm>
              <a:off x="5651031" y="1247570"/>
              <a:ext cx="4407369" cy="482966"/>
            </a:xfrm>
            <a:prstGeom prst="rect">
              <a:avLst/>
            </a:prstGeom>
            <a:ln w="6350">
              <a:noFill/>
              <a:extLst>
                <a:ext uri="{C807C97D-BFC1-408E-A445-0C87EB9F89A2}">
                  <ask:lineSketchStyleProps xmlns:ask="http://schemas.microsoft.com/office/drawing/2018/sketchyshapes" sd="1219033472">
                    <a:custGeom>
                      <a:avLst/>
                      <a:gdLst>
                        <a:gd name="connsiteX0" fmla="*/ 0 w 3996266"/>
                        <a:gd name="connsiteY0" fmla="*/ 0 h 965931"/>
                        <a:gd name="connsiteX1" fmla="*/ 626082 w 3996266"/>
                        <a:gd name="connsiteY1" fmla="*/ 0 h 965931"/>
                        <a:gd name="connsiteX2" fmla="*/ 1172238 w 3996266"/>
                        <a:gd name="connsiteY2" fmla="*/ 0 h 965931"/>
                        <a:gd name="connsiteX3" fmla="*/ 1758357 w 3996266"/>
                        <a:gd name="connsiteY3" fmla="*/ 0 h 965931"/>
                        <a:gd name="connsiteX4" fmla="*/ 2464364 w 3996266"/>
                        <a:gd name="connsiteY4" fmla="*/ 0 h 965931"/>
                        <a:gd name="connsiteX5" fmla="*/ 3090446 w 3996266"/>
                        <a:gd name="connsiteY5" fmla="*/ 0 h 965931"/>
                        <a:gd name="connsiteX6" fmla="*/ 3996266 w 3996266"/>
                        <a:gd name="connsiteY6" fmla="*/ 0 h 965931"/>
                        <a:gd name="connsiteX7" fmla="*/ 3996266 w 3996266"/>
                        <a:gd name="connsiteY7" fmla="*/ 492625 h 965931"/>
                        <a:gd name="connsiteX8" fmla="*/ 3996266 w 3996266"/>
                        <a:gd name="connsiteY8" fmla="*/ 965931 h 965931"/>
                        <a:gd name="connsiteX9" fmla="*/ 3330222 w 3996266"/>
                        <a:gd name="connsiteY9" fmla="*/ 965931 h 965931"/>
                        <a:gd name="connsiteX10" fmla="*/ 2744103 w 3996266"/>
                        <a:gd name="connsiteY10" fmla="*/ 965931 h 965931"/>
                        <a:gd name="connsiteX11" fmla="*/ 1998133 w 3996266"/>
                        <a:gd name="connsiteY11" fmla="*/ 965931 h 965931"/>
                        <a:gd name="connsiteX12" fmla="*/ 1372051 w 3996266"/>
                        <a:gd name="connsiteY12" fmla="*/ 965931 h 965931"/>
                        <a:gd name="connsiteX13" fmla="*/ 825895 w 3996266"/>
                        <a:gd name="connsiteY13" fmla="*/ 965931 h 965931"/>
                        <a:gd name="connsiteX14" fmla="*/ 0 w 3996266"/>
                        <a:gd name="connsiteY14" fmla="*/ 965931 h 965931"/>
                        <a:gd name="connsiteX15" fmla="*/ 0 w 3996266"/>
                        <a:gd name="connsiteY15" fmla="*/ 502284 h 965931"/>
                        <a:gd name="connsiteX16" fmla="*/ 0 w 3996266"/>
                        <a:gd name="connsiteY16" fmla="*/ 0 h 96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6266" h="965931" fill="none" extrusionOk="0">
                          <a:moveTo>
                            <a:pt x="0" y="0"/>
                          </a:moveTo>
                          <a:cubicBezTo>
                            <a:pt x="164767" y="-2666"/>
                            <a:pt x="386224" y="-25725"/>
                            <a:pt x="626082" y="0"/>
                          </a:cubicBezTo>
                          <a:cubicBezTo>
                            <a:pt x="865940" y="25725"/>
                            <a:pt x="946331" y="5448"/>
                            <a:pt x="1172238" y="0"/>
                          </a:cubicBezTo>
                          <a:cubicBezTo>
                            <a:pt x="1398145" y="-5448"/>
                            <a:pt x="1525327" y="6929"/>
                            <a:pt x="1758357" y="0"/>
                          </a:cubicBezTo>
                          <a:cubicBezTo>
                            <a:pt x="1991387" y="-6929"/>
                            <a:pt x="2267889" y="18568"/>
                            <a:pt x="2464364" y="0"/>
                          </a:cubicBezTo>
                          <a:cubicBezTo>
                            <a:pt x="2660839" y="-18568"/>
                            <a:pt x="2824573" y="-25802"/>
                            <a:pt x="3090446" y="0"/>
                          </a:cubicBezTo>
                          <a:cubicBezTo>
                            <a:pt x="3356319" y="25802"/>
                            <a:pt x="3712691" y="-5802"/>
                            <a:pt x="3996266" y="0"/>
                          </a:cubicBezTo>
                          <a:cubicBezTo>
                            <a:pt x="3972589" y="111800"/>
                            <a:pt x="3973013" y="378134"/>
                            <a:pt x="3996266" y="492625"/>
                          </a:cubicBezTo>
                          <a:cubicBezTo>
                            <a:pt x="4019519" y="607116"/>
                            <a:pt x="4016712" y="760409"/>
                            <a:pt x="3996266" y="965931"/>
                          </a:cubicBezTo>
                          <a:cubicBezTo>
                            <a:pt x="3785463" y="964451"/>
                            <a:pt x="3637494" y="974409"/>
                            <a:pt x="3330222" y="965931"/>
                          </a:cubicBezTo>
                          <a:cubicBezTo>
                            <a:pt x="3022950" y="957453"/>
                            <a:pt x="2954071" y="956325"/>
                            <a:pt x="2744103" y="965931"/>
                          </a:cubicBezTo>
                          <a:cubicBezTo>
                            <a:pt x="2534135" y="975537"/>
                            <a:pt x="2238245" y="939849"/>
                            <a:pt x="1998133" y="965931"/>
                          </a:cubicBezTo>
                          <a:cubicBezTo>
                            <a:pt x="1758021" y="992014"/>
                            <a:pt x="1541640" y="953175"/>
                            <a:pt x="1372051" y="965931"/>
                          </a:cubicBezTo>
                          <a:cubicBezTo>
                            <a:pt x="1202462" y="978687"/>
                            <a:pt x="944272" y="970670"/>
                            <a:pt x="825895" y="965931"/>
                          </a:cubicBezTo>
                          <a:cubicBezTo>
                            <a:pt x="707518" y="961192"/>
                            <a:pt x="346788" y="952661"/>
                            <a:pt x="0" y="965931"/>
                          </a:cubicBezTo>
                          <a:cubicBezTo>
                            <a:pt x="-704" y="819609"/>
                            <a:pt x="-21857" y="613064"/>
                            <a:pt x="0" y="502284"/>
                          </a:cubicBezTo>
                          <a:cubicBezTo>
                            <a:pt x="21857" y="391504"/>
                            <a:pt x="-21411" y="115786"/>
                            <a:pt x="0" y="0"/>
                          </a:cubicBezTo>
                          <a:close/>
                        </a:path>
                        <a:path w="3996266" h="965931" stroke="0" extrusionOk="0">
                          <a:moveTo>
                            <a:pt x="0" y="0"/>
                          </a:moveTo>
                          <a:cubicBezTo>
                            <a:pt x="148401" y="-30409"/>
                            <a:pt x="353683" y="-16684"/>
                            <a:pt x="626082" y="0"/>
                          </a:cubicBezTo>
                          <a:cubicBezTo>
                            <a:pt x="898481" y="16684"/>
                            <a:pt x="995930" y="-3719"/>
                            <a:pt x="1172238" y="0"/>
                          </a:cubicBezTo>
                          <a:cubicBezTo>
                            <a:pt x="1348546" y="3719"/>
                            <a:pt x="1747135" y="13653"/>
                            <a:pt x="1918208" y="0"/>
                          </a:cubicBezTo>
                          <a:cubicBezTo>
                            <a:pt x="2089281" y="-13653"/>
                            <a:pt x="2365482" y="15132"/>
                            <a:pt x="2544289" y="0"/>
                          </a:cubicBezTo>
                          <a:cubicBezTo>
                            <a:pt x="2723096" y="-15132"/>
                            <a:pt x="3027063" y="-19417"/>
                            <a:pt x="3170371" y="0"/>
                          </a:cubicBezTo>
                          <a:cubicBezTo>
                            <a:pt x="3313679" y="19417"/>
                            <a:pt x="3727348" y="-36110"/>
                            <a:pt x="3996266" y="0"/>
                          </a:cubicBezTo>
                          <a:cubicBezTo>
                            <a:pt x="3983000" y="173573"/>
                            <a:pt x="4010720" y="370054"/>
                            <a:pt x="3996266" y="463647"/>
                          </a:cubicBezTo>
                          <a:cubicBezTo>
                            <a:pt x="3981812" y="557240"/>
                            <a:pt x="4007860" y="740510"/>
                            <a:pt x="3996266" y="965931"/>
                          </a:cubicBezTo>
                          <a:cubicBezTo>
                            <a:pt x="3747725" y="982064"/>
                            <a:pt x="3648216" y="978855"/>
                            <a:pt x="3410147" y="965931"/>
                          </a:cubicBezTo>
                          <a:cubicBezTo>
                            <a:pt x="3172078" y="953007"/>
                            <a:pt x="2921686" y="981678"/>
                            <a:pt x="2744103" y="965931"/>
                          </a:cubicBezTo>
                          <a:cubicBezTo>
                            <a:pt x="2566520" y="950184"/>
                            <a:pt x="2406831" y="989882"/>
                            <a:pt x="2078058" y="965931"/>
                          </a:cubicBezTo>
                          <a:cubicBezTo>
                            <a:pt x="1749285" y="941980"/>
                            <a:pt x="1692872" y="977053"/>
                            <a:pt x="1451977" y="965931"/>
                          </a:cubicBezTo>
                          <a:cubicBezTo>
                            <a:pt x="1211082" y="954809"/>
                            <a:pt x="1007263" y="948267"/>
                            <a:pt x="706007" y="965931"/>
                          </a:cubicBezTo>
                          <a:cubicBezTo>
                            <a:pt x="404751" y="983596"/>
                            <a:pt x="288349" y="990059"/>
                            <a:pt x="0" y="965931"/>
                          </a:cubicBezTo>
                          <a:cubicBezTo>
                            <a:pt x="-2419" y="864481"/>
                            <a:pt x="20165" y="662753"/>
                            <a:pt x="0" y="502284"/>
                          </a:cubicBezTo>
                          <a:cubicBezTo>
                            <a:pt x="-20165" y="341815"/>
                            <a:pt x="-13657" y="244403"/>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44FFC69C-49DA-A700-2B3D-BB2FACB78F73}"/>
                </a:ext>
              </a:extLst>
            </p:cNvPr>
            <p:cNvSpPr txBox="1"/>
            <p:nvPr/>
          </p:nvSpPr>
          <p:spPr>
            <a:xfrm>
              <a:off x="5651032" y="1287762"/>
              <a:ext cx="3200784" cy="382156"/>
            </a:xfrm>
            <a:prstGeom prst="rect">
              <a:avLst/>
            </a:prstGeom>
            <a:solidFill>
              <a:schemeClr val="bg1"/>
            </a:solidFill>
            <a:ln>
              <a:solidFill>
                <a:srgbClr val="003664"/>
              </a:solidFill>
            </a:ln>
          </p:spPr>
          <p:txBody>
            <a:bodyPr wrap="square" rtlCol="0">
              <a:spAutoFit/>
            </a:bodyPr>
            <a:lstStyle/>
            <a:p>
              <a:pPr marL="12700" marR="5080" algn="ctr">
                <a:spcBef>
                  <a:spcPts val="100"/>
                </a:spcBef>
              </a:pPr>
              <a:r>
                <a:rPr lang="en-US" sz="900" b="1" spc="-10">
                  <a:solidFill>
                    <a:srgbClr val="003664"/>
                  </a:solidFill>
                  <a:latin typeface="Segoe UI" panose="020B0502040204020203" pitchFamily="34" charset="0"/>
                  <a:cs typeface="Segoe UI" panose="020B0502040204020203" pitchFamily="34" charset="0"/>
                </a:rPr>
                <a:t>Already know what MIPS is? </a:t>
              </a:r>
            </a:p>
            <a:p>
              <a:pPr marL="12700" marR="5080" algn="ctr">
                <a:spcBef>
                  <a:spcPts val="100"/>
                </a:spcBef>
              </a:pPr>
              <a:r>
                <a:rPr lang="en-US" sz="900" spc="-10">
                  <a:solidFill>
                    <a:srgbClr val="003664"/>
                  </a:solidFill>
                  <a:latin typeface="Segoe UI" panose="020B0502040204020203" pitchFamily="34" charset="0"/>
                  <a:cs typeface="Segoe UI" panose="020B0502040204020203" pitchFamily="34" charset="0"/>
                </a:rPr>
                <a:t>Skip ahead by clicking the links in the Table of Contents.</a:t>
              </a:r>
            </a:p>
          </p:txBody>
        </p:sp>
      </p:grpSp>
      <p:sp>
        <p:nvSpPr>
          <p:cNvPr id="5" name="Text Placeholder 2">
            <a:extLst>
              <a:ext uri="{FF2B5EF4-FFF2-40B4-BE49-F238E27FC236}">
                <a16:creationId xmlns:a16="http://schemas.microsoft.com/office/drawing/2014/main" id="{96BBDFBB-699B-903B-662B-DADDEE08A854}"/>
              </a:ext>
            </a:extLst>
          </p:cNvPr>
          <p:cNvSpPr txBox="1">
            <a:spLocks/>
          </p:cNvSpPr>
          <p:nvPr/>
        </p:nvSpPr>
        <p:spPr>
          <a:xfrm>
            <a:off x="252489" y="5424927"/>
            <a:ext cx="8639022" cy="482966"/>
          </a:xfrm>
          <a:prstGeom prst="rect">
            <a:avLst/>
          </a:prstGeom>
          <a:solidFill>
            <a:schemeClr val="tx1"/>
          </a:solidFill>
        </p:spPr>
        <p:txBody>
          <a:bodyPr/>
          <a:ls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1"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4" algn="l" defTabSz="457101" rtl="0" eaLnBrk="1" latinLnBrk="0" hangingPunct="1">
              <a:defRPr sz="1800" kern="1200">
                <a:solidFill>
                  <a:schemeClr val="tx1"/>
                </a:solidFill>
                <a:latin typeface="+mn-lt"/>
                <a:ea typeface="+mn-ea"/>
                <a:cs typeface="+mn-cs"/>
              </a:defRPr>
            </a:lvl6pPr>
            <a:lvl7pPr marL="2742605" algn="l" defTabSz="457101" rtl="0" eaLnBrk="1" latinLnBrk="0" hangingPunct="1">
              <a:defRPr sz="1800" kern="1200">
                <a:solidFill>
                  <a:schemeClr val="tx1"/>
                </a:solidFill>
                <a:latin typeface="+mn-lt"/>
                <a:ea typeface="+mn-ea"/>
                <a:cs typeface="+mn-cs"/>
              </a:defRPr>
            </a:lvl7pPr>
            <a:lvl8pPr marL="3199706" algn="l" defTabSz="457101" rtl="0" eaLnBrk="1" latinLnBrk="0" hangingPunct="1">
              <a:defRPr sz="1800" kern="1200">
                <a:solidFill>
                  <a:schemeClr val="tx1"/>
                </a:solidFill>
                <a:latin typeface="+mn-lt"/>
                <a:ea typeface="+mn-ea"/>
                <a:cs typeface="+mn-cs"/>
              </a:defRPr>
            </a:lvl8pPr>
            <a:lvl9pPr marL="3656806" algn="l" defTabSz="457101"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Segoe UI" panose="020B0502040204020203" pitchFamily="34" charset="0"/>
                <a:cs typeface="Segoe UI" panose="020B0502040204020203" pitchFamily="34" charset="0"/>
              </a:rPr>
              <a:t>Purpose: </a:t>
            </a:r>
            <a:r>
              <a:rPr lang="en-US" sz="1200" dirty="0">
                <a:solidFill>
                  <a:schemeClr val="bg1"/>
                </a:solidFill>
                <a:latin typeface="Segoe UI" panose="020B0502040204020203" pitchFamily="34" charset="0"/>
                <a:cs typeface="Segoe UI" panose="020B0502040204020203" pitchFamily="34" charset="0"/>
              </a:rPr>
              <a:t>This guide will provide general information about the MIPS Promoting Interoperability Performance Category Hardship Exception application and provide step-by-step instructions on how to complete the application. </a:t>
            </a:r>
          </a:p>
        </p:txBody>
      </p:sp>
    </p:spTree>
    <p:extLst>
      <p:ext uri="{BB962C8B-B14F-4D97-AF65-F5344CB8AC3E}">
        <p14:creationId xmlns:p14="http://schemas.microsoft.com/office/powerpoint/2010/main" val="2208584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20</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6: Enter Submitter Details </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dirty="0">
                <a:latin typeface="Segoe UI" panose="020B0502040204020203" pitchFamily="34" charset="0"/>
                <a:cs typeface="Segoe UI" panose="020B0502040204020203" pitchFamily="34" charset="0"/>
              </a:rPr>
              <a:t>Enter your </a:t>
            </a:r>
            <a:r>
              <a:rPr lang="en-US" sz="1200" b="1" dirty="0">
                <a:latin typeface="Segoe UI" panose="020B0502040204020203" pitchFamily="34" charset="0"/>
                <a:cs typeface="Segoe UI" panose="020B0502040204020203" pitchFamily="34" charset="0"/>
              </a:rPr>
              <a:t>contact information </a:t>
            </a:r>
            <a:r>
              <a:rPr lang="en-US" sz="1200" dirty="0">
                <a:latin typeface="Segoe UI" panose="020B0502040204020203" pitchFamily="34" charset="0"/>
                <a:cs typeface="Segoe UI" panose="020B0502040204020203" pitchFamily="34" charset="0"/>
              </a:rPr>
              <a:t>(as the submitter) and identify your </a:t>
            </a:r>
            <a:r>
              <a:rPr lang="en-US" sz="1200" b="1" dirty="0">
                <a:latin typeface="Segoe UI" panose="020B0502040204020203" pitchFamily="34" charset="0"/>
                <a:cs typeface="Segoe UI" panose="020B0502040204020203" pitchFamily="34" charset="0"/>
              </a:rPr>
              <a:t>relationship to the party </a:t>
            </a:r>
            <a:r>
              <a:rPr lang="en-US" sz="1200" dirty="0">
                <a:latin typeface="Segoe UI" panose="020B0502040204020203" pitchFamily="34" charset="0"/>
                <a:cs typeface="Segoe UI" panose="020B0502040204020203" pitchFamily="34" charset="0"/>
              </a:rPr>
              <a:t>identified in the application. </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b="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b="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b="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9AD590F0-4466-0335-EC33-C4324CB8E95A}"/>
              </a:ext>
            </a:extLst>
          </p:cNvPr>
          <p:cNvPicPr>
            <a:picLocks noChangeAspect="1"/>
          </p:cNvPicPr>
          <p:nvPr/>
        </p:nvPicPr>
        <p:blipFill>
          <a:blip r:embed="rId4"/>
          <a:stretch>
            <a:fillRect/>
          </a:stretch>
        </p:blipFill>
        <p:spPr>
          <a:xfrm>
            <a:off x="2184470" y="1583838"/>
            <a:ext cx="4817920" cy="43458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749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21</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7: Enter Additional Staff in Additional Access Section</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b="0" dirty="0">
                <a:latin typeface="Segoe UI" panose="020B0502040204020203" pitchFamily="34" charset="0"/>
                <a:cs typeface="Segoe UI" panose="020B0502040204020203" pitchFamily="34" charset="0"/>
              </a:rPr>
              <a:t>You can identify additional users to receive notifications about the application in the </a:t>
            </a:r>
            <a:r>
              <a:rPr lang="en-US" sz="1200" b="1" dirty="0">
                <a:latin typeface="Segoe UI" panose="020B0502040204020203" pitchFamily="34" charset="0"/>
                <a:cs typeface="Segoe UI" panose="020B0502040204020203" pitchFamily="34" charset="0"/>
              </a:rPr>
              <a:t>Additional Access </a:t>
            </a:r>
            <a:r>
              <a:rPr lang="en-US" sz="1200" b="0" dirty="0">
                <a:latin typeface="Segoe UI" panose="020B0502040204020203" pitchFamily="34" charset="0"/>
                <a:cs typeface="Segoe UI" panose="020B0502040204020203" pitchFamily="34" charset="0"/>
              </a:rPr>
              <a:t>section. </a:t>
            </a:r>
          </a:p>
          <a:p>
            <a:pPr marL="0" indent="0">
              <a:lnSpc>
                <a:spcPct val="110000"/>
              </a:lnSpc>
              <a:spcBef>
                <a:spcPts val="1200"/>
              </a:spcBef>
              <a:spcAft>
                <a:spcPts val="0"/>
              </a:spcAft>
              <a:buNone/>
            </a:pPr>
            <a:r>
              <a:rPr lang="en-US" sz="1200" b="0" dirty="0">
                <a:latin typeface="Segoe UI" panose="020B0502040204020203" pitchFamily="34" charset="0"/>
                <a:cs typeface="Segoe UI" panose="020B0502040204020203" pitchFamily="34" charset="0"/>
              </a:rPr>
              <a:t>If there’s a HARP account associated with the email address(es) you provide, the person will be able to sign into their own account on </a:t>
            </a:r>
            <a:r>
              <a:rPr lang="en-US" sz="1200" b="0" i="0" dirty="0">
                <a:effectLst/>
                <a:latin typeface="Segoe UI" panose="020B0502040204020203" pitchFamily="34" charset="0"/>
                <a:ea typeface="Calibri" panose="020F0502020204030204" pitchFamily="34" charset="0"/>
                <a:cs typeface="Segoe UI" panose="020B0502040204020203" pitchFamily="34" charset="0"/>
              </a:rPr>
              <a:t>the </a:t>
            </a:r>
            <a:r>
              <a:rPr lang="en-US" sz="1200" b="0" i="0" dirty="0">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b="0" dirty="0">
                <a:latin typeface="Segoe UI" panose="020B0502040204020203" pitchFamily="34" charset="0"/>
                <a:cs typeface="Segoe UI" panose="020B0502040204020203" pitchFamily="34" charset="0"/>
              </a:rPr>
              <a:t> and access the application.</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DE33CAC6-CF3B-830E-C86E-6C9D0C2278FB}"/>
              </a:ext>
            </a:extLst>
          </p:cNvPr>
          <p:cNvPicPr>
            <a:picLocks noChangeAspect="1"/>
          </p:cNvPicPr>
          <p:nvPr/>
        </p:nvPicPr>
        <p:blipFill>
          <a:blip r:embed="rId4"/>
          <a:stretch>
            <a:fillRect/>
          </a:stretch>
        </p:blipFill>
        <p:spPr>
          <a:xfrm>
            <a:off x="1059655" y="2664827"/>
            <a:ext cx="7067550" cy="17240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4223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22</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8: Select the Reason for the MIPS Promoting Interoperability Hardship </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600"/>
              </a:spcAft>
              <a:buNone/>
            </a:pPr>
            <a:r>
              <a:rPr lang="en-US" sz="1200" b="0" dirty="0">
                <a:latin typeface="Segoe UI" panose="020B0502040204020203" pitchFamily="34" charset="0"/>
                <a:cs typeface="Segoe UI" panose="020B0502040204020203" pitchFamily="34" charset="0"/>
              </a:rPr>
              <a:t>Select the option that aligns with your reason for submitting an MIPS Promoting Interoperability Hardship Exception application. </a:t>
            </a:r>
          </a:p>
          <a:p>
            <a:pPr marL="0" indent="0">
              <a:lnSpc>
                <a:spcPct val="110000"/>
              </a:lnSpc>
              <a:spcBef>
                <a:spcPts val="0"/>
              </a:spcBef>
              <a:spcAft>
                <a:spcPts val="600"/>
              </a:spcAft>
              <a:buNone/>
            </a:pPr>
            <a:endParaRPr lang="en-US" sz="1200" b="0"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b="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b="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b="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sp>
        <p:nvSpPr>
          <p:cNvPr id="8" name="object 20">
            <a:extLst>
              <a:ext uri="{FF2B5EF4-FFF2-40B4-BE49-F238E27FC236}">
                <a16:creationId xmlns:a16="http://schemas.microsoft.com/office/drawing/2014/main" id="{6977C261-8E94-AF90-E309-23CA44CC0CBC}"/>
              </a:ext>
            </a:extLst>
          </p:cNvPr>
          <p:cNvSpPr txBox="1"/>
          <p:nvPr/>
        </p:nvSpPr>
        <p:spPr>
          <a:xfrm>
            <a:off x="6407676" y="2155798"/>
            <a:ext cx="2736324" cy="2949701"/>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nSpc>
                <a:spcPct val="110000"/>
              </a:lnSpc>
              <a:spcAft>
                <a:spcPts val="600"/>
              </a:spcAft>
            </a:pPr>
            <a:r>
              <a:rPr lang="en-US" sz="1200" b="1"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You don’t need to submit supporting documentation with your application. However, you should retain documentation of the circumstances supporting your application for your own records in case you are selected by CMS for data validation or an audit. See our </a:t>
            </a:r>
            <a:r>
              <a:rPr lang="it-IT" sz="1200" dirty="0">
                <a:solidFill>
                  <a:schemeClr val="bg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2023 MIPS Data Validation Criteria</a:t>
            </a:r>
            <a:r>
              <a:rPr lang="it-IT" sz="1200" dirty="0">
                <a:solidFill>
                  <a:schemeClr val="bg1"/>
                </a:solidFill>
                <a:latin typeface="Segoe UI" panose="020B0502040204020203" pitchFamily="34" charset="0"/>
                <a:cs typeface="Segoe UI" panose="020B0502040204020203" pitchFamily="34" charset="0"/>
              </a:rPr>
              <a:t> </a:t>
            </a:r>
            <a:r>
              <a:rPr lang="en-US" sz="1200" dirty="0">
                <a:solidFill>
                  <a:schemeClr val="bg1"/>
                </a:solidFill>
                <a:latin typeface="Segoe UI" panose="020B0502040204020203" pitchFamily="34" charset="0"/>
                <a:cs typeface="Segoe UI" panose="020B0502040204020203" pitchFamily="34" charset="0"/>
              </a:rPr>
              <a:t>for details on the data validation process, </a:t>
            </a:r>
          </a:p>
        </p:txBody>
      </p:sp>
      <p:pic>
        <p:nvPicPr>
          <p:cNvPr id="9" name="Picture 8">
            <a:extLst>
              <a:ext uri="{FF2B5EF4-FFF2-40B4-BE49-F238E27FC236}">
                <a16:creationId xmlns:a16="http://schemas.microsoft.com/office/drawing/2014/main" id="{D7E4F736-BABF-FAE8-39DE-1C3135D26454}"/>
              </a:ext>
            </a:extLst>
          </p:cNvPr>
          <p:cNvPicPr>
            <a:picLocks noChangeAspect="1"/>
          </p:cNvPicPr>
          <p:nvPr/>
        </p:nvPicPr>
        <p:blipFill>
          <a:blip r:embed="rId5"/>
          <a:stretch>
            <a:fillRect/>
          </a:stretch>
        </p:blipFill>
        <p:spPr>
          <a:xfrm>
            <a:off x="432755" y="1759548"/>
            <a:ext cx="5665848" cy="41878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257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23</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9: Complete Attestation and Provide Event Description</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lnSpc>
                <a:spcPct val="110000"/>
              </a:lnSpc>
              <a:spcBef>
                <a:spcPts val="0"/>
              </a:spcBef>
              <a:spcAft>
                <a:spcPts val="1800"/>
              </a:spcAft>
              <a:buNone/>
            </a:pPr>
            <a:r>
              <a:rPr lang="en-US" sz="1200" b="0" dirty="0">
                <a:latin typeface="Segoe UI" panose="020B0502040204020203" pitchFamily="34" charset="0"/>
                <a:cs typeface="Segoe UI" panose="020B0502040204020203" pitchFamily="34" charset="0"/>
              </a:rPr>
              <a:t>Before submitting your application, you must </a:t>
            </a:r>
            <a:r>
              <a:rPr lang="en-US" sz="1200" b="1" dirty="0">
                <a:latin typeface="Segoe UI" panose="020B0502040204020203" pitchFamily="34" charset="0"/>
                <a:cs typeface="Segoe UI" panose="020B0502040204020203" pitchFamily="34" charset="0"/>
              </a:rPr>
              <a:t>complete the attestation </a:t>
            </a:r>
            <a:r>
              <a:rPr lang="en-US" sz="1200" b="0" dirty="0">
                <a:latin typeface="Segoe UI" panose="020B0502040204020203" pitchFamily="34" charset="0"/>
                <a:cs typeface="Segoe UI" panose="020B0502040204020203" pitchFamily="34" charset="0"/>
              </a:rPr>
              <a:t>(differs for each reason option).</a:t>
            </a:r>
          </a:p>
          <a:p>
            <a:pPr marL="457200" indent="-171450">
              <a:lnSpc>
                <a:spcPct val="11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hlinkClick r:id="rId3" action="ppaction://hlinksldjump"/>
              </a:rPr>
              <a:t>Insufficient Internet Connectivity</a:t>
            </a:r>
            <a:endParaRPr lang="en-US" sz="1200" b="0" dirty="0">
              <a:latin typeface="Segoe UI" panose="020B0502040204020203" pitchFamily="34" charset="0"/>
              <a:cs typeface="Segoe UI" panose="020B0502040204020203" pitchFamily="34" charset="0"/>
            </a:endParaRPr>
          </a:p>
          <a:p>
            <a:pPr marL="457200" indent="-171450">
              <a:lnSpc>
                <a:spcPct val="11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hlinkClick r:id="rId4" action="ppaction://hlinksldjump"/>
              </a:rPr>
              <a:t>Extreme and Uncontrollable Circumstances</a:t>
            </a:r>
            <a:endParaRPr lang="en-US" sz="1200" b="0" dirty="0">
              <a:latin typeface="Segoe UI" panose="020B0502040204020203" pitchFamily="34" charset="0"/>
              <a:cs typeface="Segoe UI" panose="020B0502040204020203" pitchFamily="34" charset="0"/>
            </a:endParaRPr>
          </a:p>
          <a:p>
            <a:pPr marL="457200" indent="-171450">
              <a:lnSpc>
                <a:spcPct val="11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hlinkClick r:id="rId5" action="ppaction://hlinksldjump"/>
              </a:rPr>
              <a:t>Lack of Control Over the Availability of CEHRT</a:t>
            </a:r>
            <a:endParaRPr lang="en-US" sz="1200" b="0" dirty="0">
              <a:latin typeface="Segoe UI" panose="020B0502040204020203" pitchFamily="34" charset="0"/>
              <a:cs typeface="Segoe UI" panose="020B0502040204020203" pitchFamily="34" charset="0"/>
            </a:endParaRPr>
          </a:p>
          <a:p>
            <a:pPr marL="457200" indent="-171450">
              <a:lnSpc>
                <a:spcPct val="110000"/>
              </a:lnSpc>
              <a:spcBef>
                <a:spcPts val="0"/>
              </a:spcBef>
              <a:spcAft>
                <a:spcPts val="18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hlinkClick r:id="rId6" action="ppaction://hlinksldjump"/>
              </a:rPr>
              <a:t>EHR Decertification</a:t>
            </a:r>
            <a:endParaRPr lang="en-US" sz="1200" b="0" dirty="0">
              <a:latin typeface="Segoe UI" panose="020B0502040204020203" pitchFamily="34" charset="0"/>
              <a:cs typeface="Segoe UI" panose="020B0502040204020203" pitchFamily="34" charset="0"/>
            </a:endParaRPr>
          </a:p>
          <a:p>
            <a:pPr marL="0" indent="0">
              <a:lnSpc>
                <a:spcPct val="110000"/>
              </a:lnSpc>
              <a:spcBef>
                <a:spcPts val="0"/>
              </a:spcBef>
              <a:spcAft>
                <a:spcPts val="600"/>
              </a:spcAft>
              <a:buNone/>
            </a:pPr>
            <a:r>
              <a:rPr lang="en-US" sz="1200" b="0" dirty="0">
                <a:latin typeface="Segoe UI" panose="020B0502040204020203" pitchFamily="34" charset="0"/>
                <a:cs typeface="Segoe UI" panose="020B0502040204020203" pitchFamily="34" charset="0"/>
              </a:rPr>
              <a:t>You also can provide an optional </a:t>
            </a:r>
            <a:r>
              <a:rPr lang="en-US" sz="1200" b="1" dirty="0">
                <a:latin typeface="Segoe UI" panose="020B0502040204020203" pitchFamily="34" charset="0"/>
                <a:cs typeface="Segoe UI" panose="020B0502040204020203" pitchFamily="34" charset="0"/>
              </a:rPr>
              <a:t>brief description </a:t>
            </a:r>
            <a:r>
              <a:rPr lang="en-US" sz="1200" b="0" dirty="0">
                <a:latin typeface="Segoe UI" panose="020B0502040204020203" pitchFamily="34" charset="0"/>
                <a:cs typeface="Segoe UI" panose="020B0502040204020203" pitchFamily="34" charset="0"/>
              </a:rPr>
              <a:t>on the hardship you experienced and how performance data is impacted.</a:t>
            </a:r>
          </a:p>
          <a:p>
            <a:pPr marL="0" indent="0">
              <a:lnSpc>
                <a:spcPct val="110000"/>
              </a:lnSpc>
              <a:spcBef>
                <a:spcPts val="0"/>
              </a:spcBef>
              <a:spcAft>
                <a:spcPts val="600"/>
              </a:spcAft>
              <a:buNone/>
            </a:pPr>
            <a:endParaRPr lang="en-US" sz="1200" b="0"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7"/>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8805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24</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9: Complete Attestation and Provide Event Description </a:t>
            </a:r>
            <a:r>
              <a:rPr lang="en-US" b="0" dirty="0"/>
              <a:t>(Continued)</a:t>
            </a:r>
            <a:endParaRPr lang="en-US" dirty="0"/>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a:bodyPr>
          <a:lstStyle/>
          <a:p>
            <a:pPr marL="0" indent="0">
              <a:spcBef>
                <a:spcPts val="0"/>
              </a:spcBef>
              <a:spcAft>
                <a:spcPts val="1200"/>
              </a:spcAft>
              <a:buNone/>
            </a:pPr>
            <a:r>
              <a:rPr lang="en-US" sz="1200" b="1" u="sng" dirty="0">
                <a:latin typeface="Segoe UI" panose="020B0502040204020203" pitchFamily="34" charset="0"/>
                <a:cs typeface="Segoe UI" panose="020B0502040204020203" pitchFamily="34" charset="0"/>
              </a:rPr>
              <a:t>Reason Option 1:</a:t>
            </a:r>
            <a:r>
              <a:rPr lang="en-US" sz="1200" b="1" dirty="0">
                <a:latin typeface="Segoe UI" panose="020B0502040204020203" pitchFamily="34" charset="0"/>
                <a:cs typeface="Segoe UI" panose="020B0502040204020203" pitchFamily="34" charset="0"/>
              </a:rPr>
              <a:t> Insufficient Internet Connectivity</a:t>
            </a:r>
          </a:p>
          <a:p>
            <a:pPr marL="0" indent="0">
              <a:spcBef>
                <a:spcPts val="0"/>
              </a:spcBef>
              <a:spcAft>
                <a:spcPts val="1200"/>
              </a:spcAft>
              <a:buNone/>
            </a:pPr>
            <a:r>
              <a:rPr lang="en-US" sz="1200" b="0" dirty="0">
                <a:latin typeface="Segoe UI" panose="020B0502040204020203" pitchFamily="34" charset="0"/>
                <a:cs typeface="Segoe UI" panose="020B0502040204020203" pitchFamily="34" charset="0"/>
              </a:rPr>
              <a:t>Review the attestation statement and select “I attest.” </a:t>
            </a:r>
          </a:p>
          <a:p>
            <a:pPr marL="0" indent="0">
              <a:spcBef>
                <a:spcPts val="0"/>
              </a:spcBef>
              <a:spcAft>
                <a:spcPts val="1200"/>
              </a:spcAft>
              <a:buNone/>
            </a:pPr>
            <a:r>
              <a:rPr lang="en-US" sz="1200" b="0" dirty="0">
                <a:latin typeface="Segoe UI" panose="020B0502040204020203" pitchFamily="34" charset="0"/>
                <a:cs typeface="Segoe UI" panose="020B0502040204020203" pitchFamily="34" charset="0"/>
              </a:rPr>
              <a:t>You can provide an optional description of the hardship event. </a:t>
            </a:r>
          </a:p>
          <a:p>
            <a:pPr marL="0" indent="0">
              <a:lnSpc>
                <a:spcPct val="110000"/>
              </a:lnSpc>
              <a:spcBef>
                <a:spcPts val="0"/>
              </a:spcBef>
              <a:spcAft>
                <a:spcPts val="600"/>
              </a:spcAft>
              <a:buNone/>
            </a:pPr>
            <a:endParaRPr lang="en-US" sz="1200" b="0"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7" name="Picture 6" descr="Graphical user interface, text, application&#10;&#10;Description automatically generated">
            <a:extLst>
              <a:ext uri="{FF2B5EF4-FFF2-40B4-BE49-F238E27FC236}">
                <a16:creationId xmlns:a16="http://schemas.microsoft.com/office/drawing/2014/main" id="{5C486C3C-F3C9-78CE-9005-4D6B1DF0E521}"/>
              </a:ext>
            </a:extLst>
          </p:cNvPr>
          <p:cNvPicPr>
            <a:picLocks noChangeAspect="1"/>
          </p:cNvPicPr>
          <p:nvPr/>
        </p:nvPicPr>
        <p:blipFill rotWithShape="1">
          <a:blip r:embed="rId4"/>
          <a:srcRect t="204" r="28892" b="2392"/>
          <a:stretch/>
        </p:blipFill>
        <p:spPr bwMode="auto">
          <a:xfrm>
            <a:off x="5012852" y="1206469"/>
            <a:ext cx="3786284" cy="456405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97688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25</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9: Complete Attestation and Provide Event Description </a:t>
            </a:r>
            <a:r>
              <a:rPr lang="en-US" b="0" dirty="0"/>
              <a:t>(Continued)</a:t>
            </a:r>
            <a:endParaRPr lang="en-US" dirty="0"/>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3937001" cy="4719637"/>
          </a:xfrm>
        </p:spPr>
        <p:txBody>
          <a:bodyPr>
            <a:normAutofit/>
          </a:bodyPr>
          <a:lstStyle/>
          <a:p>
            <a:pPr marL="0" indent="0">
              <a:lnSpc>
                <a:spcPct val="110000"/>
              </a:lnSpc>
              <a:buNone/>
            </a:pPr>
            <a:r>
              <a:rPr lang="en-US" sz="1200" b="1" u="sng" dirty="0">
                <a:latin typeface="Segoe UI" panose="020B0502040204020203" pitchFamily="34" charset="0"/>
                <a:cs typeface="Segoe UI" panose="020B0502040204020203" pitchFamily="34" charset="0"/>
              </a:rPr>
              <a:t>Reason Option 2:</a:t>
            </a:r>
            <a:r>
              <a:rPr lang="en-US" sz="1200" b="1" dirty="0">
                <a:latin typeface="Segoe UI" panose="020B0502040204020203" pitchFamily="34" charset="0"/>
                <a:cs typeface="Segoe UI" panose="020B0502040204020203" pitchFamily="34" charset="0"/>
              </a:rPr>
              <a:t> Extreme and Uncontrollable Circumstances</a:t>
            </a:r>
          </a:p>
          <a:p>
            <a:pPr marL="0" indent="0">
              <a:lnSpc>
                <a:spcPct val="110000"/>
              </a:lnSpc>
              <a:spcAft>
                <a:spcPts val="600"/>
              </a:spcAft>
              <a:buNone/>
            </a:pPr>
            <a:r>
              <a:rPr lang="en-US" sz="1200" dirty="0">
                <a:latin typeface="Segoe UI" panose="020B0502040204020203" pitchFamily="34" charset="0"/>
                <a:cs typeface="Segoe UI" panose="020B0502040204020203" pitchFamily="34" charset="0"/>
              </a:rPr>
              <a:t>Select the extreme and uncontrollable circumstances event type that applies to you, enter the event dates, then review the attestation statement and select “I attest.” </a:t>
            </a:r>
          </a:p>
          <a:p>
            <a:pPr marL="0" indent="0">
              <a:lnSpc>
                <a:spcPct val="110000"/>
              </a:lnSpc>
              <a:spcAft>
                <a:spcPts val="600"/>
              </a:spcAft>
              <a:buNone/>
            </a:pPr>
            <a:r>
              <a:rPr lang="en-US" sz="1200" dirty="0">
                <a:latin typeface="Segoe UI" panose="020B0502040204020203" pitchFamily="34" charset="0"/>
                <a:cs typeface="Segoe UI" panose="020B0502040204020203" pitchFamily="34" charset="0"/>
              </a:rPr>
              <a:t>You can provide an optional description of the hardship event. </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83EA60AA-F90F-AF66-114E-ED6EEB9EBBD6}"/>
              </a:ext>
            </a:extLst>
          </p:cNvPr>
          <p:cNvPicPr>
            <a:picLocks noChangeAspect="1"/>
          </p:cNvPicPr>
          <p:nvPr/>
        </p:nvPicPr>
        <p:blipFill>
          <a:blip r:embed="rId4"/>
          <a:stretch>
            <a:fillRect/>
          </a:stretch>
        </p:blipFill>
        <p:spPr>
          <a:xfrm>
            <a:off x="4784128" y="1517365"/>
            <a:ext cx="4128761"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3276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26</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9: Complete Attestation and Provide Event Description </a:t>
            </a:r>
            <a:r>
              <a:rPr lang="en-US" b="0" dirty="0"/>
              <a:t>(Continued)</a:t>
            </a:r>
            <a:endParaRPr lang="en-US" dirty="0"/>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3708401" cy="4719637"/>
          </a:xfrm>
        </p:spPr>
        <p:txBody>
          <a:bodyPr>
            <a:normAutofit/>
          </a:bodyPr>
          <a:lstStyle/>
          <a:p>
            <a:pPr marL="0" indent="0">
              <a:spcBef>
                <a:spcPts val="0"/>
              </a:spcBef>
              <a:spcAft>
                <a:spcPts val="1200"/>
              </a:spcAft>
              <a:buNone/>
            </a:pPr>
            <a:r>
              <a:rPr lang="en-US" sz="1200" b="1" u="sng" dirty="0">
                <a:latin typeface="Segoe UI" panose="020B0502040204020203" pitchFamily="34" charset="0"/>
                <a:cs typeface="Segoe UI" panose="020B0502040204020203" pitchFamily="34" charset="0"/>
              </a:rPr>
              <a:t>Reason Option 3:</a:t>
            </a:r>
            <a:r>
              <a:rPr lang="en-US" sz="1200" b="1" dirty="0">
                <a:latin typeface="Segoe UI" panose="020B0502040204020203" pitchFamily="34" charset="0"/>
                <a:cs typeface="Segoe UI" panose="020B0502040204020203" pitchFamily="34" charset="0"/>
              </a:rPr>
              <a:t> Lack of Control Over the Availability of CEHRT</a:t>
            </a:r>
          </a:p>
          <a:p>
            <a:pPr marL="0" indent="0">
              <a:spcBef>
                <a:spcPts val="0"/>
              </a:spcBef>
              <a:spcAft>
                <a:spcPts val="1200"/>
              </a:spcAft>
              <a:buNone/>
            </a:pPr>
            <a:r>
              <a:rPr lang="en-US" sz="1200" dirty="0">
                <a:latin typeface="Segoe UI" panose="020B0502040204020203" pitchFamily="34" charset="0"/>
                <a:cs typeface="Segoe UI" panose="020B0502040204020203" pitchFamily="34" charset="0"/>
              </a:rPr>
              <a:t>Review the attestation statement and select “I attest.” You can provide an optional description of the hardship event. </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998FC979-8EBB-23FA-897A-F8A2043FA6E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967" r="21575"/>
          <a:stretch/>
        </p:blipFill>
        <p:spPr bwMode="auto">
          <a:xfrm>
            <a:off x="4572000" y="1127574"/>
            <a:ext cx="4362450" cy="4650443"/>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79307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27</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9: Complete Attestation and Provide Event Description </a:t>
            </a:r>
            <a:r>
              <a:rPr lang="en-US" b="0" dirty="0"/>
              <a:t>(Continued)</a:t>
            </a:r>
            <a:endParaRPr lang="en-US" dirty="0"/>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3708401" cy="4719637"/>
          </a:xfrm>
        </p:spPr>
        <p:txBody>
          <a:bodyPr>
            <a:normAutofit/>
          </a:bodyPr>
          <a:lstStyle/>
          <a:p>
            <a:pPr marL="0" indent="0">
              <a:lnSpc>
                <a:spcPct val="90000"/>
              </a:lnSpc>
              <a:buNone/>
            </a:pPr>
            <a:r>
              <a:rPr lang="en-US" sz="1200" b="1" u="sng" dirty="0">
                <a:latin typeface="Segoe UI" panose="020B0502040204020203" pitchFamily="34" charset="0"/>
                <a:cs typeface="Segoe UI" panose="020B0502040204020203" pitchFamily="34" charset="0"/>
              </a:rPr>
              <a:t>Reason Option 4:</a:t>
            </a:r>
            <a:r>
              <a:rPr lang="en-US" sz="1200" b="1" dirty="0">
                <a:latin typeface="Segoe UI" panose="020B0502040204020203" pitchFamily="34" charset="0"/>
                <a:cs typeface="Segoe UI" panose="020B0502040204020203" pitchFamily="34" charset="0"/>
              </a:rPr>
              <a:t> EHR Decertification</a:t>
            </a:r>
          </a:p>
          <a:p>
            <a:pPr marL="0" indent="0">
              <a:lnSpc>
                <a:spcPct val="110000"/>
              </a:lnSpc>
              <a:spcAft>
                <a:spcPts val="600"/>
              </a:spcAft>
              <a:buNone/>
            </a:pPr>
            <a:r>
              <a:rPr lang="en-US" sz="1200" dirty="0">
                <a:latin typeface="Segoe UI" panose="020B0502040204020203" pitchFamily="34" charset="0"/>
                <a:cs typeface="Segoe UI" panose="020B0502040204020203" pitchFamily="34" charset="0"/>
              </a:rPr>
              <a:t>Enter the date that your EHR was decertified and your ONC-ACB Certification ID. Then, review the attestation statement and select “I attest.” </a:t>
            </a:r>
          </a:p>
          <a:p>
            <a:pPr marL="0" indent="0">
              <a:lnSpc>
                <a:spcPct val="110000"/>
              </a:lnSpc>
              <a:spcAft>
                <a:spcPts val="600"/>
              </a:spcAft>
              <a:buNone/>
            </a:pPr>
            <a:r>
              <a:rPr lang="en-US" sz="1200" dirty="0">
                <a:latin typeface="Segoe UI" panose="020B0502040204020203" pitchFamily="34" charset="0"/>
                <a:cs typeface="Segoe UI" panose="020B0502040204020203" pitchFamily="34" charset="0"/>
              </a:rPr>
              <a:t>You can provide an optional description of the hardship event. </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3C6F34E6-AEF1-F597-9071-6E36C2F279CA}"/>
              </a:ext>
            </a:extLst>
          </p:cNvPr>
          <p:cNvPicPr>
            <a:picLocks noChangeAspect="1"/>
          </p:cNvPicPr>
          <p:nvPr/>
        </p:nvPicPr>
        <p:blipFill>
          <a:blip r:embed="rId4"/>
          <a:stretch>
            <a:fillRect/>
          </a:stretch>
        </p:blipFill>
        <p:spPr>
          <a:xfrm>
            <a:off x="4471416" y="1131798"/>
            <a:ext cx="4413546" cy="48689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5035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28</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Step 10: Submit MIPS Promoting Interoperability Hardship Application</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814057" cy="4719637"/>
          </a:xfrm>
        </p:spPr>
        <p:txBody>
          <a:bodyPr>
            <a:normAutofit/>
          </a:bodyPr>
          <a:lstStyle/>
          <a:p>
            <a:pPr marL="0" indent="0">
              <a:buNone/>
            </a:pPr>
            <a:r>
              <a:rPr lang="en-US" sz="1200" b="0" dirty="0">
                <a:latin typeface="Segoe UI" panose="020B0502040204020203" pitchFamily="34" charset="0"/>
                <a:cs typeface="Segoe UI" panose="020B0502040204020203" pitchFamily="34" charset="0"/>
              </a:rPr>
              <a:t>Once you’re done with your application, review the disclosures, then select </a:t>
            </a:r>
            <a:r>
              <a:rPr lang="en-US" sz="1200" b="1" dirty="0">
                <a:latin typeface="Segoe UI" panose="020B0502040204020203" pitchFamily="34" charset="0"/>
                <a:cs typeface="Segoe UI" panose="020B0502040204020203" pitchFamily="34" charset="0"/>
              </a:rPr>
              <a:t>Certify &amp; Submit</a:t>
            </a:r>
            <a:r>
              <a:rPr lang="en-US" sz="1200" b="0" dirty="0">
                <a:latin typeface="Segoe UI" panose="020B0502040204020203" pitchFamily="34" charset="0"/>
                <a:cs typeface="Segoe UI" panose="020B0502040204020203" pitchFamily="34" charset="0"/>
              </a:rPr>
              <a:t>. </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B08E86C6-D773-26F0-D76A-7F9D85743A46}"/>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4808"/>
          <a:stretch/>
        </p:blipFill>
        <p:spPr bwMode="auto">
          <a:xfrm>
            <a:off x="2602992" y="1552999"/>
            <a:ext cx="3980688" cy="437310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9969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29</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Application Steps</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a:xfrm>
            <a:off x="609601" y="702063"/>
            <a:ext cx="7924799" cy="383025"/>
          </a:xfrm>
        </p:spPr>
        <p:txBody>
          <a:bodyPr/>
          <a:lstStyle/>
          <a:p>
            <a:r>
              <a:rPr lang="en-US" dirty="0"/>
              <a:t>MIPS Promoting Interoperability Hardship Application Submission Confirmation</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09600" y="1248955"/>
            <a:ext cx="7814057" cy="4719637"/>
          </a:xfrm>
        </p:spPr>
        <p:txBody>
          <a:bodyPr>
            <a:normAutofit/>
          </a:bodyPr>
          <a:lstStyle/>
          <a:p>
            <a:pPr marL="0" indent="0">
              <a:lnSpc>
                <a:spcPct val="110000"/>
              </a:lnSpc>
              <a:spcBef>
                <a:spcPts val="0"/>
              </a:spcBef>
              <a:spcAft>
                <a:spcPts val="1800"/>
              </a:spcAft>
              <a:buNone/>
            </a:pPr>
            <a:r>
              <a:rPr lang="en-US" sz="1200" b="0" dirty="0">
                <a:latin typeface="Segoe UI" panose="020B0502040204020203" pitchFamily="34" charset="0"/>
                <a:cs typeface="Segoe UI" panose="020B0502040204020203" pitchFamily="34" charset="0"/>
              </a:rPr>
              <a:t>After you submit your MIPS Promoting Interoperability Hardship application, you will receive a message stating that your hardship application has been successfully submitted and is pending review. </a:t>
            </a:r>
          </a:p>
          <a:p>
            <a:pPr marL="0" indent="0">
              <a:lnSpc>
                <a:spcPct val="110000"/>
              </a:lnSpc>
              <a:spcBef>
                <a:spcPts val="0"/>
              </a:spcBef>
              <a:spcAft>
                <a:spcPts val="600"/>
              </a:spcAft>
              <a:buNone/>
            </a:pPr>
            <a:r>
              <a:rPr lang="en-US" sz="1200" b="0" dirty="0">
                <a:latin typeface="Segoe UI" panose="020B0502040204020203" pitchFamily="34" charset="0"/>
                <a:cs typeface="Segoe UI" panose="020B0502040204020203" pitchFamily="34" charset="0"/>
              </a:rPr>
              <a:t>You’ll also receive an email notification. </a:t>
            </a:r>
          </a:p>
        </p:txBody>
      </p:sp>
      <p:sp>
        <p:nvSpPr>
          <p:cNvPr id="11" name="TextBox 10">
            <a:extLst>
              <a:ext uri="{FF2B5EF4-FFF2-40B4-BE49-F238E27FC236}">
                <a16:creationId xmlns:a16="http://schemas.microsoft.com/office/drawing/2014/main" id="{AB3DB6FE-13EB-F0EF-5FA7-688521EF0558}"/>
              </a:ext>
            </a:extLst>
          </p:cNvPr>
          <p:cNvSpPr txBox="1"/>
          <p:nvPr/>
        </p:nvSpPr>
        <p:spPr>
          <a:xfrm>
            <a:off x="78329" y="5968592"/>
            <a:ext cx="92056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a:t>
            </a:r>
            <a:r>
              <a:rPr lang="en-US" sz="1200" dirty="0">
                <a:solidFill>
                  <a:srgbClr val="0C777D"/>
                </a:solidFill>
                <a:latin typeface="Segoe UI" panose="020B0502040204020203" pitchFamily="34" charset="0"/>
                <a:cs typeface="Segoe UI" panose="020B0502040204020203" pitchFamily="34" charset="0"/>
              </a:rPr>
              <a:t>improve the experience, there may be differences between these screenshots and what you see on </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the </a:t>
            </a:r>
            <a:r>
              <a:rPr lang="en-US" sz="120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3"/>
              </a:rPr>
              <a:t>QPP website</a:t>
            </a:r>
            <a:r>
              <a:rPr lang="en-US" sz="1200" i="0"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a:t>
            </a:r>
            <a:r>
              <a:rPr lang="en-US" sz="1200" dirty="0">
                <a:solidFill>
                  <a:srgbClr val="0E7C84"/>
                </a:solidFill>
                <a:latin typeface="Segoe UI" panose="020B0502040204020203" pitchFamily="34" charset="0"/>
                <a:cs typeface="Segoe UI" panose="020B0502040204020203" pitchFamily="34" charset="0"/>
              </a:rPr>
              <a:t> </a:t>
            </a:r>
            <a:endParaRPr lang="en-US" sz="1200" strike="sngStrike" dirty="0">
              <a:solidFill>
                <a:srgbClr val="0E7C84"/>
              </a:solidFill>
              <a:latin typeface="Segoe UI" panose="020B0502040204020203" pitchFamily="34" charset="0"/>
              <a:cs typeface="Segoe UI" panose="020B0502040204020203" pitchFamily="34" charset="0"/>
            </a:endParaRPr>
          </a:p>
        </p:txBody>
      </p:sp>
      <p:sp>
        <p:nvSpPr>
          <p:cNvPr id="8" name="object 20">
            <a:extLst>
              <a:ext uri="{FF2B5EF4-FFF2-40B4-BE49-F238E27FC236}">
                <a16:creationId xmlns:a16="http://schemas.microsoft.com/office/drawing/2014/main" id="{48B1E372-98E3-0803-CFF1-36DF3CDF38E0}"/>
              </a:ext>
            </a:extLst>
          </p:cNvPr>
          <p:cNvSpPr txBox="1"/>
          <p:nvPr/>
        </p:nvSpPr>
        <p:spPr>
          <a:xfrm>
            <a:off x="5524624" y="3429000"/>
            <a:ext cx="2696324" cy="771268"/>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See </a:t>
            </a:r>
            <a:r>
              <a:rPr lang="en-US" sz="1200" dirty="0">
                <a:solidFill>
                  <a:schemeClr val="bg1"/>
                </a:solidFill>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Appendix D</a:t>
            </a:r>
            <a:r>
              <a:rPr lang="en-US" sz="1200" dirty="0">
                <a:solidFill>
                  <a:schemeClr val="bg1"/>
                </a:solidFill>
                <a:latin typeface="Segoe UI" panose="020B0502040204020203" pitchFamily="34" charset="0"/>
                <a:cs typeface="Segoe UI" panose="020B0502040204020203" pitchFamily="34" charset="0"/>
              </a:rPr>
              <a:t> for information on the various application statuses. </a:t>
            </a:r>
          </a:p>
        </p:txBody>
      </p:sp>
      <p:pic>
        <p:nvPicPr>
          <p:cNvPr id="9" name="Picture 8">
            <a:extLst>
              <a:ext uri="{FF2B5EF4-FFF2-40B4-BE49-F238E27FC236}">
                <a16:creationId xmlns:a16="http://schemas.microsoft.com/office/drawing/2014/main" id="{51096FBE-D11D-1116-490A-0F703A833A80}"/>
              </a:ext>
            </a:extLst>
          </p:cNvPr>
          <p:cNvPicPr>
            <a:picLocks noChangeAspect="1"/>
          </p:cNvPicPr>
          <p:nvPr/>
        </p:nvPicPr>
        <p:blipFill>
          <a:blip r:embed="rId5"/>
          <a:stretch>
            <a:fillRect/>
          </a:stretch>
        </p:blipFill>
        <p:spPr>
          <a:xfrm>
            <a:off x="1441704" y="2293955"/>
            <a:ext cx="3483152" cy="35340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297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p:txBody>
          <a:bodyPr/>
          <a:lstStyle/>
          <a:p>
            <a:pPr algn="r"/>
            <a:r>
              <a:rPr lang="en-US" dirty="0"/>
              <a:t>How to Use this Guide</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110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p:txBody>
          <a:bodyPr/>
          <a:lstStyle/>
          <a:p>
            <a:pPr algn="r"/>
            <a:r>
              <a:rPr lang="en-US" dirty="0"/>
              <a:t>Help and Version History</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8548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59041E83-9EB3-374F-97F7-319F2AE1E2DD}"/>
              </a:ext>
            </a:extLst>
          </p:cNvPr>
          <p:cNvSpPr>
            <a:spLocks noGrp="1"/>
          </p:cNvSpPr>
          <p:nvPr>
            <p:ph type="sldNum" sz="quarter" idx="10"/>
          </p:nvPr>
        </p:nvSpPr>
        <p:spPr/>
        <p:txBody>
          <a:bodyPr/>
          <a:lstStyle/>
          <a:p>
            <a:fld id="{579045F7-0599-405E-A7CD-20A91EABA5C1}" type="slidenum">
              <a:rPr lang="en-US" smtClean="0"/>
              <a:pPr/>
              <a:t>31</a:t>
            </a:fld>
            <a:endParaRPr lang="en-US"/>
          </a:p>
        </p:txBody>
      </p:sp>
      <p:sp>
        <p:nvSpPr>
          <p:cNvPr id="2" name="Title 1">
            <a:extLst>
              <a:ext uri="{FF2B5EF4-FFF2-40B4-BE49-F238E27FC236}">
                <a16:creationId xmlns:a16="http://schemas.microsoft.com/office/drawing/2014/main" id="{2F4E2DCF-0ADD-9247-B355-0B4C71F4322D}"/>
              </a:ext>
            </a:extLst>
          </p:cNvPr>
          <p:cNvSpPr>
            <a:spLocks noGrp="1"/>
          </p:cNvSpPr>
          <p:nvPr>
            <p:ph type="title"/>
          </p:nvPr>
        </p:nvSpPr>
        <p:spPr/>
        <p:txBody>
          <a:bodyPr/>
          <a:lstStyle/>
          <a:p>
            <a:r>
              <a:rPr lang="en-US"/>
              <a:t>Help, Acronyms, and Version History </a:t>
            </a:r>
          </a:p>
        </p:txBody>
      </p:sp>
      <p:sp>
        <p:nvSpPr>
          <p:cNvPr id="7" name="Text Placeholder 6">
            <a:extLst>
              <a:ext uri="{FF2B5EF4-FFF2-40B4-BE49-F238E27FC236}">
                <a16:creationId xmlns:a16="http://schemas.microsoft.com/office/drawing/2014/main" id="{5C2DE977-1EFD-022F-B1C8-2CE76CC97C73}"/>
              </a:ext>
            </a:extLst>
          </p:cNvPr>
          <p:cNvSpPr>
            <a:spLocks noGrp="1"/>
          </p:cNvSpPr>
          <p:nvPr>
            <p:ph type="body" sz="quarter" idx="11"/>
          </p:nvPr>
        </p:nvSpPr>
        <p:spPr/>
        <p:txBody>
          <a:bodyPr/>
          <a:lstStyle/>
          <a:p>
            <a:pPr marL="0" indent="0">
              <a:buNone/>
            </a:pPr>
            <a:r>
              <a:rPr lang="en-US"/>
              <a:t>Where Can You Go for Help?</a:t>
            </a:r>
          </a:p>
        </p:txBody>
      </p:sp>
      <p:grpSp>
        <p:nvGrpSpPr>
          <p:cNvPr id="11" name="Group 10">
            <a:extLst>
              <a:ext uri="{FF2B5EF4-FFF2-40B4-BE49-F238E27FC236}">
                <a16:creationId xmlns:a16="http://schemas.microsoft.com/office/drawing/2014/main" id="{EACAD832-11ED-4336-8D4C-1BD1D5A1C915}"/>
              </a:ext>
            </a:extLst>
          </p:cNvPr>
          <p:cNvGrpSpPr/>
          <p:nvPr/>
        </p:nvGrpSpPr>
        <p:grpSpPr>
          <a:xfrm>
            <a:off x="1711235" y="1608209"/>
            <a:ext cx="2743200" cy="2683375"/>
            <a:chOff x="365760" y="2203028"/>
            <a:chExt cx="2743200" cy="2492368"/>
          </a:xfrm>
          <a:solidFill>
            <a:schemeClr val="bg1"/>
          </a:solidFill>
        </p:grpSpPr>
        <p:sp>
          <p:nvSpPr>
            <p:cNvPr id="13" name="object 20">
              <a:extLst>
                <a:ext uri="{FF2B5EF4-FFF2-40B4-BE49-F238E27FC236}">
                  <a16:creationId xmlns:a16="http://schemas.microsoft.com/office/drawing/2014/main" id="{08BE9E9B-A490-4216-BB7C-7F97390AB9CA}"/>
                </a:ext>
              </a:extLst>
            </p:cNvPr>
            <p:cNvSpPr txBox="1"/>
            <p:nvPr/>
          </p:nvSpPr>
          <p:spPr>
            <a:xfrm>
              <a:off x="365760" y="2203028"/>
              <a:ext cx="2743200" cy="2492368"/>
            </a:xfrm>
            <a:prstGeom prst="rect">
              <a:avLst/>
            </a:prstGeom>
            <a:grpFill/>
            <a:ln w="28575">
              <a:solidFill>
                <a:srgbClr val="0C777D"/>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20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D15BF4C8-FF8D-4327-9481-6FD089F5ECB2}"/>
                </a:ext>
              </a:extLst>
            </p:cNvPr>
            <p:cNvSpPr/>
            <p:nvPr/>
          </p:nvSpPr>
          <p:spPr>
            <a:xfrm>
              <a:off x="506685" y="2355911"/>
              <a:ext cx="2461349" cy="2186597"/>
            </a:xfrm>
            <a:prstGeom prst="rect">
              <a:avLst/>
            </a:prstGeom>
            <a:grpFill/>
          </p:spPr>
          <p:txBody>
            <a:bodyPr wrap="square">
              <a:spAutoFit/>
            </a:bodyPr>
            <a:lstStyle/>
            <a:p>
              <a:pPr marR="0" lvl="0">
                <a:lnSpc>
                  <a:spcPct val="107000"/>
                </a:lnSpc>
                <a:spcBef>
                  <a:spcPts val="0"/>
                </a:spcBef>
                <a:spcAft>
                  <a:spcPts val="800"/>
                </a:spcAft>
                <a:tabLst>
                  <a:tab pos="228600" algn="l"/>
                </a:tabLst>
              </a:pPr>
              <a:r>
                <a:rPr lang="en-US" sz="1200">
                  <a:solidFill>
                    <a:srgbClr val="000000"/>
                  </a:solidFill>
                  <a:latin typeface="Segoe UI" panose="020B0502040204020203" pitchFamily="34" charset="0"/>
                  <a:ea typeface="Calibri" panose="020F0502020204030204" pitchFamily="34" charset="0"/>
                  <a:cs typeface="Segoe UI" panose="020B0502040204020203" pitchFamily="34" charset="0"/>
                </a:rPr>
                <a:t>Contact the Quality Payment Program Service Center by email at </a:t>
              </a:r>
              <a:r>
                <a:rPr lang="en-US" sz="1200">
                  <a:latin typeface="Segoe UI" panose="020B0502040204020203" pitchFamily="34" charset="0"/>
                  <a:ea typeface="Calibri" panose="020F0502020204030204" pitchFamily="34" charset="0"/>
                  <a:cs typeface="Segoe UI" panose="020B0502040204020203" pitchFamily="34" charset="0"/>
                  <a:hlinkClick r:id="rId2">
                    <a:extLst>
                      <a:ext uri="{A12FA001-AC4F-418D-AE19-62706E023703}">
                        <ahyp:hlinkClr xmlns:ahyp="http://schemas.microsoft.com/office/drawing/2018/hyperlinkcolor" val="tx"/>
                      </a:ext>
                    </a:extLst>
                  </a:hlinkClick>
                </a:rPr>
                <a:t>QPP@cms.hhs.gov</a:t>
              </a:r>
              <a:r>
                <a:rPr lang="en-US" sz="1200">
                  <a:solidFill>
                    <a:srgbClr val="000000"/>
                  </a:solidFill>
                  <a:latin typeface="Segoe UI" panose="020B0502040204020203" pitchFamily="34" charset="0"/>
                  <a:ea typeface="Calibri" panose="020F0502020204030204" pitchFamily="34" charset="0"/>
                  <a:cs typeface="Segoe UI" panose="020B0502040204020203" pitchFamily="34" charset="0"/>
                </a:rPr>
                <a:t>, create a </a:t>
              </a:r>
              <a:r>
                <a:rPr lang="en-US" sz="1200">
                  <a:latin typeface="Segoe UI" panose="020B0502040204020203" pitchFamily="34" charset="0"/>
                  <a:ea typeface="Calibri" panose="020F050202020403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QPP Service Center ticket</a:t>
              </a:r>
              <a:r>
                <a:rPr lang="en-US" sz="1200">
                  <a:solidFill>
                    <a:srgbClr val="000000"/>
                  </a:solidFill>
                  <a:latin typeface="Segoe UI" panose="020B0502040204020203" pitchFamily="34" charset="0"/>
                  <a:ea typeface="Calibri" panose="020F0502020204030204" pitchFamily="34" charset="0"/>
                  <a:cs typeface="Segoe UI" panose="020B0502040204020203" pitchFamily="34" charset="0"/>
                </a:rPr>
                <a:t>, or by phone at 1-866-288-8292 (Monday through Friday,              8 a.m. - 8 p.m. ET). </a:t>
              </a:r>
            </a:p>
            <a:p>
              <a:pPr marL="171450" marR="0" lvl="0" indent="-171450">
                <a:lnSpc>
                  <a:spcPct val="107000"/>
                </a:lnSpc>
                <a:spcBef>
                  <a:spcPts val="0"/>
                </a:spcBef>
                <a:spcAft>
                  <a:spcPts val="800"/>
                </a:spcAft>
                <a:buFont typeface="Arial" panose="020B0604020202020204" pitchFamily="34" charset="0"/>
                <a:buChar char="•"/>
                <a:tabLst>
                  <a:tab pos="228600" algn="l"/>
                </a:tabLst>
              </a:pPr>
              <a:r>
                <a:rPr lang="en-US" sz="1200">
                  <a:solidFill>
                    <a:srgbClr val="000000"/>
                  </a:solidFill>
                  <a:latin typeface="Segoe UI" panose="020B0502040204020203" pitchFamily="34" charset="0"/>
                  <a:ea typeface="Calibri" panose="020F0502020204030204" pitchFamily="34" charset="0"/>
                  <a:cs typeface="Segoe UI" panose="020B0502040204020203" pitchFamily="34" charset="0"/>
                </a:rPr>
                <a:t>People who are deaf or hard of hearing can dial 711 to be connected to a TRS Communications Assistant.</a:t>
              </a:r>
            </a:p>
          </p:txBody>
        </p:sp>
      </p:grpSp>
      <p:grpSp>
        <p:nvGrpSpPr>
          <p:cNvPr id="15" name="Group 14">
            <a:extLst>
              <a:ext uri="{FF2B5EF4-FFF2-40B4-BE49-F238E27FC236}">
                <a16:creationId xmlns:a16="http://schemas.microsoft.com/office/drawing/2014/main" id="{4AB16EA7-BC6A-487F-BAE6-3A6C105E29AF}"/>
              </a:ext>
            </a:extLst>
          </p:cNvPr>
          <p:cNvGrpSpPr/>
          <p:nvPr/>
        </p:nvGrpSpPr>
        <p:grpSpPr>
          <a:xfrm>
            <a:off x="4923109" y="1608207"/>
            <a:ext cx="2743200" cy="2683374"/>
            <a:chOff x="6899564" y="2203027"/>
            <a:chExt cx="2743200" cy="1929404"/>
          </a:xfrm>
          <a:solidFill>
            <a:schemeClr val="bg1"/>
          </a:solidFill>
        </p:grpSpPr>
        <p:sp>
          <p:nvSpPr>
            <p:cNvPr id="16" name="object 20">
              <a:extLst>
                <a:ext uri="{FF2B5EF4-FFF2-40B4-BE49-F238E27FC236}">
                  <a16:creationId xmlns:a16="http://schemas.microsoft.com/office/drawing/2014/main" id="{64EC2033-7A2B-4EA1-A900-B75EF143613E}"/>
                </a:ext>
              </a:extLst>
            </p:cNvPr>
            <p:cNvSpPr txBox="1"/>
            <p:nvPr/>
          </p:nvSpPr>
          <p:spPr>
            <a:xfrm>
              <a:off x="6899564" y="2203027"/>
              <a:ext cx="2743200" cy="1929404"/>
            </a:xfrm>
            <a:prstGeom prst="rect">
              <a:avLst/>
            </a:prstGeom>
            <a:grpFill/>
            <a:ln w="28575">
              <a:solidFill>
                <a:srgbClr val="0C777D"/>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200">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A3E2EAB2-0094-4156-ADD0-E874A888EE7C}"/>
                </a:ext>
              </a:extLst>
            </p:cNvPr>
            <p:cNvSpPr/>
            <p:nvPr/>
          </p:nvSpPr>
          <p:spPr>
            <a:xfrm>
              <a:off x="7040489" y="2642446"/>
              <a:ext cx="2461349" cy="1050567"/>
            </a:xfrm>
            <a:prstGeom prst="rect">
              <a:avLst/>
            </a:prstGeom>
            <a:grpFill/>
          </p:spPr>
          <p:txBody>
            <a:bodyPr wrap="square">
              <a:spAutoFit/>
            </a:bodyPr>
            <a:lstStyle/>
            <a:p>
              <a:pPr>
                <a:lnSpc>
                  <a:spcPct val="107000"/>
                </a:lnSpc>
                <a:spcAft>
                  <a:spcPts val="600"/>
                </a:spcAft>
              </a:pPr>
              <a:r>
                <a:rPr lang="en-US" sz="1200">
                  <a:solidFill>
                    <a:srgbClr val="000000"/>
                  </a:solidFill>
                  <a:latin typeface="Segoe UI" panose="020B0502040204020203" pitchFamily="34" charset="0"/>
                  <a:cs typeface="Segoe UI" panose="020B0502040204020203" pitchFamily="34" charset="0"/>
                </a:rPr>
                <a:t>Visit the </a:t>
              </a:r>
              <a:r>
                <a:rPr lang="en-US" sz="1200">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Quality Payment Program website</a:t>
              </a:r>
              <a:r>
                <a:rPr lang="en-US" sz="1200">
                  <a:latin typeface="Segoe UI" panose="020B0502040204020203" pitchFamily="34" charset="0"/>
                  <a:cs typeface="Segoe UI" panose="020B0502040204020203" pitchFamily="34" charset="0"/>
                </a:rPr>
                <a:t> </a:t>
              </a:r>
              <a:r>
                <a:rPr lang="en-US" sz="1200">
                  <a:solidFill>
                    <a:srgbClr val="000000"/>
                  </a:solidFill>
                  <a:latin typeface="Segoe UI" panose="020B0502040204020203" pitchFamily="34" charset="0"/>
                  <a:cs typeface="Segoe UI" panose="020B0502040204020203" pitchFamily="34" charset="0"/>
                </a:rPr>
                <a:t>for other </a:t>
              </a:r>
              <a:r>
                <a:rPr lang="en-US" sz="120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help and support information</a:t>
              </a:r>
              <a:r>
                <a:rPr lang="en-US" sz="1200">
                  <a:solidFill>
                    <a:srgbClr val="000000"/>
                  </a:solidFill>
                  <a:latin typeface="Segoe UI" panose="020B0502040204020203" pitchFamily="34" charset="0"/>
                  <a:cs typeface="Segoe UI" panose="020B0502040204020203" pitchFamily="34" charset="0"/>
                </a:rPr>
                <a:t>, to learn more about </a:t>
              </a:r>
              <a:r>
                <a:rPr lang="en-US" sz="1200">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MIPS</a:t>
              </a:r>
              <a:r>
                <a:rPr lang="en-US" sz="1200">
                  <a:solidFill>
                    <a:srgbClr val="000000"/>
                  </a:solidFill>
                  <a:latin typeface="Segoe UI" panose="020B0502040204020203" pitchFamily="34" charset="0"/>
                  <a:cs typeface="Segoe UI" panose="020B0502040204020203" pitchFamily="34" charset="0"/>
                </a:rPr>
                <a:t>, and to check out the resources available in the </a:t>
              </a:r>
              <a:r>
                <a:rPr lang="en-US" sz="1200">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Quality Payment Program Resource Library</a:t>
              </a:r>
              <a:r>
                <a:rPr lang="en-US" sz="1200">
                  <a:solidFill>
                    <a:srgbClr val="000000"/>
                  </a:solidFill>
                  <a:latin typeface="Segoe UI" panose="020B0502040204020203" pitchFamily="34" charset="0"/>
                  <a:cs typeface="Segoe UI" panose="020B0502040204020203" pitchFamily="34" charset="0"/>
                </a:rPr>
                <a:t>. </a:t>
              </a:r>
            </a:p>
          </p:txBody>
        </p:sp>
      </p:grpSp>
      <p:sp>
        <p:nvSpPr>
          <p:cNvPr id="3" name="Action Button: Home 3">
            <a:hlinkClick r:id="rId8" action="ppaction://hlinksldjump" highlightClick="1"/>
            <a:extLst>
              <a:ext uri="{FF2B5EF4-FFF2-40B4-BE49-F238E27FC236}">
                <a16:creationId xmlns:a16="http://schemas.microsoft.com/office/drawing/2014/main" id="{7D0A6468-EB60-CA55-5B71-F1732B5EABFA}"/>
              </a:ext>
            </a:extLst>
          </p:cNvPr>
          <p:cNvSpPr/>
          <p:nvPr/>
        </p:nvSpPr>
        <p:spPr>
          <a:xfrm>
            <a:off x="421887" y="6424397"/>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63897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8024-EB94-53A7-4ACD-505E141D3448}"/>
              </a:ext>
            </a:extLst>
          </p:cNvPr>
          <p:cNvSpPr>
            <a:spLocks noGrp="1"/>
          </p:cNvSpPr>
          <p:nvPr>
            <p:ph type="title"/>
          </p:nvPr>
        </p:nvSpPr>
        <p:spPr/>
        <p:txBody>
          <a:bodyPr/>
          <a:lstStyle/>
          <a:p>
            <a:r>
              <a:rPr lang="en-US"/>
              <a:t>Help, Acronyms, and Version History </a:t>
            </a:r>
          </a:p>
        </p:txBody>
      </p:sp>
      <p:sp>
        <p:nvSpPr>
          <p:cNvPr id="4" name="Text Placeholder 3">
            <a:extLst>
              <a:ext uri="{FF2B5EF4-FFF2-40B4-BE49-F238E27FC236}">
                <a16:creationId xmlns:a16="http://schemas.microsoft.com/office/drawing/2014/main" id="{4B19790B-1C92-AAC4-A31C-4267E6147C9C}"/>
              </a:ext>
            </a:extLst>
          </p:cNvPr>
          <p:cNvSpPr>
            <a:spLocks noGrp="1"/>
          </p:cNvSpPr>
          <p:nvPr>
            <p:ph type="body" sz="quarter" idx="11"/>
          </p:nvPr>
        </p:nvSpPr>
        <p:spPr/>
        <p:txBody>
          <a:bodyPr/>
          <a:lstStyle/>
          <a:p>
            <a:r>
              <a:rPr lang="en-US"/>
              <a:t>Version History</a:t>
            </a:r>
          </a:p>
        </p:txBody>
      </p:sp>
      <p:sp>
        <p:nvSpPr>
          <p:cNvPr id="3" name="Content Placeholder 2">
            <a:extLst>
              <a:ext uri="{FF2B5EF4-FFF2-40B4-BE49-F238E27FC236}">
                <a16:creationId xmlns:a16="http://schemas.microsoft.com/office/drawing/2014/main" id="{18B8EBC5-A63D-00E4-C5AB-C65FEC085C10}"/>
              </a:ext>
            </a:extLst>
          </p:cNvPr>
          <p:cNvSpPr>
            <a:spLocks noGrp="1"/>
          </p:cNvSpPr>
          <p:nvPr>
            <p:ph idx="4294967295"/>
          </p:nvPr>
        </p:nvSpPr>
        <p:spPr>
          <a:xfrm>
            <a:off x="635000" y="1271588"/>
            <a:ext cx="7916863" cy="4719637"/>
          </a:xfrm>
        </p:spPr>
        <p:txBody>
          <a:bodyPr>
            <a:normAutofit/>
          </a:bodyPr>
          <a:lstStyle/>
          <a:p>
            <a:r>
              <a:rPr lang="en-US"/>
              <a:t>If we need to update this document, changes will be identified here.</a:t>
            </a:r>
          </a:p>
          <a:p>
            <a:endParaRPr lang="en-US"/>
          </a:p>
        </p:txBody>
      </p:sp>
      <p:sp>
        <p:nvSpPr>
          <p:cNvPr id="6" name="Action Button: Home 3">
            <a:hlinkClick r:id="rId2" action="ppaction://hlinksldjump" highlightClick="1"/>
            <a:extLst>
              <a:ext uri="{FF2B5EF4-FFF2-40B4-BE49-F238E27FC236}">
                <a16:creationId xmlns:a16="http://schemas.microsoft.com/office/drawing/2014/main" id="{159FD2DC-8E93-46FD-A1C6-4D39F6B455E3}"/>
              </a:ext>
            </a:extLst>
          </p:cNvPr>
          <p:cNvSpPr/>
          <p:nvPr/>
        </p:nvSpPr>
        <p:spPr>
          <a:xfrm>
            <a:off x="421886"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874603CB-9034-4511-BAFC-B0BAE8E06199}"/>
              </a:ext>
            </a:extLst>
          </p:cNvPr>
          <p:cNvSpPr>
            <a:spLocks noGrp="1"/>
          </p:cNvSpPr>
          <p:nvPr>
            <p:ph type="sldNum" sz="quarter" idx="10"/>
          </p:nvPr>
        </p:nvSpPr>
        <p:spPr/>
        <p:txBody>
          <a:bodyPr/>
          <a:lstStyle/>
          <a:p>
            <a:fld id="{579045F7-0599-405E-A7CD-20A91EABA5C1}" type="slidenum">
              <a:rPr lang="en-US" smtClean="0"/>
              <a:pPr/>
              <a:t>32</a:t>
            </a:fld>
            <a:endParaRPr lang="en-US"/>
          </a:p>
        </p:txBody>
      </p:sp>
      <p:graphicFrame>
        <p:nvGraphicFramePr>
          <p:cNvPr id="8" name="object 5">
            <a:extLst>
              <a:ext uri="{FF2B5EF4-FFF2-40B4-BE49-F238E27FC236}">
                <a16:creationId xmlns:a16="http://schemas.microsoft.com/office/drawing/2014/main" id="{2FAFA45F-DD25-32C1-AA7F-E837B803DE0A}"/>
              </a:ext>
            </a:extLst>
          </p:cNvPr>
          <p:cNvGraphicFramePr>
            <a:graphicFrameLocks noGrp="1"/>
          </p:cNvGraphicFramePr>
          <p:nvPr>
            <p:extLst>
              <p:ext uri="{D42A27DB-BD31-4B8C-83A1-F6EECF244321}">
                <p14:modId xmlns:p14="http://schemas.microsoft.com/office/powerpoint/2010/main" val="2395693144"/>
              </p:ext>
            </p:extLst>
          </p:nvPr>
        </p:nvGraphicFramePr>
        <p:xfrm>
          <a:off x="609599" y="2341419"/>
          <a:ext cx="7924800" cy="1641592"/>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val="20003"/>
                    </a:ext>
                  </a:extLst>
                </a:gridCol>
                <a:gridCol w="3962400">
                  <a:extLst>
                    <a:ext uri="{9D8B030D-6E8A-4147-A177-3AD203B41FA5}">
                      <a16:colId xmlns:a16="http://schemas.microsoft.com/office/drawing/2014/main" val="3999107837"/>
                    </a:ext>
                  </a:extLst>
                </a:gridCol>
              </a:tblGrid>
              <a:tr h="338381">
                <a:tc>
                  <a:txBody>
                    <a:bodyPr/>
                    <a:lstStyle/>
                    <a:p>
                      <a:pPr marL="50800" algn="ctr">
                        <a:lnSpc>
                          <a:spcPct val="100000"/>
                        </a:lnSpc>
                        <a:spcBef>
                          <a:spcPts val="380"/>
                        </a:spcBef>
                      </a:pPr>
                      <a:r>
                        <a:rPr lang="en-US" sz="1200" b="1" i="0">
                          <a:solidFill>
                            <a:srgbClr val="FFFFFF"/>
                          </a:solidFill>
                          <a:latin typeface="Segoe UI"/>
                          <a:cs typeface="Segoe UI"/>
                        </a:rPr>
                        <a:t>Date</a:t>
                      </a:r>
                      <a:endParaRPr sz="1200" b="1" i="0">
                        <a:latin typeface="Segoe UI"/>
                        <a:cs typeface="Segoe UI"/>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200" b="1" i="0">
                          <a:solidFill>
                            <a:schemeClr val="bg1"/>
                          </a:solidFill>
                          <a:latin typeface="Segoe UI"/>
                          <a:cs typeface="Segoe UI"/>
                        </a:rPr>
                        <a:t>Description </a:t>
                      </a:r>
                      <a:endParaRPr sz="1200" b="1" i="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B w="9525" cap="flat" cmpd="sng" algn="ctr">
                      <a:solidFill>
                        <a:srgbClr val="B3B3B3"/>
                      </a:solidFill>
                      <a:prstDash val="solid"/>
                      <a:round/>
                      <a:headEnd type="none" w="med" len="med"/>
                      <a:tailEnd type="none" w="med" len="med"/>
                    </a:lnB>
                    <a:solidFill>
                      <a:srgbClr val="1C3564"/>
                    </a:solidFill>
                  </a:tcPr>
                </a:tc>
                <a:extLst>
                  <a:ext uri="{0D108BD9-81ED-4DB2-BD59-A6C34878D82A}">
                    <a16:rowId xmlns:a16="http://schemas.microsoft.com/office/drawing/2014/main" val="10000"/>
                  </a:ext>
                </a:extLst>
              </a:tr>
              <a:tr h="457200">
                <a:tc>
                  <a:txBody>
                    <a:bodyPr/>
                    <a:lstStyle/>
                    <a:p>
                      <a:pPr marL="0" indent="0" algn="l">
                        <a:lnSpc>
                          <a:spcPct val="105000"/>
                        </a:lnSpc>
                        <a:spcBef>
                          <a:spcPts val="560"/>
                        </a:spcBef>
                        <a:buClr>
                          <a:srgbClr val="1C3264"/>
                        </a:buClr>
                        <a:buFont typeface="Arial" panose="020B0604020202020204" pitchFamily="34" charset="0"/>
                        <a:buNone/>
                        <a:tabLst/>
                      </a:pPr>
                      <a:r>
                        <a:rPr lang="en-US" sz="1200" b="0" i="0" spc="0" dirty="0">
                          <a:latin typeface="Segoe UI"/>
                          <a:cs typeface="Segoe UI"/>
                        </a:rPr>
                        <a:t>09/29/2023</a:t>
                      </a:r>
                      <a:endParaRPr sz="1200" b="0" i="0" spc="0" dirty="0">
                        <a:latin typeface="Segoe UI"/>
                        <a:cs typeface="Segoe UI"/>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indent="0" algn="l">
                        <a:lnSpc>
                          <a:spcPct val="105000"/>
                        </a:lnSpc>
                        <a:spcBef>
                          <a:spcPts val="370"/>
                        </a:spcBef>
                        <a:buClr>
                          <a:srgbClr val="1C3264"/>
                        </a:buClr>
                        <a:buFont typeface="Arial" panose="020B0604020202020204" pitchFamily="34" charset="0"/>
                        <a:buNone/>
                        <a:tabLst/>
                      </a:pPr>
                      <a:r>
                        <a:rPr lang="en-US" sz="1200" b="0" i="0" spc="0" dirty="0">
                          <a:latin typeface="Segoe UI"/>
                          <a:cs typeface="Segoe UI"/>
                        </a:rPr>
                        <a:t>Updated Appendix A to add clinical social workers as individual clinicians eligible for reweighting and Appendix D to adjust the reporting entities for whom the table is applicable.</a:t>
                      </a:r>
                      <a:endParaRPr sz="1200" b="0" i="0" spc="0" dirty="0">
                        <a:latin typeface="Segoe UI"/>
                        <a:cs typeface="Segoe UI"/>
                      </a:endParaRPr>
                    </a:p>
                  </a:txBody>
                  <a:tcPr anchor="ctr">
                    <a:lnL w="9525" cap="flat" cmpd="sng" algn="ctr">
                      <a:solidFill>
                        <a:srgbClr val="C6C6C6"/>
                      </a:solidFill>
                      <a:prstDash val="solid"/>
                      <a:round/>
                      <a:headEnd type="none" w="med" len="med"/>
                      <a:tailEnd type="none" w="med" len="med"/>
                    </a:lnL>
                    <a:lnR w="9525">
                      <a:solidFill>
                        <a:srgbClr val="B3B3B3"/>
                      </a:solidFill>
                      <a:prstDash val="soli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2453626759"/>
                  </a:ext>
                </a:extLst>
              </a:tr>
              <a:tr h="457200">
                <a:tc>
                  <a:txBody>
                    <a:bodyPr/>
                    <a:lstStyle/>
                    <a:p>
                      <a:pPr marL="0" indent="0" algn="l">
                        <a:lnSpc>
                          <a:spcPct val="105000"/>
                        </a:lnSpc>
                        <a:spcBef>
                          <a:spcPts val="560"/>
                        </a:spcBef>
                        <a:buClr>
                          <a:srgbClr val="1C3264"/>
                        </a:buClr>
                        <a:buFont typeface="Arial" panose="020B0604020202020204" pitchFamily="34" charset="0"/>
                        <a:buNone/>
                        <a:tabLst/>
                      </a:pPr>
                      <a:r>
                        <a:rPr lang="en-US" sz="1200" b="0" i="0" spc="0" dirty="0">
                          <a:latin typeface="Segoe UI"/>
                          <a:cs typeface="Segoe UI"/>
                        </a:rPr>
                        <a:t>05/01</a:t>
                      </a:r>
                      <a:r>
                        <a:rPr lang="en-US" sz="1200" b="0" i="0" spc="0" dirty="0">
                          <a:highlight>
                            <a:srgbClr val="FFFFFF"/>
                          </a:highlight>
                          <a:latin typeface="Segoe UI"/>
                          <a:cs typeface="Segoe UI"/>
                        </a:rPr>
                        <a:t>/</a:t>
                      </a:r>
                      <a:r>
                        <a:rPr lang="en-US" sz="1200" b="0" i="0" spc="0" dirty="0">
                          <a:latin typeface="Segoe UI"/>
                          <a:cs typeface="Segoe UI"/>
                        </a:rPr>
                        <a:t>2023</a:t>
                      </a:r>
                      <a:endParaRPr sz="1200" b="0" i="0" spc="0" dirty="0">
                        <a:latin typeface="Segoe UI"/>
                        <a:cs typeface="Segoe UI"/>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indent="0" algn="l">
                        <a:lnSpc>
                          <a:spcPct val="105000"/>
                        </a:lnSpc>
                        <a:spcBef>
                          <a:spcPts val="370"/>
                        </a:spcBef>
                        <a:buClr>
                          <a:srgbClr val="1C3264"/>
                        </a:buClr>
                        <a:buFont typeface="Arial" panose="020B0604020202020204" pitchFamily="34" charset="0"/>
                        <a:buNone/>
                        <a:tabLst/>
                      </a:pPr>
                      <a:r>
                        <a:rPr lang="en-US" sz="1200" b="0" i="0" spc="0" dirty="0">
                          <a:latin typeface="Segoe UI"/>
                          <a:cs typeface="Segoe UI"/>
                        </a:rPr>
                        <a:t>Original Posting.</a:t>
                      </a:r>
                      <a:endParaRPr sz="1200" b="0" i="0" spc="0" dirty="0">
                        <a:latin typeface="Segoe UI"/>
                        <a:cs typeface="Segoe UI"/>
                      </a:endParaRPr>
                    </a:p>
                  </a:txBody>
                  <a:tcPr anchor="ctr">
                    <a:lnL w="9525" cap="flat" cmpd="sng" algn="ctr">
                      <a:solidFill>
                        <a:srgbClr val="C6C6C6"/>
                      </a:solidFill>
                      <a:prstDash val="solid"/>
                      <a:round/>
                      <a:headEnd type="none" w="med" len="med"/>
                      <a:tailEnd type="none" w="med" len="med"/>
                    </a:lnL>
                    <a:lnR w="9525">
                      <a:solidFill>
                        <a:srgbClr val="B3B3B3"/>
                      </a:solidFill>
                      <a:prstDash val="soli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52732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a:xfrm>
            <a:off x="3688827" y="4169860"/>
            <a:ext cx="4845574" cy="2058753"/>
          </a:xfrm>
        </p:spPr>
        <p:txBody>
          <a:bodyPr/>
          <a:lstStyle/>
          <a:p>
            <a:pPr algn="r"/>
            <a:r>
              <a:rPr lang="en-US" dirty="0"/>
              <a:t>Appendices</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95528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34</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a:t>
            </a:r>
            <a:r>
              <a:rPr lang="en-US" sz="2000" b="1" dirty="0">
                <a:solidFill>
                  <a:schemeClr val="tx1"/>
                </a:solidFill>
                <a:latin typeface="Segoe UI" panose="020B0502040204020203" pitchFamily="34" charset="0"/>
                <a:cs typeface="Segoe UI" panose="020B0502040204020203" pitchFamily="34" charset="0"/>
              </a:rPr>
              <a:t>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608331"/>
            <a:ext cx="8113775" cy="505767"/>
          </a:xfrm>
        </p:spPr>
        <p:txBody>
          <a:bodyPr>
            <a:noAutofit/>
          </a:bodyPr>
          <a:lstStyle/>
          <a:p>
            <a:pPr>
              <a:lnSpc>
                <a:spcPct val="100000"/>
              </a:lnSpc>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A. </a:t>
            </a:r>
          </a:p>
          <a:p>
            <a:pPr>
              <a:lnSpc>
                <a:spcPct val="100000"/>
              </a:lnSpc>
              <a:spcBef>
                <a:spcPts val="0"/>
              </a:spcBef>
            </a:pPr>
            <a:r>
              <a:rPr lang="en-US" b="1" kern="0" spc="-20" dirty="0">
                <a:solidFill>
                  <a:srgbClr val="0C777D"/>
                </a:solidFill>
                <a:effectLst/>
                <a:latin typeface="Segoe UI" panose="020B0502040204020203" pitchFamily="34" charset="0"/>
                <a:cs typeface="Segoe UI" panose="020B0502040204020203" pitchFamily="34" charset="0"/>
              </a:rPr>
              <a:t>Automatic Reweighting in the MIPS Promoting Interoperability Performance Category </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9" name="Content Placeholder 2">
            <a:extLst>
              <a:ext uri="{FF2B5EF4-FFF2-40B4-BE49-F238E27FC236}">
                <a16:creationId xmlns:a16="http://schemas.microsoft.com/office/drawing/2014/main" id="{7B35272E-AFE3-79D6-A7A7-64A71D5FBA83}"/>
              </a:ext>
            </a:extLst>
          </p:cNvPr>
          <p:cNvGraphicFramePr>
            <a:graphicFrameLocks/>
          </p:cNvGraphicFramePr>
          <p:nvPr>
            <p:extLst>
              <p:ext uri="{D42A27DB-BD31-4B8C-83A1-F6EECF244321}">
                <p14:modId xmlns:p14="http://schemas.microsoft.com/office/powerpoint/2010/main" val="3638308430"/>
              </p:ext>
            </p:extLst>
          </p:nvPr>
        </p:nvGraphicFramePr>
        <p:xfrm>
          <a:off x="257904" y="1148225"/>
          <a:ext cx="8628192" cy="5212634"/>
        </p:xfrm>
        <a:graphic>
          <a:graphicData uri="http://schemas.openxmlformats.org/drawingml/2006/table">
            <a:tbl>
              <a:tblPr firstRow="1" bandRow="1">
                <a:tableStyleId>{5C22544A-7EE6-4342-B048-85BDC9FD1C3A}</a:tableStyleId>
              </a:tblPr>
              <a:tblGrid>
                <a:gridCol w="4239072">
                  <a:extLst>
                    <a:ext uri="{9D8B030D-6E8A-4147-A177-3AD203B41FA5}">
                      <a16:colId xmlns:a16="http://schemas.microsoft.com/office/drawing/2014/main" val="3834638149"/>
                    </a:ext>
                  </a:extLst>
                </a:gridCol>
                <a:gridCol w="4389120">
                  <a:extLst>
                    <a:ext uri="{9D8B030D-6E8A-4147-A177-3AD203B41FA5}">
                      <a16:colId xmlns:a16="http://schemas.microsoft.com/office/drawing/2014/main" val="1666939156"/>
                    </a:ext>
                  </a:extLst>
                </a:gridCol>
              </a:tblGrid>
              <a:tr h="250807">
                <a:tc>
                  <a:txBody>
                    <a:bodyPr/>
                    <a:lstStyle/>
                    <a:p>
                      <a:pPr marL="0" marR="0" algn="ctr">
                        <a:lnSpc>
                          <a:spcPct val="107000"/>
                        </a:lnSpc>
                        <a:spcBef>
                          <a:spcPts val="300"/>
                        </a:spcBef>
                        <a:spcAft>
                          <a:spcPts val="30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Reason for Reweighting (Individual Clinicians)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300"/>
                        </a:spcBef>
                        <a:spcAft>
                          <a:spcPts val="30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Action Needed by the Individual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864667">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have one of these Special Statuses: </a:t>
                      </a: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Small Practice</a:t>
                      </a:r>
                      <a:r>
                        <a:rPr lang="en-US" sz="1100" strike="noStrik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t>
                      </a:r>
                      <a:endParaRPr lang="en-US" sz="1100" strike="sngStrike"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Ambulatory Surgical Center (ASC)-based;</a:t>
                      </a: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Hospital-based; or</a:t>
                      </a: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Non-patient facing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None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You’re automatically excepted from having to submit data for this performance category as an individual, though you may still choose to do so.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You’ll be scored in this performance category if your practice is participating as a group or virtual group and doesn’t qualify for reweighting.</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911550">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are one of these clinician types:</a:t>
                      </a: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Physical therapist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Occupational therapist</a:t>
                      </a: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Qualified speech-language pathologist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Qualified audiologist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Clinical psychologist</a:t>
                      </a: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Registered dietitian or nutrition professional</a:t>
                      </a:r>
                    </a:p>
                    <a:p>
                      <a:pPr marL="365760" lvl="0" indent="-171450">
                        <a:lnSpc>
                          <a:spcPct val="107000"/>
                        </a:lnSpc>
                        <a:buFont typeface="Arial" panose="020B0604020202020204" pitchFamily="34" charset="0"/>
                        <a:buChar char="•"/>
                      </a:pPr>
                      <a:r>
                        <a:rPr lang="en-US" sz="1100" dirty="0">
                          <a:solidFill>
                            <a:srgbClr val="000000"/>
                          </a:solidFill>
                          <a:latin typeface="Segoe UI" panose="020B0502040204020203" pitchFamily="34" charset="0"/>
                          <a:ea typeface="Calibri" panose="020F0502020204030204" pitchFamily="34" charset="0"/>
                          <a:cs typeface="Segoe UI" panose="020B0502040204020203" pitchFamily="34" charset="0"/>
                        </a:rPr>
                        <a:t>Clinical social worker</a:t>
                      </a:r>
                      <a:endParaRPr lang="en-US" sz="1100" dirty="0">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None –</a:t>
                      </a: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You’re automatically excepted from having to submit data for this performance category as an individual, though you may still choose to do so.</a:t>
                      </a: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0"/>
                        </a:spcBef>
                        <a:spcAft>
                          <a:spcPts val="60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You’ll be scored in this performance category if your practice is participating as a group or virtual group and doesn’t qualify for reweighting.</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0640678"/>
                  </a:ext>
                </a:extLst>
              </a:tr>
              <a:tr h="245999">
                <a:tc>
                  <a:txBody>
                    <a:bodyPr/>
                    <a:lstStyle/>
                    <a:p>
                      <a:pPr marL="0" marR="0" algn="l">
                        <a:lnSpc>
                          <a:spcPct val="107000"/>
                        </a:lnSpc>
                        <a:spcBef>
                          <a:spcPts val="300"/>
                        </a:spcBef>
                        <a:spcAft>
                          <a:spcPts val="3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Reason for Reweighting (Groups and Virtual Groups)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algn="l">
                        <a:lnSpc>
                          <a:spcPct val="107000"/>
                        </a:lnSpc>
                        <a:spcBef>
                          <a:spcPts val="300"/>
                        </a:spcBef>
                        <a:spcAft>
                          <a:spcPts val="3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Action Needed by the Group or Virtual Group</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extLst>
                  <a:ext uri="{0D108BD9-81ED-4DB2-BD59-A6C34878D82A}">
                    <a16:rowId xmlns:a16="http://schemas.microsoft.com/office/drawing/2014/main" val="551607199"/>
                  </a:ext>
                </a:extLst>
              </a:tr>
              <a:tr h="1314322">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 have one of these Special Statuses: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Ambulatory Surgical Center (ASC)-based.</a:t>
                      </a: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Small Practice</a:t>
                      </a: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Hospital-based: Group or virtual group must have more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than</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75% of clinicians designated as hospital-based.</a:t>
                      </a:r>
                    </a:p>
                    <a:p>
                      <a:pPr marL="365760" marR="0" lvl="0" indent="-171450" algn="l">
                        <a:lnSpc>
                          <a:spcPct val="107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Non-patient facing: Group or virtual group must have more than 75% of clinicians designated as non-patient facing.</a:t>
                      </a:r>
                    </a:p>
                    <a:p>
                      <a:pPr marL="0" marR="0" lvl="0" indent="0" algn="l">
                        <a:lnSpc>
                          <a:spcPct val="107000"/>
                        </a:lnSpc>
                        <a:spcBef>
                          <a:spcPts val="0"/>
                        </a:spcBef>
                        <a:spcAft>
                          <a:spcPts val="0"/>
                        </a:spcAft>
                        <a:buFont typeface="Symbol" panose="05050102010706020507" pitchFamily="18" charset="2"/>
                        <a:buNone/>
                      </a:pPr>
                      <a:endParaRPr lang="en-US" sz="6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You’ll be scored in this performance category if your practice is participating as a group or virtual group and doesn’t qualify for reweighting.</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algn="l">
                        <a:lnSpc>
                          <a:spcPct val="107000"/>
                        </a:lnSpc>
                        <a:spcBef>
                          <a:spcPts val="600"/>
                        </a:spcBef>
                        <a:spcAft>
                          <a:spcPts val="80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447186">
                <a:tc>
                  <a:txBody>
                    <a:bodyPr/>
                    <a:lstStyle/>
                    <a:p>
                      <a:pPr marL="0" marR="0" algn="l">
                        <a:lnSpc>
                          <a:spcPct val="107000"/>
                        </a:lnSpc>
                        <a:spcBef>
                          <a:spcPts val="0"/>
                        </a:spcBef>
                        <a:spcAft>
                          <a:spcPts val="0"/>
                        </a:spcAft>
                      </a:pPr>
                      <a:r>
                        <a:rPr lang="en-US" sz="11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All of the MIPS eligible clinicians in your group or virtual group qualify for reweighting as individuals (through any combination of special statuses, clinician type, and approved hardship exceptions).</a:t>
                      </a:r>
                    </a:p>
                    <a:p>
                      <a:pPr marL="0" marR="0" algn="l">
                        <a:lnSpc>
                          <a:spcPct val="107000"/>
                        </a:lnSpc>
                        <a:spcBef>
                          <a:spcPts val="0"/>
                        </a:spcBef>
                        <a:spcAft>
                          <a:spcPts val="0"/>
                        </a:spcAft>
                      </a:pPr>
                      <a:endParaRPr lang="en-US" sz="6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600"/>
                        </a:spcAft>
                      </a:pPr>
                      <a:r>
                        <a:rPr lang="en-US" sz="11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You’ll be scored in this performance category if your practice is participating as a group or virtual group and doesn’t qualify for reweighting.</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bl>
          </a:graphicData>
        </a:graphic>
      </p:graphicFrame>
    </p:spTree>
    <p:extLst>
      <p:ext uri="{BB962C8B-B14F-4D97-AF65-F5344CB8AC3E}">
        <p14:creationId xmlns:p14="http://schemas.microsoft.com/office/powerpoint/2010/main" val="1064455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35</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700797"/>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B.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Performance Category Weight Redistribution Policies Under Traditional MIPS Finalized for the 2023 Performance Year: Individual Clinicians, Groups and Virtual Groups </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 Placeholder 4">
            <a:extLst>
              <a:ext uri="{FF2B5EF4-FFF2-40B4-BE49-F238E27FC236}">
                <a16:creationId xmlns:a16="http://schemas.microsoft.com/office/drawing/2014/main" id="{87047678-AE4F-98EF-5A31-D4FA55B52ADD}"/>
              </a:ext>
            </a:extLst>
          </p:cNvPr>
          <p:cNvSpPr>
            <a:spLocks noGrp="1"/>
          </p:cNvSpPr>
          <p:nvPr>
            <p:ph type="body" sz="quarter" idx="12"/>
          </p:nvPr>
        </p:nvSpPr>
        <p:spPr>
          <a:xfrm>
            <a:off x="609600" y="1490472"/>
            <a:ext cx="7814057" cy="4478120"/>
          </a:xfrm>
        </p:spPr>
        <p:txBody>
          <a:bodyPr>
            <a:normAutofit/>
          </a:bodyPr>
          <a:lstStyle/>
          <a:p>
            <a:pPr marL="0" indent="0">
              <a:lnSpc>
                <a:spcPct val="110000"/>
              </a:lnSpc>
              <a:spcBef>
                <a:spcPts val="0"/>
              </a:spcBef>
              <a:spcAft>
                <a:spcPts val="1800"/>
              </a:spcAft>
              <a:buNone/>
            </a:pPr>
            <a:r>
              <a:rPr lang="en-US" sz="1100" b="0" dirty="0">
                <a:latin typeface="Segoe UI" panose="020B0502040204020203" pitchFamily="34" charset="0"/>
                <a:cs typeface="Segoe UI" panose="020B0502040204020203" pitchFamily="34" charset="0"/>
              </a:rPr>
              <a:t>The table below illustrates the 2023 performance category weights and reweighting policies that CMS will apply to clinicians, groups, and virtual groups reporting via traditional MIPS. </a:t>
            </a:r>
          </a:p>
          <a:p>
            <a:pPr marL="0" indent="0">
              <a:spcBef>
                <a:spcPts val="0"/>
              </a:spcBef>
              <a:spcAft>
                <a:spcPts val="0"/>
              </a:spcAft>
              <a:buNone/>
            </a:pPr>
            <a:r>
              <a:rPr lang="en-US" sz="1100" b="1" dirty="0">
                <a:latin typeface="Segoe UI" panose="020B0502040204020203" pitchFamily="34" charset="0"/>
                <a:cs typeface="Segoe UI" panose="020B0502040204020203" pitchFamily="34" charset="0"/>
              </a:rPr>
              <a:t>Important Reminders:</a:t>
            </a:r>
          </a:p>
          <a:p>
            <a:pPr marL="342900" lvl="2" indent="-171450">
              <a:spcBef>
                <a:spcPts val="0"/>
              </a:spcBef>
              <a:spcAft>
                <a:spcPts val="1200"/>
              </a:spcAft>
            </a:pPr>
            <a:r>
              <a:rPr lang="en-US" sz="1100" b="0" dirty="0">
                <a:latin typeface="Segoe UI" panose="020B0502040204020203" pitchFamily="34" charset="0"/>
                <a:cs typeface="Segoe UI" panose="020B0502040204020203" pitchFamily="34" charset="0"/>
              </a:rPr>
              <a:t>Individual Clinicians, Groups, Virtual Groups: If fewer than 2 performance categories can be scored (meaning 1 performance category is weighted at 100%, or all performance categories are weighted at 0%), the clinician, group, or virtual group will receive a final score equal to the performance threshold and the MIPS eligible clinicians will receive a neutral payment adjustment in the 2025 payment year.</a:t>
            </a:r>
          </a:p>
          <a:p>
            <a:pPr marL="0" indent="0">
              <a:lnSpc>
                <a:spcPct val="110000"/>
              </a:lnSpc>
              <a:spcBef>
                <a:spcPts val="0"/>
              </a:spcBef>
              <a:spcAft>
                <a:spcPts val="1800"/>
              </a:spcAft>
              <a:buNone/>
            </a:pPr>
            <a:endParaRPr lang="en-US" sz="1200" b="0" dirty="0">
              <a:latin typeface="Segoe UI" panose="020B0502040204020203" pitchFamily="34" charset="0"/>
              <a:cs typeface="Segoe UI" panose="020B0502040204020203" pitchFamily="34" charset="0"/>
            </a:endParaRPr>
          </a:p>
        </p:txBody>
      </p:sp>
      <p:graphicFrame>
        <p:nvGraphicFramePr>
          <p:cNvPr id="7" name="Content Placeholder 2">
            <a:extLst>
              <a:ext uri="{FF2B5EF4-FFF2-40B4-BE49-F238E27FC236}">
                <a16:creationId xmlns:a16="http://schemas.microsoft.com/office/drawing/2014/main" id="{E31CA058-DD06-E76C-6346-8D27E3381B77}"/>
              </a:ext>
            </a:extLst>
          </p:cNvPr>
          <p:cNvGraphicFramePr>
            <a:graphicFrameLocks/>
          </p:cNvGraphicFramePr>
          <p:nvPr>
            <p:extLst>
              <p:ext uri="{D42A27DB-BD31-4B8C-83A1-F6EECF244321}">
                <p14:modId xmlns:p14="http://schemas.microsoft.com/office/powerpoint/2010/main" val="3130055966"/>
              </p:ext>
            </p:extLst>
          </p:nvPr>
        </p:nvGraphicFramePr>
        <p:xfrm>
          <a:off x="95198" y="3124720"/>
          <a:ext cx="8294931" cy="3157392"/>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203272">
                <a:tc gridSpan="5">
                  <a:txBody>
                    <a:bodyPr/>
                    <a:lstStyle/>
                    <a:p>
                      <a:pPr marL="0" marR="0" algn="l">
                        <a:lnSpc>
                          <a:spcPct val="107000"/>
                        </a:lnSpc>
                        <a:spcBef>
                          <a:spcPts val="600"/>
                        </a:spcBef>
                        <a:spcAft>
                          <a:spcPts val="600"/>
                        </a:spcAft>
                      </a:pPr>
                      <a:r>
                        <a:rPr lang="en-US" sz="105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 Reweighting</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gn="l">
                        <a:lnSpc>
                          <a:spcPct val="107000"/>
                        </a:lnSpc>
                        <a:spcBef>
                          <a:spcPts val="600"/>
                        </a:spcBef>
                        <a:spcAft>
                          <a:spcPts val="60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Standard Weighting under traditional MIPS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gn="l">
                        <a:lnSpc>
                          <a:spcPct val="107000"/>
                        </a:lnSpc>
                        <a:spcBef>
                          <a:spcPts val="600"/>
                        </a:spcBef>
                        <a:spcAft>
                          <a:spcPts val="600"/>
                        </a:spcAft>
                      </a:pPr>
                      <a:r>
                        <a:rPr lang="en-US" sz="105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1 Performance Category</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gn="l">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a:t>
                      </a:r>
                    </a:p>
                    <a:p>
                      <a:pPr marL="0" marR="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 and Promoting Interoperability)</a:t>
                      </a:r>
                    </a:p>
                    <a:p>
                      <a:pPr marL="0" marR="0" algn="l">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473867">
                <a:tc>
                  <a:txBody>
                    <a:bodyPr/>
                    <a:lstStyle/>
                    <a:p>
                      <a:pPr marL="0" marR="0" algn="l">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Improvement Activities</a:t>
                      </a:r>
                    </a:p>
                    <a:p>
                      <a:pPr marL="0" marR="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p>
                      <a:pPr marL="0" marR="0" algn="l">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45%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a:txBody>
                    <a:bodyPr/>
                    <a:lstStyle/>
                    <a:p>
                      <a:pPr marL="0" marR="0" algn="l">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p>
                      <a:pPr marL="0" marR="0" algn="l">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gn="l">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(Quality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gn="l">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7787953"/>
                  </a:ext>
                </a:extLst>
              </a:tr>
            </a:tbl>
          </a:graphicData>
        </a:graphic>
      </p:graphicFrame>
      <p:sp>
        <p:nvSpPr>
          <p:cNvPr id="8" name="object 20">
            <a:extLst>
              <a:ext uri="{FF2B5EF4-FFF2-40B4-BE49-F238E27FC236}">
                <a16:creationId xmlns:a16="http://schemas.microsoft.com/office/drawing/2014/main" id="{40F14EB2-4BA9-8D35-7536-75C7CC183DCA}"/>
              </a:ext>
            </a:extLst>
          </p:cNvPr>
          <p:cNvSpPr txBox="1"/>
          <p:nvPr/>
        </p:nvSpPr>
        <p:spPr>
          <a:xfrm>
            <a:off x="6841937" y="1680118"/>
            <a:ext cx="2302063" cy="588364"/>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100" dirty="0">
                <a:solidFill>
                  <a:schemeClr val="bg1"/>
                </a:solidFill>
                <a:latin typeface="Segoe UI" panose="020B0502040204020203" pitchFamily="34" charset="0"/>
                <a:cs typeface="Segoe UI" panose="020B0502040204020203" pitchFamily="34" charset="0"/>
              </a:rPr>
              <a:t>Refer to </a:t>
            </a:r>
            <a:r>
              <a:rPr lang="en-US" sz="1100" dirty="0">
                <a:solidFill>
                  <a:schemeClr val="bg1"/>
                </a:solidFill>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Appendix D</a:t>
            </a:r>
            <a:r>
              <a:rPr lang="en-US" sz="1100" dirty="0">
                <a:solidFill>
                  <a:schemeClr val="bg1"/>
                </a:solidFill>
                <a:latin typeface="Segoe UI" panose="020B0502040204020203" pitchFamily="34" charset="0"/>
                <a:cs typeface="Segoe UI" panose="020B0502040204020203" pitchFamily="34" charset="0"/>
              </a:rPr>
              <a:t> for reweighting policies that apply to APM Entities.</a:t>
            </a:r>
          </a:p>
        </p:txBody>
      </p:sp>
      <p:sp>
        <p:nvSpPr>
          <p:cNvPr id="10" name="object 20">
            <a:extLst>
              <a:ext uri="{FF2B5EF4-FFF2-40B4-BE49-F238E27FC236}">
                <a16:creationId xmlns:a16="http://schemas.microsoft.com/office/drawing/2014/main" id="{CEC5E860-0B23-F6AB-8C88-C19D997E27E9}"/>
              </a:ext>
            </a:extLst>
          </p:cNvPr>
          <p:cNvSpPr txBox="1"/>
          <p:nvPr/>
        </p:nvSpPr>
        <p:spPr>
          <a:xfrm>
            <a:off x="7942216" y="3925863"/>
            <a:ext cx="1184367" cy="2418077"/>
          </a:xfrm>
          <a:prstGeom prst="rect">
            <a:avLst/>
          </a:prstGeom>
          <a:solidFill>
            <a:schemeClr val="bg1"/>
          </a:solidFill>
          <a:ln w="28575">
            <a:solidFill>
              <a:srgbClr val="000000"/>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u="sng" dirty="0">
                <a:solidFill>
                  <a:srgbClr val="1B3264"/>
                </a:solidFill>
                <a:latin typeface="Segoe UI" panose="020B0502040204020203" pitchFamily="34" charset="0"/>
                <a:cs typeface="Segoe UI" panose="020B0502040204020203" pitchFamily="34" charset="0"/>
              </a:rPr>
              <a:t>Note</a:t>
            </a:r>
            <a:r>
              <a:rPr lang="en-US" sz="1200" u="sng" dirty="0">
                <a:solidFill>
                  <a:srgbClr val="1B3264"/>
                </a:solidFill>
                <a:latin typeface="Segoe UI" panose="020B0502040204020203" pitchFamily="34" charset="0"/>
                <a:cs typeface="Segoe UI" panose="020B0502040204020203" pitchFamily="34" charset="0"/>
              </a:rPr>
              <a:t>:</a:t>
            </a:r>
            <a:r>
              <a:rPr lang="en-US" sz="1200" dirty="0">
                <a:solidFill>
                  <a:srgbClr val="1B3264"/>
                </a:solidFill>
                <a:latin typeface="Segoe UI" panose="020B0502040204020203" pitchFamily="34" charset="0"/>
                <a:cs typeface="Segoe UI" panose="020B0502040204020203" pitchFamily="34" charset="0"/>
              </a:rPr>
              <a:t> Small practices have a different distribution policy than individual clinicians, larger groups, and virtual groups.</a:t>
            </a:r>
          </a:p>
        </p:txBody>
      </p:sp>
      <p:sp>
        <p:nvSpPr>
          <p:cNvPr id="11" name="object 20">
            <a:extLst>
              <a:ext uri="{FF2B5EF4-FFF2-40B4-BE49-F238E27FC236}">
                <a16:creationId xmlns:a16="http://schemas.microsoft.com/office/drawing/2014/main" id="{4DD5A637-7356-13E8-9A61-CDE20058895A}"/>
              </a:ext>
            </a:extLst>
          </p:cNvPr>
          <p:cNvSpPr txBox="1"/>
          <p:nvPr/>
        </p:nvSpPr>
        <p:spPr>
          <a:xfrm>
            <a:off x="5628375" y="6499529"/>
            <a:ext cx="2520041" cy="26117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dirty="0">
                <a:solidFill>
                  <a:schemeClr val="bg1"/>
                </a:solidFill>
                <a:latin typeface="Segoe UI" panose="020B0502040204020203" pitchFamily="34" charset="0"/>
                <a:cs typeface="Segoe UI" panose="020B0502040204020203" pitchFamily="34" charset="0"/>
              </a:rPr>
              <a:t>*Table continues on next slide. </a:t>
            </a:r>
          </a:p>
        </p:txBody>
      </p:sp>
    </p:spTree>
    <p:extLst>
      <p:ext uri="{BB962C8B-B14F-4D97-AF65-F5344CB8AC3E}">
        <p14:creationId xmlns:p14="http://schemas.microsoft.com/office/powerpoint/2010/main" val="1097923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36</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746517"/>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B.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Performance Category Weight Redistribution Policies Under Traditional MIPS Finalized for the 2023 Performance Year: Individual Clinicians, Groups and Virtual Groups </a:t>
            </a:r>
            <a:r>
              <a:rPr lang="en-US" b="0" kern="0" dirty="0">
                <a:solidFill>
                  <a:srgbClr val="0C777D"/>
                </a:solidFill>
                <a:effectLst/>
                <a:latin typeface="Segoe UI" panose="020B0502040204020203" pitchFamily="34" charset="0"/>
                <a:cs typeface="Segoe UI" panose="020B0502040204020203" pitchFamily="34" charset="0"/>
              </a:rPr>
              <a:t>(Continued)</a:t>
            </a:r>
            <a:r>
              <a:rPr lang="en-US" b="1" kern="0" dirty="0">
                <a:solidFill>
                  <a:srgbClr val="0C777D"/>
                </a:solidFill>
                <a:effectLst/>
                <a:latin typeface="Segoe UI" panose="020B0502040204020203" pitchFamily="34" charset="0"/>
                <a:cs typeface="Segoe UI" panose="020B0502040204020203" pitchFamily="34" charset="0"/>
              </a:rPr>
              <a:t> </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bject 20">
            <a:extLst>
              <a:ext uri="{FF2B5EF4-FFF2-40B4-BE49-F238E27FC236}">
                <a16:creationId xmlns:a16="http://schemas.microsoft.com/office/drawing/2014/main" id="{4DD5A637-7356-13E8-9A61-CDE20058895A}"/>
              </a:ext>
            </a:extLst>
          </p:cNvPr>
          <p:cNvSpPr txBox="1"/>
          <p:nvPr/>
        </p:nvSpPr>
        <p:spPr>
          <a:xfrm>
            <a:off x="5628375" y="6499529"/>
            <a:ext cx="2520041" cy="26117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dirty="0">
                <a:solidFill>
                  <a:schemeClr val="bg1"/>
                </a:solidFill>
                <a:latin typeface="Segoe UI" panose="020B0502040204020203" pitchFamily="34" charset="0"/>
                <a:cs typeface="Segoe UI" panose="020B0502040204020203" pitchFamily="34" charset="0"/>
              </a:rPr>
              <a:t>*Table continues on next slide. </a:t>
            </a:r>
          </a:p>
        </p:txBody>
      </p:sp>
      <p:graphicFrame>
        <p:nvGraphicFramePr>
          <p:cNvPr id="13" name="Content Placeholder 2">
            <a:extLst>
              <a:ext uri="{FF2B5EF4-FFF2-40B4-BE49-F238E27FC236}">
                <a16:creationId xmlns:a16="http://schemas.microsoft.com/office/drawing/2014/main" id="{61A8267D-1A7A-9A3B-5EA3-4A16B1F095C8}"/>
              </a:ext>
            </a:extLst>
          </p:cNvPr>
          <p:cNvGraphicFramePr>
            <a:graphicFrameLocks/>
          </p:cNvGraphicFramePr>
          <p:nvPr>
            <p:extLst>
              <p:ext uri="{D42A27DB-BD31-4B8C-83A1-F6EECF244321}">
                <p14:modId xmlns:p14="http://schemas.microsoft.com/office/powerpoint/2010/main" val="438574574"/>
              </p:ext>
            </p:extLst>
          </p:nvPr>
        </p:nvGraphicFramePr>
        <p:xfrm>
          <a:off x="301752" y="1546135"/>
          <a:ext cx="8509153" cy="4156084"/>
        </p:xfrm>
        <a:graphic>
          <a:graphicData uri="http://schemas.openxmlformats.org/drawingml/2006/table">
            <a:tbl>
              <a:tblPr firstRow="1" bandRow="1">
                <a:tableStyleId>{5C22544A-7EE6-4342-B048-85BDC9FD1C3A}</a:tableStyleId>
              </a:tblPr>
              <a:tblGrid>
                <a:gridCol w="3179843">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05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2 Performance Categories</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228481">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Promoting Interoperability</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 Promoting Interoperability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8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308312">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Quality</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 Quality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8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Improvement Activities</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 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 + Quality)</a:t>
                      </a:r>
                    </a:p>
                    <a:p>
                      <a:pPr marL="0" marR="0">
                        <a:lnSpc>
                          <a:spcPct val="100000"/>
                        </a:lnSpc>
                        <a:spcBef>
                          <a:spcPts val="0"/>
                        </a:spcBef>
                        <a:spcAft>
                          <a:spcPts val="0"/>
                        </a:spcAft>
                      </a:pPr>
                      <a:endParaRPr lang="en-US" sz="8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402440">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Quality</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 Quality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Cost + Improvement Activities)</a:t>
                      </a:r>
                    </a:p>
                    <a:p>
                      <a:pPr marL="0" marR="0">
                        <a:lnSpc>
                          <a:spcPct val="100000"/>
                        </a:lnSpc>
                        <a:spcBef>
                          <a:spcPts val="0"/>
                        </a:spcBef>
                        <a:spcAft>
                          <a:spcPts val="0"/>
                        </a:spcAft>
                      </a:pPr>
                      <a:endParaRPr lang="en-US" sz="8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438095">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Improvement Activities</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 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8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6457327"/>
                  </a:ext>
                </a:extLst>
              </a:tr>
              <a:tr h="308312">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 + No Improvement Activities</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(Quality + 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8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8470838"/>
                  </a:ext>
                </a:extLst>
              </a:tr>
            </a:tbl>
          </a:graphicData>
        </a:graphic>
      </p:graphicFrame>
      <p:sp>
        <p:nvSpPr>
          <p:cNvPr id="14" name="TextBox 13">
            <a:extLst>
              <a:ext uri="{FF2B5EF4-FFF2-40B4-BE49-F238E27FC236}">
                <a16:creationId xmlns:a16="http://schemas.microsoft.com/office/drawing/2014/main" id="{342F11ED-9C5F-A84F-1F52-DB9519440BB7}"/>
              </a:ext>
            </a:extLst>
          </p:cNvPr>
          <p:cNvSpPr txBox="1"/>
          <p:nvPr/>
        </p:nvSpPr>
        <p:spPr>
          <a:xfrm>
            <a:off x="239469" y="5845947"/>
            <a:ext cx="8571436" cy="600164"/>
          </a:xfrm>
          <a:prstGeom prst="rect">
            <a:avLst/>
          </a:prstGeom>
          <a:noFill/>
        </p:spPr>
        <p:txBody>
          <a:bodyPr wrap="square" rtlCol="0">
            <a:spAutoFit/>
          </a:bodyPr>
          <a:lstStyle/>
          <a:p>
            <a:r>
              <a:rPr lang="en-US" sz="1100" b="1" dirty="0">
                <a:solidFill>
                  <a:srgbClr val="0E7C84"/>
                </a:solidFill>
                <a:latin typeface="Segoe UI" panose="020B0502040204020203" pitchFamily="34" charset="0"/>
                <a:cs typeface="Segoe UI" panose="020B0502040204020203" pitchFamily="34" charset="0"/>
              </a:rPr>
              <a:t>Note: </a:t>
            </a:r>
            <a:r>
              <a:rPr lang="en-US" sz="1100" dirty="0">
                <a:solidFill>
                  <a:srgbClr val="0E7C84"/>
                </a:solidFill>
                <a:latin typeface="Segoe UI" panose="020B0502040204020203" pitchFamily="34" charset="0"/>
                <a:cs typeface="Segoe UI" panose="020B0502040204020203" pitchFamily="34" charset="0"/>
              </a:rPr>
              <a:t>If you have multiple performance categories reweighted to 0% so that a single performance category is weighted at 100% of your final score, you’ll receive a score equal to the performance threshold regardless of any data submitted or not submitted. See next slide for additional information. </a:t>
            </a:r>
          </a:p>
        </p:txBody>
      </p:sp>
    </p:spTree>
    <p:extLst>
      <p:ext uri="{BB962C8B-B14F-4D97-AF65-F5344CB8AC3E}">
        <p14:creationId xmlns:p14="http://schemas.microsoft.com/office/powerpoint/2010/main" val="2159474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37</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844633"/>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B.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Performance Category Weight Redistribution Policies Under Traditional MIPS Finalized for the 2023 Performance Year: Individual Clinicians, Groups and Virtual Groups </a:t>
            </a:r>
            <a:r>
              <a:rPr lang="en-US" b="0" kern="0" dirty="0">
                <a:solidFill>
                  <a:srgbClr val="0C777D"/>
                </a:solidFill>
                <a:effectLst/>
                <a:latin typeface="Segoe UI" panose="020B0502040204020203" pitchFamily="34" charset="0"/>
                <a:cs typeface="Segoe UI" panose="020B0502040204020203" pitchFamily="34" charset="0"/>
              </a:rPr>
              <a:t>(Continued)</a:t>
            </a:r>
            <a:r>
              <a:rPr lang="en-US" b="1" kern="0" dirty="0">
                <a:solidFill>
                  <a:srgbClr val="0C777D"/>
                </a:solidFill>
                <a:effectLst/>
                <a:latin typeface="Segoe UI" panose="020B0502040204020203" pitchFamily="34" charset="0"/>
                <a:cs typeface="Segoe UI" panose="020B0502040204020203" pitchFamily="34" charset="0"/>
              </a:rPr>
              <a:t> </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A29796B4-96C7-F402-9F08-C937CFB7B81C}"/>
              </a:ext>
            </a:extLst>
          </p:cNvPr>
          <p:cNvGraphicFramePr>
            <a:graphicFrameLocks/>
          </p:cNvGraphicFramePr>
          <p:nvPr>
            <p:extLst>
              <p:ext uri="{D42A27DB-BD31-4B8C-83A1-F6EECF244321}">
                <p14:modId xmlns:p14="http://schemas.microsoft.com/office/powerpoint/2010/main" val="3459001408"/>
              </p:ext>
            </p:extLst>
          </p:nvPr>
        </p:nvGraphicFramePr>
        <p:xfrm>
          <a:off x="424534" y="1679296"/>
          <a:ext cx="8294931" cy="2142674"/>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3 Performance Categories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gridSpan="5">
                  <a:txBody>
                    <a:bodyPr/>
                    <a:lstStyle/>
                    <a:p>
                      <a:pPr marL="0" marR="0">
                        <a:lnSpc>
                          <a:spcPct val="100000"/>
                        </a:lnSpc>
                        <a:spcBef>
                          <a:spcPts val="0"/>
                        </a:spcBef>
                        <a:spcAft>
                          <a:spcPts val="0"/>
                        </a:spcAft>
                      </a:pPr>
                      <a:r>
                        <a:rPr lang="en-US" sz="11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If you have multiple performance categories reweighted to 0% so that a single performance category is weighted at 100% of your final score, you’ll receive a score equal to the performance threshold regardless of any data submitted or not and receive a neutral payment adjustment. </a:t>
                      </a:r>
                    </a:p>
                    <a:p>
                      <a:pPr marL="0" marR="0">
                        <a:lnSpc>
                          <a:spcPct val="100000"/>
                        </a:lnSpc>
                        <a:spcBef>
                          <a:spcPts val="0"/>
                        </a:spcBef>
                        <a:spcAft>
                          <a:spcPts val="0"/>
                        </a:spcAft>
                      </a:pPr>
                      <a:endPar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40967">
                <a:tc gridSpan="5">
                  <a:txBody>
                    <a:bodyPr/>
                    <a:lstStyle/>
                    <a:p>
                      <a:pPr marL="0" marR="0">
                        <a:lnSpc>
                          <a:spcPct val="100000"/>
                        </a:lnSpc>
                        <a:spcBef>
                          <a:spcPts val="0"/>
                        </a:spcBef>
                        <a:spcAft>
                          <a:spcPts val="0"/>
                        </a:spcAft>
                      </a:pPr>
                      <a:r>
                        <a:rPr lang="en-US" sz="11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Reweight 4 Performance Categories</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gridSpan="5">
                  <a:txBody>
                    <a:bodyPr/>
                    <a:lstStyle/>
                    <a:p>
                      <a:pPr marL="0" marR="0">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If all performance categories are reweighted to 0%, </a:t>
                      </a:r>
                      <a:r>
                        <a:rPr lang="en-US" sz="11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you’ll </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receive a score equal to the performance threshold regardless of any data submitted or not and receive a neutral payment adjustment. </a:t>
                      </a:r>
                    </a:p>
                    <a:p>
                      <a:pPr marL="0" marR="0">
                        <a:lnSpc>
                          <a:spcPct val="100000"/>
                        </a:lnSpc>
                        <a:spcBef>
                          <a:spcPts val="0"/>
                        </a:spcBef>
                        <a:spcAft>
                          <a:spcPts val="0"/>
                        </a:spcAft>
                      </a:pPr>
                      <a:endPar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bl>
          </a:graphicData>
        </a:graphic>
      </p:graphicFrame>
    </p:spTree>
    <p:extLst>
      <p:ext uri="{BB962C8B-B14F-4D97-AF65-F5344CB8AC3E}">
        <p14:creationId xmlns:p14="http://schemas.microsoft.com/office/powerpoint/2010/main" val="2249043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38</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700797"/>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C.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Performance Category Weight Redistribution Policies Under Traditional MIPS Finalized for the 2023 Performance Year: Small Practices</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9964E1D-C418-8F32-A1AA-24BF8FA194D3}"/>
              </a:ext>
            </a:extLst>
          </p:cNvPr>
          <p:cNvSpPr txBox="1">
            <a:spLocks/>
          </p:cNvSpPr>
          <p:nvPr/>
        </p:nvSpPr>
        <p:spPr>
          <a:xfrm>
            <a:off x="609600" y="1398048"/>
            <a:ext cx="4276194" cy="924676"/>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b="0" dirty="0">
                <a:solidFill>
                  <a:srgbClr val="000000"/>
                </a:solidFill>
              </a:rPr>
              <a:t>The table below illustrates the 2023 performance category weights and reweighting policies that CMS will apply to small practices. </a:t>
            </a:r>
          </a:p>
        </p:txBody>
      </p:sp>
      <p:sp>
        <p:nvSpPr>
          <p:cNvPr id="8" name="object 20">
            <a:extLst>
              <a:ext uri="{FF2B5EF4-FFF2-40B4-BE49-F238E27FC236}">
                <a16:creationId xmlns:a16="http://schemas.microsoft.com/office/drawing/2014/main" id="{69C02AC0-98DA-971D-39CD-53CD8A0E8FD4}"/>
              </a:ext>
            </a:extLst>
          </p:cNvPr>
          <p:cNvSpPr txBox="1"/>
          <p:nvPr/>
        </p:nvSpPr>
        <p:spPr>
          <a:xfrm>
            <a:off x="5085709" y="1427628"/>
            <a:ext cx="4058291" cy="835635"/>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Refer to </a:t>
            </a:r>
            <a:r>
              <a:rPr lang="en-US" sz="1200" dirty="0">
                <a:solidFill>
                  <a:schemeClr val="bg1"/>
                </a:solidFill>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Appendix D</a:t>
            </a:r>
            <a:r>
              <a:rPr lang="en-US" sz="1200" dirty="0">
                <a:solidFill>
                  <a:schemeClr val="bg1"/>
                </a:solidFill>
                <a:latin typeface="Segoe UI" panose="020B0502040204020203" pitchFamily="34" charset="0"/>
                <a:cs typeface="Segoe UI" panose="020B0502040204020203" pitchFamily="34" charset="0"/>
              </a:rPr>
              <a:t> for reweighting policies that apply to APM Entities reporting the APP. </a:t>
            </a:r>
            <a:r>
              <a:rPr lang="en-US" sz="1200" dirty="0">
                <a:solidFill>
                  <a:schemeClr val="bg1"/>
                </a:solidFill>
                <a:latin typeface="Segoe UI" panose="020B0502040204020203" pitchFamily="34" charset="0"/>
                <a:ea typeface="+mn-lt"/>
                <a:cs typeface="Segoe UI" panose="020B0502040204020203" pitchFamily="34" charset="0"/>
              </a:rPr>
              <a:t>APM Entities reporting traditional MIPS or MVPs can </a:t>
            </a:r>
            <a:r>
              <a:rPr lang="en-US" sz="1200" b="1" dirty="0">
                <a:solidFill>
                  <a:schemeClr val="bg1"/>
                </a:solidFill>
                <a:latin typeface="Segoe UI" panose="020B0502040204020203" pitchFamily="34" charset="0"/>
                <a:ea typeface="+mn-lt"/>
                <a:cs typeface="Segoe UI" panose="020B0502040204020203" pitchFamily="34" charset="0"/>
              </a:rPr>
              <a:t>only </a:t>
            </a:r>
            <a:r>
              <a:rPr lang="en-US" sz="1200" dirty="0">
                <a:solidFill>
                  <a:schemeClr val="bg1"/>
                </a:solidFill>
                <a:latin typeface="Segoe UI" panose="020B0502040204020203" pitchFamily="34" charset="0"/>
                <a:ea typeface="+mn-lt"/>
                <a:cs typeface="Segoe UI" panose="020B0502040204020203" pitchFamily="34" charset="0"/>
              </a:rPr>
              <a:t>request reweighting for </a:t>
            </a:r>
            <a:r>
              <a:rPr lang="en-US" sz="1200" b="1" dirty="0">
                <a:solidFill>
                  <a:schemeClr val="bg1"/>
                </a:solidFill>
                <a:latin typeface="Segoe UI" panose="020B0502040204020203" pitchFamily="34" charset="0"/>
                <a:ea typeface="+mn-lt"/>
                <a:cs typeface="Segoe UI" panose="020B0502040204020203" pitchFamily="34" charset="0"/>
              </a:rPr>
              <a:t>all </a:t>
            </a:r>
            <a:r>
              <a:rPr lang="en-US" sz="1200" dirty="0">
                <a:solidFill>
                  <a:schemeClr val="bg1"/>
                </a:solidFill>
                <a:latin typeface="Segoe UI" panose="020B0502040204020203" pitchFamily="34" charset="0"/>
                <a:ea typeface="+mn-lt"/>
                <a:cs typeface="Segoe UI" panose="020B0502040204020203" pitchFamily="34" charset="0"/>
              </a:rPr>
              <a:t>performance categories. </a:t>
            </a:r>
          </a:p>
        </p:txBody>
      </p:sp>
      <p:graphicFrame>
        <p:nvGraphicFramePr>
          <p:cNvPr id="9" name="Content Placeholder 2">
            <a:extLst>
              <a:ext uri="{FF2B5EF4-FFF2-40B4-BE49-F238E27FC236}">
                <a16:creationId xmlns:a16="http://schemas.microsoft.com/office/drawing/2014/main" id="{4ED39FD5-BDD7-3BF0-61F8-AA7B476BD684}"/>
              </a:ext>
            </a:extLst>
          </p:cNvPr>
          <p:cNvGraphicFramePr>
            <a:graphicFrameLocks/>
          </p:cNvGraphicFramePr>
          <p:nvPr>
            <p:extLst>
              <p:ext uri="{D42A27DB-BD31-4B8C-83A1-F6EECF244321}">
                <p14:modId xmlns:p14="http://schemas.microsoft.com/office/powerpoint/2010/main" val="253383434"/>
              </p:ext>
            </p:extLst>
          </p:nvPr>
        </p:nvGraphicFramePr>
        <p:xfrm>
          <a:off x="468763" y="2348954"/>
          <a:ext cx="8294931" cy="3645370"/>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No Reweighting</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7000"/>
                        </a:lnSpc>
                        <a:spcBef>
                          <a:spcPts val="600"/>
                        </a:spcBef>
                        <a:spcAft>
                          <a:spcPts val="600"/>
                        </a:spcAft>
                      </a:pPr>
                      <a:r>
                        <a:rPr lang="en-US" sz="1100" b="1">
                          <a:solidFill>
                            <a:srgbClr val="0C777D"/>
                          </a:solidFill>
                          <a:effectLst/>
                          <a:latin typeface="Segoe UI" panose="020B0502040204020203" pitchFamily="34" charset="0"/>
                          <a:ea typeface="Calibri" panose="020F0502020204030204" pitchFamily="34" charset="0"/>
                          <a:cs typeface="Segoe UI" panose="020B0502040204020203" pitchFamily="34" charset="0"/>
                        </a:rPr>
                        <a:t>Standard Weighting under traditional MIPS for small practices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gn="ctr">
                        <a:lnSpc>
                          <a:spcPct val="107000"/>
                        </a:lnSpc>
                        <a:spcBef>
                          <a:spcPts val="600"/>
                        </a:spcBef>
                        <a:spcAft>
                          <a:spcPts val="600"/>
                        </a:spcAft>
                      </a:pPr>
                      <a:r>
                        <a:rPr lang="en-US" sz="11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1 Performance Category</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a:t>
                      </a:r>
                    </a:p>
                    <a:p>
                      <a:pPr marL="0" marR="0">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 and Promoting Interoperability)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473867">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Improvement Activities</a:t>
                      </a:r>
                    </a:p>
                    <a:p>
                      <a:pPr marL="0" marR="0">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(Improvement Activities </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45%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 and Improvement Activities)</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40%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(Quality </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7787953"/>
                  </a:ext>
                </a:extLst>
              </a:tr>
            </a:tbl>
          </a:graphicData>
        </a:graphic>
      </p:graphicFrame>
      <p:sp>
        <p:nvSpPr>
          <p:cNvPr id="10" name="object 20">
            <a:extLst>
              <a:ext uri="{FF2B5EF4-FFF2-40B4-BE49-F238E27FC236}">
                <a16:creationId xmlns:a16="http://schemas.microsoft.com/office/drawing/2014/main" id="{12A6A5B0-A52B-81D5-797F-2B9506777AE6}"/>
              </a:ext>
            </a:extLst>
          </p:cNvPr>
          <p:cNvSpPr txBox="1"/>
          <p:nvPr/>
        </p:nvSpPr>
        <p:spPr>
          <a:xfrm>
            <a:off x="5674985" y="6499998"/>
            <a:ext cx="2520041" cy="26117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dirty="0">
                <a:solidFill>
                  <a:schemeClr val="bg1"/>
                </a:solidFill>
              </a:rPr>
              <a:t>*</a:t>
            </a:r>
            <a:r>
              <a:rPr lang="en-US" sz="1200" dirty="0">
                <a:solidFill>
                  <a:schemeClr val="bg1"/>
                </a:solidFill>
                <a:latin typeface="Segoe UI" panose="020B0502040204020203" pitchFamily="34" charset="0"/>
                <a:cs typeface="Segoe UI" panose="020B0502040204020203" pitchFamily="34" charset="0"/>
              </a:rPr>
              <a:t>Table</a:t>
            </a:r>
            <a:r>
              <a:rPr lang="en-US" sz="1200" dirty="0">
                <a:solidFill>
                  <a:schemeClr val="bg1"/>
                </a:solidFill>
              </a:rPr>
              <a:t> continues on next slide. </a:t>
            </a:r>
          </a:p>
        </p:txBody>
      </p:sp>
    </p:spTree>
    <p:extLst>
      <p:ext uri="{BB962C8B-B14F-4D97-AF65-F5344CB8AC3E}">
        <p14:creationId xmlns:p14="http://schemas.microsoft.com/office/powerpoint/2010/main" val="3438164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39</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649427"/>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C.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Performance Category Weight Redistribution Policies Under Traditional MIPS Finalized for the 2023 Performance Year: Small Practices</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671584D9-2BCE-6269-6477-465581452546}"/>
              </a:ext>
            </a:extLst>
          </p:cNvPr>
          <p:cNvGraphicFramePr>
            <a:graphicFrameLocks/>
          </p:cNvGraphicFramePr>
          <p:nvPr>
            <p:extLst>
              <p:ext uri="{D42A27DB-BD31-4B8C-83A1-F6EECF244321}">
                <p14:modId xmlns:p14="http://schemas.microsoft.com/office/powerpoint/2010/main" val="199576998"/>
              </p:ext>
            </p:extLst>
          </p:nvPr>
        </p:nvGraphicFramePr>
        <p:xfrm>
          <a:off x="525118" y="1298757"/>
          <a:ext cx="8294931" cy="4544704"/>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050" b="1">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2 Performance Categories</a:t>
                      </a:r>
                      <a:endParaRPr lang="en-US" sz="105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Promoting Interoperability</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 Promoting Interoperability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 </a:t>
                      </a:r>
                      <a:r>
                        <a:rPr lang="en-US" sz="1050" b="0" i="0" u="none" strike="noStrike" noProof="0" dirty="0">
                          <a:solidFill>
                            <a:srgbClr val="000000"/>
                          </a:solidFill>
                          <a:effectLst/>
                          <a:latin typeface="Segoe UI" panose="020B0502040204020203" pitchFamily="34" charset="0"/>
                          <a:cs typeface="Segoe UI" panose="020B0502040204020203" pitchFamily="34" charset="0"/>
                        </a:rPr>
                        <a:t>and Improvement Activities</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t>
                      </a:r>
                    </a:p>
                    <a:p>
                      <a:pPr marL="0" marR="0">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308312">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Quality</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 Quality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Improvement Activities</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(Cost + 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 + Quality)</a:t>
                      </a:r>
                    </a:p>
                    <a:p>
                      <a:pPr marL="0" marR="0">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402440">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Quality</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 Quality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Cost + Improvement Activities)</a:t>
                      </a:r>
                    </a:p>
                    <a:p>
                      <a:pPr marL="0" marR="0">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Improvement Activities</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 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6457327"/>
                  </a:ext>
                </a:extLst>
              </a:tr>
              <a:tr h="308312">
                <a:tc>
                  <a:txBody>
                    <a:bodyPr/>
                    <a:lstStyle/>
                    <a:p>
                      <a:pPr marL="0" marR="0">
                        <a:lnSpc>
                          <a:spcPct val="100000"/>
                        </a:lnSpc>
                        <a:spcBef>
                          <a:spcPts val="0"/>
                        </a:spcBef>
                        <a:spcAft>
                          <a:spcPts val="0"/>
                        </a:spcAft>
                      </a:pPr>
                      <a:r>
                        <a:rPr lang="en-US" sz="105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 + No Improvement Activities</a:t>
                      </a:r>
                    </a:p>
                    <a:p>
                      <a:pPr marL="0" marR="0">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(Quality + Improvement Activities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8470838"/>
                  </a:ext>
                </a:extLst>
              </a:tr>
            </a:tbl>
          </a:graphicData>
        </a:graphic>
      </p:graphicFrame>
      <p:sp>
        <p:nvSpPr>
          <p:cNvPr id="11" name="TextBox 10">
            <a:extLst>
              <a:ext uri="{FF2B5EF4-FFF2-40B4-BE49-F238E27FC236}">
                <a16:creationId xmlns:a16="http://schemas.microsoft.com/office/drawing/2014/main" id="{9752590D-7DD8-6B78-E89E-4E67C20EAE86}"/>
              </a:ext>
            </a:extLst>
          </p:cNvPr>
          <p:cNvSpPr txBox="1"/>
          <p:nvPr/>
        </p:nvSpPr>
        <p:spPr>
          <a:xfrm>
            <a:off x="525117" y="5837212"/>
            <a:ext cx="8294931" cy="600164"/>
          </a:xfrm>
          <a:prstGeom prst="rect">
            <a:avLst/>
          </a:prstGeom>
          <a:noFill/>
        </p:spPr>
        <p:txBody>
          <a:bodyPr wrap="square" rtlCol="0">
            <a:spAutoFit/>
          </a:bodyPr>
          <a:lstStyle/>
          <a:p>
            <a:r>
              <a:rPr lang="en-US" sz="1100" b="1" dirty="0">
                <a:latin typeface="Segoe UI" panose="020B0502040204020203" pitchFamily="34" charset="0"/>
                <a:cs typeface="Segoe UI" panose="020B0502040204020203" pitchFamily="34" charset="0"/>
              </a:rPr>
              <a:t>Note: </a:t>
            </a:r>
            <a:r>
              <a:rPr lang="en-US" sz="1100" dirty="0">
                <a:latin typeface="Segoe UI" panose="020B0502040204020203" pitchFamily="34" charset="0"/>
                <a:cs typeface="Segoe UI" panose="020B0502040204020203" pitchFamily="34" charset="0"/>
              </a:rPr>
              <a:t>If you have multiple performance categories reweighted to 0% so that a single performance category is weighted at 100% of your final score, you’ll receive a score equal to the performance threshold regardless of any data submitted or not submitted. See next slide for additional information. </a:t>
            </a:r>
          </a:p>
        </p:txBody>
      </p:sp>
    </p:spTree>
    <p:extLst>
      <p:ext uri="{BB962C8B-B14F-4D97-AF65-F5344CB8AC3E}">
        <p14:creationId xmlns:p14="http://schemas.microsoft.com/office/powerpoint/2010/main" val="1057328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90BCA0F-BE26-49D4-82AA-4F584E1CBE1F}"/>
              </a:ext>
            </a:extLst>
          </p:cNvPr>
          <p:cNvSpPr>
            <a:spLocks noGrp="1"/>
          </p:cNvSpPr>
          <p:nvPr>
            <p:ph type="title"/>
          </p:nvPr>
        </p:nvSpPr>
        <p:spPr/>
        <p:txBody>
          <a:bodyPr/>
          <a:lstStyle/>
          <a:p>
            <a:r>
              <a:rPr lang="en-US"/>
              <a:t>How to Use This Guide</a:t>
            </a:r>
          </a:p>
        </p:txBody>
      </p:sp>
      <p:grpSp>
        <p:nvGrpSpPr>
          <p:cNvPr id="9" name="Group 8">
            <a:extLst>
              <a:ext uri="{FF2B5EF4-FFF2-40B4-BE49-F238E27FC236}">
                <a16:creationId xmlns:a16="http://schemas.microsoft.com/office/drawing/2014/main" id="{EF5BDFA3-E17A-4E79-9183-2A91EBF6EACE}"/>
              </a:ext>
            </a:extLst>
          </p:cNvPr>
          <p:cNvGrpSpPr/>
          <p:nvPr/>
        </p:nvGrpSpPr>
        <p:grpSpPr>
          <a:xfrm>
            <a:off x="414098" y="1646826"/>
            <a:ext cx="8252684" cy="3987880"/>
            <a:chOff x="414098" y="1646826"/>
            <a:chExt cx="8252684" cy="3987880"/>
          </a:xfrm>
        </p:grpSpPr>
        <p:sp>
          <p:nvSpPr>
            <p:cNvPr id="2" name="TextBox 1">
              <a:extLst>
                <a:ext uri="{FF2B5EF4-FFF2-40B4-BE49-F238E27FC236}">
                  <a16:creationId xmlns:a16="http://schemas.microsoft.com/office/drawing/2014/main" id="{34701799-4DD2-F716-0ACE-C79275519DCD}"/>
                </a:ext>
              </a:extLst>
            </p:cNvPr>
            <p:cNvSpPr txBox="1"/>
            <p:nvPr/>
          </p:nvSpPr>
          <p:spPr>
            <a:xfrm>
              <a:off x="609600" y="3883517"/>
              <a:ext cx="3727269" cy="1477328"/>
            </a:xfrm>
            <a:prstGeom prst="rect">
              <a:avLst/>
            </a:prstGeom>
            <a:noFill/>
          </p:spPr>
          <p:txBody>
            <a:bodyPr wrap="square" lIns="0" tIns="0" rIns="0" bIns="0" rtlCol="0">
              <a:spAutoFit/>
            </a:bodyPr>
            <a:lstStyle/>
            <a:p>
              <a:r>
                <a:rPr lang="en-US" sz="1200" b="1" spc="-10">
                  <a:solidFill>
                    <a:srgbClr val="007E82"/>
                  </a:solidFill>
                  <a:latin typeface="Segoe UI" panose="020B0502040204020203" pitchFamily="34" charset="0"/>
                  <a:cs typeface="Segoe UI" panose="020B0502040204020203" pitchFamily="34" charset="0"/>
                </a:rPr>
                <a:t>Please Note: </a:t>
              </a:r>
              <a:r>
                <a:rPr lang="en-US" sz="1200" spc="-10">
                  <a:solidFill>
                    <a:srgbClr val="000000"/>
                  </a:solidFill>
                  <a:latin typeface="Segoe UI" panose="020B0502040204020203" pitchFamily="34" charset="0"/>
                  <a:cs typeface="Segoe UI" panose="020B0502040204020203" pitchFamily="34" charset="0"/>
                </a:rPr>
                <a:t>This guide was prepared for informational purposes only and isn’t intended to grant rights or impose obligations. The information provided is only intended to be a general summary. It isn’t intended to take the place of the written law, including the regulations. We encourage readers to review the specific statutes, regulations, and other interpretive materials for a full and accurate statement of their contents.</a:t>
              </a:r>
            </a:p>
          </p:txBody>
        </p:sp>
        <p:sp>
          <p:nvSpPr>
            <p:cNvPr id="6" name="TextBox 5">
              <a:extLst>
                <a:ext uri="{FF2B5EF4-FFF2-40B4-BE49-F238E27FC236}">
                  <a16:creationId xmlns:a16="http://schemas.microsoft.com/office/drawing/2014/main" id="{AF6FD7ED-84FA-05B2-99BC-9CAF5E20A841}"/>
                </a:ext>
              </a:extLst>
            </p:cNvPr>
            <p:cNvSpPr txBox="1"/>
            <p:nvPr/>
          </p:nvSpPr>
          <p:spPr>
            <a:xfrm>
              <a:off x="4939513" y="1754976"/>
              <a:ext cx="3727269" cy="2268378"/>
            </a:xfrm>
            <a:prstGeom prst="rect">
              <a:avLst/>
            </a:prstGeom>
            <a:noFill/>
          </p:spPr>
          <p:txBody>
            <a:bodyPr wrap="square" lIns="0" tIns="0" rIns="0" bIns="0" rtlCol="0">
              <a:noAutofit/>
            </a:bodyPr>
            <a:lstStyle/>
            <a:p>
              <a:pPr>
                <a:spcAft>
                  <a:spcPts val="600"/>
                </a:spcAft>
              </a:pPr>
              <a:r>
                <a:rPr lang="en-US" b="1">
                  <a:solidFill>
                    <a:srgbClr val="007E82"/>
                  </a:solidFill>
                  <a:latin typeface="Segoe UI" panose="020B0502040204020203" pitchFamily="34" charset="0"/>
                  <a:cs typeface="Segoe UI" panose="020B0502040204020203" pitchFamily="34" charset="0"/>
                </a:rPr>
                <a:t>Table of Contents</a:t>
              </a:r>
              <a:endParaRPr lang="en-US" sz="1400">
                <a:solidFill>
                  <a:srgbClr val="007E82"/>
                </a:solidFill>
                <a:latin typeface="Segoe UI" panose="020B0502040204020203" pitchFamily="34" charset="0"/>
                <a:cs typeface="Segoe UI" panose="020B0502040204020203" pitchFamily="34" charset="0"/>
              </a:endParaRPr>
            </a:p>
            <a:p>
              <a:pPr>
                <a:spcAft>
                  <a:spcPts val="600"/>
                </a:spcAft>
              </a:pPr>
              <a:r>
                <a:rPr lang="en-US" sz="1200">
                  <a:solidFill>
                    <a:srgbClr val="000000"/>
                  </a:solidFill>
                  <a:latin typeface="Segoe UI" panose="020B0502040204020203" pitchFamily="34" charset="0"/>
                  <a:cs typeface="Segoe UI" panose="020B0502040204020203" pitchFamily="34" charset="0"/>
                </a:rPr>
                <a:t>The Table of Contents is interactive. Click on a Chapter in the Table of Contents to read that section. </a:t>
              </a:r>
            </a:p>
            <a:p>
              <a:pPr lvl="2"/>
              <a:r>
                <a:rPr lang="en-US" sz="1200">
                  <a:solidFill>
                    <a:srgbClr val="000000"/>
                  </a:solidFill>
                  <a:latin typeface="Segoe UI" panose="020B0502040204020203" pitchFamily="34" charset="0"/>
                  <a:cs typeface="Segoe UI" panose="020B0502040204020203" pitchFamily="34" charset="0"/>
                </a:rPr>
                <a:t>You can also click on the icon on the bottom left to go back to the Table of Contents.</a:t>
              </a:r>
            </a:p>
          </p:txBody>
        </p:sp>
        <p:sp>
          <p:nvSpPr>
            <p:cNvPr id="7" name="TextBox 6">
              <a:extLst>
                <a:ext uri="{FF2B5EF4-FFF2-40B4-BE49-F238E27FC236}">
                  <a16:creationId xmlns:a16="http://schemas.microsoft.com/office/drawing/2014/main" id="{1A16D11C-8546-FEAE-8622-958A10B968A2}"/>
                </a:ext>
              </a:extLst>
            </p:cNvPr>
            <p:cNvSpPr txBox="1"/>
            <p:nvPr/>
          </p:nvSpPr>
          <p:spPr>
            <a:xfrm>
              <a:off x="4868913" y="3883517"/>
              <a:ext cx="3727269" cy="1298882"/>
            </a:xfrm>
            <a:prstGeom prst="rect">
              <a:avLst/>
            </a:prstGeom>
            <a:noFill/>
          </p:spPr>
          <p:txBody>
            <a:bodyPr wrap="square" lIns="0" tIns="0" rIns="0" bIns="0" rtlCol="0">
              <a:noAutofit/>
            </a:bodyPr>
            <a:lstStyle/>
            <a:p>
              <a:pPr>
                <a:spcAft>
                  <a:spcPts val="600"/>
                </a:spcAft>
              </a:pPr>
              <a:r>
                <a:rPr lang="en-US" b="1">
                  <a:solidFill>
                    <a:srgbClr val="007E82"/>
                  </a:solidFill>
                  <a:latin typeface="Segoe UI" panose="020B0502040204020203" pitchFamily="34" charset="0"/>
                  <a:cs typeface="Segoe UI" panose="020B0502040204020203" pitchFamily="34" charset="0"/>
                </a:rPr>
                <a:t>Hyperlinks</a:t>
              </a:r>
              <a:endParaRPr lang="en-US" sz="1400">
                <a:solidFill>
                  <a:srgbClr val="007E82"/>
                </a:solidFill>
                <a:latin typeface="Segoe UI" panose="020B0502040204020203" pitchFamily="34" charset="0"/>
                <a:cs typeface="Segoe UI" panose="020B0502040204020203" pitchFamily="34" charset="0"/>
              </a:endParaRPr>
            </a:p>
            <a:p>
              <a:r>
                <a:rPr lang="en-US" sz="1200">
                  <a:solidFill>
                    <a:srgbClr val="000000"/>
                  </a:solidFill>
                  <a:latin typeface="Segoe UI" panose="020B0502040204020203" pitchFamily="34" charset="0"/>
                  <a:cs typeface="Segoe UI" panose="020B0502040204020203" pitchFamily="34" charset="0"/>
                </a:rPr>
                <a:t>Hyperlinks to the </a:t>
              </a:r>
              <a:r>
                <a:rPr lang="en-US" sz="1200">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Quality Payment Program website</a:t>
              </a:r>
              <a:r>
                <a:rPr lang="en-US" sz="1200">
                  <a:latin typeface="Segoe UI" panose="020B0502040204020203" pitchFamily="34" charset="0"/>
                  <a:cs typeface="Segoe UI" panose="020B0502040204020203" pitchFamily="34" charset="0"/>
                </a:rPr>
                <a:t> </a:t>
              </a:r>
              <a:r>
                <a:rPr lang="en-US" sz="1200">
                  <a:solidFill>
                    <a:srgbClr val="000000"/>
                  </a:solidFill>
                  <a:latin typeface="Segoe UI" panose="020B0502040204020203" pitchFamily="34" charset="0"/>
                  <a:cs typeface="Segoe UI" panose="020B0502040204020203" pitchFamily="34" charset="0"/>
                </a:rPr>
                <a:t>are included throughout the guide to direct the reader to more information and resources.</a:t>
              </a:r>
            </a:p>
          </p:txBody>
        </p:sp>
        <p:sp>
          <p:nvSpPr>
            <p:cNvPr id="10" name="object 13">
              <a:extLst>
                <a:ext uri="{FF2B5EF4-FFF2-40B4-BE49-F238E27FC236}">
                  <a16:creationId xmlns:a16="http://schemas.microsoft.com/office/drawing/2014/main" id="{8AC507F2-6E88-4F84-8B0D-888901A24D5B}"/>
                </a:ext>
              </a:extLst>
            </p:cNvPr>
            <p:cNvSpPr/>
            <p:nvPr/>
          </p:nvSpPr>
          <p:spPr>
            <a:xfrm>
              <a:off x="414098" y="3094700"/>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1" name="object 16">
              <a:extLst>
                <a:ext uri="{FF2B5EF4-FFF2-40B4-BE49-F238E27FC236}">
                  <a16:creationId xmlns:a16="http://schemas.microsoft.com/office/drawing/2014/main" id="{9DE0910C-112D-43C2-83E2-75E4E3D21381}"/>
                </a:ext>
              </a:extLst>
            </p:cNvPr>
            <p:cNvSpPr/>
            <p:nvPr/>
          </p:nvSpPr>
          <p:spPr>
            <a:xfrm>
              <a:off x="2305285" y="1982893"/>
              <a:ext cx="1228090" cy="826135"/>
            </a:xfrm>
            <a:custGeom>
              <a:avLst/>
              <a:gdLst/>
              <a:ahLst/>
              <a:cxnLst/>
              <a:rect l="l" t="t" r="r" b="b"/>
              <a:pathLst>
                <a:path w="1228089" h="826135">
                  <a:moveTo>
                    <a:pt x="621957" y="0"/>
                  </a:moveTo>
                  <a:lnTo>
                    <a:pt x="576810" y="3171"/>
                  </a:lnTo>
                  <a:lnTo>
                    <a:pt x="513702" y="18478"/>
                  </a:lnTo>
                  <a:lnTo>
                    <a:pt x="468003" y="38673"/>
                  </a:lnTo>
                  <a:lnTo>
                    <a:pt x="426311" y="65350"/>
                  </a:lnTo>
                  <a:lnTo>
                    <a:pt x="389267" y="97869"/>
                  </a:lnTo>
                  <a:lnTo>
                    <a:pt x="357516" y="135586"/>
                  </a:lnTo>
                  <a:lnTo>
                    <a:pt x="331700" y="177862"/>
                  </a:lnTo>
                  <a:lnTo>
                    <a:pt x="312464" y="224055"/>
                  </a:lnTo>
                  <a:lnTo>
                    <a:pt x="300451" y="273524"/>
                  </a:lnTo>
                  <a:lnTo>
                    <a:pt x="296303" y="325627"/>
                  </a:lnTo>
                  <a:lnTo>
                    <a:pt x="296303" y="401840"/>
                  </a:lnTo>
                  <a:lnTo>
                    <a:pt x="212013" y="401840"/>
                  </a:lnTo>
                  <a:lnTo>
                    <a:pt x="163552" y="407465"/>
                  </a:lnTo>
                  <a:lnTo>
                    <a:pt x="118985" y="423474"/>
                  </a:lnTo>
                  <a:lnTo>
                    <a:pt x="79611" y="448570"/>
                  </a:lnTo>
                  <a:lnTo>
                    <a:pt x="46728" y="481454"/>
                  </a:lnTo>
                  <a:lnTo>
                    <a:pt x="21633" y="520830"/>
                  </a:lnTo>
                  <a:lnTo>
                    <a:pt x="5624" y="565401"/>
                  </a:lnTo>
                  <a:lnTo>
                    <a:pt x="0" y="613867"/>
                  </a:lnTo>
                  <a:lnTo>
                    <a:pt x="5624" y="662323"/>
                  </a:lnTo>
                  <a:lnTo>
                    <a:pt x="21633" y="706887"/>
                  </a:lnTo>
                  <a:lnTo>
                    <a:pt x="46728" y="746258"/>
                  </a:lnTo>
                  <a:lnTo>
                    <a:pt x="79611" y="779140"/>
                  </a:lnTo>
                  <a:lnTo>
                    <a:pt x="118985" y="804235"/>
                  </a:lnTo>
                  <a:lnTo>
                    <a:pt x="163552" y="820243"/>
                  </a:lnTo>
                  <a:lnTo>
                    <a:pt x="212013" y="825868"/>
                  </a:lnTo>
                  <a:lnTo>
                    <a:pt x="977747" y="825868"/>
                  </a:lnTo>
                  <a:lnTo>
                    <a:pt x="1022559" y="821819"/>
                  </a:lnTo>
                  <a:lnTo>
                    <a:pt x="1064796" y="810155"/>
                  </a:lnTo>
                  <a:lnTo>
                    <a:pt x="1103738" y="791593"/>
                  </a:lnTo>
                  <a:lnTo>
                    <a:pt x="1138664" y="766856"/>
                  </a:lnTo>
                  <a:lnTo>
                    <a:pt x="1157667" y="747852"/>
                  </a:lnTo>
                  <a:lnTo>
                    <a:pt x="420077" y="747852"/>
                  </a:lnTo>
                  <a:lnTo>
                    <a:pt x="396205" y="745568"/>
                  </a:lnTo>
                  <a:lnTo>
                    <a:pt x="351328" y="727310"/>
                  </a:lnTo>
                  <a:lnTo>
                    <a:pt x="304365" y="670038"/>
                  </a:lnTo>
                  <a:lnTo>
                    <a:pt x="295233" y="623011"/>
                  </a:lnTo>
                  <a:lnTo>
                    <a:pt x="304365" y="575983"/>
                  </a:lnTo>
                  <a:lnTo>
                    <a:pt x="331762" y="534682"/>
                  </a:lnTo>
                  <a:lnTo>
                    <a:pt x="439788" y="426656"/>
                  </a:lnTo>
                  <a:lnTo>
                    <a:pt x="446897" y="422006"/>
                  </a:lnTo>
                  <a:lnTo>
                    <a:pt x="454826" y="420501"/>
                  </a:lnTo>
                  <a:lnTo>
                    <a:pt x="492187" y="420501"/>
                  </a:lnTo>
                  <a:lnTo>
                    <a:pt x="493990" y="402040"/>
                  </a:lnTo>
                  <a:lnTo>
                    <a:pt x="512503" y="357339"/>
                  </a:lnTo>
                  <a:lnTo>
                    <a:pt x="636193" y="230250"/>
                  </a:lnTo>
                  <a:lnTo>
                    <a:pt x="676675" y="203130"/>
                  </a:lnTo>
                  <a:lnTo>
                    <a:pt x="724509" y="193687"/>
                  </a:lnTo>
                  <a:lnTo>
                    <a:pt x="919354" y="193687"/>
                  </a:lnTo>
                  <a:lnTo>
                    <a:pt x="917319" y="188349"/>
                  </a:lnTo>
                  <a:lnTo>
                    <a:pt x="895122" y="148317"/>
                  </a:lnTo>
                  <a:lnTo>
                    <a:pt x="867711" y="111989"/>
                  </a:lnTo>
                  <a:lnTo>
                    <a:pt x="835589" y="79869"/>
                  </a:lnTo>
                  <a:lnTo>
                    <a:pt x="799261" y="52459"/>
                  </a:lnTo>
                  <a:lnTo>
                    <a:pt x="759230" y="30263"/>
                  </a:lnTo>
                  <a:lnTo>
                    <a:pt x="716000" y="13786"/>
                  </a:lnTo>
                  <a:lnTo>
                    <a:pt x="670074" y="3530"/>
                  </a:lnTo>
                  <a:lnTo>
                    <a:pt x="621957" y="0"/>
                  </a:lnTo>
                  <a:close/>
                </a:path>
                <a:path w="1228089" h="826135">
                  <a:moveTo>
                    <a:pt x="740597" y="420449"/>
                  </a:moveTo>
                  <a:lnTo>
                    <a:pt x="601895" y="420449"/>
                  </a:lnTo>
                  <a:lnTo>
                    <a:pt x="609709" y="422089"/>
                  </a:lnTo>
                  <a:lnTo>
                    <a:pt x="616483" y="426732"/>
                  </a:lnTo>
                  <a:lnTo>
                    <a:pt x="643842" y="467989"/>
                  </a:lnTo>
                  <a:lnTo>
                    <a:pt x="652927" y="514845"/>
                  </a:lnTo>
                  <a:lnTo>
                    <a:pt x="652903" y="515264"/>
                  </a:lnTo>
                  <a:lnTo>
                    <a:pt x="643817" y="562013"/>
                  </a:lnTo>
                  <a:lnTo>
                    <a:pt x="616419" y="603313"/>
                  </a:lnTo>
                  <a:lnTo>
                    <a:pt x="508406" y="711339"/>
                  </a:lnTo>
                  <a:lnTo>
                    <a:pt x="467093" y="738725"/>
                  </a:lnTo>
                  <a:lnTo>
                    <a:pt x="420077" y="747852"/>
                  </a:lnTo>
                  <a:lnTo>
                    <a:pt x="1157667" y="747852"/>
                  </a:lnTo>
                  <a:lnTo>
                    <a:pt x="1193590" y="701735"/>
                  </a:lnTo>
                  <a:lnTo>
                    <a:pt x="1212149" y="662792"/>
                  </a:lnTo>
                  <a:lnTo>
                    <a:pt x="1223813" y="620554"/>
                  </a:lnTo>
                  <a:lnTo>
                    <a:pt x="1227861" y="575741"/>
                  </a:lnTo>
                  <a:lnTo>
                    <a:pt x="1223813" y="530933"/>
                  </a:lnTo>
                  <a:lnTo>
                    <a:pt x="1221094" y="521087"/>
                  </a:lnTo>
                  <a:lnTo>
                    <a:pt x="689743" y="521087"/>
                  </a:lnTo>
                  <a:lnTo>
                    <a:pt x="681923" y="519491"/>
                  </a:lnTo>
                  <a:lnTo>
                    <a:pt x="675119" y="514845"/>
                  </a:lnTo>
                  <a:lnTo>
                    <a:pt x="671258" y="510882"/>
                  </a:lnTo>
                  <a:lnTo>
                    <a:pt x="669163" y="505650"/>
                  </a:lnTo>
                  <a:lnTo>
                    <a:pt x="669328" y="494563"/>
                  </a:lnTo>
                  <a:lnTo>
                    <a:pt x="671563" y="489369"/>
                  </a:lnTo>
                  <a:lnTo>
                    <a:pt x="675525" y="485520"/>
                  </a:lnTo>
                  <a:lnTo>
                    <a:pt x="740597" y="420449"/>
                  </a:lnTo>
                  <a:close/>
                </a:path>
                <a:path w="1228089" h="826135">
                  <a:moveTo>
                    <a:pt x="492187" y="420501"/>
                  </a:moveTo>
                  <a:lnTo>
                    <a:pt x="454826" y="420501"/>
                  </a:lnTo>
                  <a:lnTo>
                    <a:pt x="462653" y="422089"/>
                  </a:lnTo>
                  <a:lnTo>
                    <a:pt x="469463" y="426732"/>
                  </a:lnTo>
                  <a:lnTo>
                    <a:pt x="473908" y="433645"/>
                  </a:lnTo>
                  <a:lnTo>
                    <a:pt x="475316" y="441478"/>
                  </a:lnTo>
                  <a:lnTo>
                    <a:pt x="473695" y="449267"/>
                  </a:lnTo>
                  <a:lnTo>
                    <a:pt x="469061" y="456056"/>
                  </a:lnTo>
                  <a:lnTo>
                    <a:pt x="361099" y="564019"/>
                  </a:lnTo>
                  <a:lnTo>
                    <a:pt x="350544" y="576825"/>
                  </a:lnTo>
                  <a:lnTo>
                    <a:pt x="342815" y="591167"/>
                  </a:lnTo>
                  <a:lnTo>
                    <a:pt x="338065" y="606683"/>
                  </a:lnTo>
                  <a:lnTo>
                    <a:pt x="336448" y="623011"/>
                  </a:lnTo>
                  <a:lnTo>
                    <a:pt x="338065" y="639331"/>
                  </a:lnTo>
                  <a:lnTo>
                    <a:pt x="361099" y="681989"/>
                  </a:lnTo>
                  <a:lnTo>
                    <a:pt x="403750" y="705012"/>
                  </a:lnTo>
                  <a:lnTo>
                    <a:pt x="420077" y="706627"/>
                  </a:lnTo>
                  <a:lnTo>
                    <a:pt x="436403" y="705012"/>
                  </a:lnTo>
                  <a:lnTo>
                    <a:pt x="479056" y="681989"/>
                  </a:lnTo>
                  <a:lnTo>
                    <a:pt x="587082" y="573976"/>
                  </a:lnTo>
                  <a:lnTo>
                    <a:pt x="610116" y="531312"/>
                  </a:lnTo>
                  <a:lnTo>
                    <a:pt x="611124" y="521131"/>
                  </a:lnTo>
                  <a:lnTo>
                    <a:pt x="542683" y="521131"/>
                  </a:lnTo>
                  <a:lnTo>
                    <a:pt x="537133" y="521055"/>
                  </a:lnTo>
                  <a:lnTo>
                    <a:pt x="501026" y="474425"/>
                  </a:lnTo>
                  <a:lnTo>
                    <a:pt x="491603" y="426732"/>
                  </a:lnTo>
                  <a:lnTo>
                    <a:pt x="491617" y="426338"/>
                  </a:lnTo>
                  <a:lnTo>
                    <a:pt x="492187" y="420501"/>
                  </a:lnTo>
                  <a:close/>
                </a:path>
                <a:path w="1228089" h="826135">
                  <a:moveTo>
                    <a:pt x="724509" y="234794"/>
                  </a:moveTo>
                  <a:lnTo>
                    <a:pt x="665530" y="259587"/>
                  </a:lnTo>
                  <a:lnTo>
                    <a:pt x="557504" y="367614"/>
                  </a:lnTo>
                  <a:lnTo>
                    <a:pt x="532762" y="426338"/>
                  </a:lnTo>
                  <a:lnTo>
                    <a:pt x="532737" y="426732"/>
                  </a:lnTo>
                  <a:lnTo>
                    <a:pt x="538909" y="457850"/>
                  </a:lnTo>
                  <a:lnTo>
                    <a:pt x="557504" y="485584"/>
                  </a:lnTo>
                  <a:lnTo>
                    <a:pt x="562155" y="492715"/>
                  </a:lnTo>
                  <a:lnTo>
                    <a:pt x="548424" y="521131"/>
                  </a:lnTo>
                  <a:lnTo>
                    <a:pt x="611124" y="521131"/>
                  </a:lnTo>
                  <a:lnTo>
                    <a:pt x="611705" y="515264"/>
                  </a:lnTo>
                  <a:lnTo>
                    <a:pt x="611719" y="514845"/>
                  </a:lnTo>
                  <a:lnTo>
                    <a:pt x="610116" y="498665"/>
                  </a:lnTo>
                  <a:lnTo>
                    <a:pt x="605366" y="483152"/>
                  </a:lnTo>
                  <a:lnTo>
                    <a:pt x="597637" y="468811"/>
                  </a:lnTo>
                  <a:lnTo>
                    <a:pt x="587082" y="456006"/>
                  </a:lnTo>
                  <a:lnTo>
                    <a:pt x="582444" y="448891"/>
                  </a:lnTo>
                  <a:lnTo>
                    <a:pt x="601895" y="420449"/>
                  </a:lnTo>
                  <a:lnTo>
                    <a:pt x="740597" y="420449"/>
                  </a:lnTo>
                  <a:lnTo>
                    <a:pt x="783488" y="377558"/>
                  </a:lnTo>
                  <a:lnTo>
                    <a:pt x="794042" y="364753"/>
                  </a:lnTo>
                  <a:lnTo>
                    <a:pt x="801771" y="350412"/>
                  </a:lnTo>
                  <a:lnTo>
                    <a:pt x="806521" y="334899"/>
                  </a:lnTo>
                  <a:lnTo>
                    <a:pt x="808139" y="318579"/>
                  </a:lnTo>
                  <a:lnTo>
                    <a:pt x="806521" y="302252"/>
                  </a:lnTo>
                  <a:lnTo>
                    <a:pt x="801771" y="286735"/>
                  </a:lnTo>
                  <a:lnTo>
                    <a:pt x="794042" y="272393"/>
                  </a:lnTo>
                  <a:lnTo>
                    <a:pt x="783488" y="259587"/>
                  </a:lnTo>
                  <a:lnTo>
                    <a:pt x="755756" y="240989"/>
                  </a:lnTo>
                  <a:lnTo>
                    <a:pt x="724509" y="234794"/>
                  </a:lnTo>
                  <a:close/>
                </a:path>
                <a:path w="1228089" h="826135">
                  <a:moveTo>
                    <a:pt x="919354" y="193687"/>
                  </a:moveTo>
                  <a:lnTo>
                    <a:pt x="724509" y="193687"/>
                  </a:lnTo>
                  <a:lnTo>
                    <a:pt x="749079" y="196086"/>
                  </a:lnTo>
                  <a:lnTo>
                    <a:pt x="772348" y="203130"/>
                  </a:lnTo>
                  <a:lnTo>
                    <a:pt x="793777" y="214593"/>
                  </a:lnTo>
                  <a:lnTo>
                    <a:pt x="812825" y="230250"/>
                  </a:lnTo>
                  <a:lnTo>
                    <a:pt x="840221" y="271551"/>
                  </a:lnTo>
                  <a:lnTo>
                    <a:pt x="849353" y="318579"/>
                  </a:lnTo>
                  <a:lnTo>
                    <a:pt x="840221" y="365607"/>
                  </a:lnTo>
                  <a:lnTo>
                    <a:pt x="812825" y="406907"/>
                  </a:lnTo>
                  <a:lnTo>
                    <a:pt x="704811" y="514934"/>
                  </a:lnTo>
                  <a:lnTo>
                    <a:pt x="697677" y="519587"/>
                  </a:lnTo>
                  <a:lnTo>
                    <a:pt x="689743" y="521087"/>
                  </a:lnTo>
                  <a:lnTo>
                    <a:pt x="1221094" y="521087"/>
                  </a:lnTo>
                  <a:lnTo>
                    <a:pt x="1193590" y="449756"/>
                  </a:lnTo>
                  <a:lnTo>
                    <a:pt x="1168855" y="414830"/>
                  </a:lnTo>
                  <a:lnTo>
                    <a:pt x="1138664" y="384638"/>
                  </a:lnTo>
                  <a:lnTo>
                    <a:pt x="1103738" y="359902"/>
                  </a:lnTo>
                  <a:lnTo>
                    <a:pt x="1064796" y="341341"/>
                  </a:lnTo>
                  <a:lnTo>
                    <a:pt x="1022559" y="329676"/>
                  </a:lnTo>
                  <a:lnTo>
                    <a:pt x="977747" y="325627"/>
                  </a:lnTo>
                  <a:lnTo>
                    <a:pt x="947585" y="325627"/>
                  </a:lnTo>
                  <a:lnTo>
                    <a:pt x="944054" y="277507"/>
                  </a:lnTo>
                  <a:lnTo>
                    <a:pt x="933797" y="231580"/>
                  </a:lnTo>
                  <a:lnTo>
                    <a:pt x="919354" y="193687"/>
                  </a:lnTo>
                  <a:close/>
                </a:path>
              </a:pathLst>
            </a:custGeom>
            <a:solidFill>
              <a:srgbClr val="0C777D"/>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14" name="object 17">
              <a:extLst>
                <a:ext uri="{FF2B5EF4-FFF2-40B4-BE49-F238E27FC236}">
                  <a16:creationId xmlns:a16="http://schemas.microsoft.com/office/drawing/2014/main" id="{9AE6CC76-DBEB-44A9-ADAB-3A08E3034C6F}"/>
                </a:ext>
              </a:extLst>
            </p:cNvPr>
            <p:cNvSpPr/>
            <p:nvPr/>
          </p:nvSpPr>
          <p:spPr>
            <a:xfrm>
              <a:off x="1746702" y="2009885"/>
              <a:ext cx="742315" cy="937260"/>
            </a:xfrm>
            <a:custGeom>
              <a:avLst/>
              <a:gdLst/>
              <a:ahLst/>
              <a:cxnLst/>
              <a:rect l="l" t="t" r="r" b="b"/>
              <a:pathLst>
                <a:path w="742314" h="937260">
                  <a:moveTo>
                    <a:pt x="195962" y="103017"/>
                  </a:moveTo>
                  <a:lnTo>
                    <a:pt x="158339" y="109753"/>
                  </a:lnTo>
                  <a:lnTo>
                    <a:pt x="125829" y="130202"/>
                  </a:lnTo>
                  <a:lnTo>
                    <a:pt x="98077" y="179844"/>
                  </a:lnTo>
                  <a:lnTo>
                    <a:pt x="6357" y="604062"/>
                  </a:lnTo>
                  <a:lnTo>
                    <a:pt x="0" y="664052"/>
                  </a:lnTo>
                  <a:lnTo>
                    <a:pt x="1934" y="692986"/>
                  </a:lnTo>
                  <a:lnTo>
                    <a:pt x="20391" y="762227"/>
                  </a:lnTo>
                  <a:lnTo>
                    <a:pt x="40863" y="800788"/>
                  </a:lnTo>
                  <a:lnTo>
                    <a:pt x="67772" y="836004"/>
                  </a:lnTo>
                  <a:lnTo>
                    <a:pt x="100584" y="867231"/>
                  </a:lnTo>
                  <a:lnTo>
                    <a:pt x="138768" y="893826"/>
                  </a:lnTo>
                  <a:lnTo>
                    <a:pt x="177165" y="912674"/>
                  </a:lnTo>
                  <a:lnTo>
                    <a:pt x="219117" y="926691"/>
                  </a:lnTo>
                  <a:lnTo>
                    <a:pt x="263631" y="935095"/>
                  </a:lnTo>
                  <a:lnTo>
                    <a:pt x="309716" y="937104"/>
                  </a:lnTo>
                  <a:lnTo>
                    <a:pt x="356379" y="931934"/>
                  </a:lnTo>
                  <a:lnTo>
                    <a:pt x="402629" y="918804"/>
                  </a:lnTo>
                  <a:lnTo>
                    <a:pt x="447474" y="896930"/>
                  </a:lnTo>
                  <a:lnTo>
                    <a:pt x="456418" y="890314"/>
                  </a:lnTo>
                  <a:lnTo>
                    <a:pt x="288200" y="890314"/>
                  </a:lnTo>
                  <a:lnTo>
                    <a:pt x="244811" y="884129"/>
                  </a:lnTo>
                  <a:lnTo>
                    <a:pt x="203903" y="871692"/>
                  </a:lnTo>
                  <a:lnTo>
                    <a:pt x="166771" y="854075"/>
                  </a:lnTo>
                  <a:lnTo>
                    <a:pt x="132671" y="830010"/>
                  </a:lnTo>
                  <a:lnTo>
                    <a:pt x="101417" y="799113"/>
                  </a:lnTo>
                  <a:lnTo>
                    <a:pt x="75526" y="761725"/>
                  </a:lnTo>
                  <a:lnTo>
                    <a:pt x="57517" y="718185"/>
                  </a:lnTo>
                  <a:lnTo>
                    <a:pt x="49907" y="668832"/>
                  </a:lnTo>
                  <a:lnTo>
                    <a:pt x="55214" y="614006"/>
                  </a:lnTo>
                  <a:lnTo>
                    <a:pt x="146921" y="189788"/>
                  </a:lnTo>
                  <a:lnTo>
                    <a:pt x="174936" y="155755"/>
                  </a:lnTo>
                  <a:lnTo>
                    <a:pt x="197848" y="151371"/>
                  </a:lnTo>
                  <a:lnTo>
                    <a:pt x="254081" y="151371"/>
                  </a:lnTo>
                  <a:lnTo>
                    <a:pt x="250986" y="144590"/>
                  </a:lnTo>
                  <a:lnTo>
                    <a:pt x="227414" y="112598"/>
                  </a:lnTo>
                  <a:lnTo>
                    <a:pt x="223718" y="108127"/>
                  </a:lnTo>
                  <a:lnTo>
                    <a:pt x="219057" y="105219"/>
                  </a:lnTo>
                  <a:lnTo>
                    <a:pt x="195962" y="103017"/>
                  </a:lnTo>
                  <a:close/>
                </a:path>
                <a:path w="742314" h="937260">
                  <a:moveTo>
                    <a:pt x="727956" y="546655"/>
                  </a:moveTo>
                  <a:lnTo>
                    <a:pt x="653065" y="546655"/>
                  </a:lnTo>
                  <a:lnTo>
                    <a:pt x="664578" y="548720"/>
                  </a:lnTo>
                  <a:lnTo>
                    <a:pt x="674983" y="553536"/>
                  </a:lnTo>
                  <a:lnTo>
                    <a:pt x="697383" y="588548"/>
                  </a:lnTo>
                  <a:lnTo>
                    <a:pt x="698050" y="599135"/>
                  </a:lnTo>
                  <a:lnTo>
                    <a:pt x="697159" y="608005"/>
                  </a:lnTo>
                  <a:lnTo>
                    <a:pt x="460649" y="831100"/>
                  </a:lnTo>
                  <a:lnTo>
                    <a:pt x="420293" y="860640"/>
                  </a:lnTo>
                  <a:lnTo>
                    <a:pt x="377236" y="879641"/>
                  </a:lnTo>
                  <a:lnTo>
                    <a:pt x="332773" y="889175"/>
                  </a:lnTo>
                  <a:lnTo>
                    <a:pt x="288200" y="890314"/>
                  </a:lnTo>
                  <a:lnTo>
                    <a:pt x="456418" y="890314"/>
                  </a:lnTo>
                  <a:lnTo>
                    <a:pt x="489923" y="865530"/>
                  </a:lnTo>
                  <a:lnTo>
                    <a:pt x="712312" y="666305"/>
                  </a:lnTo>
                  <a:lnTo>
                    <a:pt x="739680" y="618251"/>
                  </a:lnTo>
                  <a:lnTo>
                    <a:pt x="742030" y="599567"/>
                  </a:lnTo>
                  <a:lnTo>
                    <a:pt x="740398" y="579622"/>
                  </a:lnTo>
                  <a:lnTo>
                    <a:pt x="734925" y="560324"/>
                  </a:lnTo>
                  <a:lnTo>
                    <a:pt x="727956" y="546655"/>
                  </a:lnTo>
                  <a:close/>
                </a:path>
                <a:path w="742314" h="937260">
                  <a:moveTo>
                    <a:pt x="659054" y="430426"/>
                  </a:moveTo>
                  <a:lnTo>
                    <a:pt x="580878" y="430426"/>
                  </a:lnTo>
                  <a:lnTo>
                    <a:pt x="592391" y="432495"/>
                  </a:lnTo>
                  <a:lnTo>
                    <a:pt x="602796" y="437311"/>
                  </a:lnTo>
                  <a:lnTo>
                    <a:pt x="611741" y="444957"/>
                  </a:lnTo>
                  <a:lnTo>
                    <a:pt x="621162" y="459683"/>
                  </a:lnTo>
                  <a:lnTo>
                    <a:pt x="625189" y="476410"/>
                  </a:lnTo>
                  <a:lnTo>
                    <a:pt x="623555" y="493454"/>
                  </a:lnTo>
                  <a:lnTo>
                    <a:pt x="615996" y="509130"/>
                  </a:lnTo>
                  <a:lnTo>
                    <a:pt x="613193" y="515244"/>
                  </a:lnTo>
                  <a:lnTo>
                    <a:pt x="612124" y="521831"/>
                  </a:lnTo>
                  <a:lnTo>
                    <a:pt x="612876" y="528745"/>
                  </a:lnTo>
                  <a:lnTo>
                    <a:pt x="615538" y="535838"/>
                  </a:lnTo>
                  <a:lnTo>
                    <a:pt x="620612" y="541658"/>
                  </a:lnTo>
                  <a:lnTo>
                    <a:pt x="626573" y="545404"/>
                  </a:lnTo>
                  <a:lnTo>
                    <a:pt x="633332" y="547221"/>
                  </a:lnTo>
                  <a:lnTo>
                    <a:pt x="640799" y="547255"/>
                  </a:lnTo>
                  <a:lnTo>
                    <a:pt x="653065" y="546655"/>
                  </a:lnTo>
                  <a:lnTo>
                    <a:pt x="727956" y="546655"/>
                  </a:lnTo>
                  <a:lnTo>
                    <a:pt x="702793" y="517663"/>
                  </a:lnTo>
                  <a:lnTo>
                    <a:pt x="668612" y="500913"/>
                  </a:lnTo>
                  <a:lnTo>
                    <a:pt x="671781" y="476965"/>
                  </a:lnTo>
                  <a:lnTo>
                    <a:pt x="668442" y="452908"/>
                  </a:lnTo>
                  <a:lnTo>
                    <a:pt x="659054" y="430426"/>
                  </a:lnTo>
                  <a:close/>
                </a:path>
                <a:path w="742314" h="937260">
                  <a:moveTo>
                    <a:pt x="674864" y="49911"/>
                  </a:moveTo>
                  <a:lnTo>
                    <a:pt x="589211" y="49911"/>
                  </a:lnTo>
                  <a:lnTo>
                    <a:pt x="599035" y="50602"/>
                  </a:lnTo>
                  <a:lnTo>
                    <a:pt x="608441" y="53262"/>
                  </a:lnTo>
                  <a:lnTo>
                    <a:pt x="617049" y="57853"/>
                  </a:lnTo>
                  <a:lnTo>
                    <a:pt x="624479" y="64338"/>
                  </a:lnTo>
                  <a:lnTo>
                    <a:pt x="636011" y="81273"/>
                  </a:lnTo>
                  <a:lnTo>
                    <a:pt x="639737" y="100020"/>
                  </a:lnTo>
                  <a:lnTo>
                    <a:pt x="635925" y="118521"/>
                  </a:lnTo>
                  <a:lnTo>
                    <a:pt x="624847" y="134721"/>
                  </a:lnTo>
                  <a:lnTo>
                    <a:pt x="485503" y="273456"/>
                  </a:lnTo>
                  <a:lnTo>
                    <a:pt x="480860" y="279224"/>
                  </a:lnTo>
                  <a:lnTo>
                    <a:pt x="478383" y="285740"/>
                  </a:lnTo>
                  <a:lnTo>
                    <a:pt x="478018" y="292765"/>
                  </a:lnTo>
                  <a:lnTo>
                    <a:pt x="479712" y="300062"/>
                  </a:lnTo>
                  <a:lnTo>
                    <a:pt x="513581" y="315125"/>
                  </a:lnTo>
                  <a:lnTo>
                    <a:pt x="523363" y="317693"/>
                  </a:lnTo>
                  <a:lnTo>
                    <a:pt x="532109" y="322248"/>
                  </a:lnTo>
                  <a:lnTo>
                    <a:pt x="539554" y="328726"/>
                  </a:lnTo>
                  <a:lnTo>
                    <a:pt x="548975" y="343452"/>
                  </a:lnTo>
                  <a:lnTo>
                    <a:pt x="553002" y="360179"/>
                  </a:lnTo>
                  <a:lnTo>
                    <a:pt x="551368" y="377223"/>
                  </a:lnTo>
                  <a:lnTo>
                    <a:pt x="543809" y="392899"/>
                  </a:lnTo>
                  <a:lnTo>
                    <a:pt x="541007" y="399014"/>
                  </a:lnTo>
                  <a:lnTo>
                    <a:pt x="539937" y="405601"/>
                  </a:lnTo>
                  <a:lnTo>
                    <a:pt x="540689" y="412514"/>
                  </a:lnTo>
                  <a:lnTo>
                    <a:pt x="543352" y="419608"/>
                  </a:lnTo>
                  <a:lnTo>
                    <a:pt x="548425" y="425428"/>
                  </a:lnTo>
                  <a:lnTo>
                    <a:pt x="554386" y="429174"/>
                  </a:lnTo>
                  <a:lnTo>
                    <a:pt x="561145" y="430991"/>
                  </a:lnTo>
                  <a:lnTo>
                    <a:pt x="568612" y="431025"/>
                  </a:lnTo>
                  <a:lnTo>
                    <a:pt x="580878" y="430426"/>
                  </a:lnTo>
                  <a:lnTo>
                    <a:pt x="659054" y="430426"/>
                  </a:lnTo>
                  <a:lnTo>
                    <a:pt x="633126" y="400849"/>
                  </a:lnTo>
                  <a:lnTo>
                    <a:pt x="598939" y="384098"/>
                  </a:lnTo>
                  <a:lnTo>
                    <a:pt x="602116" y="360150"/>
                  </a:lnTo>
                  <a:lnTo>
                    <a:pt x="589235" y="313231"/>
                  </a:lnTo>
                  <a:lnTo>
                    <a:pt x="563297" y="283490"/>
                  </a:lnTo>
                  <a:lnTo>
                    <a:pt x="551137" y="275501"/>
                  </a:lnTo>
                  <a:lnTo>
                    <a:pt x="660433" y="167690"/>
                  </a:lnTo>
                  <a:lnTo>
                    <a:pt x="682342" y="135764"/>
                  </a:lnTo>
                  <a:lnTo>
                    <a:pt x="689487" y="98783"/>
                  </a:lnTo>
                  <a:lnTo>
                    <a:pt x="682378" y="61616"/>
                  </a:lnTo>
                  <a:lnTo>
                    <a:pt x="674864" y="49911"/>
                  </a:lnTo>
                  <a:close/>
                </a:path>
                <a:path w="742314" h="937260">
                  <a:moveTo>
                    <a:pt x="254081" y="151371"/>
                  </a:moveTo>
                  <a:lnTo>
                    <a:pt x="197848" y="151371"/>
                  </a:lnTo>
                  <a:lnTo>
                    <a:pt x="213412" y="175810"/>
                  </a:lnTo>
                  <a:lnTo>
                    <a:pt x="225761" y="205732"/>
                  </a:lnTo>
                  <a:lnTo>
                    <a:pt x="233269" y="236280"/>
                  </a:lnTo>
                  <a:lnTo>
                    <a:pt x="234310" y="262597"/>
                  </a:lnTo>
                  <a:lnTo>
                    <a:pt x="211005" y="339813"/>
                  </a:lnTo>
                  <a:lnTo>
                    <a:pt x="209898" y="348401"/>
                  </a:lnTo>
                  <a:lnTo>
                    <a:pt x="238101" y="369924"/>
                  </a:lnTo>
                  <a:lnTo>
                    <a:pt x="245449" y="367823"/>
                  </a:lnTo>
                  <a:lnTo>
                    <a:pt x="252395" y="363448"/>
                  </a:lnTo>
                  <a:lnTo>
                    <a:pt x="344413" y="271856"/>
                  </a:lnTo>
                  <a:lnTo>
                    <a:pt x="280335" y="271856"/>
                  </a:lnTo>
                  <a:lnTo>
                    <a:pt x="280786" y="230548"/>
                  </a:lnTo>
                  <a:lnTo>
                    <a:pt x="269890" y="186016"/>
                  </a:lnTo>
                  <a:lnTo>
                    <a:pt x="254081" y="151371"/>
                  </a:lnTo>
                  <a:close/>
                </a:path>
                <a:path w="742314" h="937260">
                  <a:moveTo>
                    <a:pt x="592259" y="0"/>
                  </a:moveTo>
                  <a:lnTo>
                    <a:pt x="538194" y="16848"/>
                  </a:lnTo>
                  <a:lnTo>
                    <a:pt x="280335" y="271856"/>
                  </a:lnTo>
                  <a:lnTo>
                    <a:pt x="344413" y="271856"/>
                  </a:lnTo>
                  <a:lnTo>
                    <a:pt x="553791" y="63449"/>
                  </a:lnTo>
                  <a:lnTo>
                    <a:pt x="561644" y="57619"/>
                  </a:lnTo>
                  <a:lnTo>
                    <a:pt x="570263" y="53479"/>
                  </a:lnTo>
                  <a:lnTo>
                    <a:pt x="579501" y="50940"/>
                  </a:lnTo>
                  <a:lnTo>
                    <a:pt x="589211" y="49911"/>
                  </a:lnTo>
                  <a:lnTo>
                    <a:pt x="674864" y="49911"/>
                  </a:lnTo>
                  <a:lnTo>
                    <a:pt x="661525" y="29133"/>
                  </a:lnTo>
                  <a:lnTo>
                    <a:pt x="646812" y="16696"/>
                  </a:lnTo>
                  <a:lnTo>
                    <a:pt x="629721" y="7427"/>
                  </a:lnTo>
                  <a:lnTo>
                    <a:pt x="611215" y="1728"/>
                  </a:lnTo>
                  <a:lnTo>
                    <a:pt x="592259" y="0"/>
                  </a:lnTo>
                  <a:close/>
                </a:path>
              </a:pathLst>
            </a:custGeom>
            <a:solidFill>
              <a:srgbClr val="0C777D"/>
            </a:solidFill>
          </p:spPr>
          <p:txBody>
            <a:bodyPr wrap="square" lIns="0" tIns="0" rIns="0" bIns="0" rtlCol="0"/>
            <a:lstStyle/>
            <a:p>
              <a:endParaRPr>
                <a:latin typeface="Segoe UI" panose="020B0502040204020203" pitchFamily="34" charset="0"/>
                <a:cs typeface="Segoe UI" panose="020B0502040204020203" pitchFamily="34" charset="0"/>
              </a:endParaRPr>
            </a:p>
          </p:txBody>
        </p:sp>
        <p:grpSp>
          <p:nvGrpSpPr>
            <p:cNvPr id="15" name="Group 14">
              <a:extLst>
                <a:ext uri="{FF2B5EF4-FFF2-40B4-BE49-F238E27FC236}">
                  <a16:creationId xmlns:a16="http://schemas.microsoft.com/office/drawing/2014/main" id="{41671B68-A70C-48A1-8AFF-D28961701D80}"/>
                </a:ext>
              </a:extLst>
            </p:cNvPr>
            <p:cNvGrpSpPr/>
            <p:nvPr/>
          </p:nvGrpSpPr>
          <p:grpSpPr>
            <a:xfrm>
              <a:off x="5186726" y="2680359"/>
              <a:ext cx="494550" cy="588261"/>
              <a:chOff x="457200" y="7418670"/>
              <a:chExt cx="218980" cy="260474"/>
            </a:xfrm>
          </p:grpSpPr>
          <p:sp>
            <p:nvSpPr>
              <p:cNvPr id="16" name="bk object 20">
                <a:extLst>
                  <a:ext uri="{FF2B5EF4-FFF2-40B4-BE49-F238E27FC236}">
                    <a16:creationId xmlns:a16="http://schemas.microsoft.com/office/drawing/2014/main" id="{6042F075-297E-4917-8CFF-B6257E0A64B1}"/>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w="15875">
                <a:solidFill>
                  <a:srgbClr val="0C777D"/>
                </a:solidFill>
              </a:ln>
            </p:spPr>
            <p:txBody>
              <a:bodyPr wrap="square" lIns="0" tIns="0" rIns="0" bIns="0" rtlCol="0"/>
              <a:lstStyle/>
              <a:p>
                <a:endParaRPr sz="2006">
                  <a:latin typeface="Segoe UI" panose="020B0502040204020203" pitchFamily="34" charset="0"/>
                  <a:cs typeface="Segoe UI" panose="020B0502040204020203" pitchFamily="34" charset="0"/>
                </a:endParaRPr>
              </a:p>
            </p:txBody>
          </p:sp>
          <p:pic>
            <p:nvPicPr>
              <p:cNvPr id="17" name="Graphic 16">
                <a:extLst>
                  <a:ext uri="{FF2B5EF4-FFF2-40B4-BE49-F238E27FC236}">
                    <a16:creationId xmlns:a16="http://schemas.microsoft.com/office/drawing/2014/main" id="{A8CCAD7A-FD5D-45E3-B5CE-2C0FDB730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pSp>
          <p:nvGrpSpPr>
            <p:cNvPr id="8" name="Group 7">
              <a:extLst>
                <a:ext uri="{FF2B5EF4-FFF2-40B4-BE49-F238E27FC236}">
                  <a16:creationId xmlns:a16="http://schemas.microsoft.com/office/drawing/2014/main" id="{9D70354D-4CB7-4584-822C-5F1C3556B1B6}"/>
                </a:ext>
              </a:extLst>
            </p:cNvPr>
            <p:cNvGrpSpPr/>
            <p:nvPr/>
          </p:nvGrpSpPr>
          <p:grpSpPr>
            <a:xfrm>
              <a:off x="521385" y="1646826"/>
              <a:ext cx="7951233" cy="3987880"/>
              <a:chOff x="583166" y="1709803"/>
              <a:chExt cx="7951233" cy="4279516"/>
            </a:xfrm>
          </p:grpSpPr>
          <p:grpSp>
            <p:nvGrpSpPr>
              <p:cNvPr id="3" name="Group 2">
                <a:extLst>
                  <a:ext uri="{FF2B5EF4-FFF2-40B4-BE49-F238E27FC236}">
                    <a16:creationId xmlns:a16="http://schemas.microsoft.com/office/drawing/2014/main" id="{19FF3182-8FD5-2542-8C9D-4CA57D58B0AA}"/>
                  </a:ext>
                </a:extLst>
              </p:cNvPr>
              <p:cNvGrpSpPr/>
              <p:nvPr/>
            </p:nvGrpSpPr>
            <p:grpSpPr>
              <a:xfrm>
                <a:off x="583166" y="3543983"/>
                <a:ext cx="7951233" cy="137702"/>
                <a:chOff x="-758779" y="6375292"/>
                <a:chExt cx="10601637" cy="183603"/>
              </a:xfrm>
              <a:noFill/>
            </p:grpSpPr>
            <p:cxnSp>
              <p:nvCxnSpPr>
                <p:cNvPr id="4" name="Straight Connector 3">
                  <a:extLst>
                    <a:ext uri="{FF2B5EF4-FFF2-40B4-BE49-F238E27FC236}">
                      <a16:creationId xmlns:a16="http://schemas.microsoft.com/office/drawing/2014/main" id="{190543EC-4AD2-7805-98AA-1B937F2094E9}"/>
                    </a:ext>
                  </a:extLst>
                </p:cNvPr>
                <p:cNvCxnSpPr>
                  <a:cxnSpLocks/>
                </p:cNvCxnSpPr>
                <p:nvPr/>
              </p:nvCxnSpPr>
              <p:spPr>
                <a:xfrm>
                  <a:off x="-758779" y="6479731"/>
                  <a:ext cx="10423903" cy="0"/>
                </a:xfrm>
                <a:prstGeom prst="line">
                  <a:avLst/>
                </a:prstGeom>
                <a:grpFill/>
                <a:ln w="28575">
                  <a:solidFill>
                    <a:srgbClr val="003664"/>
                  </a:solidFill>
                </a:ln>
              </p:spPr>
              <p:style>
                <a:lnRef idx="1">
                  <a:schemeClr val="accent1"/>
                </a:lnRef>
                <a:fillRef idx="0">
                  <a:schemeClr val="accent1"/>
                </a:fillRef>
                <a:effectRef idx="0">
                  <a:schemeClr val="accent1"/>
                </a:effectRef>
                <a:fontRef idx="minor">
                  <a:schemeClr val="tx1"/>
                </a:fontRef>
              </p:style>
            </p:cxnSp>
            <p:sp>
              <p:nvSpPr>
                <p:cNvPr id="5" name="Freeform: Shape 20">
                  <a:extLst>
                    <a:ext uri="{FF2B5EF4-FFF2-40B4-BE49-F238E27FC236}">
                      <a16:creationId xmlns:a16="http://schemas.microsoft.com/office/drawing/2014/main" id="{2503286E-A8FF-1317-6276-203ED354303D}"/>
                    </a:ext>
                  </a:extLst>
                </p:cNvPr>
                <p:cNvSpPr/>
                <p:nvPr/>
              </p:nvSpPr>
              <p:spPr>
                <a:xfrm>
                  <a:off x="9629879" y="6375292"/>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28575">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cxnSp>
            <p:nvCxnSpPr>
              <p:cNvPr id="19" name="Straight Connector 18">
                <a:extLst>
                  <a:ext uri="{FF2B5EF4-FFF2-40B4-BE49-F238E27FC236}">
                    <a16:creationId xmlns:a16="http://schemas.microsoft.com/office/drawing/2014/main" id="{86FC5A58-E8C3-412E-B0B8-BAEA6DB5017C}"/>
                  </a:ext>
                </a:extLst>
              </p:cNvPr>
              <p:cNvCxnSpPr>
                <a:cxnSpLocks/>
              </p:cNvCxnSpPr>
              <p:nvPr/>
            </p:nvCxnSpPr>
            <p:spPr>
              <a:xfrm rot="16200000">
                <a:off x="2468601" y="3879585"/>
                <a:ext cx="4219469" cy="0"/>
              </a:xfrm>
              <a:prstGeom prst="line">
                <a:avLst/>
              </a:prstGeom>
              <a:noFill/>
              <a:ln w="28575">
                <a:solidFill>
                  <a:srgbClr val="003664"/>
                </a:solidFill>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A01C9FFB-55D6-45A8-82CA-A6672AFE18DF}"/>
                  </a:ext>
                </a:extLst>
              </p:cNvPr>
              <p:cNvSpPr/>
              <p:nvPr/>
            </p:nvSpPr>
            <p:spPr>
              <a:xfrm>
                <a:off x="4505580" y="1709803"/>
                <a:ext cx="159734" cy="137702"/>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28575">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grpSp>
      <p:sp>
        <p:nvSpPr>
          <p:cNvPr id="18" name="Slide Number Placeholder 17">
            <a:extLst>
              <a:ext uri="{FF2B5EF4-FFF2-40B4-BE49-F238E27FC236}">
                <a16:creationId xmlns:a16="http://schemas.microsoft.com/office/drawing/2014/main" id="{A80BC4A2-EFCB-4B16-BAA8-7ADE4D7E5EEF}"/>
              </a:ext>
            </a:extLst>
          </p:cNvPr>
          <p:cNvSpPr>
            <a:spLocks noGrp="1"/>
          </p:cNvSpPr>
          <p:nvPr>
            <p:ph type="sldNum" sz="quarter" idx="10"/>
          </p:nvPr>
        </p:nvSpPr>
        <p:spPr/>
        <p:txBody>
          <a:bodyPr/>
          <a:lstStyle/>
          <a:p>
            <a:fld id="{579045F7-0599-405E-A7CD-20A91EABA5C1}" type="slidenum">
              <a:rPr lang="en-US" smtClean="0"/>
              <a:pPr/>
              <a:t>4</a:t>
            </a:fld>
            <a:endParaRPr lang="en-US"/>
          </a:p>
        </p:txBody>
      </p:sp>
      <p:sp>
        <p:nvSpPr>
          <p:cNvPr id="21" name="Action Button: Home 3">
            <a:hlinkClick r:id="rId5" action="ppaction://hlinksldjump" highlightClick="1"/>
            <a:extLst>
              <a:ext uri="{FF2B5EF4-FFF2-40B4-BE49-F238E27FC236}">
                <a16:creationId xmlns:a16="http://schemas.microsoft.com/office/drawing/2014/main" id="{F507A110-A6B7-43DB-B828-C7B30EBC98A0}"/>
              </a:ext>
            </a:extLst>
          </p:cNvPr>
          <p:cNvSpPr/>
          <p:nvPr/>
        </p:nvSpPr>
        <p:spPr>
          <a:xfrm>
            <a:off x="432579" y="642671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2548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40</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700797"/>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D.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Performance Category Weight Redistribution Policies for APM Entities and the APP Finalized for the 2023 Performance Year </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 Placeholder 4">
            <a:extLst>
              <a:ext uri="{FF2B5EF4-FFF2-40B4-BE49-F238E27FC236}">
                <a16:creationId xmlns:a16="http://schemas.microsoft.com/office/drawing/2014/main" id="{9A5CF336-CDC3-2EA7-155C-7B4A256EB740}"/>
              </a:ext>
            </a:extLst>
          </p:cNvPr>
          <p:cNvSpPr>
            <a:spLocks noGrp="1"/>
          </p:cNvSpPr>
          <p:nvPr>
            <p:ph type="body" sz="quarter" idx="12"/>
          </p:nvPr>
        </p:nvSpPr>
        <p:spPr>
          <a:xfrm>
            <a:off x="609600" y="1377722"/>
            <a:ext cx="7814057" cy="4478120"/>
          </a:xfrm>
        </p:spPr>
        <p:txBody>
          <a:bodyPr>
            <a:normAutofit/>
          </a:bodyPr>
          <a:lstStyle/>
          <a:p>
            <a:pPr marL="0" indent="0">
              <a:spcBef>
                <a:spcPts val="0"/>
              </a:spcBef>
              <a:spcAft>
                <a:spcPts val="1200"/>
              </a:spcAft>
              <a:buNone/>
            </a:pPr>
            <a:r>
              <a:rPr lang="en-US" sz="1200" b="0" dirty="0">
                <a:latin typeface="Segoe UI" panose="020B0502040204020203" pitchFamily="34" charset="0"/>
                <a:cs typeface="Segoe UI" panose="020B0502040204020203" pitchFamily="34" charset="0"/>
              </a:rPr>
              <a:t>The table below illustrates the 2023 performance category weights and reweighting policies that apply to individual clinicians, groups and APM Entities reporting the APP.</a:t>
            </a:r>
          </a:p>
          <a:p>
            <a:pPr marL="0" indent="0">
              <a:spcBef>
                <a:spcPts val="0"/>
              </a:spcBef>
              <a:spcAft>
                <a:spcPts val="0"/>
              </a:spcAft>
              <a:buNone/>
            </a:pPr>
            <a:r>
              <a:rPr lang="en-US" sz="1200" b="1" dirty="0">
                <a:latin typeface="Segoe UI" panose="020B0502040204020203" pitchFamily="34" charset="0"/>
                <a:cs typeface="Segoe UI" panose="020B0502040204020203" pitchFamily="34" charset="0"/>
              </a:rPr>
              <a:t>Reminders</a:t>
            </a:r>
            <a:r>
              <a:rPr lang="en-US" sz="1200" dirty="0">
                <a:latin typeface="Segoe UI" panose="020B0502040204020203" pitchFamily="34" charset="0"/>
                <a:cs typeface="Segoe UI" panose="020B0502040204020203" pitchFamily="34" charset="0"/>
              </a:rPr>
              <a:t>:</a:t>
            </a:r>
          </a:p>
          <a:p>
            <a:pPr marL="457200" indent="-171450">
              <a:spcBef>
                <a:spcPts val="0"/>
              </a:spcBef>
              <a:buFont typeface="Arial" panose="020B0604020202020204" pitchFamily="34" charset="0"/>
              <a:buChar char="•"/>
            </a:pPr>
            <a:r>
              <a:rPr lang="en-US" sz="1200" b="0" dirty="0">
                <a:latin typeface="Segoe UI" panose="020B0502040204020203" pitchFamily="34" charset="0"/>
                <a:cs typeface="Segoe UI" panose="020B0502040204020203" pitchFamily="34" charset="0"/>
              </a:rPr>
              <a:t>Cost is not scored under the APP.</a:t>
            </a:r>
          </a:p>
          <a:p>
            <a:pPr marL="457200" indent="-171450">
              <a:spcBef>
                <a:spcPts val="0"/>
              </a:spcBef>
              <a:buFont typeface="Arial" panose="020B0604020202020204" pitchFamily="34" charset="0"/>
              <a:buChar char="•"/>
            </a:pPr>
            <a:r>
              <a:rPr lang="en-US" sz="1200" b="0" dirty="0">
                <a:latin typeface="Segoe UI" panose="020B0502040204020203" pitchFamily="34" charset="0"/>
                <a:cs typeface="Segoe UI" panose="020B0502040204020203" pitchFamily="34" charset="0"/>
              </a:rPr>
              <a:t>There are no reporting requirements for the improvement activities performance category under the APP for the 2023 performance year. Participants reporting via the APP will automatically receive full credit for the improvement activities performance category for the 2023 performance year.</a:t>
            </a:r>
          </a:p>
          <a:p>
            <a:pPr marL="457200" indent="-171450">
              <a:spcBef>
                <a:spcPts val="0"/>
              </a:spcBef>
              <a:spcAft>
                <a:spcPts val="12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Participants reporting via the APP will follow the same reporting requirements as traditional MIPS for the Promoting Interoperability performance category.</a:t>
            </a:r>
          </a:p>
        </p:txBody>
      </p:sp>
      <p:graphicFrame>
        <p:nvGraphicFramePr>
          <p:cNvPr id="10" name="Content Placeholder 2">
            <a:extLst>
              <a:ext uri="{FF2B5EF4-FFF2-40B4-BE49-F238E27FC236}">
                <a16:creationId xmlns:a16="http://schemas.microsoft.com/office/drawing/2014/main" id="{505CA66E-9740-A96F-9076-0E16B8A4192F}"/>
              </a:ext>
            </a:extLst>
          </p:cNvPr>
          <p:cNvGraphicFramePr>
            <a:graphicFrameLocks/>
          </p:cNvGraphicFramePr>
          <p:nvPr>
            <p:extLst>
              <p:ext uri="{D42A27DB-BD31-4B8C-83A1-F6EECF244321}">
                <p14:modId xmlns:p14="http://schemas.microsoft.com/office/powerpoint/2010/main" val="3372681485"/>
              </p:ext>
            </p:extLst>
          </p:nvPr>
        </p:nvGraphicFramePr>
        <p:xfrm>
          <a:off x="336457" y="3616782"/>
          <a:ext cx="8471086" cy="2755188"/>
        </p:xfrm>
        <a:graphic>
          <a:graphicData uri="http://schemas.openxmlformats.org/drawingml/2006/table">
            <a:tbl>
              <a:tblPr firstRow="1" bandRow="1">
                <a:tableStyleId>{5C22544A-7EE6-4342-B048-85BDC9FD1C3A}</a:tableStyleId>
              </a:tblPr>
              <a:tblGrid>
                <a:gridCol w="3141776">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158884">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 under the APP</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tc>
                  <a:txBody>
                    <a:bodyPr/>
                    <a:lstStyle/>
                    <a:p>
                      <a:pPr marL="0" marR="0" algn="ctr">
                        <a:lnSpc>
                          <a:spcPct val="107000"/>
                        </a:lnSpc>
                        <a:spcBef>
                          <a:spcPts val="600"/>
                        </a:spcBef>
                        <a:spcAft>
                          <a:spcPts val="600"/>
                        </a:spcAft>
                      </a:pPr>
                      <a:r>
                        <a:rPr lang="en-US" sz="105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05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050" b="1">
                          <a:solidFill>
                            <a:srgbClr val="000000"/>
                          </a:solidFill>
                          <a:effectLst/>
                          <a:latin typeface="Segoe UI" panose="020B0502040204020203" pitchFamily="34" charset="0"/>
                          <a:ea typeface="Calibri" panose="020F0502020204030204" pitchFamily="34" charset="0"/>
                          <a:cs typeface="Segoe UI" panose="020B0502040204020203" pitchFamily="34" charset="0"/>
                        </a:rPr>
                        <a:t>No Reweighting</a:t>
                      </a:r>
                      <a:endParaRPr lang="en-US" sz="105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 Weighting under the APP</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20%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nSpc>
                          <a:spcPct val="107000"/>
                        </a:lnSpc>
                        <a:spcBef>
                          <a:spcPts val="600"/>
                        </a:spcBef>
                        <a:spcAft>
                          <a:spcPts val="600"/>
                        </a:spcAft>
                      </a:pPr>
                      <a:r>
                        <a:rPr lang="en-US" sz="105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1 Performance Category</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Quality)</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75%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(Quality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Promoting Interoperability)</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a:solidFill>
                            <a:srgbClr val="000000"/>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75%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233304">
                <a:tc gridSpan="5">
                  <a:txBody>
                    <a:bodyPr/>
                    <a:lstStyle/>
                    <a:p>
                      <a:pPr marL="0" marR="0">
                        <a:lnSpc>
                          <a:spcPct val="100000"/>
                        </a:lnSpc>
                        <a:spcBef>
                          <a:spcPts val="0"/>
                        </a:spcBef>
                        <a:spcAft>
                          <a:spcPts val="0"/>
                        </a:spcAft>
                      </a:pPr>
                      <a:r>
                        <a:rPr lang="en-US" sz="105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2 + Performance Categories</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gridSpan="5">
                  <a:txBody>
                    <a:bodyPr/>
                    <a:lstStyle/>
                    <a:p>
                      <a:pPr marL="0" marR="0">
                        <a:lnSpc>
                          <a:spcPct val="100000"/>
                        </a:lnSpc>
                        <a:spcBef>
                          <a:spcPts val="0"/>
                        </a:spcBef>
                        <a:spcAft>
                          <a:spcPts val="0"/>
                        </a:spcAft>
                      </a:pPr>
                      <a:r>
                        <a:rPr lang="en-US" sz="105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If you have multiple performance categories reweighted to 0% so that a single performance category is weighted at 100% of your final score, you’ll receive a score equal to the performance threshold regardless of any data submitted or not and receive a neutral payment adjustment.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7787953"/>
                  </a:ext>
                </a:extLst>
              </a:tr>
            </a:tbl>
          </a:graphicData>
        </a:graphic>
      </p:graphicFrame>
    </p:spTree>
    <p:extLst>
      <p:ext uri="{BB962C8B-B14F-4D97-AF65-F5344CB8AC3E}">
        <p14:creationId xmlns:p14="http://schemas.microsoft.com/office/powerpoint/2010/main" val="1702968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C90C1-A996-76DA-7C66-AAFE976E28E6}"/>
              </a:ext>
            </a:extLst>
          </p:cNvPr>
          <p:cNvSpPr>
            <a:spLocks noGrp="1"/>
          </p:cNvSpPr>
          <p:nvPr>
            <p:ph type="sldNum" sz="quarter" idx="10"/>
          </p:nvPr>
        </p:nvSpPr>
        <p:spPr/>
        <p:txBody>
          <a:bodyPr/>
          <a:lstStyle/>
          <a:p>
            <a:fld id="{579045F7-0599-405E-A7CD-20A91EABA5C1}" type="slidenum">
              <a:rPr lang="en-US" smtClean="0"/>
              <a:pPr/>
              <a:t>41</a:t>
            </a:fld>
            <a:endParaRPr lang="en-US"/>
          </a:p>
        </p:txBody>
      </p:sp>
      <p:sp>
        <p:nvSpPr>
          <p:cNvPr id="3" name="Title 2">
            <a:extLst>
              <a:ext uri="{FF2B5EF4-FFF2-40B4-BE49-F238E27FC236}">
                <a16:creationId xmlns:a16="http://schemas.microsoft.com/office/drawing/2014/main" id="{D38A3457-3B09-7143-CE07-2C2CF310EEF1}"/>
              </a:ext>
            </a:extLst>
          </p:cNvPr>
          <p:cNvSpPr>
            <a:spLocks noGrp="1"/>
          </p:cNvSpPr>
          <p:nvPr>
            <p:ph type="title"/>
          </p:nvPr>
        </p:nvSpPr>
        <p:spPr/>
        <p:txBody>
          <a:bodyPr/>
          <a:lstStyle/>
          <a:p>
            <a:r>
              <a:rPr lang="en-US" sz="2000" b="1" dirty="0">
                <a:solidFill>
                  <a:srgbClr val="1B3264"/>
                </a:solidFill>
                <a:latin typeface="Segoe UI" panose="020B0502040204020203" pitchFamily="34" charset="0"/>
                <a:cs typeface="Segoe UI" panose="020B0502040204020203" pitchFamily="34" charset="0"/>
              </a:rPr>
              <a:t>Appendices</a:t>
            </a:r>
            <a:endParaRPr lang="en-US" dirty="0"/>
          </a:p>
        </p:txBody>
      </p:sp>
      <p:sp>
        <p:nvSpPr>
          <p:cNvPr id="4" name="Text Placeholder 3">
            <a:extLst>
              <a:ext uri="{FF2B5EF4-FFF2-40B4-BE49-F238E27FC236}">
                <a16:creationId xmlns:a16="http://schemas.microsoft.com/office/drawing/2014/main" id="{C13E9652-5E8E-43EA-7DCC-94DDA398C4A4}"/>
              </a:ext>
            </a:extLst>
          </p:cNvPr>
          <p:cNvSpPr>
            <a:spLocks noGrp="1"/>
          </p:cNvSpPr>
          <p:nvPr>
            <p:ph type="body" sz="quarter" idx="11"/>
          </p:nvPr>
        </p:nvSpPr>
        <p:spPr>
          <a:xfrm>
            <a:off x="609601" y="700797"/>
            <a:ext cx="7924799" cy="505767"/>
          </a:xfrm>
        </p:spPr>
        <p:txBody>
          <a:bodyPr>
            <a:noAutofit/>
          </a:bodyPr>
          <a:lstStyle/>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Appendix E. </a:t>
            </a:r>
          </a:p>
          <a:p>
            <a:pPr>
              <a:lnSpc>
                <a:spcPct val="100000"/>
              </a:lnSpc>
              <a:spcBef>
                <a:spcPts val="0"/>
              </a:spcBef>
              <a:spcAft>
                <a:spcPts val="0"/>
              </a:spcAft>
            </a:pPr>
            <a:r>
              <a:rPr lang="en-US" b="1" kern="0" dirty="0">
                <a:solidFill>
                  <a:srgbClr val="0C777D"/>
                </a:solidFill>
                <a:effectLst/>
                <a:latin typeface="Segoe UI" panose="020B0502040204020203" pitchFamily="34" charset="0"/>
                <a:cs typeface="Segoe UI" panose="020B0502040204020203" pitchFamily="34" charset="0"/>
              </a:rPr>
              <a:t>MIPS Promoting Interoperability Hardship Exception Application Status Descriptions</a:t>
            </a:r>
          </a:p>
        </p:txBody>
      </p:sp>
      <p:sp>
        <p:nvSpPr>
          <p:cNvPr id="5" name="Action Button: Home 3">
            <a:hlinkClick r:id="rId2" action="ppaction://hlinksldjump" highlightClick="1"/>
            <a:extLst>
              <a:ext uri="{FF2B5EF4-FFF2-40B4-BE49-F238E27FC236}">
                <a16:creationId xmlns:a16="http://schemas.microsoft.com/office/drawing/2014/main" id="{ED1BEF5F-4475-9CA1-0A98-92CE2E2D9DE8}"/>
              </a:ext>
            </a:extLst>
          </p:cNvPr>
          <p:cNvSpPr/>
          <p:nvPr/>
        </p:nvSpPr>
        <p:spPr>
          <a:xfrm>
            <a:off x="432187" y="6437376"/>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 Placeholder 4">
            <a:extLst>
              <a:ext uri="{FF2B5EF4-FFF2-40B4-BE49-F238E27FC236}">
                <a16:creationId xmlns:a16="http://schemas.microsoft.com/office/drawing/2014/main" id="{9A5CF336-CDC3-2EA7-155C-7B4A256EB740}"/>
              </a:ext>
            </a:extLst>
          </p:cNvPr>
          <p:cNvSpPr>
            <a:spLocks noGrp="1"/>
          </p:cNvSpPr>
          <p:nvPr>
            <p:ph type="body" sz="quarter" idx="12"/>
          </p:nvPr>
        </p:nvSpPr>
        <p:spPr>
          <a:xfrm>
            <a:off x="609600" y="1377722"/>
            <a:ext cx="7814057" cy="4478120"/>
          </a:xfrm>
        </p:spPr>
        <p:txBody>
          <a:bodyPr>
            <a:normAutofit/>
          </a:bodyPr>
          <a:lstStyle/>
          <a:p>
            <a:pPr marL="0" indent="0">
              <a:buNone/>
            </a:pPr>
            <a:r>
              <a:rPr lang="en-US" sz="1200" b="0" dirty="0">
                <a:latin typeface="Segoe UI" panose="020B0502040204020203" pitchFamily="34" charset="0"/>
                <a:cs typeface="Segoe UI" panose="020B0502040204020203" pitchFamily="34" charset="0"/>
              </a:rPr>
              <a:t>The table below provides a description of each application status in the order of which they occur.  </a:t>
            </a:r>
            <a:endParaRPr lang="en-US" sz="1100" b="0" dirty="0">
              <a:latin typeface="Segoe UI" panose="020B0502040204020203" pitchFamily="34" charset="0"/>
              <a:cs typeface="Segoe UI" panose="020B0502040204020203" pitchFamily="34" charset="0"/>
            </a:endParaRPr>
          </a:p>
        </p:txBody>
      </p:sp>
      <p:graphicFrame>
        <p:nvGraphicFramePr>
          <p:cNvPr id="9" name="object 5">
            <a:extLst>
              <a:ext uri="{FF2B5EF4-FFF2-40B4-BE49-F238E27FC236}">
                <a16:creationId xmlns:a16="http://schemas.microsoft.com/office/drawing/2014/main" id="{E02105A2-9E44-D07C-4ED0-DEF9364E4E39}"/>
              </a:ext>
            </a:extLst>
          </p:cNvPr>
          <p:cNvGraphicFramePr>
            <a:graphicFrameLocks noGrp="1"/>
          </p:cNvGraphicFramePr>
          <p:nvPr>
            <p:extLst>
              <p:ext uri="{D42A27DB-BD31-4B8C-83A1-F6EECF244321}">
                <p14:modId xmlns:p14="http://schemas.microsoft.com/office/powerpoint/2010/main" val="227294149"/>
              </p:ext>
            </p:extLst>
          </p:nvPr>
        </p:nvGraphicFramePr>
        <p:xfrm>
          <a:off x="794513" y="2020910"/>
          <a:ext cx="7629144" cy="3191744"/>
        </p:xfrm>
        <a:graphic>
          <a:graphicData uri="http://schemas.openxmlformats.org/drawingml/2006/table">
            <a:tbl>
              <a:tblPr firstRow="1" bandRow="1">
                <a:tableStyleId>{2D5ABB26-0587-4C30-8999-92F81FD0307C}</a:tableStyleId>
              </a:tblPr>
              <a:tblGrid>
                <a:gridCol w="1907286">
                  <a:extLst>
                    <a:ext uri="{9D8B030D-6E8A-4147-A177-3AD203B41FA5}">
                      <a16:colId xmlns:a16="http://schemas.microsoft.com/office/drawing/2014/main" val="20003"/>
                    </a:ext>
                  </a:extLst>
                </a:gridCol>
                <a:gridCol w="1907286">
                  <a:extLst>
                    <a:ext uri="{9D8B030D-6E8A-4147-A177-3AD203B41FA5}">
                      <a16:colId xmlns:a16="http://schemas.microsoft.com/office/drawing/2014/main" val="1755974376"/>
                    </a:ext>
                  </a:extLst>
                </a:gridCol>
                <a:gridCol w="1907286">
                  <a:extLst>
                    <a:ext uri="{9D8B030D-6E8A-4147-A177-3AD203B41FA5}">
                      <a16:colId xmlns:a16="http://schemas.microsoft.com/office/drawing/2014/main" val="2423784656"/>
                    </a:ext>
                  </a:extLst>
                </a:gridCol>
                <a:gridCol w="1907286">
                  <a:extLst>
                    <a:ext uri="{9D8B030D-6E8A-4147-A177-3AD203B41FA5}">
                      <a16:colId xmlns:a16="http://schemas.microsoft.com/office/drawing/2014/main" val="352413327"/>
                    </a:ext>
                  </a:extLst>
                </a:gridCol>
              </a:tblGrid>
              <a:tr h="676774">
                <a:tc>
                  <a:txBody>
                    <a:bodyPr/>
                    <a:lstStyle/>
                    <a:p>
                      <a:pPr marL="50800" algn="ctr">
                        <a:lnSpc>
                          <a:spcPct val="100000"/>
                        </a:lnSpc>
                        <a:spcBef>
                          <a:spcPts val="380"/>
                        </a:spcBef>
                      </a:pPr>
                      <a:r>
                        <a:rPr lang="en-US" sz="1100" b="1" i="0" dirty="0">
                          <a:solidFill>
                            <a:schemeClr val="bg1"/>
                          </a:solidFill>
                          <a:latin typeface="Segoe UI" panose="020B0502040204020203" pitchFamily="34" charset="0"/>
                          <a:cs typeface="Segoe UI" panose="020B0502040204020203" pitchFamily="34" charset="0"/>
                        </a:rPr>
                        <a:t>Draft in Progress</a:t>
                      </a:r>
                      <a:endParaRPr sz="11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100" b="1" i="0" dirty="0">
                          <a:solidFill>
                            <a:schemeClr val="bg1"/>
                          </a:solidFill>
                          <a:latin typeface="Segoe UI" panose="020B0502040204020203" pitchFamily="34" charset="0"/>
                          <a:cs typeface="Segoe UI" panose="020B0502040204020203" pitchFamily="34" charset="0"/>
                        </a:rPr>
                        <a:t>Submitted – Pending Approval</a:t>
                      </a:r>
                      <a:endParaRPr sz="11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100" b="1" i="0" dirty="0">
                          <a:solidFill>
                            <a:schemeClr val="bg1"/>
                          </a:solidFill>
                          <a:latin typeface="Segoe UI" panose="020B0502040204020203" pitchFamily="34" charset="0"/>
                          <a:cs typeface="Segoe UI" panose="020B0502040204020203" pitchFamily="34" charset="0"/>
                        </a:rPr>
                        <a:t>Approved / Denied</a:t>
                      </a:r>
                      <a:endParaRPr sz="11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100" b="1" i="0" dirty="0">
                          <a:solidFill>
                            <a:schemeClr val="bg1"/>
                          </a:solidFill>
                          <a:latin typeface="Segoe UI" panose="020B0502040204020203" pitchFamily="34" charset="0"/>
                          <a:cs typeface="Segoe UI" panose="020B0502040204020203" pitchFamily="34" charset="0"/>
                        </a:rPr>
                        <a:t>Withdrawn</a:t>
                      </a:r>
                      <a:endParaRPr sz="11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extLst>
                  <a:ext uri="{0D108BD9-81ED-4DB2-BD59-A6C34878D82A}">
                    <a16:rowId xmlns:a16="http://schemas.microsoft.com/office/drawing/2014/main" val="10000"/>
                  </a:ext>
                </a:extLst>
              </a:tr>
              <a:tr h="651909">
                <a:tc>
                  <a:txBody>
                    <a:bodyPr/>
                    <a:lstStyle/>
                    <a:p>
                      <a:pPr marL="0" marR="0" algn="l">
                        <a:lnSpc>
                          <a:spcPct val="107000"/>
                        </a:lnSpc>
                        <a:spcBef>
                          <a:spcPts val="0"/>
                        </a:spcBef>
                        <a:spcAft>
                          <a:spcPts val="0"/>
                        </a:spcAft>
                      </a:pPr>
                      <a:endParaRPr lang="en-US" sz="1100" u="none">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endParaRPr lang="en-US" sz="1100" u="none">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endParaRPr lang="en-US" sz="1100" u="none">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endParaRPr lang="en-US" sz="1100" u="none">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2015728636"/>
                  </a:ext>
                </a:extLst>
              </a:tr>
              <a:tr h="587408">
                <a:tc rowSpan="3">
                  <a:txBody>
                    <a:bodyPr/>
                    <a:lstStyle/>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You’re currently working on your application and haven’t submitted it yet.</a:t>
                      </a:r>
                    </a:p>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Select Manage to continue working on your application.</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rowSpan="3">
                  <a:txBody>
                    <a:bodyPr/>
                    <a:lstStyle/>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You’ve successfully completed and submitted your application. </a:t>
                      </a:r>
                    </a:p>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Applications are reviewed in the order of which they’re received.</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We completed our review of your application and approved your request.</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rowSpan="3">
                  <a:txBody>
                    <a:bodyPr/>
                    <a:lstStyle/>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You’ve withdrawn your application. You can withdraw your application at any point in the process. </a:t>
                      </a:r>
                    </a:p>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An application can’t be reopened after being withdrawn. You’ll need to complete a new application. </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802872239"/>
                  </a:ext>
                </a:extLst>
              </a:tr>
              <a:tr h="596648">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800"/>
                        </a:spcAft>
                      </a:pPr>
                      <a:endPar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992758953"/>
                  </a:ext>
                </a:extLst>
              </a:tr>
              <a:tr h="650018">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800"/>
                        </a:spcAft>
                      </a:pPr>
                      <a:r>
                        <a:rPr lang="en-US" sz="1100" u="non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We completed our review of your application and denied your request.</a:t>
                      </a:r>
                    </a:p>
                  </a:txBody>
                  <a:tcPr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335923757"/>
                  </a:ext>
                </a:extLst>
              </a:tr>
            </a:tbl>
          </a:graphicData>
        </a:graphic>
      </p:graphicFrame>
      <p:pic>
        <p:nvPicPr>
          <p:cNvPr id="11" name="Picture 10">
            <a:extLst>
              <a:ext uri="{FF2B5EF4-FFF2-40B4-BE49-F238E27FC236}">
                <a16:creationId xmlns:a16="http://schemas.microsoft.com/office/drawing/2014/main" id="{2F3A9AA8-69DB-9788-C30C-35C15141FF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21891" y="2842883"/>
            <a:ext cx="1448356" cy="377832"/>
          </a:xfrm>
          <a:prstGeom prst="rect">
            <a:avLst/>
          </a:prstGeom>
        </p:spPr>
      </p:pic>
      <p:pic>
        <p:nvPicPr>
          <p:cNvPr id="12" name="Picture 11">
            <a:extLst>
              <a:ext uri="{FF2B5EF4-FFF2-40B4-BE49-F238E27FC236}">
                <a16:creationId xmlns:a16="http://schemas.microsoft.com/office/drawing/2014/main" id="{36D5D078-6F72-35D4-E05C-D74D4AB66F3A}"/>
              </a:ext>
            </a:extLst>
          </p:cNvPr>
          <p:cNvPicPr>
            <a:picLocks noChangeAspect="1"/>
          </p:cNvPicPr>
          <p:nvPr/>
        </p:nvPicPr>
        <p:blipFill>
          <a:blip r:embed="rId5"/>
          <a:stretch>
            <a:fillRect/>
          </a:stretch>
        </p:blipFill>
        <p:spPr>
          <a:xfrm>
            <a:off x="2901652" y="2824363"/>
            <a:ext cx="1514475" cy="428625"/>
          </a:xfrm>
          <a:prstGeom prst="rect">
            <a:avLst/>
          </a:prstGeom>
        </p:spPr>
      </p:pic>
      <p:pic>
        <p:nvPicPr>
          <p:cNvPr id="13" name="Picture 12">
            <a:extLst>
              <a:ext uri="{FF2B5EF4-FFF2-40B4-BE49-F238E27FC236}">
                <a16:creationId xmlns:a16="http://schemas.microsoft.com/office/drawing/2014/main" id="{EF0D3730-AC24-97F3-D99B-CA28D19325B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068235" y="2754283"/>
            <a:ext cx="1061788" cy="408380"/>
          </a:xfrm>
          <a:prstGeom prst="rect">
            <a:avLst/>
          </a:prstGeom>
        </p:spPr>
      </p:pic>
      <p:pic>
        <p:nvPicPr>
          <p:cNvPr id="14" name="Picture 13">
            <a:extLst>
              <a:ext uri="{FF2B5EF4-FFF2-40B4-BE49-F238E27FC236}">
                <a16:creationId xmlns:a16="http://schemas.microsoft.com/office/drawing/2014/main" id="{76AF230E-B3BC-D2BA-B014-6176600F29F7}"/>
              </a:ext>
            </a:extLst>
          </p:cNvPr>
          <p:cNvPicPr>
            <a:picLocks noChangeAspect="1"/>
          </p:cNvPicPr>
          <p:nvPr/>
        </p:nvPicPr>
        <p:blipFill>
          <a:blip r:embed="rId8"/>
          <a:stretch>
            <a:fillRect/>
          </a:stretch>
        </p:blipFill>
        <p:spPr>
          <a:xfrm>
            <a:off x="7003414" y="2810238"/>
            <a:ext cx="1009650" cy="352425"/>
          </a:xfrm>
          <a:prstGeom prst="rect">
            <a:avLst/>
          </a:prstGeom>
        </p:spPr>
      </p:pic>
      <p:pic>
        <p:nvPicPr>
          <p:cNvPr id="15" name="Picture 14">
            <a:extLst>
              <a:ext uri="{FF2B5EF4-FFF2-40B4-BE49-F238E27FC236}">
                <a16:creationId xmlns:a16="http://schemas.microsoft.com/office/drawing/2014/main" id="{1DC8A839-9550-8BEC-BF58-E0DBC19FAFF8}"/>
              </a:ext>
            </a:extLst>
          </p:cNvPr>
          <p:cNvPicPr>
            <a:picLocks noChangeAspect="1"/>
          </p:cNvPicPr>
          <p:nvPr/>
        </p:nvPicPr>
        <p:blipFill>
          <a:blip r:embed="rId9"/>
          <a:stretch>
            <a:fillRect/>
          </a:stretch>
        </p:blipFill>
        <p:spPr>
          <a:xfrm>
            <a:off x="5004890" y="4048360"/>
            <a:ext cx="1185613" cy="415471"/>
          </a:xfrm>
          <a:prstGeom prst="rect">
            <a:avLst/>
          </a:prstGeom>
        </p:spPr>
      </p:pic>
    </p:spTree>
    <p:extLst>
      <p:ext uri="{BB962C8B-B14F-4D97-AF65-F5344CB8AC3E}">
        <p14:creationId xmlns:p14="http://schemas.microsoft.com/office/powerpoint/2010/main" val="59103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a:xfrm>
            <a:off x="2873829" y="3732447"/>
            <a:ext cx="5660572" cy="2058753"/>
          </a:xfrm>
        </p:spPr>
        <p:txBody>
          <a:bodyPr/>
          <a:lstStyle/>
          <a:p>
            <a:pPr algn="r"/>
            <a:r>
              <a:rPr lang="en-US" dirty="0"/>
              <a:t>MIPS Promoting Interoperability Performance Category Hardship Exception Application Overview</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27571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6</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p:txBody>
          <a:bodyPr/>
          <a:lstStyle/>
          <a:p>
            <a:r>
              <a:rPr lang="en-US" dirty="0"/>
              <a:t>MIPS Promoting Interoperability Performance Category Hardship Exception Application Overview</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p:txBody>
          <a:bodyPr/>
          <a:lstStyle/>
          <a:p>
            <a:r>
              <a:rPr lang="en-US" dirty="0"/>
              <a:t>Overview</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0" name="Content Placeholder 2">
            <a:extLst>
              <a:ext uri="{FF2B5EF4-FFF2-40B4-BE49-F238E27FC236}">
                <a16:creationId xmlns:a16="http://schemas.microsoft.com/office/drawing/2014/main" id="{2D0F6939-B07D-4E13-54B5-C83925DB13FF}"/>
              </a:ext>
            </a:extLst>
          </p:cNvPr>
          <p:cNvGraphicFramePr>
            <a:graphicFrameLocks/>
          </p:cNvGraphicFramePr>
          <p:nvPr>
            <p:extLst>
              <p:ext uri="{D42A27DB-BD31-4B8C-83A1-F6EECF244321}">
                <p14:modId xmlns:p14="http://schemas.microsoft.com/office/powerpoint/2010/main" val="871542063"/>
              </p:ext>
            </p:extLst>
          </p:nvPr>
        </p:nvGraphicFramePr>
        <p:xfrm>
          <a:off x="151024" y="1048512"/>
          <a:ext cx="8828589" cy="5234795"/>
        </p:xfrm>
        <a:graphic>
          <a:graphicData uri="http://schemas.openxmlformats.org/drawingml/2006/table">
            <a:tbl>
              <a:tblPr firstRow="1" bandRow="1">
                <a:tableStyleId>{5C22544A-7EE6-4342-B048-85BDC9FD1C3A}</a:tableStyleId>
              </a:tblPr>
              <a:tblGrid>
                <a:gridCol w="965203">
                  <a:extLst>
                    <a:ext uri="{9D8B030D-6E8A-4147-A177-3AD203B41FA5}">
                      <a16:colId xmlns:a16="http://schemas.microsoft.com/office/drawing/2014/main" val="3834638149"/>
                    </a:ext>
                  </a:extLst>
                </a:gridCol>
                <a:gridCol w="7863386">
                  <a:extLst>
                    <a:ext uri="{9D8B030D-6E8A-4147-A177-3AD203B41FA5}">
                      <a16:colId xmlns:a16="http://schemas.microsoft.com/office/drawing/2014/main" val="2512451415"/>
                    </a:ext>
                  </a:extLst>
                </a:gridCol>
              </a:tblGrid>
              <a:tr h="400505">
                <a:tc>
                  <a:txBody>
                    <a:bodyPr/>
                    <a:lstStyle/>
                    <a:p>
                      <a:pPr marL="0" marR="0" indent="0" algn="ctr">
                        <a:lnSpc>
                          <a:spcPct val="100000"/>
                        </a:lnSpc>
                        <a:spcBef>
                          <a:spcPts val="0"/>
                        </a:spcBef>
                        <a:spcAft>
                          <a:spcPts val="0"/>
                        </a:spcAft>
                      </a:pPr>
                      <a:r>
                        <a:rPr lang="en-US" sz="105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What</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05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MIPS Promoting Interoperability Hardship Exception </a:t>
                      </a:r>
                      <a:r>
                        <a:rPr lang="en-US" sz="105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a:t>
                      </a:r>
                      <a:r>
                        <a:rPr lang="en-US" sz="105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pplications allow you to request that your MIPS Promoting Interoperability performance category be reweighted to 0%.</a:t>
                      </a:r>
                      <a:endParaRPr lang="en-US" sz="105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89384">
                <a:tc>
                  <a:txBody>
                    <a:bodyPr/>
                    <a:lstStyle/>
                    <a:p>
                      <a:pPr marL="0" marR="0" indent="0" algn="ctr">
                        <a:lnSpc>
                          <a:spcPct val="100000"/>
                        </a:lnSpc>
                        <a:spcBef>
                          <a:spcPts val="0"/>
                        </a:spcBef>
                        <a:spcAft>
                          <a:spcPts val="0"/>
                        </a:spcAft>
                      </a:pPr>
                      <a:r>
                        <a:rPr lang="en-US" sz="105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Who</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Individual clinicians, groups, and virtual groups reporting via traditional MIPS, MIPS Value Pathways (MVPs) or the APM Performance Pathway (APP).</a:t>
                      </a:r>
                    </a:p>
                    <a:p>
                      <a:pPr marL="365760" marR="0" lvl="0" indent="-171450" algn="l">
                        <a:lnSpc>
                          <a:spcPct val="100000"/>
                        </a:lnSpc>
                        <a:spcBef>
                          <a:spcPts val="0"/>
                        </a:spcBef>
                        <a:spcAft>
                          <a:spcPts val="0"/>
                        </a:spcAft>
                        <a:buFont typeface="Arial" panose="020B0604020202020204" pitchFamily="34" charset="0"/>
                        <a:buChar char="•"/>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Third party intermediaries can submit an application with permission from the clinician or practice. </a:t>
                      </a:r>
                    </a:p>
                    <a:p>
                      <a:pPr marL="0" marR="0" indent="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Some clinicians, groups and virtual groups automatically qualify for reweighting of the Promoting Interoperability performance category. If you qualify for automatic reweighting, you don’t need to apply for a MIPS Promoting Interoperability Hardship Exception.</a:t>
                      </a:r>
                    </a:p>
                    <a:p>
                      <a:pPr marL="365760" marR="0" indent="-171450" algn="l">
                        <a:lnSpc>
                          <a:spcPct val="100000"/>
                        </a:lnSpc>
                        <a:spcBef>
                          <a:spcPts val="0"/>
                        </a:spcBef>
                        <a:spcAft>
                          <a:spcPts val="0"/>
                        </a:spcAft>
                        <a:buFont typeface="Arial" panose="020B0604020202020204" pitchFamily="34" charset="0"/>
                        <a:buChar char="•"/>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See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hlinkClick r:id="rId3" action="ppaction://hlinksldjump"/>
                        </a:rPr>
                        <a:t>Appendix A</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for information about the clinicians, groups, and virtual groups that automatically qualify for reweighting of this performance category.</a:t>
                      </a: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8161372"/>
                  </a:ext>
                </a:extLst>
              </a:tr>
              <a:tr h="1179924">
                <a:tc>
                  <a:txBody>
                    <a:bodyPr/>
                    <a:lstStyle/>
                    <a:p>
                      <a:pPr marL="0" marR="0" indent="0" algn="ctr">
                        <a:lnSpc>
                          <a:spcPct val="100000"/>
                        </a:lnSpc>
                        <a:spcBef>
                          <a:spcPts val="0"/>
                        </a:spcBef>
                        <a:spcAft>
                          <a:spcPts val="0"/>
                        </a:spcAft>
                      </a:pPr>
                      <a:r>
                        <a:rPr lang="en-US" sz="105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Why</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can submit an application to have your MIPS Promoting Interoperability performance category reweighted to 0% if: </a:t>
                      </a:r>
                    </a:p>
                    <a:p>
                      <a:pPr marL="0" marR="0" indent="0" algn="l">
                        <a:lnSpc>
                          <a:spcPct val="100000"/>
                        </a:lnSpc>
                        <a:spcBef>
                          <a:spcPts val="0"/>
                        </a:spcBef>
                        <a:spcAft>
                          <a:spcPts val="0"/>
                        </a:spcAft>
                      </a:pPr>
                      <a:endPar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365760" marR="0" lvl="0" indent="-171450" algn="l">
                        <a:lnSpc>
                          <a:spcPct val="100000"/>
                        </a:lnSpc>
                        <a:spcBef>
                          <a:spcPts val="0"/>
                        </a:spcBef>
                        <a:spcAft>
                          <a:spcPts val="0"/>
                        </a:spcAft>
                        <a:buFont typeface="Arial" panose="020B0604020202020204" pitchFamily="34" charset="0"/>
                        <a:buChar char="•"/>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have insufficient Internet connectivity</a:t>
                      </a:r>
                    </a:p>
                    <a:p>
                      <a:pPr marL="365760" marR="0" indent="-171450" algn="l">
                        <a:lnSpc>
                          <a:spcPct val="100000"/>
                        </a:lnSpc>
                        <a:spcBef>
                          <a:spcPts val="0"/>
                        </a:spcBef>
                        <a:spcAft>
                          <a:spcPts val="0"/>
                        </a:spcAft>
                        <a:buFont typeface="Arial" panose="020B0604020202020204" pitchFamily="34" charset="0"/>
                        <a:buChar char="•"/>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have decertified electronic health record (EHR) technology</a:t>
                      </a:r>
                    </a:p>
                    <a:p>
                      <a:pPr marL="365760" marR="0" indent="-171450" algn="l">
                        <a:lnSpc>
                          <a:spcPct val="100000"/>
                        </a:lnSpc>
                        <a:spcBef>
                          <a:spcPts val="0"/>
                        </a:spcBef>
                        <a:spcAft>
                          <a:spcPts val="0"/>
                        </a:spcAft>
                        <a:buFont typeface="Arial" panose="020B0604020202020204" pitchFamily="34" charset="0"/>
                        <a:buChar char="•"/>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lack control over the availability of certified EHR technology (CEHRT)</a:t>
                      </a:r>
                    </a:p>
                    <a:p>
                      <a:pPr marL="868686" marR="0" lvl="1" indent="-171450" algn="l">
                        <a:lnSpc>
                          <a:spcPct val="100000"/>
                        </a:lnSpc>
                        <a:spcBef>
                          <a:spcPts val="0"/>
                        </a:spcBef>
                        <a:spcAft>
                          <a:spcPts val="0"/>
                        </a:spcAft>
                        <a:buFont typeface="Courier New" panose="02070309020205020404" pitchFamily="49" charset="0"/>
                        <a:buChar char="o"/>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Lacking 2015 Edition CEHRT </a:t>
                      </a:r>
                      <a:r>
                        <a:rPr lang="en-US" sz="105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doesn’t</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qualify as a reason to submit an exception application</a:t>
                      </a:r>
                    </a:p>
                    <a:p>
                      <a:pPr marL="365760" marR="0" indent="-171450" algn="l">
                        <a:lnSpc>
                          <a:spcPct val="100000"/>
                        </a:lnSpc>
                        <a:spcBef>
                          <a:spcPts val="0"/>
                        </a:spcBef>
                        <a:spcAft>
                          <a:spcPts val="0"/>
                        </a:spcAft>
                        <a:buFont typeface="Arial" panose="020B0604020202020204" pitchFamily="34" charset="0"/>
                        <a:buChar char="•"/>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face extreme and uncontrollable circumstances such as a disaster, practice closure, severe financial distress or vendor issues</a:t>
                      </a:r>
                    </a:p>
                    <a:p>
                      <a:pPr marL="868686" marR="0" lvl="1" indent="-171450" algn="l">
                        <a:lnSpc>
                          <a:spcPct val="100000"/>
                        </a:lnSpc>
                        <a:spcBef>
                          <a:spcPts val="0"/>
                        </a:spcBef>
                        <a:spcAft>
                          <a:spcPts val="0"/>
                        </a:spcAft>
                        <a:buFont typeface="Courier New" panose="02070309020205020404" pitchFamily="49" charset="0"/>
                        <a:buChar char="o"/>
                      </a:pP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If you experience an extreme and uncontrollable circumstance that impacts multiple performance categories, the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hlinkClick r:id="rId4"/>
                        </a:rPr>
                        <a:t>Extreme and Uncontrollable Circumstances</a:t>
                      </a:r>
                      <a:r>
                        <a:rPr lang="en-US" sz="1050" dirty="0">
                          <a:solidFill>
                            <a:schemeClr val="tx1"/>
                          </a:solidFill>
                          <a:effectLst/>
                          <a:latin typeface="Segoe UI" panose="020B0502040204020203" pitchFamily="34" charset="0"/>
                          <a:ea typeface="Calibri" panose="020F0502020204030204" pitchFamily="34" charset="0"/>
                          <a:cs typeface="Segoe UI" panose="020B0502040204020203" pitchFamily="34" charset="0"/>
                          <a:hlinkClick r:id="rId4"/>
                        </a:rPr>
                        <a:t> </a:t>
                      </a:r>
                      <a:r>
                        <a:rPr lang="en-US" sz="105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Exception application may be more suitable for your given circumstance. </a:t>
                      </a: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6094657"/>
                  </a:ext>
                </a:extLst>
              </a:tr>
              <a:tr h="318804">
                <a:tc>
                  <a:txBody>
                    <a:bodyPr/>
                    <a:lstStyle/>
                    <a:p>
                      <a:pPr marL="0" marR="0" indent="0" algn="ctr">
                        <a:lnSpc>
                          <a:spcPct val="100000"/>
                        </a:lnSpc>
                        <a:spcBef>
                          <a:spcPts val="0"/>
                        </a:spcBef>
                        <a:spcAft>
                          <a:spcPts val="0"/>
                        </a:spcAft>
                      </a:pPr>
                      <a:r>
                        <a:rPr lang="en-US" sz="105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When </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050" b="0" i="0" strike="noStrike"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Promoting Interoperability Hardship Exception application will close at 8 p.m. ET on January 2, 2024.</a:t>
                      </a:r>
                      <a:endPar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0913068"/>
                  </a:ext>
                </a:extLst>
              </a:tr>
              <a:tr h="514986">
                <a:tc>
                  <a:txBody>
                    <a:bodyPr/>
                    <a:lstStyle/>
                    <a:p>
                      <a:pPr marL="0" marR="0" indent="0" algn="ctr">
                        <a:lnSpc>
                          <a:spcPct val="100000"/>
                        </a:lnSpc>
                        <a:spcBef>
                          <a:spcPts val="0"/>
                        </a:spcBef>
                        <a:spcAft>
                          <a:spcPts val="0"/>
                        </a:spcAft>
                      </a:pPr>
                      <a:r>
                        <a:rPr lang="en-US" sz="105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Where</a:t>
                      </a:r>
                      <a:endParaRPr lang="en-US" sz="105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Sign in to</a:t>
                      </a:r>
                      <a:r>
                        <a:rPr lang="en-US" sz="1050" i="0" dirty="0">
                          <a:effectLst/>
                          <a:latin typeface="Segoe UI" panose="020B0502040204020203" pitchFamily="34" charset="0"/>
                          <a:ea typeface="Calibri" panose="020F0502020204030204" pitchFamily="34" charset="0"/>
                          <a:cs typeface="Segoe UI" panose="020B0502040204020203" pitchFamily="34" charset="0"/>
                        </a:rPr>
                        <a:t> </a:t>
                      </a:r>
                      <a:r>
                        <a:rPr lang="en-US" sz="1050" i="0" dirty="0">
                          <a:effectLst/>
                          <a:latin typeface="Segoe UI" panose="020B0502040204020203" pitchFamily="34" charset="0"/>
                          <a:ea typeface="Calibri" panose="020F0502020204030204" pitchFamily="34" charset="0"/>
                          <a:cs typeface="Segoe UI" panose="020B0502040204020203" pitchFamily="34" charset="0"/>
                          <a:hlinkClick r:id="rId5"/>
                        </a:rPr>
                        <a:t>qpp.cms.gov</a:t>
                      </a:r>
                      <a:r>
                        <a:rPr lang="en-US" sz="1050" i="0" dirty="0">
                          <a:effectLst/>
                          <a:latin typeface="Segoe UI" panose="020B0502040204020203" pitchFamily="34" charset="0"/>
                          <a:ea typeface="Calibri" panose="020F0502020204030204" pitchFamily="34" charset="0"/>
                          <a:cs typeface="Segoe UI" panose="020B0502040204020203" pitchFamily="34" charset="0"/>
                        </a:rPr>
                        <a:t> </a:t>
                      </a: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with your HCQIS Access and Roles Profile (HARP) account.</a:t>
                      </a:r>
                    </a:p>
                    <a:p>
                      <a:pPr marL="365760" marR="0" indent="-171450">
                        <a:lnSpc>
                          <a:spcPct val="100000"/>
                        </a:lnSpc>
                        <a:spcBef>
                          <a:spcPts val="0"/>
                        </a:spcBef>
                        <a:spcAft>
                          <a:spcPts val="0"/>
                        </a:spcAft>
                        <a:buFont typeface="Arial" panose="020B0604020202020204" pitchFamily="34" charset="0"/>
                        <a:buChar char="•"/>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For more information on HARP accounts, please refer to the </a:t>
                      </a:r>
                      <a:r>
                        <a:rPr lang="en-US" sz="1050" b="1"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Register for a HARP Account </a:t>
                      </a: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document in the </a:t>
                      </a:r>
                      <a:r>
                        <a:rPr lang="en-US" sz="1050" i="0" dirty="0">
                          <a:effectLst/>
                          <a:latin typeface="Segoe UI" panose="020B0502040204020203" pitchFamily="34" charset="0"/>
                          <a:ea typeface="Calibri" panose="020F0502020204030204" pitchFamily="34" charset="0"/>
                          <a:cs typeface="Segoe UI" panose="020B0502040204020203" pitchFamily="34" charset="0"/>
                          <a:hlinkClick r:id="rId6"/>
                        </a:rPr>
                        <a:t>QPP Access User Guide (ZIP)</a:t>
                      </a:r>
                      <a:r>
                        <a:rPr lang="en-US" sz="1050" i="0" dirty="0">
                          <a:effectLst/>
                          <a:latin typeface="Segoe UI" panose="020B0502040204020203" pitchFamily="34" charset="0"/>
                          <a:ea typeface="Calibri" panose="020F0502020204030204" pitchFamily="34" charset="0"/>
                          <a:cs typeface="Segoe UI" panose="020B0502040204020203" pitchFamily="34" charset="0"/>
                        </a:rPr>
                        <a:t>.</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1144954"/>
                  </a:ext>
                </a:extLst>
              </a:tr>
              <a:tr h="389384">
                <a:tc>
                  <a:txBody>
                    <a:bodyPr/>
                    <a:lstStyle/>
                    <a:p>
                      <a:pPr marL="0" marR="0" indent="0" algn="ctr">
                        <a:lnSpc>
                          <a:spcPct val="100000"/>
                        </a:lnSpc>
                        <a:spcBef>
                          <a:spcPts val="0"/>
                        </a:spcBef>
                        <a:spcAft>
                          <a:spcPts val="0"/>
                        </a:spcAft>
                      </a:pPr>
                      <a:r>
                        <a:rPr lang="en-US" sz="1050" b="1" i="0"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How</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228600" marR="0" indent="-228600">
                        <a:lnSpc>
                          <a:spcPct val="100000"/>
                        </a:lnSpc>
                        <a:spcBef>
                          <a:spcPts val="0"/>
                        </a:spcBef>
                        <a:spcAft>
                          <a:spcPts val="0"/>
                        </a:spcAft>
                        <a:buFont typeface="+mj-lt"/>
                        <a:buAutoNum type="arabicPeriod"/>
                      </a:pPr>
                      <a:r>
                        <a:rPr lang="en-US" sz="1050" i="0" dirty="0">
                          <a:effectLst/>
                          <a:latin typeface="Segoe UI" panose="020B0502040204020203" pitchFamily="34" charset="0"/>
                          <a:ea typeface="Calibri" panose="020F0502020204030204" pitchFamily="34" charset="0"/>
                          <a:cs typeface="Segoe UI" panose="020B0502040204020203" pitchFamily="34" charset="0"/>
                          <a:hlinkClick r:id="rId7"/>
                        </a:rPr>
                        <a:t>Register for a HARP account</a:t>
                      </a:r>
                      <a:endParaRPr lang="en-US" sz="1050" i="0" dirty="0">
                        <a:effectLst/>
                        <a:latin typeface="Segoe UI" panose="020B0502040204020203" pitchFamily="34" charset="0"/>
                        <a:ea typeface="Calibri" panose="020F0502020204030204" pitchFamily="34" charset="0"/>
                        <a:cs typeface="Segoe UI" panose="020B0502040204020203" pitchFamily="34" charset="0"/>
                      </a:endParaRPr>
                    </a:p>
                    <a:p>
                      <a:pPr marL="228600" marR="0" indent="-228600">
                        <a:lnSpc>
                          <a:spcPct val="100000"/>
                        </a:lnSpc>
                        <a:spcBef>
                          <a:spcPts val="0"/>
                        </a:spcBef>
                        <a:spcAft>
                          <a:spcPts val="0"/>
                        </a:spcAft>
                        <a:buFont typeface="+mj-lt"/>
                        <a:buAutoNum type="arabicPeriod"/>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Sign in to the </a:t>
                      </a:r>
                      <a:r>
                        <a:rPr lang="en-US" sz="1050" i="0" dirty="0">
                          <a:solidFill>
                            <a:srgbClr val="FF0000"/>
                          </a:solidFill>
                          <a:effectLst/>
                          <a:latin typeface="Segoe UI" panose="020B0502040204020203" pitchFamily="34" charset="0"/>
                          <a:ea typeface="Calibri" panose="020F0502020204030204" pitchFamily="34" charset="0"/>
                          <a:cs typeface="Segoe UI" panose="020B0502040204020203" pitchFamily="34" charset="0"/>
                          <a:hlinkClick r:id="rId8"/>
                        </a:rPr>
                        <a:t>QPP website</a:t>
                      </a:r>
                      <a:r>
                        <a:rPr lang="en-US" sz="1050" i="0" dirty="0">
                          <a:effectLst/>
                          <a:latin typeface="Segoe UI" panose="020B0502040204020203" pitchFamily="34" charset="0"/>
                          <a:ea typeface="Calibri" panose="020F0502020204030204" pitchFamily="34" charset="0"/>
                          <a:cs typeface="Segoe UI" panose="020B0502040204020203" pitchFamily="34" charset="0"/>
                          <a:hlinkClick r:id="rId8"/>
                        </a:rPr>
                        <a:t> </a:t>
                      </a:r>
                      <a:endParaRPr lang="en-US" sz="1050" i="0" dirty="0">
                        <a:effectLst/>
                        <a:latin typeface="Segoe UI" panose="020B0502040204020203" pitchFamily="34" charset="0"/>
                        <a:ea typeface="Calibri" panose="020F0502020204030204" pitchFamily="34" charset="0"/>
                        <a:cs typeface="Segoe UI" panose="020B0502040204020203" pitchFamily="34" charset="0"/>
                      </a:endParaRPr>
                    </a:p>
                    <a:p>
                      <a:pPr marL="228600" marR="0" indent="-228600">
                        <a:lnSpc>
                          <a:spcPct val="100000"/>
                        </a:lnSpc>
                        <a:spcBef>
                          <a:spcPts val="0"/>
                        </a:spcBef>
                        <a:spcAft>
                          <a:spcPts val="0"/>
                        </a:spcAft>
                        <a:buFont typeface="+mj-lt"/>
                        <a:buAutoNum type="arabicPeriod"/>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Select ‘Exceptions Application’ on the left-hand navigation</a:t>
                      </a:r>
                    </a:p>
                    <a:p>
                      <a:pPr marL="228600" marR="0" indent="-228600">
                        <a:lnSpc>
                          <a:spcPct val="100000"/>
                        </a:lnSpc>
                        <a:spcBef>
                          <a:spcPts val="0"/>
                        </a:spcBef>
                        <a:spcAft>
                          <a:spcPts val="0"/>
                        </a:spcAft>
                        <a:buFont typeface="+mj-lt"/>
                        <a:buAutoNum type="arabicPeriod"/>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Select ‘Add New Exception’ </a:t>
                      </a:r>
                    </a:p>
                    <a:p>
                      <a:pPr marL="228600" marR="0" indent="-228600">
                        <a:lnSpc>
                          <a:spcPct val="100000"/>
                        </a:lnSpc>
                        <a:spcBef>
                          <a:spcPts val="0"/>
                        </a:spcBef>
                        <a:spcAft>
                          <a:spcPts val="0"/>
                        </a:spcAft>
                        <a:buFont typeface="+mj-lt"/>
                        <a:buAutoNum type="arabicPeriod"/>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Select ‘Promoting Interoperability Hardship Exception’</a:t>
                      </a:r>
                    </a:p>
                    <a:p>
                      <a:pPr marL="228600" marR="0" indent="-228600">
                        <a:lnSpc>
                          <a:spcPct val="100000"/>
                        </a:lnSpc>
                        <a:spcBef>
                          <a:spcPts val="0"/>
                        </a:spcBef>
                        <a:spcAft>
                          <a:spcPts val="0"/>
                        </a:spcAft>
                        <a:buFont typeface="+mj-lt"/>
                        <a:buAutoNum type="arabicPeriod"/>
                      </a:pPr>
                      <a:r>
                        <a:rPr lang="en-US" sz="1050" i="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Complete the application for individual, group or virtual group participation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5072603"/>
                  </a:ext>
                </a:extLst>
              </a:tr>
            </a:tbl>
          </a:graphicData>
        </a:graphic>
      </p:graphicFrame>
      <p:sp>
        <p:nvSpPr>
          <p:cNvPr id="11" name="TextBox 10">
            <a:extLst>
              <a:ext uri="{FF2B5EF4-FFF2-40B4-BE49-F238E27FC236}">
                <a16:creationId xmlns:a16="http://schemas.microsoft.com/office/drawing/2014/main" id="{3F1B01AA-7429-8863-516B-D69C7DF6B4D9}"/>
              </a:ext>
            </a:extLst>
          </p:cNvPr>
          <p:cNvSpPr txBox="1"/>
          <p:nvPr/>
        </p:nvSpPr>
        <p:spPr>
          <a:xfrm>
            <a:off x="6339155" y="2941447"/>
            <a:ext cx="2804845" cy="577081"/>
          </a:xfrm>
          <a:prstGeom prst="rect">
            <a:avLst/>
          </a:prstGeom>
          <a:solidFill>
            <a:srgbClr val="0C777D"/>
          </a:solidFill>
        </p:spPr>
        <p:txBody>
          <a:bodyPr wrap="square" rtlCol="0">
            <a:spAutoFit/>
          </a:bodyPr>
          <a:lstStyle/>
          <a:p>
            <a:r>
              <a:rPr lang="en-US" sz="1050" b="1" u="sng" dirty="0">
                <a:solidFill>
                  <a:schemeClr val="bg1"/>
                </a:solidFill>
                <a:latin typeface="Segoe UI" panose="020B0502040204020203" pitchFamily="34" charset="0"/>
                <a:cs typeface="Segoe UI" panose="020B0502040204020203" pitchFamily="34" charset="0"/>
              </a:rPr>
              <a:t>Note:</a:t>
            </a:r>
            <a:r>
              <a:rPr lang="en-US" sz="1050" dirty="0">
                <a:solidFill>
                  <a:schemeClr val="bg1"/>
                </a:solidFill>
                <a:latin typeface="Segoe UI" panose="020B0502040204020203" pitchFamily="34" charset="0"/>
                <a:cs typeface="Segoe UI" panose="020B0502040204020203" pitchFamily="34" charset="0"/>
              </a:rPr>
              <a:t> We automatically reweigh Promoting Interoperability for small practices. See </a:t>
            </a:r>
            <a:r>
              <a:rPr lang="en-US" sz="1050" dirty="0">
                <a:solidFill>
                  <a:schemeClr val="bg1"/>
                </a:solidFill>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page 8</a:t>
            </a:r>
            <a:r>
              <a:rPr lang="en-US" sz="1050" dirty="0">
                <a:solidFill>
                  <a:schemeClr val="bg1"/>
                </a:solidFill>
                <a:latin typeface="Segoe UI" panose="020B0502040204020203" pitchFamily="34" charset="0"/>
                <a:cs typeface="Segoe UI" panose="020B0502040204020203" pitchFamily="34" charset="0"/>
              </a:rPr>
              <a:t> for more information. </a:t>
            </a:r>
          </a:p>
        </p:txBody>
      </p:sp>
      <p:sp>
        <p:nvSpPr>
          <p:cNvPr id="12" name="Content Placeholder 9">
            <a:extLst>
              <a:ext uri="{FF2B5EF4-FFF2-40B4-BE49-F238E27FC236}">
                <a16:creationId xmlns:a16="http://schemas.microsoft.com/office/drawing/2014/main" id="{1BB460AA-A99A-38EC-791F-43213B1F3F45}"/>
              </a:ext>
            </a:extLst>
          </p:cNvPr>
          <p:cNvSpPr txBox="1">
            <a:spLocks/>
          </p:cNvSpPr>
          <p:nvPr/>
        </p:nvSpPr>
        <p:spPr>
          <a:xfrm>
            <a:off x="990201" y="6516658"/>
            <a:ext cx="7217139" cy="244605"/>
          </a:xfrm>
          <a:prstGeom prst="rect">
            <a:avLst/>
          </a:prstGeom>
          <a:solidFill>
            <a:schemeClr val="bg1"/>
          </a:solidFill>
          <a:ln w="19050">
            <a:solidFill>
              <a:srgbClr val="0E7C84"/>
            </a:solidFill>
          </a:ln>
        </p:spPr>
        <p:txBody>
          <a:bodyPr anchor="ct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ctr"/>
            <a:r>
              <a:rPr lang="en-US" sz="1050" b="0" dirty="0">
                <a:solidFill>
                  <a:schemeClr val="tx1"/>
                </a:solidFill>
              </a:rPr>
              <a:t>See </a:t>
            </a:r>
            <a:r>
              <a:rPr lang="en-US" sz="1050" b="0" dirty="0">
                <a:solidFill>
                  <a:schemeClr val="tx1"/>
                </a:solidFill>
                <a:hlinkClick r:id="rId10" action="ppaction://hlinksldjump"/>
              </a:rPr>
              <a:t>Appendix B</a:t>
            </a:r>
            <a:r>
              <a:rPr lang="en-US" sz="1050" b="0" dirty="0">
                <a:solidFill>
                  <a:schemeClr val="tx1"/>
                </a:solidFill>
              </a:rPr>
              <a:t> (traditional MIPS) and </a:t>
            </a:r>
            <a:r>
              <a:rPr lang="en-US" sz="1050" b="0" dirty="0">
                <a:solidFill>
                  <a:schemeClr val="tx1"/>
                </a:solidFill>
                <a:hlinkClick r:id="rId11" action="ppaction://hlinksldjump"/>
              </a:rPr>
              <a:t>Appendix C</a:t>
            </a:r>
            <a:r>
              <a:rPr lang="en-US" sz="1050" b="0" dirty="0">
                <a:solidFill>
                  <a:schemeClr val="tx1"/>
                </a:solidFill>
              </a:rPr>
              <a:t> (APP) for more information on performance category reweighting.</a:t>
            </a:r>
          </a:p>
        </p:txBody>
      </p:sp>
    </p:spTree>
    <p:extLst>
      <p:ext uri="{BB962C8B-B14F-4D97-AF65-F5344CB8AC3E}">
        <p14:creationId xmlns:p14="http://schemas.microsoft.com/office/powerpoint/2010/main" val="2313970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4A9EA3-6797-1A48-ADBA-F4FA0E2684EF}"/>
              </a:ext>
            </a:extLst>
          </p:cNvPr>
          <p:cNvGrpSpPr/>
          <p:nvPr/>
        </p:nvGrpSpPr>
        <p:grpSpPr>
          <a:xfrm>
            <a:off x="2873829" y="5722349"/>
            <a:ext cx="5660571" cy="137702"/>
            <a:chOff x="2295435" y="5873754"/>
            <a:chExt cx="7547423" cy="183603"/>
          </a:xfrm>
          <a:noFill/>
        </p:grpSpPr>
        <p:cxnSp>
          <p:nvCxnSpPr>
            <p:cNvPr id="6" name="Straight Connector 5">
              <a:extLst>
                <a:ext uri="{FF2B5EF4-FFF2-40B4-BE49-F238E27FC236}">
                  <a16:creationId xmlns:a16="http://schemas.microsoft.com/office/drawing/2014/main" id="{96E9656B-9FC0-D942-8017-7BDDA23F1354}"/>
                </a:ext>
              </a:extLst>
            </p:cNvPr>
            <p:cNvCxnSpPr>
              <a:cxnSpLocks/>
            </p:cNvCxnSpPr>
            <p:nvPr/>
          </p:nvCxnSpPr>
          <p:spPr>
            <a:xfrm>
              <a:off x="2295435" y="5965556"/>
              <a:ext cx="7404933" cy="0"/>
            </a:xfrm>
            <a:prstGeom prst="line">
              <a:avLst/>
            </a:prstGeom>
            <a:grpFill/>
            <a:ln w="19050">
              <a:solidFill>
                <a:srgbClr val="003664"/>
              </a:solidFill>
            </a:ln>
          </p:spPr>
          <p:style>
            <a:lnRef idx="1">
              <a:schemeClr val="accent1"/>
            </a:lnRef>
            <a:fillRef idx="0">
              <a:schemeClr val="accent1"/>
            </a:fillRef>
            <a:effectRef idx="0">
              <a:schemeClr val="accent1"/>
            </a:effectRef>
            <a:fontRef idx="minor">
              <a:schemeClr val="tx1"/>
            </a:fontRef>
          </p:style>
        </p:cxnSp>
        <p:sp>
          <p:nvSpPr>
            <p:cNvPr id="7" name="Freeform: Shape 20">
              <a:extLst>
                <a:ext uri="{FF2B5EF4-FFF2-40B4-BE49-F238E27FC236}">
                  <a16:creationId xmlns:a16="http://schemas.microsoft.com/office/drawing/2014/main" id="{CDD764B8-9AFB-A148-B3E8-F220783896FE}"/>
                </a:ext>
              </a:extLst>
            </p:cNvPr>
            <p:cNvSpPr/>
            <p:nvPr/>
          </p:nvSpPr>
          <p:spPr>
            <a:xfrm>
              <a:off x="9629879" y="5873754"/>
              <a:ext cx="212979" cy="183603"/>
            </a:xfrm>
            <a:custGeom>
              <a:avLst/>
              <a:gdLst>
                <a:gd name="connsiteX0" fmla="*/ 45901 w 212979"/>
                <a:gd name="connsiteY0" fmla="*/ 0 h 183603"/>
                <a:gd name="connsiteX1" fmla="*/ 167078 w 212979"/>
                <a:gd name="connsiteY1" fmla="*/ 0 h 183603"/>
                <a:gd name="connsiteX2" fmla="*/ 212979 w 212979"/>
                <a:gd name="connsiteY2" fmla="*/ 91802 h 183603"/>
                <a:gd name="connsiteX3" fmla="*/ 167078 w 212979"/>
                <a:gd name="connsiteY3" fmla="*/ 183603 h 183603"/>
                <a:gd name="connsiteX4" fmla="*/ 45901 w 212979"/>
                <a:gd name="connsiteY4" fmla="*/ 183603 h 183603"/>
                <a:gd name="connsiteX5" fmla="*/ 0 w 212979"/>
                <a:gd name="connsiteY5" fmla="*/ 91802 h 18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79" h="183603">
                  <a:moveTo>
                    <a:pt x="45901" y="0"/>
                  </a:moveTo>
                  <a:lnTo>
                    <a:pt x="167078" y="0"/>
                  </a:lnTo>
                  <a:lnTo>
                    <a:pt x="212979" y="91802"/>
                  </a:lnTo>
                  <a:lnTo>
                    <a:pt x="167078" y="183603"/>
                  </a:lnTo>
                  <a:lnTo>
                    <a:pt x="45901" y="183603"/>
                  </a:lnTo>
                  <a:lnTo>
                    <a:pt x="0" y="91802"/>
                  </a:lnTo>
                  <a:close/>
                </a:path>
              </a:pathLst>
            </a:custGeom>
            <a:solidFill>
              <a:schemeClr val="bg1"/>
            </a:solidFill>
            <a:ln w="19050">
              <a:solidFill>
                <a:srgbClr val="00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sp>
        <p:nvSpPr>
          <p:cNvPr id="9" name="Title 8">
            <a:extLst>
              <a:ext uri="{FF2B5EF4-FFF2-40B4-BE49-F238E27FC236}">
                <a16:creationId xmlns:a16="http://schemas.microsoft.com/office/drawing/2014/main" id="{D47DFF37-8945-9C4C-A032-23E2791B0018}"/>
              </a:ext>
            </a:extLst>
          </p:cNvPr>
          <p:cNvSpPr>
            <a:spLocks noGrp="1"/>
          </p:cNvSpPr>
          <p:nvPr>
            <p:ph type="ctrTitle"/>
          </p:nvPr>
        </p:nvSpPr>
        <p:spPr>
          <a:xfrm>
            <a:off x="2873829" y="3732447"/>
            <a:ext cx="5660572" cy="2058753"/>
          </a:xfrm>
        </p:spPr>
        <p:txBody>
          <a:bodyPr/>
          <a:lstStyle/>
          <a:p>
            <a:pPr algn="r"/>
            <a:r>
              <a:rPr lang="en-US" dirty="0"/>
              <a:t>MIPS Promoting Interoperability Performance Category Hardship Exception Information</a:t>
            </a:r>
          </a:p>
        </p:txBody>
      </p:sp>
      <p:sp>
        <p:nvSpPr>
          <p:cNvPr id="15" name="Freeform 14">
            <a:extLst>
              <a:ext uri="{FF2B5EF4-FFF2-40B4-BE49-F238E27FC236}">
                <a16:creationId xmlns:a16="http://schemas.microsoft.com/office/drawing/2014/main" id="{04E9D05C-194C-5F4E-79D9-499946C9C34F}"/>
              </a:ext>
            </a:extLst>
          </p:cNvPr>
          <p:cNvSpPr/>
          <p:nvPr/>
        </p:nvSpPr>
        <p:spPr>
          <a:xfrm>
            <a:off x="-12429" y="0"/>
            <a:ext cx="2322827" cy="1720624"/>
          </a:xfrm>
          <a:custGeom>
            <a:avLst/>
            <a:gdLst>
              <a:gd name="connsiteX0" fmla="*/ 0 w 2322827"/>
              <a:gd name="connsiteY0" fmla="*/ 0 h 1720624"/>
              <a:gd name="connsiteX1" fmla="*/ 2319440 w 2322827"/>
              <a:gd name="connsiteY1" fmla="*/ 0 h 1720624"/>
              <a:gd name="connsiteX2" fmla="*/ 2322827 w 2322827"/>
              <a:gd name="connsiteY2" fmla="*/ 1072256 h 1720624"/>
              <a:gd name="connsiteX3" fmla="*/ 1161210 w 2322827"/>
              <a:gd name="connsiteY3" fmla="*/ 1720624 h 1720624"/>
              <a:gd name="connsiteX4" fmla="*/ 4399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0" y="0"/>
                </a:lnTo>
                <a:lnTo>
                  <a:pt x="2322827" y="1072256"/>
                </a:lnTo>
                <a:lnTo>
                  <a:pt x="1161210" y="1720624"/>
                </a:lnTo>
                <a:lnTo>
                  <a:pt x="4399" y="1067453"/>
                </a:lnTo>
                <a:cubicBezTo>
                  <a:pt x="5896" y="846297"/>
                  <a:pt x="3790" y="627542"/>
                  <a:pt x="1684" y="408788"/>
                </a:cubicBezTo>
                <a:close/>
              </a:path>
            </a:pathLst>
          </a:custGeom>
          <a:solidFill>
            <a:srgbClr val="0F3769"/>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8" name="Freeform 7">
            <a:extLst>
              <a:ext uri="{FF2B5EF4-FFF2-40B4-BE49-F238E27FC236}">
                <a16:creationId xmlns:a16="http://schemas.microsoft.com/office/drawing/2014/main" id="{7415BC98-D62E-2E21-1150-2DF681404E48}"/>
              </a:ext>
            </a:extLst>
          </p:cNvPr>
          <p:cNvSpPr/>
          <p:nvPr userDrawn="1"/>
        </p:nvSpPr>
        <p:spPr>
          <a:xfrm>
            <a:off x="1230373" y="1205170"/>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66AB24">
              <a:alpha val="55640"/>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10" name="Freeform 9">
            <a:extLst>
              <a:ext uri="{FF2B5EF4-FFF2-40B4-BE49-F238E27FC236}">
                <a16:creationId xmlns:a16="http://schemas.microsoft.com/office/drawing/2014/main" id="{A91E598C-5D08-50D7-935D-E62541439404}"/>
              </a:ext>
            </a:extLst>
          </p:cNvPr>
          <p:cNvSpPr/>
          <p:nvPr userDrawn="1"/>
        </p:nvSpPr>
        <p:spPr>
          <a:xfrm>
            <a:off x="-13965" y="3279067"/>
            <a:ext cx="2324362" cy="2627058"/>
          </a:xfrm>
          <a:custGeom>
            <a:avLst/>
            <a:gdLst>
              <a:gd name="connsiteX0" fmla="*/ 1177155 w 2324362"/>
              <a:gd name="connsiteY0" fmla="*/ 0 h 2627058"/>
              <a:gd name="connsiteX1" fmla="*/ 2320186 w 2324362"/>
              <a:gd name="connsiteY1" fmla="*/ 656556 h 2627058"/>
              <a:gd name="connsiteX2" fmla="*/ 2324362 w 2324362"/>
              <a:gd name="connsiteY2" fmla="*/ 1978690 h 2627058"/>
              <a:gd name="connsiteX3" fmla="*/ 1162745 w 2324362"/>
              <a:gd name="connsiteY3" fmla="*/ 2627058 h 2627058"/>
              <a:gd name="connsiteX4" fmla="*/ 5934 w 2324362"/>
              <a:gd name="connsiteY4" fmla="*/ 1973887 h 2627058"/>
              <a:gd name="connsiteX5" fmla="*/ 505 w 2324362"/>
              <a:gd name="connsiteY5" fmla="*/ 656556 h 26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362" h="2627058">
                <a:moveTo>
                  <a:pt x="1177155" y="0"/>
                </a:moveTo>
                <a:lnTo>
                  <a:pt x="2320186" y="656556"/>
                </a:lnTo>
                <a:cubicBezTo>
                  <a:pt x="2321577" y="1097267"/>
                  <a:pt x="2322970" y="1537979"/>
                  <a:pt x="2324362" y="1978690"/>
                </a:cubicBezTo>
                <a:lnTo>
                  <a:pt x="1162745" y="2627058"/>
                </a:lnTo>
                <a:lnTo>
                  <a:pt x="5934" y="1973887"/>
                </a:lnTo>
                <a:cubicBezTo>
                  <a:pt x="8927" y="1531575"/>
                  <a:pt x="-2489" y="1098869"/>
                  <a:pt x="505" y="656556"/>
                </a:cubicBezTo>
                <a:close/>
              </a:path>
            </a:pathLst>
          </a:custGeom>
          <a:solidFill>
            <a:srgbClr val="EC6700">
              <a:alpha val="74774"/>
            </a:srgbClr>
          </a:solidFill>
          <a:ln w="12700" cap="flat">
            <a:noFill/>
            <a:prstDash val="solid"/>
            <a:miter/>
          </a:ln>
        </p:spPr>
        <p:txBody>
          <a:bodyPr rtlCol="0" anchor="ctr"/>
          <a:lstStyle/>
          <a:p>
            <a:pPr lvl="0"/>
            <a:endParaRPr lang="en-US">
              <a:solidFill>
                <a:schemeClr val="tx1"/>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DE1234FE-2D78-ED3B-4EB0-E24CD9858FEE}"/>
              </a:ext>
            </a:extLst>
          </p:cNvPr>
          <p:cNvSpPr/>
          <p:nvPr/>
        </p:nvSpPr>
        <p:spPr>
          <a:xfrm>
            <a:off x="1366001" y="0"/>
            <a:ext cx="4426759" cy="4322342"/>
          </a:xfrm>
          <a:custGeom>
            <a:avLst/>
            <a:gdLst>
              <a:gd name="connsiteX0" fmla="*/ 973783 w 4426759"/>
              <a:gd name="connsiteY0" fmla="*/ 0 h 4322342"/>
              <a:gd name="connsiteX1" fmla="*/ 3453191 w 4426759"/>
              <a:gd name="connsiteY1" fmla="*/ 0 h 4322342"/>
              <a:gd name="connsiteX2" fmla="*/ 4426759 w 4426759"/>
              <a:gd name="connsiteY2" fmla="*/ 552566 h 4322342"/>
              <a:gd name="connsiteX3" fmla="*/ 4426759 w 4426759"/>
              <a:gd name="connsiteY3" fmla="*/ 3066238 h 4322342"/>
              <a:gd name="connsiteX4" fmla="*/ 2213624 w 4426759"/>
              <a:gd name="connsiteY4" fmla="*/ 4322342 h 4322342"/>
              <a:gd name="connsiteX5" fmla="*/ 0 w 4426759"/>
              <a:gd name="connsiteY5" fmla="*/ 3066238 h 4322342"/>
              <a:gd name="connsiteX6" fmla="*/ 0 w 4426759"/>
              <a:gd name="connsiteY6" fmla="*/ 552566 h 432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759" h="4322342">
                <a:moveTo>
                  <a:pt x="973783" y="0"/>
                </a:moveTo>
                <a:lnTo>
                  <a:pt x="3453191" y="0"/>
                </a:lnTo>
                <a:lnTo>
                  <a:pt x="4426759" y="552566"/>
                </a:lnTo>
                <a:lnTo>
                  <a:pt x="4426759" y="3066238"/>
                </a:lnTo>
                <a:lnTo>
                  <a:pt x="2213624" y="4322342"/>
                </a:lnTo>
                <a:lnTo>
                  <a:pt x="0" y="3066238"/>
                </a:lnTo>
                <a:lnTo>
                  <a:pt x="0" y="552566"/>
                </a:lnTo>
                <a:close/>
              </a:path>
            </a:pathLst>
          </a:custGeom>
          <a:noFill/>
          <a:ln w="19050" cap="flat">
            <a:solidFill>
              <a:srgbClr val="003664"/>
            </a:solidFill>
            <a:prstDash val="solid"/>
            <a:miter/>
          </a:ln>
        </p:spPr>
        <p:txBody>
          <a:bodyPr wrap="square" rtlCol="0" anchor="ctr">
            <a:noAutofit/>
          </a:bodyPr>
          <a:lstStyle/>
          <a:p>
            <a:endParaRPr lang="en-US">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16DBF47B-6327-B1A1-47D9-FFBA4C352265}"/>
              </a:ext>
            </a:extLst>
          </p:cNvPr>
          <p:cNvSpPr/>
          <p:nvPr/>
        </p:nvSpPr>
        <p:spPr>
          <a:xfrm>
            <a:off x="2447967" y="0"/>
            <a:ext cx="2322827" cy="1720624"/>
          </a:xfrm>
          <a:custGeom>
            <a:avLst/>
            <a:gdLst>
              <a:gd name="connsiteX0" fmla="*/ 0 w 2322827"/>
              <a:gd name="connsiteY0" fmla="*/ 0 h 1720624"/>
              <a:gd name="connsiteX1" fmla="*/ 2319441 w 2322827"/>
              <a:gd name="connsiteY1" fmla="*/ 0 h 1720624"/>
              <a:gd name="connsiteX2" fmla="*/ 2322827 w 2322827"/>
              <a:gd name="connsiteY2" fmla="*/ 1072256 h 1720624"/>
              <a:gd name="connsiteX3" fmla="*/ 1161210 w 2322827"/>
              <a:gd name="connsiteY3" fmla="*/ 1720624 h 1720624"/>
              <a:gd name="connsiteX4" fmla="*/ 4398 w 2322827"/>
              <a:gd name="connsiteY4" fmla="*/ 1067453 h 1720624"/>
              <a:gd name="connsiteX5" fmla="*/ 1684 w 2322827"/>
              <a:gd name="connsiteY5" fmla="*/ 408788 h 17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827" h="1720624">
                <a:moveTo>
                  <a:pt x="0" y="0"/>
                </a:moveTo>
                <a:lnTo>
                  <a:pt x="2319441" y="0"/>
                </a:lnTo>
                <a:lnTo>
                  <a:pt x="2322827" y="1072256"/>
                </a:lnTo>
                <a:lnTo>
                  <a:pt x="1161210" y="1720624"/>
                </a:lnTo>
                <a:lnTo>
                  <a:pt x="4398" y="1067453"/>
                </a:lnTo>
                <a:cubicBezTo>
                  <a:pt x="5895" y="846297"/>
                  <a:pt x="3790" y="627542"/>
                  <a:pt x="1684" y="408788"/>
                </a:cubicBezTo>
                <a:close/>
              </a:path>
            </a:pathLst>
          </a:custGeom>
          <a:solidFill>
            <a:srgbClr val="007E82">
              <a:alpha val="55640"/>
            </a:srgbClr>
          </a:solidFill>
          <a:ln w="12700" cap="flat">
            <a:noFill/>
            <a:prstDash val="solid"/>
            <a:miter/>
          </a:ln>
        </p:spPr>
        <p:txBody>
          <a:bodyPr wrap="square" rtlCol="0" anchor="ctr">
            <a:noAutofit/>
          </a:bodyPr>
          <a:lstStyle/>
          <a:p>
            <a:pPr lvl="0"/>
            <a:endParaRPr lang="en-US">
              <a:solidFill>
                <a:schemeClr val="tx1"/>
              </a:solidFill>
              <a:latin typeface="Arial" panose="020B0604020202020204" pitchFamily="34" charset="0"/>
              <a:cs typeface="Arial" panose="020B0604020202020204" pitchFamily="34" charset="0"/>
            </a:endParaRPr>
          </a:p>
        </p:txBody>
      </p:sp>
      <p:sp>
        <p:nvSpPr>
          <p:cNvPr id="11" name="Action Button: Home 3">
            <a:hlinkClick r:id="rId2" action="ppaction://hlinksldjump" highlightClick="1"/>
            <a:extLst>
              <a:ext uri="{FF2B5EF4-FFF2-40B4-BE49-F238E27FC236}">
                <a16:creationId xmlns:a16="http://schemas.microsoft.com/office/drawing/2014/main" id="{91863B86-E133-46A0-A38A-7CB540B7CF23}"/>
              </a:ext>
            </a:extLst>
          </p:cNvPr>
          <p:cNvSpPr/>
          <p:nvPr/>
        </p:nvSpPr>
        <p:spPr>
          <a:xfrm>
            <a:off x="432579" y="6362708"/>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5471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8</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245890"/>
            <a:ext cx="7363968" cy="224247"/>
          </a:xfrm>
        </p:spPr>
        <p:txBody>
          <a:bodyPr/>
          <a:lstStyle/>
          <a:p>
            <a:r>
              <a:rPr lang="en-US" dirty="0"/>
              <a:t>MIPS Promoting Interoperability Performance Category Hardship Exception Information</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p:txBody>
          <a:bodyPr/>
          <a:lstStyle/>
          <a:p>
            <a:r>
              <a:rPr lang="en-US" dirty="0"/>
              <a:t>Overview</a:t>
            </a:r>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fontScale="92500" lnSpcReduction="10000"/>
          </a:bodyPr>
          <a:lstStyle/>
          <a:p>
            <a:pPr marL="0" indent="0">
              <a:lnSpc>
                <a:spcPct val="130000"/>
              </a:lnSpc>
              <a:spcBef>
                <a:spcPts val="0"/>
              </a:spcBef>
              <a:spcAft>
                <a:spcPts val="600"/>
              </a:spcAft>
              <a:buNone/>
            </a:pPr>
            <a:r>
              <a:rPr lang="en-US" sz="1200" b="1" dirty="0">
                <a:latin typeface="Segoe UI" panose="020B0502040204020203" pitchFamily="34" charset="0"/>
                <a:cs typeface="Segoe UI" panose="020B0502040204020203" pitchFamily="34" charset="0"/>
              </a:rPr>
              <a:t>You may automatically qualify for reweighting in this performance category. </a:t>
            </a:r>
          </a:p>
          <a:p>
            <a:pPr marL="457200" indent="-171450">
              <a:lnSpc>
                <a:spcPct val="13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See </a:t>
            </a:r>
            <a:r>
              <a:rPr lang="en-US" sz="1200" b="0" dirty="0">
                <a:latin typeface="Segoe UI" panose="020B0502040204020203" pitchFamily="34" charset="0"/>
                <a:cs typeface="Segoe UI" panose="020B0502040204020203" pitchFamily="34" charset="0"/>
                <a:hlinkClick r:id="rId3" action="ppaction://hlinksldjump"/>
              </a:rPr>
              <a:t>Appendix A</a:t>
            </a:r>
            <a:r>
              <a:rPr lang="en-US" sz="1200" b="0" dirty="0">
                <a:latin typeface="Segoe UI" panose="020B0502040204020203" pitchFamily="34" charset="0"/>
                <a:cs typeface="Segoe UI" panose="020B0502040204020203" pitchFamily="34" charset="0"/>
              </a:rPr>
              <a:t>.</a:t>
            </a:r>
          </a:p>
          <a:p>
            <a:pPr marL="457200" indent="-171450">
              <a:lnSpc>
                <a:spcPct val="13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If you automatically quality for reweighting, you don’t need to submit an exception application. </a:t>
            </a:r>
          </a:p>
          <a:p>
            <a:pPr marL="0" indent="0">
              <a:lnSpc>
                <a:spcPct val="130000"/>
              </a:lnSpc>
              <a:spcBef>
                <a:spcPts val="0"/>
              </a:spcBef>
              <a:spcAft>
                <a:spcPts val="600"/>
              </a:spcAft>
              <a:buNone/>
            </a:pPr>
            <a:r>
              <a:rPr lang="en-US" sz="1200" b="1" dirty="0">
                <a:latin typeface="Segoe UI" panose="020B0502040204020203" pitchFamily="34" charset="0"/>
                <a:cs typeface="Segoe UI" panose="020B0502040204020203" pitchFamily="34" charset="0"/>
              </a:rPr>
              <a:t>You’ll complete the Hardship Exception application at the level for which you’ll report data to MIPS.  </a:t>
            </a:r>
          </a:p>
          <a:p>
            <a:pPr marL="457200" indent="-171450">
              <a:lnSpc>
                <a:spcPct val="13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If you’re reporting data at the individual level, complete the Hardship </a:t>
            </a:r>
            <a:r>
              <a:rPr lang="en-US" sz="1200" dirty="0">
                <a:latin typeface="Segoe UI" panose="020B0502040204020203" pitchFamily="34" charset="0"/>
                <a:cs typeface="Segoe UI" panose="020B0502040204020203" pitchFamily="34" charset="0"/>
              </a:rPr>
              <a:t>E</a:t>
            </a:r>
            <a:r>
              <a:rPr lang="en-US" sz="1200" b="0" dirty="0">
                <a:latin typeface="Segoe UI" panose="020B0502040204020203" pitchFamily="34" charset="0"/>
                <a:cs typeface="Segoe UI" panose="020B0502040204020203" pitchFamily="34" charset="0"/>
              </a:rPr>
              <a:t>xception application at the individual level.</a:t>
            </a:r>
          </a:p>
          <a:p>
            <a:pPr marL="457200" indent="-171450">
              <a:lnSpc>
                <a:spcPct val="13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If you’re reporting data at the group level, complete the Hardship </a:t>
            </a:r>
            <a:r>
              <a:rPr lang="en-US" sz="1200" dirty="0">
                <a:latin typeface="Segoe UI" panose="020B0502040204020203" pitchFamily="34" charset="0"/>
                <a:cs typeface="Segoe UI" panose="020B0502040204020203" pitchFamily="34" charset="0"/>
              </a:rPr>
              <a:t>E</a:t>
            </a:r>
            <a:r>
              <a:rPr lang="en-US" sz="1200" b="0" dirty="0">
                <a:latin typeface="Segoe UI" panose="020B0502040204020203" pitchFamily="34" charset="0"/>
                <a:cs typeface="Segoe UI" panose="020B0502040204020203" pitchFamily="34" charset="0"/>
              </a:rPr>
              <a:t>xception application at the group level. </a:t>
            </a:r>
          </a:p>
          <a:p>
            <a:pPr marL="457200" indent="-171450">
              <a:lnSpc>
                <a:spcPct val="13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Note, a group Hardship </a:t>
            </a:r>
            <a:r>
              <a:rPr lang="en-US" sz="1200" dirty="0">
                <a:latin typeface="Segoe UI" panose="020B0502040204020203" pitchFamily="34" charset="0"/>
                <a:cs typeface="Segoe UI" panose="020B0502040204020203" pitchFamily="34" charset="0"/>
              </a:rPr>
              <a:t>E</a:t>
            </a:r>
            <a:r>
              <a:rPr lang="en-US" sz="1200" b="0" dirty="0">
                <a:latin typeface="Segoe UI" panose="020B0502040204020203" pitchFamily="34" charset="0"/>
                <a:cs typeface="Segoe UI" panose="020B0502040204020203" pitchFamily="34" charset="0"/>
              </a:rPr>
              <a:t>xception application will </a:t>
            </a:r>
            <a:r>
              <a:rPr lang="en-US" sz="1200" b="1" dirty="0">
                <a:latin typeface="Segoe UI" panose="020B0502040204020203" pitchFamily="34" charset="0"/>
                <a:cs typeface="Segoe UI" panose="020B0502040204020203" pitchFamily="34" charset="0"/>
              </a:rPr>
              <a:t>only</a:t>
            </a:r>
            <a:r>
              <a:rPr lang="en-US" sz="1200" b="0" dirty="0">
                <a:latin typeface="Segoe UI" panose="020B0502040204020203" pitchFamily="34" charset="0"/>
                <a:cs typeface="Segoe UI" panose="020B0502040204020203" pitchFamily="34" charset="0"/>
              </a:rPr>
              <a:t> apply at the group level. </a:t>
            </a:r>
          </a:p>
          <a:p>
            <a:pPr marL="640080" lvl="1" indent="-171450">
              <a:lnSpc>
                <a:spcPct val="130000"/>
              </a:lnSpc>
              <a:spcBef>
                <a:spcPts val="0"/>
              </a:spcBef>
              <a:buFont typeface="Courier New" panose="02070309020205020404" pitchFamily="49" charset="0"/>
              <a:buChar char="o"/>
            </a:pPr>
            <a:r>
              <a:rPr lang="en-US" b="0" dirty="0">
                <a:latin typeface="Segoe UI" panose="020B0502040204020203" pitchFamily="34" charset="0"/>
                <a:cs typeface="Segoe UI" panose="020B0502040204020203" pitchFamily="34" charset="0"/>
              </a:rPr>
              <a:t>If your practice is participating in MIPS at the individual level, don’t complete the Hardship </a:t>
            </a:r>
            <a:r>
              <a:rPr lang="en-US" dirty="0">
                <a:latin typeface="Segoe UI" panose="020B0502040204020203" pitchFamily="34" charset="0"/>
                <a:cs typeface="Segoe UI" panose="020B0502040204020203" pitchFamily="34" charset="0"/>
              </a:rPr>
              <a:t>E</a:t>
            </a:r>
            <a:r>
              <a:rPr lang="en-US" b="0" dirty="0">
                <a:latin typeface="Segoe UI" panose="020B0502040204020203" pitchFamily="34" charset="0"/>
                <a:cs typeface="Segoe UI" panose="020B0502040204020203" pitchFamily="34" charset="0"/>
              </a:rPr>
              <a:t>xception application at the group level. You’ll complete the Hardship </a:t>
            </a:r>
            <a:r>
              <a:rPr lang="en-US" dirty="0">
                <a:latin typeface="Segoe UI" panose="020B0502040204020203" pitchFamily="34" charset="0"/>
                <a:cs typeface="Segoe UI" panose="020B0502040204020203" pitchFamily="34" charset="0"/>
              </a:rPr>
              <a:t>E</a:t>
            </a:r>
            <a:r>
              <a:rPr lang="en-US" b="0" dirty="0">
                <a:latin typeface="Segoe UI" panose="020B0502040204020203" pitchFamily="34" charset="0"/>
                <a:cs typeface="Segoe UI" panose="020B0502040204020203" pitchFamily="34" charset="0"/>
              </a:rPr>
              <a:t>xception application at the individual level for each clinician (who doesn’t automatically qualify for reweighting) to be considered for reweighting. </a:t>
            </a:r>
          </a:p>
          <a:p>
            <a:pPr marL="640080" lvl="1" indent="-171450">
              <a:lnSpc>
                <a:spcPct val="130000"/>
              </a:lnSpc>
              <a:spcBef>
                <a:spcPts val="0"/>
              </a:spcBef>
              <a:buFont typeface="Courier New" panose="02070309020205020404" pitchFamily="49" charset="0"/>
              <a:buChar char="o"/>
            </a:pPr>
            <a:r>
              <a:rPr lang="en-US" dirty="0">
                <a:latin typeface="Segoe UI" panose="020B0502040204020203" pitchFamily="34" charset="0"/>
                <a:cs typeface="Segoe UI" panose="020B0502040204020203" pitchFamily="34" charset="0"/>
              </a:rPr>
              <a:t>If you’re reporting as an MVP as a subgroup, the group level Hardship Exception will apply to the subgroup participants.</a:t>
            </a:r>
          </a:p>
          <a:p>
            <a:pPr marL="0" indent="0">
              <a:lnSpc>
                <a:spcPct val="130000"/>
              </a:lnSpc>
              <a:spcBef>
                <a:spcPts val="0"/>
              </a:spcBef>
              <a:spcAft>
                <a:spcPts val="600"/>
              </a:spcAft>
              <a:buNone/>
            </a:pPr>
            <a:r>
              <a:rPr lang="en-US" sz="1200" b="1" dirty="0">
                <a:latin typeface="Segoe UI" panose="020B0502040204020203" pitchFamily="34" charset="0"/>
                <a:cs typeface="Segoe UI" panose="020B0502040204020203" pitchFamily="34" charset="0"/>
              </a:rPr>
              <a:t>You can still submit data for the MIPS Promoting Interoperability performance category. </a:t>
            </a:r>
          </a:p>
          <a:p>
            <a:pPr marL="457200" indent="-171450">
              <a:lnSpc>
                <a:spcPct val="130000"/>
              </a:lnSpc>
              <a:spcBef>
                <a:spcPts val="0"/>
              </a:spcBef>
              <a:spcAft>
                <a:spcPts val="600"/>
              </a:spcAft>
              <a:buFont typeface="Arial" panose="020B0604020202020204" pitchFamily="34" charset="0"/>
              <a:buChar char="•"/>
            </a:pPr>
            <a:r>
              <a:rPr lang="en-US" sz="1200" b="0" dirty="0">
                <a:latin typeface="Segoe UI" panose="020B0502040204020203" pitchFamily="34" charset="0"/>
                <a:cs typeface="Segoe UI" panose="020B0502040204020203" pitchFamily="34" charset="0"/>
              </a:rPr>
              <a:t>If your circumstances change and you’re able to collect and submit your Promoting Interoperability data, we’ll disregard your Hardship </a:t>
            </a:r>
            <a:r>
              <a:rPr lang="en-US" sz="1200" dirty="0">
                <a:latin typeface="Segoe UI" panose="020B0502040204020203" pitchFamily="34" charset="0"/>
                <a:cs typeface="Segoe UI" panose="020B0502040204020203" pitchFamily="34" charset="0"/>
              </a:rPr>
              <a:t>E</a:t>
            </a:r>
            <a:r>
              <a:rPr lang="en-US" sz="1200" b="0" dirty="0">
                <a:latin typeface="Segoe UI" panose="020B0502040204020203" pitchFamily="34" charset="0"/>
                <a:cs typeface="Segoe UI" panose="020B0502040204020203" pitchFamily="34" charset="0"/>
              </a:rPr>
              <a:t>xception application and you’ll be scored in this performance category. </a:t>
            </a:r>
          </a:p>
          <a:p>
            <a:pPr marL="457200" indent="-171450">
              <a:lnSpc>
                <a:spcPct val="13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You’ll also be scored in this performance category if you attest to any data, such as selecting performance period dates or responding to attestation statements, during the submission period.</a:t>
            </a:r>
          </a:p>
          <a:p>
            <a:pPr marL="457200" indent="-171450">
              <a:lnSpc>
                <a:spcPct val="13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Small practices qualify for automatic reweighting of the Promoting Interoperability performance category. </a:t>
            </a:r>
          </a:p>
        </p:txBody>
      </p:sp>
      <p:sp>
        <p:nvSpPr>
          <p:cNvPr id="7" name="TextBox 6">
            <a:extLst>
              <a:ext uri="{FF2B5EF4-FFF2-40B4-BE49-F238E27FC236}">
                <a16:creationId xmlns:a16="http://schemas.microsoft.com/office/drawing/2014/main" id="{CF256D19-970A-A2EB-A97B-65C51FFC2F11}"/>
              </a:ext>
            </a:extLst>
          </p:cNvPr>
          <p:cNvSpPr txBox="1"/>
          <p:nvPr/>
        </p:nvSpPr>
        <p:spPr>
          <a:xfrm>
            <a:off x="6741560" y="981407"/>
            <a:ext cx="2402440" cy="450123"/>
          </a:xfrm>
          <a:prstGeom prst="rect">
            <a:avLst/>
          </a:prstGeom>
          <a:solidFill>
            <a:srgbClr val="0C777D"/>
          </a:solidFill>
          <a:ln>
            <a:solidFill>
              <a:srgbClr val="0C777D"/>
            </a:solidFill>
          </a:ln>
        </p:spPr>
        <p:txBody>
          <a:bodyPr wrap="square" rtlCol="0">
            <a:spAutoFit/>
          </a:bodyPr>
          <a:lstStyle/>
          <a:p>
            <a:pPr>
              <a:lnSpc>
                <a:spcPct val="110000"/>
              </a:lnSpc>
            </a:pPr>
            <a:r>
              <a:rPr lang="en-US" sz="1100" b="1" u="sng" dirty="0">
                <a:solidFill>
                  <a:schemeClr val="bg1"/>
                </a:solidFill>
                <a:latin typeface="Segoe UI" panose="020B0502040204020203" pitchFamily="34" charset="0"/>
                <a:cs typeface="Segoe UI" panose="020B0502040204020203" pitchFamily="34" charset="0"/>
              </a:rPr>
              <a:t>Reminder:</a:t>
            </a:r>
            <a:r>
              <a:rPr lang="en-US" sz="1100" b="1" dirty="0">
                <a:solidFill>
                  <a:schemeClr val="bg1"/>
                </a:solidFill>
                <a:latin typeface="Segoe UI" panose="020B0502040204020203" pitchFamily="34" charset="0"/>
                <a:cs typeface="Segoe UI" panose="020B0502040204020203" pitchFamily="34" charset="0"/>
              </a:rPr>
              <a:t> </a:t>
            </a:r>
            <a:r>
              <a:rPr lang="en-US" sz="1100" dirty="0">
                <a:solidFill>
                  <a:schemeClr val="bg1"/>
                </a:solidFill>
                <a:latin typeface="Segoe UI" panose="020B0502040204020203" pitchFamily="34" charset="0"/>
                <a:cs typeface="Segoe UI" panose="020B0502040204020203" pitchFamily="34" charset="0"/>
              </a:rPr>
              <a:t>Small practices qualify for automatic reweighting. </a:t>
            </a:r>
          </a:p>
        </p:txBody>
      </p:sp>
    </p:spTree>
    <p:extLst>
      <p:ext uri="{BB962C8B-B14F-4D97-AF65-F5344CB8AC3E}">
        <p14:creationId xmlns:p14="http://schemas.microsoft.com/office/powerpoint/2010/main" val="239711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0834D-17B4-8628-AA06-0478139EAA59}"/>
              </a:ext>
            </a:extLst>
          </p:cNvPr>
          <p:cNvSpPr>
            <a:spLocks noGrp="1"/>
          </p:cNvSpPr>
          <p:nvPr>
            <p:ph type="sldNum" sz="quarter" idx="10"/>
          </p:nvPr>
        </p:nvSpPr>
        <p:spPr/>
        <p:txBody>
          <a:bodyPr/>
          <a:lstStyle/>
          <a:p>
            <a:fld id="{579045F7-0599-405E-A7CD-20A91EABA5C1}" type="slidenum">
              <a:rPr lang="en-US" smtClean="0"/>
              <a:pPr/>
              <a:t>9</a:t>
            </a:fld>
            <a:endParaRPr lang="en-US"/>
          </a:p>
        </p:txBody>
      </p:sp>
      <p:sp>
        <p:nvSpPr>
          <p:cNvPr id="3" name="Title 2">
            <a:extLst>
              <a:ext uri="{FF2B5EF4-FFF2-40B4-BE49-F238E27FC236}">
                <a16:creationId xmlns:a16="http://schemas.microsoft.com/office/drawing/2014/main" id="{79B40613-0012-922D-E8DD-3C33426D5B99}"/>
              </a:ext>
            </a:extLst>
          </p:cNvPr>
          <p:cNvSpPr>
            <a:spLocks noGrp="1"/>
          </p:cNvSpPr>
          <p:nvPr>
            <p:ph type="title"/>
          </p:nvPr>
        </p:nvSpPr>
        <p:spPr>
          <a:xfrm>
            <a:off x="609600" y="347472"/>
            <a:ext cx="7117080" cy="160058"/>
          </a:xfrm>
        </p:spPr>
        <p:txBody>
          <a:bodyPr/>
          <a:lstStyle/>
          <a:p>
            <a:r>
              <a:rPr lang="en-US" dirty="0"/>
              <a:t>MIPS Promoting Interoperability Performance Category Hardship Exception Information</a:t>
            </a:r>
          </a:p>
        </p:txBody>
      </p:sp>
      <p:sp>
        <p:nvSpPr>
          <p:cNvPr id="4" name="Text Placeholder 3">
            <a:extLst>
              <a:ext uri="{FF2B5EF4-FFF2-40B4-BE49-F238E27FC236}">
                <a16:creationId xmlns:a16="http://schemas.microsoft.com/office/drawing/2014/main" id="{A2855C4A-AAB8-604A-D2F1-CBDBD0BC999D}"/>
              </a:ext>
            </a:extLst>
          </p:cNvPr>
          <p:cNvSpPr>
            <a:spLocks noGrp="1"/>
          </p:cNvSpPr>
          <p:nvPr>
            <p:ph type="body" sz="quarter" idx="11"/>
          </p:nvPr>
        </p:nvSpPr>
        <p:spPr/>
        <p:txBody>
          <a:bodyPr/>
          <a:lstStyle/>
          <a:p>
            <a:r>
              <a:rPr lang="en-US" dirty="0"/>
              <a:t>Overview </a:t>
            </a:r>
            <a:r>
              <a:rPr lang="en-US" b="0" dirty="0"/>
              <a:t>(Continued)</a:t>
            </a:r>
            <a:endParaRPr lang="en-US" dirty="0"/>
          </a:p>
        </p:txBody>
      </p:sp>
      <p:sp>
        <p:nvSpPr>
          <p:cNvPr id="6" name="Action Button: Home 3">
            <a:hlinkClick r:id="rId2" action="ppaction://hlinksldjump" highlightClick="1"/>
            <a:extLst>
              <a:ext uri="{FF2B5EF4-FFF2-40B4-BE49-F238E27FC236}">
                <a16:creationId xmlns:a16="http://schemas.microsoft.com/office/drawing/2014/main" id="{9BF8BAC0-79E0-8260-AB88-09EF530D59EB}"/>
              </a:ext>
            </a:extLst>
          </p:cNvPr>
          <p:cNvSpPr/>
          <p:nvPr/>
        </p:nvSpPr>
        <p:spPr>
          <a:xfrm>
            <a:off x="432755" y="6355015"/>
            <a:ext cx="375426" cy="375426"/>
          </a:xfrm>
          <a:prstGeom prst="actionButtonHom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Placeholder 4">
            <a:extLst>
              <a:ext uri="{FF2B5EF4-FFF2-40B4-BE49-F238E27FC236}">
                <a16:creationId xmlns:a16="http://schemas.microsoft.com/office/drawing/2014/main" id="{B34B676B-A186-FED1-FFB2-6B68522CFD3A}"/>
              </a:ext>
            </a:extLst>
          </p:cNvPr>
          <p:cNvSpPr>
            <a:spLocks noGrp="1"/>
          </p:cNvSpPr>
          <p:nvPr>
            <p:ph type="body" sz="quarter" idx="12"/>
          </p:nvPr>
        </p:nvSpPr>
        <p:spPr>
          <a:xfrm>
            <a:off x="634999" y="1206469"/>
            <a:ext cx="7916863" cy="4719637"/>
          </a:xfrm>
        </p:spPr>
        <p:txBody>
          <a:bodyPr>
            <a:normAutofit lnSpcReduction="10000"/>
          </a:bodyPr>
          <a:lstStyle/>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You aren’t required to submit documentation with your application. </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However, clinicians, groups, and virtual groups should retain documentation of their circumstances supporting their application for their own records in the event they’re selected by CMS for data validation or audit. See our </a:t>
            </a:r>
            <a:r>
              <a:rPr lang="it-IT" sz="1200" dirty="0">
                <a:solidFill>
                  <a:srgbClr val="FF0000"/>
                </a:solidFill>
                <a:latin typeface="Segoe UI" panose="020B0502040204020203" pitchFamily="34" charset="0"/>
                <a:cs typeface="Segoe UI" panose="020B0502040204020203" pitchFamily="34" charset="0"/>
                <a:hlinkClick r:id="rId3"/>
              </a:rPr>
              <a:t>2023 MIPS Data Validation Criteria (ZIP)</a:t>
            </a:r>
            <a:r>
              <a:rPr lang="it-IT" sz="1200" dirty="0">
                <a:solidFill>
                  <a:srgbClr val="FF0000"/>
                </a:solidFill>
                <a:latin typeface="Segoe UI" panose="020B0502040204020203" pitchFamily="34" charset="0"/>
                <a:cs typeface="Segoe UI" panose="020B0502040204020203" pitchFamily="34" charset="0"/>
              </a:rPr>
              <a:t> </a:t>
            </a:r>
            <a:r>
              <a:rPr lang="en-US" sz="1200" dirty="0">
                <a:latin typeface="Segoe UI" panose="020B0502040204020203" pitchFamily="34" charset="0"/>
                <a:cs typeface="Segoe UI" panose="020B0502040204020203" pitchFamily="34" charset="0"/>
              </a:rPr>
              <a:t>for details on the data validation process.</a:t>
            </a: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You can apply for a MIPS Promoting Interoperability performance category hardship exception if you switch CEHRT vendors during the performance period.  </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You would indicate an extreme and uncontrollable circumstances hardship exception and select vendor issues within the application.</a:t>
            </a: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The following circumstances qualify as extreme and uncontrollable circumstances for a MIPS Promoting Interoperability performance category hardship exception:</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A natural disaster resulting in damage to or destruction of your CEHRT</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Practice closure</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Severe financial distress resulting in bankruptcy or debt restructuring </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Vendor issues (such as a change in vendors during the performance period or errors with your CEHRT that your vendor is unable to address)</a:t>
            </a:r>
          </a:p>
          <a:p>
            <a:pPr marL="0" indent="0">
              <a:lnSpc>
                <a:spcPct val="110000"/>
              </a:lnSpc>
              <a:spcBef>
                <a:spcPts val="0"/>
              </a:spcBef>
              <a:spcAft>
                <a:spcPts val="600"/>
              </a:spcAft>
              <a:buNone/>
            </a:pPr>
            <a:r>
              <a:rPr lang="en-US" sz="1200" b="1" dirty="0">
                <a:latin typeface="Segoe UI" panose="020B0502040204020203" pitchFamily="34" charset="0"/>
                <a:cs typeface="Segoe UI" panose="020B0502040204020203" pitchFamily="34" charset="0"/>
              </a:rPr>
              <a:t>You may still be able to report if your EHR product is decertified during the 2023 performance year.</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You can still submit your Promoting Interoperability performance category measures collected in your now-decertified EHR product if your performance period ended before the decertification occurred. </a:t>
            </a:r>
          </a:p>
          <a:p>
            <a:pPr marL="457200" indent="-171450">
              <a:lnSpc>
                <a:spcPct val="110000"/>
              </a:lnSpc>
              <a:spcBef>
                <a:spcPts val="0"/>
              </a:spcBef>
              <a:spcAft>
                <a:spcPts val="60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If your performance period ended after the EHR decertification occurred, you can </a:t>
            </a:r>
            <a:r>
              <a:rPr lang="en-US" sz="1200" u="sng" dirty="0">
                <a:latin typeface="Segoe UI" panose="020B0502040204020203" pitchFamily="34" charset="0"/>
                <a:cs typeface="Segoe UI" panose="020B0502040204020203" pitchFamily="34" charset="0"/>
                <a:hlinkClick r:id="rId4"/>
              </a:rPr>
              <a:t>apply</a:t>
            </a:r>
            <a:r>
              <a:rPr lang="en-US" sz="1200" dirty="0">
                <a:latin typeface="Segoe UI" panose="020B0502040204020203" pitchFamily="34" charset="0"/>
                <a:cs typeface="Segoe UI" panose="020B0502040204020203" pitchFamily="34" charset="0"/>
              </a:rPr>
              <a:t> for a MIPS Promoting Interoperability performance category hardship exception and select decertified EHR technology. </a:t>
            </a:r>
          </a:p>
        </p:txBody>
      </p:sp>
    </p:spTree>
    <p:extLst>
      <p:ext uri="{BB962C8B-B14F-4D97-AF65-F5344CB8AC3E}">
        <p14:creationId xmlns:p14="http://schemas.microsoft.com/office/powerpoint/2010/main" val="1272300040"/>
      </p:ext>
    </p:extLst>
  </p:cSld>
  <p:clrMapOvr>
    <a:masterClrMapping/>
  </p:clrMapOvr>
</p:sld>
</file>

<file path=ppt/theme/theme1.xml><?xml version="1.0" encoding="utf-8"?>
<a:theme xmlns:a="http://schemas.openxmlformats.org/drawingml/2006/main" name="Office Theme">
  <a:themeElements>
    <a:clrScheme name="Custom 2">
      <a:dk1>
        <a:srgbClr val="0F3669"/>
      </a:dk1>
      <a:lt1>
        <a:srgbClr val="FFFFFF"/>
      </a:lt1>
      <a:dk2>
        <a:srgbClr val="0F3669"/>
      </a:dk2>
      <a:lt2>
        <a:srgbClr val="FFFFFF"/>
      </a:lt2>
      <a:accent1>
        <a:srgbClr val="6BB427"/>
      </a:accent1>
      <a:accent2>
        <a:srgbClr val="EE6901"/>
      </a:accent2>
      <a:accent3>
        <a:srgbClr val="0F3669"/>
      </a:accent3>
      <a:accent4>
        <a:srgbClr val="00888D"/>
      </a:accent4>
      <a:accent5>
        <a:srgbClr val="01B0E8"/>
      </a:accent5>
      <a:accent6>
        <a:srgbClr val="00888D"/>
      </a:accent6>
      <a:hlink>
        <a:srgbClr val="449BD8"/>
      </a:hlink>
      <a:folHlink>
        <a:srgbClr val="449BD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84039F3F82034CAD7FBE9F6C97CAF0" ma:contentTypeVersion="0" ma:contentTypeDescription="Create a new document." ma:contentTypeScope="" ma:versionID="fc4d9d06a18e9d14b118e17f1b798c3f">
  <xsd:schema xmlns:xsd="http://www.w3.org/2001/XMLSchema" xmlns:xs="http://www.w3.org/2001/XMLSchema" xmlns:p="http://schemas.microsoft.com/office/2006/metadata/properties" targetNamespace="http://schemas.microsoft.com/office/2006/metadata/properties" ma:root="true" ma:fieldsID="d1618be233d3e29b182ccd59efb176b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D1FA6-25F1-42EB-BB89-DD08338B4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3341344-121B-47B3-8116-D1D30CC126EC}">
  <ds:schemaRefs>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6F858D6-DAB4-4706-B709-3B4C91E133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409</TotalTime>
  <Words>5559</Words>
  <Application>Microsoft Office PowerPoint</Application>
  <PresentationFormat>On-screen Show (4:3)</PresentationFormat>
  <Paragraphs>535</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Courier New</vt:lpstr>
      <vt:lpstr>Segoe UI</vt:lpstr>
      <vt:lpstr>Symbol</vt:lpstr>
      <vt:lpstr>Wingdings</vt:lpstr>
      <vt:lpstr>Office Theme</vt:lpstr>
      <vt:lpstr>Merit-based Incentive Payment System (MIPS)</vt:lpstr>
      <vt:lpstr>Table of Contents</vt:lpstr>
      <vt:lpstr>How to Use this Guide</vt:lpstr>
      <vt:lpstr>How to Use This Guide</vt:lpstr>
      <vt:lpstr>MIPS Promoting Interoperability Performance Category Hardship Exception Application Overview</vt:lpstr>
      <vt:lpstr>MIPS Promoting Interoperability Performance Category Hardship Exception Application Overview</vt:lpstr>
      <vt:lpstr>MIPS Promoting Interoperability Performance Category Hardship Exception Information</vt:lpstr>
      <vt:lpstr>MIPS Promoting Interoperability Performance Category Hardship Exception Information</vt:lpstr>
      <vt:lpstr>MIPS Promoting Interoperability Performance Category Hardship Exception Information</vt:lpstr>
      <vt:lpstr>MIPS Promoting Interoperability Performance Category Hardship Exception Information</vt:lpstr>
      <vt:lpstr>MIPS Promoting Interoperability Performance Category Hardship Exception Information</vt:lpstr>
      <vt:lpstr>MIPS Promoting Interoperability Performance Category Hardship Exception: Frequently Asked Questions </vt:lpstr>
      <vt:lpstr>MIPS Promoting Interoperability Performance Category Hardship Exception: Frequently Asked Questions </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MIPS Promoting Interoperability Performance Category Hardship Exception: Application Steps</vt:lpstr>
      <vt:lpstr>Help and Version History</vt:lpstr>
      <vt:lpstr>Help, Acronyms, and Version History </vt:lpstr>
      <vt:lpstr>Help, Acronyms, and Version History </vt:lpstr>
      <vt:lpstr>Appendices</vt:lpstr>
      <vt:lpstr>Appendices</vt:lpstr>
      <vt:lpstr>Appendices</vt:lpstr>
      <vt:lpstr>Appendices</vt:lpstr>
      <vt:lpstr>Appendices</vt:lpstr>
      <vt:lpstr>Appendices</vt:lpstr>
      <vt:lpstr>Appendices</vt:lpstr>
      <vt:lpstr>Appendices</vt:lpstr>
      <vt:lpstr>Appendices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Dreams ART</dc:creator>
  <cp:lastModifiedBy>Oneill, Renee (CMS/CCSQ)</cp:lastModifiedBy>
  <cp:revision>6</cp:revision>
  <dcterms:created xsi:type="dcterms:W3CDTF">2019-06-20T14:34:03Z</dcterms:created>
  <dcterms:modified xsi:type="dcterms:W3CDTF">2023-11-02T17:03:08Z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0x0101000684039F3F82034CAD7FBE9F6C97CAF0</vt:lpwstr>
  </property>
  <property fmtid="{D5CDD505-2E9C-101B-9397-08002B2CF9AE}" pid="3" name="MediaServiceImageTags">
    <vt:lpwstr/>
  </property>
</Properties>
</file>