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1" r:id="rId5"/>
    <p:sldMasterId id="2147483694" r:id="rId6"/>
  </p:sldMasterIdLst>
  <p:notesMasterIdLst>
    <p:notesMasterId r:id="rId43"/>
  </p:notesMasterIdLst>
  <p:sldIdLst>
    <p:sldId id="2590" r:id="rId7"/>
    <p:sldId id="2147472199" r:id="rId8"/>
    <p:sldId id="2147472214" r:id="rId9"/>
    <p:sldId id="2147472221" r:id="rId10"/>
    <p:sldId id="2147472265" r:id="rId11"/>
    <p:sldId id="2147472202" r:id="rId12"/>
    <p:sldId id="2147472210" r:id="rId13"/>
    <p:sldId id="2147472266" r:id="rId14"/>
    <p:sldId id="2147472222" r:id="rId15"/>
    <p:sldId id="2147472223" r:id="rId16"/>
    <p:sldId id="2147472224" r:id="rId17"/>
    <p:sldId id="2147472225" r:id="rId18"/>
    <p:sldId id="2147472228" r:id="rId19"/>
    <p:sldId id="2147472229" r:id="rId20"/>
    <p:sldId id="2147472232" r:id="rId21"/>
    <p:sldId id="2147472233" r:id="rId22"/>
    <p:sldId id="2147472234" r:id="rId23"/>
    <p:sldId id="2147472236" r:id="rId24"/>
    <p:sldId id="2147472235" r:id="rId25"/>
    <p:sldId id="2147472238" r:id="rId26"/>
    <p:sldId id="2147472239" r:id="rId27"/>
    <p:sldId id="2147472240" r:id="rId28"/>
    <p:sldId id="2147472241" r:id="rId29"/>
    <p:sldId id="2147472254" r:id="rId30"/>
    <p:sldId id="2147472267" r:id="rId31"/>
    <p:sldId id="2147472268" r:id="rId32"/>
    <p:sldId id="2147472269" r:id="rId33"/>
    <p:sldId id="2147472270" r:id="rId34"/>
    <p:sldId id="2147472271" r:id="rId35"/>
    <p:sldId id="2147472272" r:id="rId36"/>
    <p:sldId id="2147472273" r:id="rId37"/>
    <p:sldId id="2147472274" r:id="rId38"/>
    <p:sldId id="2147472275" r:id="rId39"/>
    <p:sldId id="2147472276" r:id="rId40"/>
    <p:sldId id="2147472277" r:id="rId41"/>
    <p:sldId id="214747227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999A13-174A-4CC3-A6CE-76D2C1D47232}">
          <p14:sldIdLst>
            <p14:sldId id="2590"/>
          </p14:sldIdLst>
        </p14:section>
        <p14:section name="Contents" id="{5031CEAC-A56B-439D-88BD-F1711875B3A1}">
          <p14:sldIdLst>
            <p14:sldId id="2147472199"/>
          </p14:sldIdLst>
        </p14:section>
        <p14:section name="Registration" id="{C041D618-9088-41AC-908F-226189E9FC48}">
          <p14:sldIdLst>
            <p14:sldId id="2147472214"/>
            <p14:sldId id="2147472221"/>
            <p14:sldId id="2147472265"/>
            <p14:sldId id="2147472202"/>
            <p14:sldId id="2147472210"/>
            <p14:sldId id="2147472266"/>
            <p14:sldId id="2147472222"/>
          </p14:sldIdLst>
        </p14:section>
        <p14:section name="Homepage" id="{CFBBB938-6A72-4271-B3BE-19743C54636F}">
          <p14:sldIdLst>
            <p14:sldId id="2147472223"/>
          </p14:sldIdLst>
        </p14:section>
        <p14:section name="Application for Allocation (1a)" id="{55239201-E4F0-42E1-BD47-D300090AF0CB}">
          <p14:sldIdLst>
            <p14:sldId id="2147472224"/>
            <p14:sldId id="2147472225"/>
            <p14:sldId id="2147472228"/>
            <p14:sldId id="2147472229"/>
            <p14:sldId id="2147472232"/>
            <p14:sldId id="2147472233"/>
            <p14:sldId id="2147472234"/>
          </p14:sldIdLst>
        </p14:section>
        <p14:section name="Placed in Service" id="{561652C4-8BB1-4636-8044-C468039689D4}">
          <p14:sldIdLst>
            <p14:sldId id="2147472236"/>
            <p14:sldId id="2147472235"/>
            <p14:sldId id="2147472238"/>
            <p14:sldId id="2147472239"/>
            <p14:sldId id="2147472240"/>
            <p14:sldId id="2147472241"/>
          </p14:sldIdLst>
        </p14:section>
        <p14:section name="Appendix" id="{D634BAD0-1D03-4134-8984-E1D7A26ABDAE}">
          <p14:sldIdLst>
            <p14:sldId id="2147472254"/>
          </p14:sldIdLst>
        </p14:section>
        <p14:section name="1b" id="{18BE5480-8D05-434F-AFC5-CA78116A8824}">
          <p14:sldIdLst>
            <p14:sldId id="2147472267"/>
            <p14:sldId id="2147472268"/>
            <p14:sldId id="2147472269"/>
            <p14:sldId id="2147472270"/>
          </p14:sldIdLst>
        </p14:section>
        <p14:section name="1c" id="{429D8A10-53A6-406E-B02D-2472C75A8492}">
          <p14:sldIdLst>
            <p14:sldId id="2147472271"/>
            <p14:sldId id="2147472272"/>
            <p14:sldId id="2147472273"/>
            <p14:sldId id="2147472274"/>
          </p14:sldIdLst>
        </p14:section>
        <p14:section name="1d" id="{22F503B7-EDDA-42AC-AA73-DE06D9F91B8E}">
          <p14:sldIdLst>
            <p14:sldId id="2147472275"/>
            <p14:sldId id="2147472276"/>
            <p14:sldId id="2147472277"/>
            <p14:sldId id="2147472278"/>
          </p14:sldIdLst>
        </p14:section>
        <p14:section name="2a" id="{8C7971F9-5336-4FBB-B54B-B54363C6D8F6}">
          <p14:sldIdLst/>
        </p14:section>
        <p14:section name="2b" id="{20E373DC-CF01-4190-844E-C11E7535BC44}">
          <p14:sldIdLst/>
        </p14:section>
        <p14:section name="3a" id="{1C381EDB-83C8-478A-940E-8C9770345D59}">
          <p14:sldIdLst/>
        </p14:section>
        <p14:section name="3b" id="{A5EA8C57-8E78-448E-8F53-1B3A4A653BDB}">
          <p14:sldIdLst/>
        </p14:section>
        <p14:section name="4a" id="{FC8615D0-95E1-4ED1-80F6-968376316699}">
          <p14:sldIdLst/>
        </p14:section>
        <p14:section name="4b" id="{4A2A6C8C-B34C-473C-B629-89E84AB08B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8A56F-14BD-D708-2187-75C45676F99D}" name="Fremont, Kendra" initials="FK" userId="S::kendra.fremont@accenturefederal.com::46394769-2cf3-4511-9371-be58bddd42cb" providerId="AD"/>
  <p188:author id="{D071798B-4832-09F8-41DD-0C7B35343308}" name="Partridge, Andrew (CONTR)" initials="AP" userId="S::andrew.partridge@hq.doe.gov::d27bd13a-13f6-425a-a299-8673a942ce50" providerId="AD"/>
  <p188:author id="{A2003391-9F4E-A091-DD1B-3405FAB84D9C}" name="Feuerlicht, Rebecca" initials="FR" userId="S::rebecca.feuerlicht@hq.doe.gov::4076b1c7-ed54-40bd-96be-3ec1eb9b61bb" providerId="AD"/>
  <p188:author id="{97D901B3-93F4-5A35-32CC-FBE21B5E2DFC}" name="Partridge, Andrew S." initials="PAS" userId="S::andrew.s.partridge@accenturefederal.com::80dde7dc-5cad-48b7-82e6-07a7f04b4b95" providerId="AD"/>
  <p188:author id="{293AACEE-25D3-6015-20E0-0E1EF1C59FAE}" name="Aloumouati, Hannah" initials="AH" userId="S::hannah.aloumouati@accenturefederal.com::9b2fffb9-a0d6-408f-a759-b4738870724b" providerId="AD"/>
  <p188:author id="{A5EAC8F2-F4E7-A74E-8E99-6E4901BB1131}" name="English, William" initials="EW" userId="S::william.english@accenturefederal.com::8e47cbb5-1c0b-4849-b2e0-621ab0b345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A6A6A6"/>
    <a:srgbClr val="B7B7B7"/>
    <a:srgbClr val="FFFFFF"/>
    <a:srgbClr val="2E71A0"/>
    <a:srgbClr val="0071A3"/>
    <a:srgbClr val="EEEEEE"/>
    <a:srgbClr val="F5F6F5"/>
    <a:srgbClr val="3028FF"/>
    <a:srgbClr val="445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A6EE2-E204-4FE5-A622-10BA4D3F3C3D}"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93C4F-2795-41DC-B13C-C059C6E00844}" type="slidenum">
              <a:rPr lang="en-US" smtClean="0"/>
              <a:t>‹#›</a:t>
            </a:fld>
            <a:endParaRPr lang="en-US"/>
          </a:p>
        </p:txBody>
      </p:sp>
    </p:spTree>
    <p:extLst>
      <p:ext uri="{BB962C8B-B14F-4D97-AF65-F5344CB8AC3E}">
        <p14:creationId xmlns:p14="http://schemas.microsoft.com/office/powerpoint/2010/main" val="303477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5</a:t>
            </a:fld>
            <a:endParaRPr lang="en-US"/>
          </a:p>
        </p:txBody>
      </p:sp>
    </p:spTree>
    <p:extLst>
      <p:ext uri="{BB962C8B-B14F-4D97-AF65-F5344CB8AC3E}">
        <p14:creationId xmlns:p14="http://schemas.microsoft.com/office/powerpoint/2010/main" val="4128465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23</a:t>
            </a:fld>
            <a:endParaRPr lang="en-US"/>
          </a:p>
        </p:txBody>
      </p:sp>
    </p:spTree>
    <p:extLst>
      <p:ext uri="{BB962C8B-B14F-4D97-AF65-F5344CB8AC3E}">
        <p14:creationId xmlns:p14="http://schemas.microsoft.com/office/powerpoint/2010/main" val="2422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25</a:t>
            </a:fld>
            <a:endParaRPr lang="en-US"/>
          </a:p>
        </p:txBody>
      </p:sp>
    </p:spTree>
    <p:extLst>
      <p:ext uri="{BB962C8B-B14F-4D97-AF65-F5344CB8AC3E}">
        <p14:creationId xmlns:p14="http://schemas.microsoft.com/office/powerpoint/2010/main" val="536095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26</a:t>
            </a:fld>
            <a:endParaRPr lang="en-US"/>
          </a:p>
        </p:txBody>
      </p:sp>
    </p:spTree>
    <p:extLst>
      <p:ext uri="{BB962C8B-B14F-4D97-AF65-F5344CB8AC3E}">
        <p14:creationId xmlns:p14="http://schemas.microsoft.com/office/powerpoint/2010/main" val="3956455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27</a:t>
            </a:fld>
            <a:endParaRPr lang="en-US"/>
          </a:p>
        </p:txBody>
      </p:sp>
    </p:spTree>
    <p:extLst>
      <p:ext uri="{BB962C8B-B14F-4D97-AF65-F5344CB8AC3E}">
        <p14:creationId xmlns:p14="http://schemas.microsoft.com/office/powerpoint/2010/main" val="389400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28</a:t>
            </a:fld>
            <a:endParaRPr lang="en-US"/>
          </a:p>
        </p:txBody>
      </p:sp>
    </p:spTree>
    <p:extLst>
      <p:ext uri="{BB962C8B-B14F-4D97-AF65-F5344CB8AC3E}">
        <p14:creationId xmlns:p14="http://schemas.microsoft.com/office/powerpoint/2010/main" val="42195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29</a:t>
            </a:fld>
            <a:endParaRPr lang="en-US"/>
          </a:p>
        </p:txBody>
      </p:sp>
    </p:spTree>
    <p:extLst>
      <p:ext uri="{BB962C8B-B14F-4D97-AF65-F5344CB8AC3E}">
        <p14:creationId xmlns:p14="http://schemas.microsoft.com/office/powerpoint/2010/main" val="1811516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30</a:t>
            </a:fld>
            <a:endParaRPr lang="en-US"/>
          </a:p>
        </p:txBody>
      </p:sp>
    </p:spTree>
    <p:extLst>
      <p:ext uri="{BB962C8B-B14F-4D97-AF65-F5344CB8AC3E}">
        <p14:creationId xmlns:p14="http://schemas.microsoft.com/office/powerpoint/2010/main" val="1126961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31</a:t>
            </a:fld>
            <a:endParaRPr lang="en-US"/>
          </a:p>
        </p:txBody>
      </p:sp>
    </p:spTree>
    <p:extLst>
      <p:ext uri="{BB962C8B-B14F-4D97-AF65-F5344CB8AC3E}">
        <p14:creationId xmlns:p14="http://schemas.microsoft.com/office/powerpoint/2010/main" val="575164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32</a:t>
            </a:fld>
            <a:endParaRPr lang="en-US"/>
          </a:p>
        </p:txBody>
      </p:sp>
    </p:spTree>
    <p:extLst>
      <p:ext uri="{BB962C8B-B14F-4D97-AF65-F5344CB8AC3E}">
        <p14:creationId xmlns:p14="http://schemas.microsoft.com/office/powerpoint/2010/main" val="120069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33</a:t>
            </a:fld>
            <a:endParaRPr lang="en-US"/>
          </a:p>
        </p:txBody>
      </p:sp>
    </p:spTree>
    <p:extLst>
      <p:ext uri="{BB962C8B-B14F-4D97-AF65-F5344CB8AC3E}">
        <p14:creationId xmlns:p14="http://schemas.microsoft.com/office/powerpoint/2010/main" val="258959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9</a:t>
            </a:fld>
            <a:endParaRPr lang="en-US"/>
          </a:p>
        </p:txBody>
      </p:sp>
    </p:spTree>
    <p:extLst>
      <p:ext uri="{BB962C8B-B14F-4D97-AF65-F5344CB8AC3E}">
        <p14:creationId xmlns:p14="http://schemas.microsoft.com/office/powerpoint/2010/main" val="1971670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34</a:t>
            </a:fld>
            <a:endParaRPr lang="en-US"/>
          </a:p>
        </p:txBody>
      </p:sp>
    </p:spTree>
    <p:extLst>
      <p:ext uri="{BB962C8B-B14F-4D97-AF65-F5344CB8AC3E}">
        <p14:creationId xmlns:p14="http://schemas.microsoft.com/office/powerpoint/2010/main" val="217904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35</a:t>
            </a:fld>
            <a:endParaRPr lang="en-US"/>
          </a:p>
        </p:txBody>
      </p:sp>
    </p:spTree>
    <p:extLst>
      <p:ext uri="{BB962C8B-B14F-4D97-AF65-F5344CB8AC3E}">
        <p14:creationId xmlns:p14="http://schemas.microsoft.com/office/powerpoint/2010/main" val="2290398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36</a:t>
            </a:fld>
            <a:endParaRPr lang="en-US"/>
          </a:p>
        </p:txBody>
      </p:sp>
    </p:spTree>
    <p:extLst>
      <p:ext uri="{BB962C8B-B14F-4D97-AF65-F5344CB8AC3E}">
        <p14:creationId xmlns:p14="http://schemas.microsoft.com/office/powerpoint/2010/main" val="79996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10</a:t>
            </a:fld>
            <a:endParaRPr lang="en-US"/>
          </a:p>
        </p:txBody>
      </p:sp>
    </p:spTree>
    <p:extLst>
      <p:ext uri="{BB962C8B-B14F-4D97-AF65-F5344CB8AC3E}">
        <p14:creationId xmlns:p14="http://schemas.microsoft.com/office/powerpoint/2010/main" val="2682875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13</a:t>
            </a:fld>
            <a:endParaRPr lang="en-US"/>
          </a:p>
        </p:txBody>
      </p:sp>
    </p:spTree>
    <p:extLst>
      <p:ext uri="{BB962C8B-B14F-4D97-AF65-F5344CB8AC3E}">
        <p14:creationId xmlns:p14="http://schemas.microsoft.com/office/powerpoint/2010/main" val="309814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14</a:t>
            </a:fld>
            <a:endParaRPr lang="en-US"/>
          </a:p>
        </p:txBody>
      </p:sp>
    </p:spTree>
    <p:extLst>
      <p:ext uri="{BB962C8B-B14F-4D97-AF65-F5344CB8AC3E}">
        <p14:creationId xmlns:p14="http://schemas.microsoft.com/office/powerpoint/2010/main" val="337388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15</a:t>
            </a:fld>
            <a:endParaRPr lang="en-US"/>
          </a:p>
        </p:txBody>
      </p:sp>
    </p:spTree>
    <p:extLst>
      <p:ext uri="{BB962C8B-B14F-4D97-AF65-F5344CB8AC3E}">
        <p14:creationId xmlns:p14="http://schemas.microsoft.com/office/powerpoint/2010/main" val="3570976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16</a:t>
            </a:fld>
            <a:endParaRPr lang="en-US"/>
          </a:p>
        </p:txBody>
      </p:sp>
    </p:spTree>
    <p:extLst>
      <p:ext uri="{BB962C8B-B14F-4D97-AF65-F5344CB8AC3E}">
        <p14:creationId xmlns:p14="http://schemas.microsoft.com/office/powerpoint/2010/main" val="399749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17</a:t>
            </a:fld>
            <a:endParaRPr lang="en-US"/>
          </a:p>
        </p:txBody>
      </p:sp>
    </p:spTree>
    <p:extLst>
      <p:ext uri="{BB962C8B-B14F-4D97-AF65-F5344CB8AC3E}">
        <p14:creationId xmlns:p14="http://schemas.microsoft.com/office/powerpoint/2010/main" val="3879117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93C4F-2795-41DC-B13C-C059C6E00844}" type="slidenum">
              <a:rPr lang="en-US" smtClean="0"/>
              <a:t>20</a:t>
            </a:fld>
            <a:endParaRPr lang="en-US"/>
          </a:p>
        </p:txBody>
      </p:sp>
    </p:spTree>
    <p:extLst>
      <p:ext uri="{BB962C8B-B14F-4D97-AF65-F5344CB8AC3E}">
        <p14:creationId xmlns:p14="http://schemas.microsoft.com/office/powerpoint/2010/main" val="245699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Gree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a:solidFill>
                  <a:schemeClr val="bg1"/>
                </a:solidFill>
                <a:effectLst/>
                <a:latin typeface="+mn-lt"/>
                <a:ea typeface="+mn-ea"/>
                <a:cs typeface="+mn-cs"/>
              </a:rPr>
              <a:t>OFFICE OF</a:t>
            </a:r>
          </a:p>
          <a:p>
            <a:pPr algn="r"/>
            <a:r>
              <a:rPr lang="en-US" sz="1600" b="1" i="0" u="none" strike="noStrike" kern="120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1643406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08561289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68171136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Gree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1790691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Green)">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6C88C4-4D4E-99AE-AC6F-65FA061C1540}"/>
              </a:ext>
            </a:extLst>
          </p:cNvPr>
          <p:cNvSpPr/>
          <p:nvPr/>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8949508F-9D58-1E43-BD0C-21C800D55142}"/>
              </a:ext>
            </a:extLst>
          </p:cNvPr>
          <p:cNvCxnSpPr>
            <a:cxnSpLocks/>
          </p:cNvCxnSpPr>
          <p:nvPr/>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white logo&#10;&#10;Description automatically generated">
            <a:extLst>
              <a:ext uri="{FF2B5EF4-FFF2-40B4-BE49-F238E27FC236}">
                <a16:creationId xmlns:a16="http://schemas.microsoft.com/office/drawing/2014/main" id="{1421391A-1DE7-9E2E-0478-AD7EB023840B}"/>
              </a:ext>
            </a:extLst>
          </p:cNvPr>
          <p:cNvPicPr>
            <a:picLocks noChangeAspect="1"/>
          </p:cNvPicPr>
          <p:nvPr/>
        </p:nvPicPr>
        <p:blipFill>
          <a:blip r:embed="rId3"/>
          <a:stretch>
            <a:fillRect/>
          </a:stretch>
        </p:blipFill>
        <p:spPr>
          <a:xfrm>
            <a:off x="130964" y="5587890"/>
            <a:ext cx="5518631" cy="1149715"/>
          </a:xfrm>
          <a:prstGeom prst="rect">
            <a:avLst/>
          </a:prstGeom>
        </p:spPr>
      </p:pic>
      <p:cxnSp>
        <p:nvCxnSpPr>
          <p:cNvPr id="5" name="Straight Connector 4">
            <a:extLst>
              <a:ext uri="{FF2B5EF4-FFF2-40B4-BE49-F238E27FC236}">
                <a16:creationId xmlns:a16="http://schemas.microsoft.com/office/drawing/2014/main" id="{A16CC181-6EB4-14E7-602D-E4682800AFA0}"/>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67176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23B24-6C13-224A-A3BD-0679CDA722BF}"/>
              </a:ext>
            </a:extLst>
          </p:cNvPr>
          <p:cNvSpPr/>
          <p:nvPr/>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pic>
        <p:nvPicPr>
          <p:cNvPr id="5" name="Picture 4" descr="A black and white logo&#10;&#10;Description automatically generated">
            <a:extLst>
              <a:ext uri="{FF2B5EF4-FFF2-40B4-BE49-F238E27FC236}">
                <a16:creationId xmlns:a16="http://schemas.microsoft.com/office/drawing/2014/main" id="{58F4E939-3528-CF5E-635C-E2427D040431}"/>
              </a:ext>
            </a:extLst>
          </p:cNvPr>
          <p:cNvPicPr>
            <a:picLocks noChangeAspect="1"/>
          </p:cNvPicPr>
          <p:nvPr/>
        </p:nvPicPr>
        <p:blipFill>
          <a:blip r:embed="rId3"/>
          <a:stretch>
            <a:fillRect/>
          </a:stretch>
        </p:blipFill>
        <p:spPr>
          <a:xfrm>
            <a:off x="122418" y="5508377"/>
            <a:ext cx="5518631" cy="1149715"/>
          </a:xfrm>
          <a:prstGeom prst="rect">
            <a:avLst/>
          </a:prstGeom>
        </p:spPr>
      </p:pic>
      <p:sp>
        <p:nvSpPr>
          <p:cNvPr id="4" name="Rectangle 3">
            <a:extLst>
              <a:ext uri="{FF2B5EF4-FFF2-40B4-BE49-F238E27FC236}">
                <a16:creationId xmlns:a16="http://schemas.microsoft.com/office/drawing/2014/main" id="{4EB11234-9323-B4E2-D3A6-F867CFF78EF0}"/>
              </a:ext>
            </a:extLst>
          </p:cNvPr>
          <p:cNvSpPr/>
          <p:nvPr userDrawn="1"/>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36372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4533850-1F67-66FF-053B-A8960CA249BC}"/>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40847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1024397-8362-332C-0475-20E48933908F}"/>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51103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B3918C-0058-85C3-7F05-5CE02898FF7F}"/>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68238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38E6E5F-8ECD-FD5C-C6EC-BF380ED08441}"/>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45168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Photo (Gree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71880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23B24-6C13-224A-A3BD-0679CDA722BF}"/>
              </a:ext>
            </a:extLst>
          </p:cNvPr>
          <p:cNvSpPr/>
          <p:nvPr userDrawn="1"/>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pic>
        <p:nvPicPr>
          <p:cNvPr id="5" name="Graphic 4">
            <a:extLst>
              <a:ext uri="{FF2B5EF4-FFF2-40B4-BE49-F238E27FC236}">
                <a16:creationId xmlns:a16="http://schemas.microsoft.com/office/drawing/2014/main" id="{1BCB0E16-441D-3D4C-B02F-A4FE93F412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sp>
        <p:nvSpPr>
          <p:cNvPr id="6" name="Slide Number Placeholder 5">
            <a:extLst>
              <a:ext uri="{FF2B5EF4-FFF2-40B4-BE49-F238E27FC236}">
                <a16:creationId xmlns:a16="http://schemas.microsoft.com/office/drawing/2014/main" id="{054BD391-7EA6-7E48-9609-FF54A7D69164}"/>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a:solidFill>
                  <a:schemeClr val="bg1"/>
                </a:solidFill>
                <a:effectLst/>
                <a:latin typeface="+mn-lt"/>
                <a:ea typeface="+mn-ea"/>
                <a:cs typeface="+mn-cs"/>
              </a:rPr>
              <a:t>OFFICE OF</a:t>
            </a:r>
          </a:p>
          <a:p>
            <a:pPr algn="r"/>
            <a:r>
              <a:rPr lang="en-US" sz="1600" b="1" i="0" u="none" strike="noStrike" kern="120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26444141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432868517"/>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59904481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71057421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84685312"/>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Gree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188253845"/>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Blu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DC482-BA03-4CFC-44A4-DCBC4A62FF94}"/>
              </a:ext>
            </a:extLst>
          </p:cNvPr>
          <p:cNvSpPr/>
          <p:nvPr/>
        </p:nvSpPr>
        <p:spPr>
          <a:xfrm>
            <a:off x="0" y="0"/>
            <a:ext cx="12192000" cy="6858000"/>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8949508F-9D58-1E43-BD0C-21C800D55142}"/>
              </a:ext>
            </a:extLst>
          </p:cNvPr>
          <p:cNvCxnSpPr>
            <a:cxnSpLocks/>
          </p:cNvCxnSpPr>
          <p:nvPr/>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A black and white logo&#10;&#10;Description automatically generated">
            <a:extLst>
              <a:ext uri="{FF2B5EF4-FFF2-40B4-BE49-F238E27FC236}">
                <a16:creationId xmlns:a16="http://schemas.microsoft.com/office/drawing/2014/main" id="{02C2D973-C531-ADB9-F975-D29529101F8C}"/>
              </a:ext>
            </a:extLst>
          </p:cNvPr>
          <p:cNvPicPr>
            <a:picLocks noChangeAspect="1"/>
          </p:cNvPicPr>
          <p:nvPr/>
        </p:nvPicPr>
        <p:blipFill>
          <a:blip r:embed="rId3"/>
          <a:stretch>
            <a:fillRect/>
          </a:stretch>
        </p:blipFill>
        <p:spPr>
          <a:xfrm>
            <a:off x="122418" y="5508377"/>
            <a:ext cx="5518631" cy="1149715"/>
          </a:xfrm>
          <a:prstGeom prst="rect">
            <a:avLst/>
          </a:prstGeom>
        </p:spPr>
      </p:pic>
    </p:spTree>
    <p:extLst>
      <p:ext uri="{BB962C8B-B14F-4D97-AF65-F5344CB8AC3E}">
        <p14:creationId xmlns:p14="http://schemas.microsoft.com/office/powerpoint/2010/main" val="4033498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735747-769E-5A45-9C3B-9C337C1AF0A6}"/>
              </a:ext>
            </a:extLst>
          </p:cNvPr>
          <p:cNvSpPr/>
          <p:nvPr/>
        </p:nvSpPr>
        <p:spPr>
          <a:xfrm>
            <a:off x="0" y="0"/>
            <a:ext cx="12192000" cy="6858000"/>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pic>
        <p:nvPicPr>
          <p:cNvPr id="6" name="Picture 5" descr="A black and white logo&#10;&#10;Description automatically generated">
            <a:extLst>
              <a:ext uri="{FF2B5EF4-FFF2-40B4-BE49-F238E27FC236}">
                <a16:creationId xmlns:a16="http://schemas.microsoft.com/office/drawing/2014/main" id="{7CC01991-F622-E151-5615-DAC7EDF8D855}"/>
              </a:ext>
            </a:extLst>
          </p:cNvPr>
          <p:cNvPicPr>
            <a:picLocks noChangeAspect="1"/>
          </p:cNvPicPr>
          <p:nvPr/>
        </p:nvPicPr>
        <p:blipFill>
          <a:blip r:embed="rId3"/>
          <a:stretch>
            <a:fillRect/>
          </a:stretch>
        </p:blipFill>
        <p:spPr>
          <a:xfrm>
            <a:off x="122418" y="5508377"/>
            <a:ext cx="5518631" cy="1149715"/>
          </a:xfrm>
          <a:prstGeom prst="rect">
            <a:avLst/>
          </a:prstGeom>
        </p:spPr>
      </p:pic>
    </p:spTree>
    <p:extLst>
      <p:ext uri="{BB962C8B-B14F-4D97-AF65-F5344CB8AC3E}">
        <p14:creationId xmlns:p14="http://schemas.microsoft.com/office/powerpoint/2010/main" val="432814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99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357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320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830445"/>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271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Photo (Blu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059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861100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043528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966904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16352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Blu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4528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14348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75974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30471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hoto (Gree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79144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46724472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64765349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a:p>
        </p:txBody>
      </p:sp>
      <p:pic>
        <p:nvPicPr>
          <p:cNvPr id="11" name="Graphic 10">
            <a:extLst>
              <a:ext uri="{FF2B5EF4-FFF2-40B4-BE49-F238E27FC236}">
                <a16:creationId xmlns:a16="http://schemas.microsoft.com/office/drawing/2014/main" id="{D2B93AEC-32AF-6744-9FBA-B7CC578B43A6}"/>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25121" y="6189200"/>
            <a:ext cx="2051856" cy="526117"/>
          </a:xfrm>
          <a:prstGeom prst="rect">
            <a:avLst/>
          </a:prstGeom>
        </p:spPr>
      </p:pic>
      <p:sp>
        <p:nvSpPr>
          <p:cNvPr id="12" name="Slide Number Placeholder 5">
            <a:extLst>
              <a:ext uri="{FF2B5EF4-FFF2-40B4-BE49-F238E27FC236}">
                <a16:creationId xmlns:a16="http://schemas.microsoft.com/office/drawing/2014/main" id="{0F70374F-6144-AA44-AFF5-9BA2257CA4C4}"/>
              </a:ext>
            </a:extLst>
          </p:cNvPr>
          <p:cNvSpPr txBox="1">
            <a:spLocks/>
          </p:cNvSpPr>
          <p:nvPr userDrawn="1"/>
        </p:nvSpPr>
        <p:spPr>
          <a:xfrm>
            <a:off x="6805913" y="6307513"/>
            <a:ext cx="4960967" cy="353943"/>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0" i="0" u="none" strike="noStrike" kern="1200">
                <a:solidFill>
                  <a:schemeClr val="bg1"/>
                </a:solidFill>
                <a:effectLst/>
                <a:latin typeface="+mn-lt"/>
                <a:ea typeface="+mn-ea"/>
                <a:cs typeface="+mn-cs"/>
              </a:rPr>
              <a:t>OFFICE OF</a:t>
            </a:r>
          </a:p>
          <a:p>
            <a:pPr algn="r"/>
            <a:r>
              <a:rPr lang="en-US" sz="1200" b="1" i="0" u="none" strike="noStrike" kern="120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2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6069584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hd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0576B9F7-EEF5-D172-066A-2C34802D1C4E}"/>
              </a:ext>
            </a:extLst>
          </p:cNvPr>
          <p:cNvPicPr>
            <a:picLocks noChangeAspect="1"/>
          </p:cNvPicPr>
          <p:nvPr/>
        </p:nvPicPr>
        <p:blipFill>
          <a:blip r:embed="rId14"/>
          <a:stretch>
            <a:fillRect/>
          </a:stretch>
        </p:blipFill>
        <p:spPr>
          <a:xfrm>
            <a:off x="185742" y="5996261"/>
            <a:ext cx="4136348" cy="861739"/>
          </a:xfrm>
          <a:prstGeom prst="rect">
            <a:avLst/>
          </a:prstGeom>
        </p:spPr>
      </p:pic>
      <p:sp>
        <p:nvSpPr>
          <p:cNvPr id="5" name="Rectangle 4">
            <a:extLst>
              <a:ext uri="{FF2B5EF4-FFF2-40B4-BE49-F238E27FC236}">
                <a16:creationId xmlns:a16="http://schemas.microsoft.com/office/drawing/2014/main" id="{D3277D07-77FA-0D88-7409-CF682873B155}"/>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1F44E3A1-54D2-8405-F156-6A00FC20ECAD}"/>
              </a:ext>
            </a:extLst>
          </p:cNvPr>
          <p:cNvPicPr>
            <a:picLocks noChangeAspect="1"/>
          </p:cNvPicPr>
          <p:nvPr userDrawn="1"/>
        </p:nvPicPr>
        <p:blipFill>
          <a:blip r:embed="rId14"/>
          <a:stretch>
            <a:fillRect/>
          </a:stretch>
        </p:blipFill>
        <p:spPr>
          <a:xfrm>
            <a:off x="115948" y="6022588"/>
            <a:ext cx="4003123" cy="833984"/>
          </a:xfrm>
          <a:prstGeom prst="rect">
            <a:avLst/>
          </a:prstGeom>
        </p:spPr>
      </p:pic>
    </p:spTree>
    <p:extLst>
      <p:ext uri="{BB962C8B-B14F-4D97-AF65-F5344CB8AC3E}">
        <p14:creationId xmlns:p14="http://schemas.microsoft.com/office/powerpoint/2010/main" val="7018027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p:nvSpPr>
        <p:spPr>
          <a:xfrm>
            <a:off x="0" y="6051177"/>
            <a:ext cx="12192000" cy="8068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3AF12F05-79C9-73EE-F226-391114D6CF3C}"/>
              </a:ext>
            </a:extLst>
          </p:cNvPr>
          <p:cNvPicPr>
            <a:picLocks noChangeAspect="1"/>
          </p:cNvPicPr>
          <p:nvPr/>
        </p:nvPicPr>
        <p:blipFill>
          <a:blip r:embed="rId14"/>
          <a:stretch>
            <a:fillRect/>
          </a:stretch>
        </p:blipFill>
        <p:spPr>
          <a:xfrm>
            <a:off x="185742" y="5996261"/>
            <a:ext cx="4136348" cy="861739"/>
          </a:xfrm>
          <a:prstGeom prst="rect">
            <a:avLst/>
          </a:prstGeom>
        </p:spPr>
      </p:pic>
    </p:spTree>
    <p:extLst>
      <p:ext uri="{BB962C8B-B14F-4D97-AF65-F5344CB8AC3E}">
        <p14:creationId xmlns:p14="http://schemas.microsoft.com/office/powerpoint/2010/main" val="21507484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ftr="0" dt="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mailto:LICBonusSupport@hq.doe.gov"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4B70-2DBA-7163-6816-8F3D547ACB88}"/>
              </a:ext>
            </a:extLst>
          </p:cNvPr>
          <p:cNvSpPr>
            <a:spLocks noGrp="1"/>
          </p:cNvSpPr>
          <p:nvPr>
            <p:ph type="ctrTitle"/>
          </p:nvPr>
        </p:nvSpPr>
        <p:spPr/>
        <p:txBody>
          <a:bodyPr>
            <a:normAutofit fontScale="90000"/>
          </a:bodyPr>
          <a:lstStyle/>
          <a:p>
            <a:r>
              <a:rPr lang="en-US" sz="4400"/>
              <a:t>§ 48E(h): Clean Electricity Low-Income Communities Bonus Credit Program Application Wireframes</a:t>
            </a:r>
          </a:p>
        </p:txBody>
      </p:sp>
      <p:sp>
        <p:nvSpPr>
          <p:cNvPr id="3" name="Subtitle 2">
            <a:extLst>
              <a:ext uri="{FF2B5EF4-FFF2-40B4-BE49-F238E27FC236}">
                <a16:creationId xmlns:a16="http://schemas.microsoft.com/office/drawing/2014/main" id="{519E0C16-0998-949D-B6BD-AE50C8274009}"/>
              </a:ext>
            </a:extLst>
          </p:cNvPr>
          <p:cNvSpPr>
            <a:spLocks noGrp="1"/>
          </p:cNvSpPr>
          <p:nvPr>
            <p:ph type="subTitle" idx="1"/>
          </p:nvPr>
        </p:nvSpPr>
        <p:spPr/>
        <p:txBody>
          <a:bodyPr/>
          <a:lstStyle/>
          <a:p>
            <a:r>
              <a:rPr lang="en-US"/>
              <a:t>November 21, 2024 – </a:t>
            </a:r>
            <a:r>
              <a:rPr lang="en-US" i="1"/>
              <a:t>Updated December 13, 2024</a:t>
            </a:r>
          </a:p>
        </p:txBody>
      </p:sp>
    </p:spTree>
    <p:extLst>
      <p:ext uri="{BB962C8B-B14F-4D97-AF65-F5344CB8AC3E}">
        <p14:creationId xmlns:p14="http://schemas.microsoft.com/office/powerpoint/2010/main" val="153284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9B27F-8F4B-2550-EB98-75C927484A98}"/>
              </a:ext>
            </a:extLst>
          </p:cNvPr>
          <p:cNvPicPr>
            <a:picLocks noChangeAspect="1"/>
          </p:cNvPicPr>
          <p:nvPr/>
        </p:nvPicPr>
        <p:blipFill>
          <a:blip r:embed="rId3"/>
          <a:stretch>
            <a:fillRect/>
          </a:stretch>
        </p:blipFill>
        <p:spPr>
          <a:xfrm>
            <a:off x="1241555" y="1518363"/>
            <a:ext cx="3346882" cy="445681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Portal Homepage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10</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338554"/>
          </a:xfrm>
          <a:prstGeom prst="rect">
            <a:avLst/>
          </a:prstGeom>
          <a:noFill/>
        </p:spPr>
        <p:txBody>
          <a:bodyPr wrap="square" rtlCol="0">
            <a:spAutoFit/>
          </a:bodyPr>
          <a:lstStyle/>
          <a:p>
            <a:r>
              <a:rPr lang="en-US" sz="1600"/>
              <a:t>Newly registered (or returning) applicants will be navigated to the authenticated portal homepage. </a:t>
            </a:r>
          </a:p>
        </p:txBody>
      </p:sp>
      <p:sp>
        <p:nvSpPr>
          <p:cNvPr id="19" name="Rectangle 18">
            <a:extLst>
              <a:ext uri="{FF2B5EF4-FFF2-40B4-BE49-F238E27FC236}">
                <a16:creationId xmlns:a16="http://schemas.microsoft.com/office/drawing/2014/main" id="{7FADA396-51CB-A409-49F7-5D27EFA2697A}"/>
              </a:ext>
            </a:extLst>
          </p:cNvPr>
          <p:cNvSpPr/>
          <p:nvPr/>
        </p:nvSpPr>
        <p:spPr>
          <a:xfrm>
            <a:off x="1382328" y="1543739"/>
            <a:ext cx="2350685" cy="20366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5FE9178-827C-53D8-93F0-BC5E837FAF40}"/>
              </a:ext>
            </a:extLst>
          </p:cNvPr>
          <p:cNvSpPr/>
          <p:nvPr/>
        </p:nvSpPr>
        <p:spPr>
          <a:xfrm>
            <a:off x="1523731" y="2475449"/>
            <a:ext cx="721973" cy="18494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A4A11CD-A237-9CC1-EC4B-F86DDF1881C5}"/>
              </a:ext>
            </a:extLst>
          </p:cNvPr>
          <p:cNvSpPr/>
          <p:nvPr/>
        </p:nvSpPr>
        <p:spPr>
          <a:xfrm>
            <a:off x="1523731" y="3277384"/>
            <a:ext cx="2708904" cy="211712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4676A-4D44-BD04-CECA-7686D7748FD4}"/>
              </a:ext>
            </a:extLst>
          </p:cNvPr>
          <p:cNvSpPr/>
          <p:nvPr/>
        </p:nvSpPr>
        <p:spPr>
          <a:xfrm>
            <a:off x="1523731" y="5446317"/>
            <a:ext cx="2708904" cy="52886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D6E6AB5-1AE2-1C99-FFAE-7352C67EBF32}"/>
              </a:ext>
            </a:extLst>
          </p:cNvPr>
          <p:cNvCxnSpPr>
            <a:cxnSpLocks/>
            <a:stCxn id="19" idx="3"/>
          </p:cNvCxnSpPr>
          <p:nvPr/>
        </p:nvCxnSpPr>
        <p:spPr>
          <a:xfrm>
            <a:off x="3733013" y="1645569"/>
            <a:ext cx="4301919" cy="237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07C4CF-9950-A2B3-3787-208210B601E7}"/>
              </a:ext>
            </a:extLst>
          </p:cNvPr>
          <p:cNvCxnSpPr>
            <a:cxnSpLocks/>
            <a:stCxn id="20" idx="3"/>
            <a:endCxn id="30" idx="1"/>
          </p:cNvCxnSpPr>
          <p:nvPr/>
        </p:nvCxnSpPr>
        <p:spPr>
          <a:xfrm>
            <a:off x="2245704" y="2567919"/>
            <a:ext cx="5922176" cy="2590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09AF4CB-38BF-5A70-6FEE-E681B5679726}"/>
              </a:ext>
            </a:extLst>
          </p:cNvPr>
          <p:cNvCxnSpPr>
            <a:cxnSpLocks/>
          </p:cNvCxnSpPr>
          <p:nvPr/>
        </p:nvCxnSpPr>
        <p:spPr>
          <a:xfrm>
            <a:off x="4232635" y="4149326"/>
            <a:ext cx="393524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81F12F-FFD2-00C6-E2AB-BC4EA8BC0CDD}"/>
              </a:ext>
            </a:extLst>
          </p:cNvPr>
          <p:cNvCxnSpPr>
            <a:cxnSpLocks/>
          </p:cNvCxnSpPr>
          <p:nvPr/>
        </p:nvCxnSpPr>
        <p:spPr>
          <a:xfrm>
            <a:off x="4232635" y="5564507"/>
            <a:ext cx="393524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BEAB0B9-5D71-6D93-5338-B9C6A388114E}"/>
              </a:ext>
            </a:extLst>
          </p:cNvPr>
          <p:cNvSpPr txBox="1"/>
          <p:nvPr/>
        </p:nvSpPr>
        <p:spPr>
          <a:xfrm>
            <a:off x="8167880" y="1601457"/>
            <a:ext cx="3346882" cy="600164"/>
          </a:xfrm>
          <a:prstGeom prst="rect">
            <a:avLst/>
          </a:prstGeom>
          <a:noFill/>
        </p:spPr>
        <p:txBody>
          <a:bodyPr wrap="square" rtlCol="0">
            <a:spAutoFit/>
          </a:bodyPr>
          <a:lstStyle/>
          <a:p>
            <a:r>
              <a:rPr lang="en-US" sz="1100"/>
              <a:t>Applicants can navigate to the Homepage, Credit Applications page, Previous Applications, or Help Resources via the top navigation. </a:t>
            </a:r>
          </a:p>
        </p:txBody>
      </p:sp>
      <p:sp>
        <p:nvSpPr>
          <p:cNvPr id="30" name="TextBox 29">
            <a:extLst>
              <a:ext uri="{FF2B5EF4-FFF2-40B4-BE49-F238E27FC236}">
                <a16:creationId xmlns:a16="http://schemas.microsoft.com/office/drawing/2014/main" id="{4B066F16-FF6E-59AE-116F-559358AA1EA4}"/>
              </a:ext>
            </a:extLst>
          </p:cNvPr>
          <p:cNvSpPr txBox="1"/>
          <p:nvPr/>
        </p:nvSpPr>
        <p:spPr>
          <a:xfrm>
            <a:off x="8167880" y="2378381"/>
            <a:ext cx="3346882" cy="430887"/>
          </a:xfrm>
          <a:prstGeom prst="rect">
            <a:avLst/>
          </a:prstGeom>
          <a:noFill/>
        </p:spPr>
        <p:txBody>
          <a:bodyPr wrap="square" rtlCol="0">
            <a:spAutoFit/>
          </a:bodyPr>
          <a:lstStyle/>
          <a:p>
            <a:r>
              <a:rPr lang="en-US" sz="1100"/>
              <a:t>Homepage will include a direct call-to-action to submit new applications.</a:t>
            </a:r>
          </a:p>
        </p:txBody>
      </p:sp>
      <p:sp>
        <p:nvSpPr>
          <p:cNvPr id="31" name="TextBox 30">
            <a:extLst>
              <a:ext uri="{FF2B5EF4-FFF2-40B4-BE49-F238E27FC236}">
                <a16:creationId xmlns:a16="http://schemas.microsoft.com/office/drawing/2014/main" id="{254C36C8-C7E7-2343-7449-BF56FDB31D8D}"/>
              </a:ext>
            </a:extLst>
          </p:cNvPr>
          <p:cNvSpPr txBox="1"/>
          <p:nvPr/>
        </p:nvSpPr>
        <p:spPr>
          <a:xfrm>
            <a:off x="8167880" y="3847802"/>
            <a:ext cx="3346882" cy="600164"/>
          </a:xfrm>
          <a:prstGeom prst="rect">
            <a:avLst/>
          </a:prstGeom>
          <a:noFill/>
        </p:spPr>
        <p:txBody>
          <a:bodyPr wrap="square" rtlCol="0">
            <a:spAutoFit/>
          </a:bodyPr>
          <a:lstStyle/>
          <a:p>
            <a:r>
              <a:rPr lang="en-US" sz="1100"/>
              <a:t>General information including links to relevant internal (portal) or external (IRS or DOE sites) resources can be provided on the homepage.</a:t>
            </a:r>
          </a:p>
        </p:txBody>
      </p:sp>
      <p:sp>
        <p:nvSpPr>
          <p:cNvPr id="34" name="TextBox 33">
            <a:extLst>
              <a:ext uri="{FF2B5EF4-FFF2-40B4-BE49-F238E27FC236}">
                <a16:creationId xmlns:a16="http://schemas.microsoft.com/office/drawing/2014/main" id="{D0CB7A42-5278-41E1-803B-03E709848991}"/>
              </a:ext>
            </a:extLst>
          </p:cNvPr>
          <p:cNvSpPr txBox="1"/>
          <p:nvPr/>
        </p:nvSpPr>
        <p:spPr>
          <a:xfrm>
            <a:off x="8167880" y="5321660"/>
            <a:ext cx="3497802" cy="600164"/>
          </a:xfrm>
          <a:prstGeom prst="rect">
            <a:avLst/>
          </a:prstGeom>
          <a:noFill/>
        </p:spPr>
        <p:txBody>
          <a:bodyPr wrap="square" rtlCol="0">
            <a:spAutoFit/>
          </a:bodyPr>
          <a:lstStyle/>
          <a:p>
            <a:r>
              <a:rPr lang="en-US" sz="1100"/>
              <a:t>Applicants will be able to view high-level capacity allocation reporting including capacity totals, capacity applied for, capacity remaining per category. </a:t>
            </a:r>
          </a:p>
        </p:txBody>
      </p:sp>
    </p:spTree>
    <p:extLst>
      <p:ext uri="{BB962C8B-B14F-4D97-AF65-F5344CB8AC3E}">
        <p14:creationId xmlns:p14="http://schemas.microsoft.com/office/powerpoint/2010/main" val="50713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5C7279-8E7E-E10C-D904-6090F37E16DF}"/>
              </a:ext>
            </a:extLst>
          </p:cNvPr>
          <p:cNvPicPr>
            <a:picLocks noChangeAspect="1"/>
          </p:cNvPicPr>
          <p:nvPr/>
        </p:nvPicPr>
        <p:blipFill>
          <a:blip r:embed="rId2"/>
          <a:stretch>
            <a:fillRect/>
          </a:stretch>
        </p:blipFill>
        <p:spPr>
          <a:xfrm>
            <a:off x="839788" y="1633659"/>
            <a:ext cx="3643228" cy="386495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11</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422073" cy="338554"/>
          </a:xfrm>
          <a:prstGeom prst="rect">
            <a:avLst/>
          </a:prstGeom>
          <a:noFill/>
        </p:spPr>
        <p:txBody>
          <a:bodyPr wrap="square" rtlCol="0">
            <a:spAutoFit/>
          </a:bodyPr>
          <a:lstStyle/>
          <a:p>
            <a:r>
              <a:rPr lang="en-US" sz="1600"/>
              <a:t>By selecting the call-to-action or Tax Credits navigation on the homepage, applicants can access 48E(h) credit applications.</a:t>
            </a:r>
          </a:p>
        </p:txBody>
      </p:sp>
      <p:sp>
        <p:nvSpPr>
          <p:cNvPr id="20" name="Rectangle 19">
            <a:extLst>
              <a:ext uri="{FF2B5EF4-FFF2-40B4-BE49-F238E27FC236}">
                <a16:creationId xmlns:a16="http://schemas.microsoft.com/office/drawing/2014/main" id="{E5FE9178-827C-53D8-93F0-BC5E837FAF40}"/>
              </a:ext>
            </a:extLst>
          </p:cNvPr>
          <p:cNvSpPr/>
          <p:nvPr/>
        </p:nvSpPr>
        <p:spPr>
          <a:xfrm>
            <a:off x="1906295" y="1735552"/>
            <a:ext cx="296337" cy="12364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BEAB0B9-5D71-6D93-5338-B9C6A388114E}"/>
              </a:ext>
            </a:extLst>
          </p:cNvPr>
          <p:cNvSpPr txBox="1"/>
          <p:nvPr/>
        </p:nvSpPr>
        <p:spPr>
          <a:xfrm>
            <a:off x="7319894" y="3115930"/>
            <a:ext cx="3346882" cy="1954381"/>
          </a:xfrm>
          <a:prstGeom prst="rect">
            <a:avLst/>
          </a:prstGeom>
          <a:noFill/>
        </p:spPr>
        <p:txBody>
          <a:bodyPr wrap="square" rtlCol="0">
            <a:spAutoFit/>
          </a:bodyPr>
          <a:lstStyle/>
          <a:p>
            <a:r>
              <a:rPr lang="en-US" sz="1100"/>
              <a:t>Applicants will have the ability to choose the category (1-4) and application option for which they are applying. By selecting the application option hyperlink applicants will launch the application flow.</a:t>
            </a:r>
            <a:br>
              <a:rPr lang="en-US" sz="1100"/>
            </a:br>
            <a:br>
              <a:rPr lang="en-US" sz="1100"/>
            </a:br>
            <a:r>
              <a:rPr lang="en-US" sz="1100" b="1" i="1"/>
              <a:t>Note: the following slides showcase Category 1 application option: Eligible Residential Behind-the-Meter (BTM). To view conditional pages for the remainder of Categories 1-4 see the appendix.</a:t>
            </a:r>
            <a:endParaRPr lang="en-US" sz="1100" b="1"/>
          </a:p>
        </p:txBody>
      </p:sp>
      <p:sp>
        <p:nvSpPr>
          <p:cNvPr id="5" name="Rectangle 4">
            <a:extLst>
              <a:ext uri="{FF2B5EF4-FFF2-40B4-BE49-F238E27FC236}">
                <a16:creationId xmlns:a16="http://schemas.microsoft.com/office/drawing/2014/main" id="{F999A269-A478-D02B-1A37-21DAED94BE0E}"/>
              </a:ext>
            </a:extLst>
          </p:cNvPr>
          <p:cNvSpPr/>
          <p:nvPr/>
        </p:nvSpPr>
        <p:spPr>
          <a:xfrm>
            <a:off x="1127760" y="1994562"/>
            <a:ext cx="3078479" cy="350404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D3711F-32A3-7019-8A7E-57800AD9FA10}"/>
              </a:ext>
            </a:extLst>
          </p:cNvPr>
          <p:cNvCxnSpPr>
            <a:cxnSpLocks/>
          </p:cNvCxnSpPr>
          <p:nvPr/>
        </p:nvCxnSpPr>
        <p:spPr>
          <a:xfrm>
            <a:off x="4206239" y="3952652"/>
            <a:ext cx="302896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177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E8C2F-FC17-234C-3466-345B173B1DCE}"/>
              </a:ext>
            </a:extLst>
          </p:cNvPr>
          <p:cNvPicPr>
            <a:picLocks noChangeAspect="1"/>
          </p:cNvPicPr>
          <p:nvPr/>
        </p:nvPicPr>
        <p:blipFill>
          <a:blip r:embed="rId2"/>
          <a:stretch>
            <a:fillRect/>
          </a:stretch>
        </p:blipFill>
        <p:spPr>
          <a:xfrm>
            <a:off x="834593" y="1857743"/>
            <a:ext cx="6180230" cy="273217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12</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Once applicants select the sub-category they wish to apply for, they will be brought to an overview page that provides additional details and requirements on the category and/or sub-category.</a:t>
            </a:r>
          </a:p>
        </p:txBody>
      </p:sp>
      <p:sp>
        <p:nvSpPr>
          <p:cNvPr id="29" name="TextBox 28">
            <a:extLst>
              <a:ext uri="{FF2B5EF4-FFF2-40B4-BE49-F238E27FC236}">
                <a16:creationId xmlns:a16="http://schemas.microsoft.com/office/drawing/2014/main" id="{2BEAB0B9-5D71-6D93-5338-B9C6A388114E}"/>
              </a:ext>
            </a:extLst>
          </p:cNvPr>
          <p:cNvSpPr txBox="1"/>
          <p:nvPr/>
        </p:nvSpPr>
        <p:spPr>
          <a:xfrm>
            <a:off x="7804632" y="3048019"/>
            <a:ext cx="3346882" cy="600164"/>
          </a:xfrm>
          <a:prstGeom prst="rect">
            <a:avLst/>
          </a:prstGeom>
          <a:noFill/>
        </p:spPr>
        <p:txBody>
          <a:bodyPr wrap="square" rtlCol="0">
            <a:spAutoFit/>
          </a:bodyPr>
          <a:lstStyle/>
          <a:p>
            <a:r>
              <a:rPr lang="en-US" sz="1100"/>
              <a:t>Applicants can review a summary of the tax credit category and sub-category prior to beginning the application process. </a:t>
            </a:r>
          </a:p>
        </p:txBody>
      </p:sp>
      <p:sp>
        <p:nvSpPr>
          <p:cNvPr id="5" name="Rectangle 4">
            <a:extLst>
              <a:ext uri="{FF2B5EF4-FFF2-40B4-BE49-F238E27FC236}">
                <a16:creationId xmlns:a16="http://schemas.microsoft.com/office/drawing/2014/main" id="{F999A269-A478-D02B-1A37-21DAED94BE0E}"/>
              </a:ext>
            </a:extLst>
          </p:cNvPr>
          <p:cNvSpPr/>
          <p:nvPr/>
        </p:nvSpPr>
        <p:spPr>
          <a:xfrm>
            <a:off x="834593" y="2446226"/>
            <a:ext cx="3420536" cy="182025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D3711F-32A3-7019-8A7E-57800AD9FA10}"/>
              </a:ext>
            </a:extLst>
          </p:cNvPr>
          <p:cNvCxnSpPr>
            <a:cxnSpLocks/>
            <a:stCxn id="5" idx="3"/>
            <a:endCxn id="29" idx="1"/>
          </p:cNvCxnSpPr>
          <p:nvPr/>
        </p:nvCxnSpPr>
        <p:spPr>
          <a:xfrm flipV="1">
            <a:off x="4255129" y="3348101"/>
            <a:ext cx="3549503" cy="825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836504" y="4334774"/>
            <a:ext cx="453684" cy="25875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a:endCxn id="16" idx="1"/>
          </p:cNvCxnSpPr>
          <p:nvPr/>
        </p:nvCxnSpPr>
        <p:spPr>
          <a:xfrm flipV="1">
            <a:off x="1290188" y="4460543"/>
            <a:ext cx="6491584" cy="360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781772" y="4245099"/>
            <a:ext cx="3346882" cy="430887"/>
          </a:xfrm>
          <a:prstGeom prst="rect">
            <a:avLst/>
          </a:prstGeom>
          <a:noFill/>
        </p:spPr>
        <p:txBody>
          <a:bodyPr wrap="square" rtlCol="0">
            <a:spAutoFit/>
          </a:bodyPr>
          <a:lstStyle/>
          <a:p>
            <a:r>
              <a:rPr lang="en-US" sz="1100"/>
              <a:t>Applicants will select </a:t>
            </a:r>
            <a:r>
              <a:rPr lang="en-US" sz="1100" b="1"/>
              <a:t>Apply</a:t>
            </a:r>
            <a:r>
              <a:rPr lang="en-US" sz="1100"/>
              <a:t> to begin their application. </a:t>
            </a:r>
          </a:p>
        </p:txBody>
      </p:sp>
    </p:spTree>
    <p:extLst>
      <p:ext uri="{BB962C8B-B14F-4D97-AF65-F5344CB8AC3E}">
        <p14:creationId xmlns:p14="http://schemas.microsoft.com/office/powerpoint/2010/main" val="4293035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D7D66-E560-3B1C-36EE-DF1C30AFE7A2}"/>
              </a:ext>
            </a:extLst>
          </p:cNvPr>
          <p:cNvPicPr>
            <a:picLocks noChangeAspect="1"/>
          </p:cNvPicPr>
          <p:nvPr/>
        </p:nvPicPr>
        <p:blipFill>
          <a:blip r:embed="rId3"/>
          <a:stretch>
            <a:fillRect/>
          </a:stretch>
        </p:blipFill>
        <p:spPr>
          <a:xfrm>
            <a:off x="769927" y="1857743"/>
            <a:ext cx="6682741" cy="312798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13</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768447" y="2241796"/>
            <a:ext cx="5327553" cy="274392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6096000" y="4144553"/>
            <a:ext cx="177849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875973" y="3844471"/>
            <a:ext cx="3542190" cy="938719"/>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br>
              <a:rPr lang="en-US" sz="1100"/>
            </a:br>
            <a:br>
              <a:rPr lang="en-US" sz="1100"/>
            </a:br>
            <a:endParaRPr lang="en-US" sz="1100"/>
          </a:p>
        </p:txBody>
      </p:sp>
      <p:sp>
        <p:nvSpPr>
          <p:cNvPr id="12" name="Rectangle 11">
            <a:extLst>
              <a:ext uri="{FF2B5EF4-FFF2-40B4-BE49-F238E27FC236}">
                <a16:creationId xmlns:a16="http://schemas.microsoft.com/office/drawing/2014/main" id="{F2B14F45-C046-CB07-5C16-85563DD65AB5}"/>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spTree>
    <p:extLst>
      <p:ext uri="{BB962C8B-B14F-4D97-AF65-F5344CB8AC3E}">
        <p14:creationId xmlns:p14="http://schemas.microsoft.com/office/powerpoint/2010/main" val="29323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4879879-2379-3B8E-B59F-CFAB21CA4495}"/>
              </a:ext>
            </a:extLst>
          </p:cNvPr>
          <p:cNvGrpSpPr/>
          <p:nvPr/>
        </p:nvGrpSpPr>
        <p:grpSpPr>
          <a:xfrm>
            <a:off x="988690" y="1790605"/>
            <a:ext cx="4725075" cy="4083430"/>
            <a:chOff x="952114" y="1746103"/>
            <a:chExt cx="6524852" cy="5382777"/>
          </a:xfrm>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C3A6D69C-DCF0-4CE9-AEEF-07979453834F}"/>
                </a:ext>
              </a:extLst>
            </p:cNvPr>
            <p:cNvSpPr/>
            <p:nvPr/>
          </p:nvSpPr>
          <p:spPr>
            <a:xfrm>
              <a:off x="5051835" y="1746103"/>
              <a:ext cx="2424108" cy="3932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1117573-3833-9AAC-CF8F-68B09CCED90A}"/>
                </a:ext>
              </a:extLst>
            </p:cNvPr>
            <p:cNvGrpSpPr/>
            <p:nvPr/>
          </p:nvGrpSpPr>
          <p:grpSpPr>
            <a:xfrm>
              <a:off x="952114" y="1746103"/>
              <a:ext cx="6524852" cy="5382777"/>
              <a:chOff x="952114" y="1746103"/>
              <a:chExt cx="6524852" cy="5382777"/>
            </a:xfrm>
          </p:grpSpPr>
          <p:pic>
            <p:nvPicPr>
              <p:cNvPr id="17" name="Picture 16">
                <a:extLst>
                  <a:ext uri="{FF2B5EF4-FFF2-40B4-BE49-F238E27FC236}">
                    <a16:creationId xmlns:a16="http://schemas.microsoft.com/office/drawing/2014/main" id="{6927BEF2-E469-DFE9-1815-154D53FF9DE8}"/>
                  </a:ext>
                </a:extLst>
              </p:cNvPr>
              <p:cNvPicPr>
                <a:picLocks noChangeAspect="1"/>
              </p:cNvPicPr>
              <p:nvPr/>
            </p:nvPicPr>
            <p:blipFill>
              <a:blip r:embed="rId3"/>
              <a:stretch>
                <a:fillRect/>
              </a:stretch>
            </p:blipFill>
            <p:spPr>
              <a:xfrm>
                <a:off x="961530" y="5401370"/>
                <a:ext cx="6515436" cy="1727510"/>
              </a:xfrm>
              <a:prstGeom prst="rect">
                <a:avLst/>
              </a:prstGeom>
            </p:spPr>
          </p:pic>
          <p:pic>
            <p:nvPicPr>
              <p:cNvPr id="11" name="Picture 10">
                <a:extLst>
                  <a:ext uri="{FF2B5EF4-FFF2-40B4-BE49-F238E27FC236}">
                    <a16:creationId xmlns:a16="http://schemas.microsoft.com/office/drawing/2014/main" id="{E670DFB8-CD22-826D-8CDB-E91A65F14EA1}"/>
                  </a:ext>
                </a:extLst>
              </p:cNvPr>
              <p:cNvPicPr>
                <a:picLocks noChangeAspect="1"/>
              </p:cNvPicPr>
              <p:nvPr/>
            </p:nvPicPr>
            <p:blipFill>
              <a:blip r:embed="rId4"/>
              <a:stretch>
                <a:fillRect/>
              </a:stretch>
            </p:blipFill>
            <p:spPr>
              <a:xfrm>
                <a:off x="952114" y="1746103"/>
                <a:ext cx="4286470" cy="3657788"/>
              </a:xfrm>
              <a:prstGeom prst="rect">
                <a:avLst/>
              </a:prstGeom>
            </p:spPr>
          </p:pic>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14</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9" name="Rectangle 8">
            <a:extLst>
              <a:ext uri="{FF2B5EF4-FFF2-40B4-BE49-F238E27FC236}">
                <a16:creationId xmlns:a16="http://schemas.microsoft.com/office/drawing/2014/main" id="{18296A28-7BAE-698D-811D-8DDC0069AD1F}"/>
              </a:ext>
            </a:extLst>
          </p:cNvPr>
          <p:cNvSpPr/>
          <p:nvPr/>
        </p:nvSpPr>
        <p:spPr>
          <a:xfrm>
            <a:off x="961531" y="1778627"/>
            <a:ext cx="4599211" cy="67678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501276-0308-7034-48D1-2A0C0EB8D6AA}"/>
              </a:ext>
            </a:extLst>
          </p:cNvPr>
          <p:cNvCxnSpPr>
            <a:cxnSpLocks/>
            <a:endCxn id="16" idx="1"/>
          </p:cNvCxnSpPr>
          <p:nvPr/>
        </p:nvCxnSpPr>
        <p:spPr>
          <a:xfrm flipV="1">
            <a:off x="5587898" y="2059333"/>
            <a:ext cx="1678972" cy="795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7266870" y="1843889"/>
            <a:ext cx="4547808" cy="430887"/>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 </a:t>
            </a:r>
            <a:r>
              <a:rPr lang="en-US" sz="1100"/>
              <a:t>and identify if the facility is located on land under Tribal Regulatory Authority. </a:t>
            </a:r>
          </a:p>
        </p:txBody>
      </p:sp>
      <p:sp>
        <p:nvSpPr>
          <p:cNvPr id="6" name="Rectangle 5">
            <a:extLst>
              <a:ext uri="{FF2B5EF4-FFF2-40B4-BE49-F238E27FC236}">
                <a16:creationId xmlns:a16="http://schemas.microsoft.com/office/drawing/2014/main" id="{387AE617-3D34-601F-E597-DCBAB78834EB}"/>
              </a:ext>
            </a:extLst>
          </p:cNvPr>
          <p:cNvSpPr/>
          <p:nvPr/>
        </p:nvSpPr>
        <p:spPr>
          <a:xfrm>
            <a:off x="961533" y="2609121"/>
            <a:ext cx="4599209" cy="8528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0DD3FF-8DB9-549B-0B17-2CF305F758E5}"/>
              </a:ext>
            </a:extLst>
          </p:cNvPr>
          <p:cNvSpPr/>
          <p:nvPr/>
        </p:nvSpPr>
        <p:spPr>
          <a:xfrm>
            <a:off x="961534" y="3513333"/>
            <a:ext cx="4599208" cy="103691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94DD0-1EC3-CB69-27C8-E40DBB63F3A3}"/>
              </a:ext>
            </a:extLst>
          </p:cNvPr>
          <p:cNvCxnSpPr>
            <a:cxnSpLocks/>
          </p:cNvCxnSpPr>
          <p:nvPr/>
        </p:nvCxnSpPr>
        <p:spPr>
          <a:xfrm>
            <a:off x="5557832" y="3004441"/>
            <a:ext cx="174212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80CAB7-973D-869F-1110-A2C851577552}"/>
              </a:ext>
            </a:extLst>
          </p:cNvPr>
          <p:cNvCxnSpPr>
            <a:cxnSpLocks/>
          </p:cNvCxnSpPr>
          <p:nvPr/>
        </p:nvCxnSpPr>
        <p:spPr>
          <a:xfrm>
            <a:off x="5589882" y="3985243"/>
            <a:ext cx="17100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84B08C-7B71-9EB6-E3E4-2FA90FB8EC6C}"/>
              </a:ext>
            </a:extLst>
          </p:cNvPr>
          <p:cNvSpPr txBox="1"/>
          <p:nvPr/>
        </p:nvSpPr>
        <p:spPr>
          <a:xfrm>
            <a:off x="7335450" y="2853841"/>
            <a:ext cx="4547808" cy="261610"/>
          </a:xfrm>
          <a:prstGeom prst="rect">
            <a:avLst/>
          </a:prstGeom>
          <a:noFill/>
        </p:spPr>
        <p:txBody>
          <a:bodyPr wrap="square" rtlCol="0">
            <a:spAutoFit/>
          </a:bodyPr>
          <a:lstStyle/>
          <a:p>
            <a:r>
              <a:rPr lang="en-US" sz="1100"/>
              <a:t>Applicants will select the facility </a:t>
            </a:r>
            <a:r>
              <a:rPr lang="en-US" sz="1100" b="1"/>
              <a:t>Technology Type</a:t>
            </a:r>
            <a:endParaRPr lang="en-US" sz="1100"/>
          </a:p>
        </p:txBody>
      </p:sp>
      <p:sp>
        <p:nvSpPr>
          <p:cNvPr id="19" name="TextBox 18">
            <a:extLst>
              <a:ext uri="{FF2B5EF4-FFF2-40B4-BE49-F238E27FC236}">
                <a16:creationId xmlns:a16="http://schemas.microsoft.com/office/drawing/2014/main" id="{EFC93C3F-0F45-6E64-17AD-9798A9E69CDB}"/>
              </a:ext>
            </a:extLst>
          </p:cNvPr>
          <p:cNvSpPr txBox="1"/>
          <p:nvPr/>
        </p:nvSpPr>
        <p:spPr>
          <a:xfrm>
            <a:off x="7270812" y="3288812"/>
            <a:ext cx="4547808" cy="1031051"/>
          </a:xfrm>
          <a:prstGeom prst="rect">
            <a:avLst/>
          </a:prstGeom>
          <a:noFill/>
        </p:spPr>
        <p:txBody>
          <a:bodyPr wrap="square" lIns="91440" tIns="45720" rIns="91440" bIns="45720" rtlCol="0" anchor="t">
            <a:spAutoFit/>
          </a:bodyPr>
          <a:lstStyle/>
          <a:p>
            <a:r>
              <a:rPr lang="en-US" sz="1100"/>
              <a:t>Applicants will enter the </a:t>
            </a:r>
            <a:r>
              <a:rPr lang="en-US" sz="1100" b="1"/>
              <a:t>energy generating capacity</a:t>
            </a:r>
            <a:r>
              <a:rPr lang="en-US" sz="1100"/>
              <a:t> of the facility. </a:t>
            </a:r>
          </a:p>
          <a:p>
            <a:endParaRPr lang="en-US" sz="600" i="1"/>
          </a:p>
          <a:p>
            <a:r>
              <a:rPr lang="en-US" sz="1100" i="1"/>
              <a:t>Note: fields are conditional based on the technology type selected. For example, if the applicant selects Wind Energy Facility, the applicant will be prompted to complete only Energy Generating Capacity (kW AC).</a:t>
            </a:r>
            <a:endParaRPr lang="en-US" sz="1100"/>
          </a:p>
        </p:txBody>
      </p:sp>
      <p:sp>
        <p:nvSpPr>
          <p:cNvPr id="21" name="TextBox 20">
            <a:extLst>
              <a:ext uri="{FF2B5EF4-FFF2-40B4-BE49-F238E27FC236}">
                <a16:creationId xmlns:a16="http://schemas.microsoft.com/office/drawing/2014/main" id="{7ECAC04A-A688-CE4D-ADA5-D26A63B473E8}"/>
              </a:ext>
            </a:extLst>
          </p:cNvPr>
          <p:cNvSpPr txBox="1"/>
          <p:nvPr/>
        </p:nvSpPr>
        <p:spPr>
          <a:xfrm>
            <a:off x="7270812" y="4351134"/>
            <a:ext cx="4547808" cy="1215717"/>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600"/>
          </a:p>
          <a:p>
            <a:r>
              <a:rPr lang="en-US" sz="1100" i="1"/>
              <a:t>Note: Facility Usage is conditional for each subcategory based on requirements outlined in guidance. Questions and response options will differ across each subcategory. </a:t>
            </a:r>
          </a:p>
        </p:txBody>
      </p:sp>
      <p:sp>
        <p:nvSpPr>
          <p:cNvPr id="24" name="Rectangle 23">
            <a:extLst>
              <a:ext uri="{FF2B5EF4-FFF2-40B4-BE49-F238E27FC236}">
                <a16:creationId xmlns:a16="http://schemas.microsoft.com/office/drawing/2014/main" id="{3D8F9D21-A7A1-7E5B-A69E-6CD2C2F4D77F}"/>
              </a:ext>
            </a:extLst>
          </p:cNvPr>
          <p:cNvSpPr/>
          <p:nvPr/>
        </p:nvSpPr>
        <p:spPr>
          <a:xfrm>
            <a:off x="961534" y="4610460"/>
            <a:ext cx="4599208" cy="992896"/>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9BB8A24-1505-2A23-C3F8-5B4A55C8DCEE}"/>
              </a:ext>
            </a:extLst>
          </p:cNvPr>
          <p:cNvCxnSpPr>
            <a:cxnSpLocks/>
          </p:cNvCxnSpPr>
          <p:nvPr/>
        </p:nvCxnSpPr>
        <p:spPr>
          <a:xfrm>
            <a:off x="5544717" y="4955171"/>
            <a:ext cx="17100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97DEA8E-A0FE-C1B4-028E-B5BC46EA9CFD}"/>
              </a:ext>
            </a:extLst>
          </p:cNvPr>
          <p:cNvSpPr/>
          <p:nvPr/>
        </p:nvSpPr>
        <p:spPr>
          <a:xfrm>
            <a:off x="5068707" y="5627667"/>
            <a:ext cx="644317" cy="18474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04155AD-F423-4ECB-C719-7B3D1C5533C5}"/>
              </a:ext>
            </a:extLst>
          </p:cNvPr>
          <p:cNvCxnSpPr>
            <a:cxnSpLocks/>
            <a:stCxn id="26" idx="3"/>
            <a:endCxn id="28" idx="1"/>
          </p:cNvCxnSpPr>
          <p:nvPr/>
        </p:nvCxnSpPr>
        <p:spPr>
          <a:xfrm>
            <a:off x="5713024" y="5720039"/>
            <a:ext cx="1553846" cy="98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357D39-425F-4E75-9856-6EC601E9352D}"/>
              </a:ext>
            </a:extLst>
          </p:cNvPr>
          <p:cNvSpPr txBox="1"/>
          <p:nvPr/>
        </p:nvSpPr>
        <p:spPr>
          <a:xfrm>
            <a:off x="7266870" y="5505580"/>
            <a:ext cx="4616388" cy="430887"/>
          </a:xfrm>
          <a:prstGeom prst="rect">
            <a:avLst/>
          </a:prstGeom>
          <a:noFill/>
        </p:spPr>
        <p:txBody>
          <a:bodyPr wrap="square" rtlCol="0">
            <a:spAutoFit/>
          </a:bodyPr>
          <a:lstStyle/>
          <a:p>
            <a:r>
              <a:rPr lang="en-US" sz="1100"/>
              <a:t>Once all required fields have been completed, applicants will select </a:t>
            </a:r>
            <a:r>
              <a:rPr lang="en-US" sz="1100" b="1"/>
              <a:t>Next</a:t>
            </a:r>
            <a:r>
              <a:rPr lang="en-US" sz="1100"/>
              <a:t> to move on to required documentation. </a:t>
            </a:r>
          </a:p>
        </p:txBody>
      </p:sp>
      <p:sp>
        <p:nvSpPr>
          <p:cNvPr id="36" name="Rectangle 35">
            <a:extLst>
              <a:ext uri="{FF2B5EF4-FFF2-40B4-BE49-F238E27FC236}">
                <a16:creationId xmlns:a16="http://schemas.microsoft.com/office/drawing/2014/main" id="{3F9AF79E-1EA0-97A3-0103-25351C0C0735}"/>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spTree>
    <p:extLst>
      <p:ext uri="{BB962C8B-B14F-4D97-AF65-F5344CB8AC3E}">
        <p14:creationId xmlns:p14="http://schemas.microsoft.com/office/powerpoint/2010/main" val="588290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971F2D-C6A4-FD83-C6BC-6BD1415C4B31}"/>
              </a:ext>
            </a:extLst>
          </p:cNvPr>
          <p:cNvGrpSpPr/>
          <p:nvPr/>
        </p:nvGrpSpPr>
        <p:grpSpPr>
          <a:xfrm>
            <a:off x="776994" y="2254330"/>
            <a:ext cx="6461910" cy="2805009"/>
            <a:chOff x="776994" y="2254330"/>
            <a:chExt cx="6461910" cy="2805009"/>
          </a:xfrm>
        </p:grpSpPr>
        <p:grpSp>
          <p:nvGrpSpPr>
            <p:cNvPr id="26" name="Group 25">
              <a:extLst>
                <a:ext uri="{FF2B5EF4-FFF2-40B4-BE49-F238E27FC236}">
                  <a16:creationId xmlns:a16="http://schemas.microsoft.com/office/drawing/2014/main" id="{B868C7FC-437B-7271-04BD-11FEB5687912}"/>
                </a:ext>
              </a:extLst>
            </p:cNvPr>
            <p:cNvGrpSpPr/>
            <p:nvPr/>
          </p:nvGrpSpPr>
          <p:grpSpPr>
            <a:xfrm>
              <a:off x="776994" y="2254330"/>
              <a:ext cx="6461910" cy="2805009"/>
              <a:chOff x="776994" y="2254330"/>
              <a:chExt cx="6461910" cy="2805009"/>
            </a:xfrm>
          </p:grpSpPr>
          <p:pic>
            <p:nvPicPr>
              <p:cNvPr id="19" name="Picture 18">
                <a:extLst>
                  <a:ext uri="{FF2B5EF4-FFF2-40B4-BE49-F238E27FC236}">
                    <a16:creationId xmlns:a16="http://schemas.microsoft.com/office/drawing/2014/main" id="{BB9D4653-ADB4-32EA-FED7-25B518EFB9B5}"/>
                  </a:ext>
                </a:extLst>
              </p:cNvPr>
              <p:cNvPicPr>
                <a:picLocks noChangeAspect="1"/>
              </p:cNvPicPr>
              <p:nvPr/>
            </p:nvPicPr>
            <p:blipFill>
              <a:blip r:embed="rId3"/>
              <a:stretch>
                <a:fillRect/>
              </a:stretch>
            </p:blipFill>
            <p:spPr>
              <a:xfrm>
                <a:off x="776994" y="2254330"/>
                <a:ext cx="6461910" cy="2805009"/>
              </a:xfrm>
              <a:prstGeom prst="rect">
                <a:avLst/>
              </a:prstGeom>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DA2B4D3C-5D33-FB85-9754-44A1986A8027}"/>
                  </a:ext>
                </a:extLst>
              </p:cNvPr>
              <p:cNvSpPr/>
              <p:nvPr/>
            </p:nvSpPr>
            <p:spPr>
              <a:xfrm>
                <a:off x="5584826" y="2657475"/>
                <a:ext cx="1149350" cy="95247"/>
              </a:xfrm>
              <a:prstGeom prst="rect">
                <a:avLst/>
              </a:prstGeom>
              <a:solidFill>
                <a:srgbClr val="0071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a:t>OMB Control Number: 1545-2327</a:t>
                </a:r>
              </a:p>
            </p:txBody>
          </p:sp>
        </p:grpSp>
        <p:sp>
          <p:nvSpPr>
            <p:cNvPr id="20" name="Rectangle 19">
              <a:extLst>
                <a:ext uri="{FF2B5EF4-FFF2-40B4-BE49-F238E27FC236}">
                  <a16:creationId xmlns:a16="http://schemas.microsoft.com/office/drawing/2014/main" id="{E95BA5D6-D601-D2EB-634F-D86E7CEFB61D}"/>
                </a:ext>
              </a:extLst>
            </p:cNvPr>
            <p:cNvSpPr/>
            <p:nvPr/>
          </p:nvSpPr>
          <p:spPr>
            <a:xfrm>
              <a:off x="4705736" y="4821466"/>
              <a:ext cx="644862"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39D13AC1-9AE6-1FF9-F873-652B179E82F1}"/>
                </a:ext>
              </a:extLst>
            </p:cNvPr>
            <p:cNvSpPr/>
            <p:nvPr/>
          </p:nvSpPr>
          <p:spPr>
            <a:xfrm>
              <a:off x="1213164" y="2978889"/>
              <a:ext cx="4137434" cy="180134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5B816461-06CE-FE42-6FC9-F68525E963C9}"/>
                </a:ext>
              </a:extLst>
            </p:cNvPr>
            <p:cNvSpPr/>
            <p:nvPr/>
          </p:nvSpPr>
          <p:spPr>
            <a:xfrm>
              <a:off x="1454150" y="3359150"/>
              <a:ext cx="3803650" cy="6222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A826A9-E614-8B75-EB39-CD0DD07B556B}"/>
                </a:ext>
              </a:extLst>
            </p:cNvPr>
            <p:cNvSpPr txBox="1"/>
            <p:nvPr/>
          </p:nvSpPr>
          <p:spPr>
            <a:xfrm>
              <a:off x="1395629" y="3322657"/>
              <a:ext cx="3920692" cy="646331"/>
            </a:xfrm>
            <a:prstGeom prst="rect">
              <a:avLst/>
            </a:prstGeom>
            <a:noFill/>
          </p:spPr>
          <p:txBody>
            <a:bodyPr wrap="square">
              <a:spAutoFit/>
            </a:bodyPr>
            <a:lstStyle/>
            <a:p>
              <a:r>
                <a:rPr lang="en-US" sz="400"/>
                <a:t>One of the following documents, in its entirety, inclusive of any amendments, appendices, consumer disclosures, and schedules thereto, executed by each party  on or before the date of application submission:</a:t>
              </a:r>
            </a:p>
            <a:p>
              <a:endParaRPr lang="en-US" sz="400"/>
            </a:p>
            <a:p>
              <a:r>
                <a:rPr lang="en-US" sz="400"/>
                <a:t>1) If the applicant will not execute a lease or a power purchase agreement (PPA) with respect to the facility, an executed contract for the installation of the facility owned by the applicant (for example, an engineering, procurement, and construction contract).  For purposes of meeting this requirement, if the applicant will self-install the facility, the applicant must submit a contract to purchase the energy generation equipment.</a:t>
              </a:r>
            </a:p>
            <a:p>
              <a:r>
                <a:rPr lang="en-US" sz="400"/>
                <a:t>2) If the applicant will execute a lease with respect to the facility, an executed contract to lease the facility between the applicant (as the lessor) and the lessee. </a:t>
              </a:r>
            </a:p>
            <a:p>
              <a:r>
                <a:rPr lang="en-US" sz="400"/>
                <a:t>3) If the applicant will execute a PPA with respect to the facility, an executed power purchase agreement for the generation by the facility between the applicant and the offtaker of the electricity generated.</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918882" y="4658474"/>
            <a:ext cx="3542190" cy="600164"/>
          </a:xfrm>
          <a:prstGeom prst="rect">
            <a:avLst/>
          </a:prstGeom>
          <a:noFill/>
        </p:spPr>
        <p:txBody>
          <a:bodyPr wrap="square" rtlCol="0">
            <a:spAutoFit/>
          </a:bodyPr>
          <a:lstStyle/>
          <a:p>
            <a:r>
              <a:rPr lang="en-US" sz="1100"/>
              <a:t>Once required documents have been attached, applicants will select </a:t>
            </a:r>
            <a:r>
              <a:rPr lang="en-US" sz="1100" b="1"/>
              <a:t>Next</a:t>
            </a:r>
            <a:r>
              <a:rPr lang="en-US" sz="1100"/>
              <a:t> to review their application prior to submission.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7918882" y="2978889"/>
            <a:ext cx="3542190" cy="1107996"/>
          </a:xfrm>
          <a:prstGeom prst="rect">
            <a:avLst/>
          </a:prstGeom>
          <a:noFill/>
        </p:spPr>
        <p:txBody>
          <a:bodyPr wrap="square" lIns="91440" tIns="45720" rIns="91440" bIns="45720" rtlCol="0" anchor="t">
            <a:spAutoFit/>
          </a:bodyPr>
          <a:lstStyle/>
          <a:p>
            <a:r>
              <a:rPr lang="en-US" sz="1100"/>
              <a:t>Applicants will be prompted to attach all required documents per category requirements outlined in the current Revenue Procedure. </a:t>
            </a:r>
          </a:p>
          <a:p>
            <a:endParaRPr lang="en-US" sz="1100"/>
          </a:p>
          <a:p>
            <a:r>
              <a:rPr lang="en-US" sz="1100" i="1"/>
              <a:t>Note: Documentation requirements are conditional based on subcategory chosen by the applicant. </a:t>
            </a:r>
            <a:endParaRPr lang="en-US" sz="1100" i="1">
              <a:cs typeface="Arial"/>
            </a:endParaRPr>
          </a:p>
        </p:txBody>
      </p:sp>
      <p:sp>
        <p:nvSpPr>
          <p:cNvPr id="11" name="Rectangle 10">
            <a:extLst>
              <a:ext uri="{FF2B5EF4-FFF2-40B4-BE49-F238E27FC236}">
                <a16:creationId xmlns:a16="http://schemas.microsoft.com/office/drawing/2014/main" id="{C85B03B2-1F62-C585-03F0-9A4F0569662C}"/>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cxnSp>
        <p:nvCxnSpPr>
          <p:cNvPr id="18" name="Straight Connector 17">
            <a:extLst>
              <a:ext uri="{FF2B5EF4-FFF2-40B4-BE49-F238E27FC236}">
                <a16:creationId xmlns:a16="http://schemas.microsoft.com/office/drawing/2014/main" id="{B4162ACA-829C-8C29-39E0-4222B0C07D42}"/>
              </a:ext>
            </a:extLst>
          </p:cNvPr>
          <p:cNvCxnSpPr>
            <a:cxnSpLocks/>
          </p:cNvCxnSpPr>
          <p:nvPr/>
        </p:nvCxnSpPr>
        <p:spPr>
          <a:xfrm>
            <a:off x="5350598" y="3550478"/>
            <a:ext cx="2568284"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E7AA8-FB72-912A-9A72-A6EC0C287C91}"/>
              </a:ext>
            </a:extLst>
          </p:cNvPr>
          <p:cNvCxnSpPr>
            <a:cxnSpLocks/>
          </p:cNvCxnSpPr>
          <p:nvPr/>
        </p:nvCxnSpPr>
        <p:spPr>
          <a:xfrm>
            <a:off x="5357665" y="4930727"/>
            <a:ext cx="245547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442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741C05-3921-940E-E0D7-BF030CEBEC5D}"/>
              </a:ext>
            </a:extLst>
          </p:cNvPr>
          <p:cNvPicPr>
            <a:picLocks noChangeAspect="1"/>
          </p:cNvPicPr>
          <p:nvPr/>
        </p:nvPicPr>
        <p:blipFill>
          <a:blip r:embed="rId3"/>
          <a:stretch>
            <a:fillRect/>
          </a:stretch>
        </p:blipFill>
        <p:spPr>
          <a:xfrm>
            <a:off x="839789" y="1581914"/>
            <a:ext cx="5256212" cy="404472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16</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cxnSp>
        <p:nvCxnSpPr>
          <p:cNvPr id="10" name="Straight Connector 9">
            <a:extLst>
              <a:ext uri="{FF2B5EF4-FFF2-40B4-BE49-F238E27FC236}">
                <a16:creationId xmlns:a16="http://schemas.microsoft.com/office/drawing/2014/main" id="{4A501276-0308-7034-48D1-2A0C0EB8D6AA}"/>
              </a:ext>
            </a:extLst>
          </p:cNvPr>
          <p:cNvCxnSpPr>
            <a:cxnSpLocks/>
            <a:stCxn id="9" idx="3"/>
          </p:cNvCxnSpPr>
          <p:nvPr/>
        </p:nvCxnSpPr>
        <p:spPr>
          <a:xfrm>
            <a:off x="5318760" y="1944139"/>
            <a:ext cx="2723618"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8277010" y="4467342"/>
            <a:ext cx="3542190" cy="430887"/>
          </a:xfrm>
          <a:prstGeom prst="rect">
            <a:avLst/>
          </a:prstGeom>
          <a:noFill/>
        </p:spPr>
        <p:txBody>
          <a:bodyPr wrap="square" rtlCol="0">
            <a:spAutoFit/>
          </a:bodyPr>
          <a:lstStyle/>
          <a:p>
            <a:r>
              <a:rPr lang="en-US" sz="1100"/>
              <a:t>Applicants can make any necessary updates using the </a:t>
            </a:r>
            <a:r>
              <a:rPr lang="en-US" sz="1100" b="1"/>
              <a:t>pencil</a:t>
            </a:r>
            <a:r>
              <a:rPr lang="en-US" sz="1100"/>
              <a:t> edit feature. </a:t>
            </a:r>
          </a:p>
        </p:txBody>
      </p:sp>
      <p:sp>
        <p:nvSpPr>
          <p:cNvPr id="9" name="Rectangle 8">
            <a:extLst>
              <a:ext uri="{FF2B5EF4-FFF2-40B4-BE49-F238E27FC236}">
                <a16:creationId xmlns:a16="http://schemas.microsoft.com/office/drawing/2014/main" id="{18296A28-7BAE-698D-811D-8DDC0069AD1F}"/>
              </a:ext>
            </a:extLst>
          </p:cNvPr>
          <p:cNvSpPr/>
          <p:nvPr/>
        </p:nvSpPr>
        <p:spPr>
          <a:xfrm>
            <a:off x="839788" y="1566097"/>
            <a:ext cx="4478972" cy="75608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3265400" y="4571764"/>
            <a:ext cx="202495"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a:stCxn id="4" idx="3"/>
            <a:endCxn id="16" idx="1"/>
          </p:cNvCxnSpPr>
          <p:nvPr/>
        </p:nvCxnSpPr>
        <p:spPr>
          <a:xfrm flipV="1">
            <a:off x="3467895" y="4682786"/>
            <a:ext cx="4809115" cy="12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38FB15-195D-C7BC-073C-F2BCD17F641C}"/>
              </a:ext>
            </a:extLst>
          </p:cNvPr>
          <p:cNvSpPr txBox="1"/>
          <p:nvPr/>
        </p:nvSpPr>
        <p:spPr>
          <a:xfrm>
            <a:off x="8193190" y="1744328"/>
            <a:ext cx="3542190" cy="430887"/>
          </a:xfrm>
          <a:prstGeom prst="rect">
            <a:avLst/>
          </a:prstGeom>
          <a:noFill/>
        </p:spPr>
        <p:txBody>
          <a:bodyPr wrap="square" rtlCol="0">
            <a:spAutoFit/>
          </a:bodyPr>
          <a:lstStyle/>
          <a:p>
            <a:r>
              <a:rPr lang="en-US" sz="1100"/>
              <a:t>Applicants will be prompted to review all information for accuracy prior to application submission. </a:t>
            </a:r>
            <a:endParaRPr lang="en-US" sz="1100" i="1"/>
          </a:p>
        </p:txBody>
      </p:sp>
      <p:sp>
        <p:nvSpPr>
          <p:cNvPr id="17" name="Rectangle 16">
            <a:extLst>
              <a:ext uri="{FF2B5EF4-FFF2-40B4-BE49-F238E27FC236}">
                <a16:creationId xmlns:a16="http://schemas.microsoft.com/office/drawing/2014/main" id="{63F5B108-56A1-D6FC-962E-86250D8E72FB}"/>
              </a:ext>
            </a:extLst>
          </p:cNvPr>
          <p:cNvSpPr/>
          <p:nvPr/>
        </p:nvSpPr>
        <p:spPr>
          <a:xfrm>
            <a:off x="839788" y="2327640"/>
            <a:ext cx="4478972" cy="93108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p:cNvCxnSpPr>
          <p:nvPr/>
        </p:nvCxnSpPr>
        <p:spPr>
          <a:xfrm>
            <a:off x="5318760" y="2835672"/>
            <a:ext cx="272361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3258DE-0F9E-C035-D496-0990F6DB9B96}"/>
              </a:ext>
            </a:extLst>
          </p:cNvPr>
          <p:cNvSpPr txBox="1"/>
          <p:nvPr/>
        </p:nvSpPr>
        <p:spPr>
          <a:xfrm>
            <a:off x="7987450" y="2699971"/>
            <a:ext cx="3542190" cy="261610"/>
          </a:xfrm>
          <a:prstGeom prst="rect">
            <a:avLst/>
          </a:prstGeom>
          <a:noFill/>
        </p:spPr>
        <p:txBody>
          <a:bodyPr wrap="square" rtlCol="0">
            <a:spAutoFit/>
          </a:bodyPr>
          <a:lstStyle/>
          <a:p>
            <a:r>
              <a:rPr lang="en-US" sz="1100"/>
              <a:t>Applicants can view their application progress/status.</a:t>
            </a:r>
          </a:p>
        </p:txBody>
      </p:sp>
    </p:spTree>
    <p:extLst>
      <p:ext uri="{BB962C8B-B14F-4D97-AF65-F5344CB8AC3E}">
        <p14:creationId xmlns:p14="http://schemas.microsoft.com/office/powerpoint/2010/main" val="3551980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A94F54-77FC-1A5D-7513-984805E95256}"/>
              </a:ext>
            </a:extLst>
          </p:cNvPr>
          <p:cNvGrpSpPr/>
          <p:nvPr/>
        </p:nvGrpSpPr>
        <p:grpSpPr>
          <a:xfrm>
            <a:off x="839787" y="1536695"/>
            <a:ext cx="4907297" cy="4389529"/>
            <a:chOff x="839787" y="1536695"/>
            <a:chExt cx="4907297" cy="4389529"/>
          </a:xfrm>
        </p:grpSpPr>
        <p:grpSp>
          <p:nvGrpSpPr>
            <p:cNvPr id="3" name="Group 2">
              <a:extLst>
                <a:ext uri="{FF2B5EF4-FFF2-40B4-BE49-F238E27FC236}">
                  <a16:creationId xmlns:a16="http://schemas.microsoft.com/office/drawing/2014/main" id="{2BFF902A-18AF-C215-4205-F6264B49F7CC}"/>
                </a:ext>
              </a:extLst>
            </p:cNvPr>
            <p:cNvGrpSpPr/>
            <p:nvPr/>
          </p:nvGrpSpPr>
          <p:grpSpPr>
            <a:xfrm>
              <a:off x="839787" y="1536695"/>
              <a:ext cx="4907297" cy="4389529"/>
              <a:chOff x="839787" y="1536695"/>
              <a:chExt cx="4907297" cy="4389529"/>
            </a:xfrm>
          </p:grpSpPr>
          <p:pic>
            <p:nvPicPr>
              <p:cNvPr id="10" name="Picture 9">
                <a:extLst>
                  <a:ext uri="{FF2B5EF4-FFF2-40B4-BE49-F238E27FC236}">
                    <a16:creationId xmlns:a16="http://schemas.microsoft.com/office/drawing/2014/main" id="{1FB22097-655B-CB77-DB8F-49023872EFFE}"/>
                  </a:ext>
                </a:extLst>
              </p:cNvPr>
              <p:cNvPicPr>
                <a:picLocks noChangeAspect="1"/>
              </p:cNvPicPr>
              <p:nvPr/>
            </p:nvPicPr>
            <p:blipFill>
              <a:blip r:embed="rId3"/>
              <a:stretch>
                <a:fillRect/>
              </a:stretch>
            </p:blipFill>
            <p:spPr>
              <a:xfrm>
                <a:off x="839787" y="1536695"/>
                <a:ext cx="4907297" cy="4389529"/>
              </a:xfrm>
              <a:prstGeom prst="rect">
                <a:avLst/>
              </a:prstGeom>
            </p:spPr>
          </p:pic>
          <p:pic>
            <p:nvPicPr>
              <p:cNvPr id="1026" name="Picture 2">
                <a:extLst>
                  <a:ext uri="{FF2B5EF4-FFF2-40B4-BE49-F238E27FC236}">
                    <a16:creationId xmlns:a16="http://schemas.microsoft.com/office/drawing/2014/main" id="{1808685B-1BA8-6B70-E820-BFF248532C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53" t="19294" r="31778" b="9601"/>
              <a:stretch/>
            </p:blipFill>
            <p:spPr bwMode="auto">
              <a:xfrm>
                <a:off x="2592070" y="1851445"/>
                <a:ext cx="2872739" cy="379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31122DFE-5BAB-14FB-CCA5-7A16CF2F999B}"/>
                </a:ext>
              </a:extLst>
            </p:cNvPr>
            <p:cNvSpPr/>
            <p:nvPr/>
          </p:nvSpPr>
          <p:spPr>
            <a:xfrm>
              <a:off x="3883818" y="4733857"/>
              <a:ext cx="466725" cy="7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38ADF5-3232-0B93-C32D-32B05E17950F}"/>
                </a:ext>
              </a:extLst>
            </p:cNvPr>
            <p:cNvSpPr txBox="1"/>
            <p:nvPr/>
          </p:nvSpPr>
          <p:spPr>
            <a:xfrm>
              <a:off x="3788066" y="4682054"/>
              <a:ext cx="883181" cy="153888"/>
            </a:xfrm>
            <a:prstGeom prst="rect">
              <a:avLst/>
            </a:prstGeom>
            <a:noFill/>
          </p:spPr>
          <p:txBody>
            <a:bodyPr wrap="square" rtlCol="0">
              <a:spAutoFit/>
            </a:bodyPr>
            <a:lstStyle/>
            <a:p>
              <a:r>
                <a:rPr lang="en-US" sz="400">
                  <a:solidFill>
                    <a:srgbClr val="6C6C6C"/>
                  </a:solidFill>
                </a:rPr>
                <a:t>[</a:t>
              </a:r>
              <a:r>
                <a:rPr lang="en-US" sz="400" i="1">
                  <a:solidFill>
                    <a:srgbClr val="6C6C6C"/>
                  </a:solidFill>
                </a:rPr>
                <a:t>Organization Name</a:t>
              </a:r>
              <a:r>
                <a:rPr lang="en-US" sz="400">
                  <a:solidFill>
                    <a:srgbClr val="6C6C6C"/>
                  </a:solidFill>
                </a:rPr>
                <a:t>]</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602138" y="4173546"/>
            <a:ext cx="3542190" cy="938719"/>
          </a:xfrm>
          <a:prstGeom prst="rect">
            <a:avLst/>
          </a:prstGeom>
          <a:noFill/>
        </p:spPr>
        <p:txBody>
          <a:bodyPr wrap="square" lIns="91440" tIns="45720" rIns="91440" bIns="45720" rtlCol="0" anchor="t">
            <a:spAutoFit/>
          </a:bodyPr>
          <a:lstStyle/>
          <a:p>
            <a:r>
              <a:rPr lang="en-US" sz="1100"/>
              <a:t>Applicants will be required to </a:t>
            </a:r>
            <a:r>
              <a:rPr lang="en-US" sz="1100" b="1"/>
              <a:t>Attest</a:t>
            </a:r>
            <a:r>
              <a:rPr lang="en-US" sz="1100"/>
              <a:t> to all required Attestations prior to submission.</a:t>
            </a:r>
            <a:br>
              <a:rPr lang="en-US" sz="1100"/>
            </a:br>
            <a:br>
              <a:rPr lang="en-US" sz="1100"/>
            </a:br>
            <a:r>
              <a:rPr lang="en-US" sz="1100" i="1"/>
              <a:t>Note: Some attestations are conditional based on subcategory selected and applicant responses. </a:t>
            </a:r>
            <a:endParaRPr lang="en-US" sz="1100"/>
          </a:p>
        </p:txBody>
      </p:sp>
      <p:sp>
        <p:nvSpPr>
          <p:cNvPr id="12" name="TextBox 11">
            <a:extLst>
              <a:ext uri="{FF2B5EF4-FFF2-40B4-BE49-F238E27FC236}">
                <a16:creationId xmlns:a16="http://schemas.microsoft.com/office/drawing/2014/main" id="{6E38FB15-195D-C7BC-073C-F2BCD17F641C}"/>
              </a:ext>
            </a:extLst>
          </p:cNvPr>
          <p:cNvSpPr txBox="1"/>
          <p:nvPr/>
        </p:nvSpPr>
        <p:spPr>
          <a:xfrm>
            <a:off x="8444259" y="1536695"/>
            <a:ext cx="3542190" cy="430887"/>
          </a:xfrm>
          <a:prstGeom prst="rect">
            <a:avLst/>
          </a:prstGeom>
          <a:noFill/>
        </p:spPr>
        <p:txBody>
          <a:bodyPr wrap="square" rtlCol="0">
            <a:spAutoFit/>
          </a:bodyPr>
          <a:lstStyle/>
          <a:p>
            <a:r>
              <a:rPr lang="en-US" sz="1100"/>
              <a:t>Applicants will select </a:t>
            </a:r>
            <a:r>
              <a:rPr lang="en-US" sz="1100" b="1"/>
              <a:t>Submit Application</a:t>
            </a:r>
            <a:r>
              <a:rPr lang="en-US" sz="1100"/>
              <a:t> and be prompted to agree to required Attestations. </a:t>
            </a:r>
            <a:endParaRPr lang="en-US" sz="1100" i="1"/>
          </a:p>
        </p:txBody>
      </p:sp>
      <p:sp>
        <p:nvSpPr>
          <p:cNvPr id="19" name="TextBox 18">
            <a:extLst>
              <a:ext uri="{FF2B5EF4-FFF2-40B4-BE49-F238E27FC236}">
                <a16:creationId xmlns:a16="http://schemas.microsoft.com/office/drawing/2014/main" id="{E93258DE-0F9E-C035-D496-0990F6DB9B96}"/>
              </a:ext>
            </a:extLst>
          </p:cNvPr>
          <p:cNvSpPr txBox="1"/>
          <p:nvPr/>
        </p:nvSpPr>
        <p:spPr>
          <a:xfrm>
            <a:off x="8602138" y="5184822"/>
            <a:ext cx="3542190" cy="600164"/>
          </a:xfrm>
          <a:prstGeom prst="rect">
            <a:avLst/>
          </a:prstGeom>
          <a:noFill/>
        </p:spPr>
        <p:txBody>
          <a:bodyPr wrap="square" rtlCol="0">
            <a:spAutoFit/>
          </a:bodyPr>
          <a:lstStyle/>
          <a:p>
            <a:r>
              <a:rPr lang="en-US" sz="1100"/>
              <a:t>Once applicants have attested, they can </a:t>
            </a:r>
            <a:r>
              <a:rPr lang="en-US" sz="1100" b="1"/>
              <a:t>confirm submission</a:t>
            </a:r>
            <a:r>
              <a:rPr lang="en-US" sz="1100"/>
              <a:t> of their 48E(h) application for allocation by selecting </a:t>
            </a:r>
            <a:r>
              <a:rPr lang="en-US" sz="1100" b="1"/>
              <a:t>Next</a:t>
            </a:r>
            <a:endParaRPr lang="en-US" sz="1100"/>
          </a:p>
        </p:txBody>
      </p:sp>
      <p:cxnSp>
        <p:nvCxnSpPr>
          <p:cNvPr id="28" name="Connector: Elbow 27">
            <a:extLst>
              <a:ext uri="{FF2B5EF4-FFF2-40B4-BE49-F238E27FC236}">
                <a16:creationId xmlns:a16="http://schemas.microsoft.com/office/drawing/2014/main" id="{E09CCCDF-3B33-FFE1-E3AB-345431734907}"/>
              </a:ext>
            </a:extLst>
          </p:cNvPr>
          <p:cNvCxnSpPr>
            <a:cxnSpLocks/>
          </p:cNvCxnSpPr>
          <p:nvPr/>
        </p:nvCxnSpPr>
        <p:spPr>
          <a:xfrm flipV="1">
            <a:off x="1611908" y="1695777"/>
            <a:ext cx="6711963" cy="3049854"/>
          </a:xfrm>
          <a:prstGeom prst="bentConnector3">
            <a:avLst>
              <a:gd name="adj1" fmla="val 10038"/>
            </a:avLst>
          </a:prstGeom>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id="{CD5F9414-0466-49D4-5890-2A78BC1F405C}"/>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1a</a:t>
            </a:r>
          </a:p>
        </p:txBody>
      </p:sp>
      <p:cxnSp>
        <p:nvCxnSpPr>
          <p:cNvPr id="18" name="Straight Connector 17">
            <a:extLst>
              <a:ext uri="{FF2B5EF4-FFF2-40B4-BE49-F238E27FC236}">
                <a16:creationId xmlns:a16="http://schemas.microsoft.com/office/drawing/2014/main" id="{300BD2FB-C193-BF92-2CA2-FED57746349F}"/>
              </a:ext>
            </a:extLst>
          </p:cNvPr>
          <p:cNvCxnSpPr>
            <a:cxnSpLocks/>
          </p:cNvCxnSpPr>
          <p:nvPr/>
        </p:nvCxnSpPr>
        <p:spPr>
          <a:xfrm>
            <a:off x="2827367" y="4708807"/>
            <a:ext cx="577477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56820FF-7EAE-6D0A-4EB0-54464CEE08CA}"/>
              </a:ext>
            </a:extLst>
          </p:cNvPr>
          <p:cNvSpPr/>
          <p:nvPr/>
        </p:nvSpPr>
        <p:spPr>
          <a:xfrm>
            <a:off x="4953000" y="5359720"/>
            <a:ext cx="441959" cy="21812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15" idx="3"/>
            <a:endCxn id="19" idx="1"/>
          </p:cNvCxnSpPr>
          <p:nvPr/>
        </p:nvCxnSpPr>
        <p:spPr>
          <a:xfrm>
            <a:off x="5394959" y="5468780"/>
            <a:ext cx="3207179" cy="1612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839787" y="4708807"/>
            <a:ext cx="772121"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2624477" y="2491740"/>
            <a:ext cx="149074" cy="2718132"/>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9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D812EC0-261C-8134-26C8-D99CF911B413}"/>
              </a:ext>
            </a:extLst>
          </p:cNvPr>
          <p:cNvGrpSpPr/>
          <p:nvPr/>
        </p:nvGrpSpPr>
        <p:grpSpPr>
          <a:xfrm>
            <a:off x="839788" y="1982424"/>
            <a:ext cx="7125807" cy="3151435"/>
            <a:chOff x="839788" y="1982424"/>
            <a:chExt cx="7125807" cy="3151435"/>
          </a:xfrm>
        </p:grpSpPr>
        <p:pic>
          <p:nvPicPr>
            <p:cNvPr id="6" name="Picture 5">
              <a:extLst>
                <a:ext uri="{FF2B5EF4-FFF2-40B4-BE49-F238E27FC236}">
                  <a16:creationId xmlns:a16="http://schemas.microsoft.com/office/drawing/2014/main" id="{C440DB38-57C4-2881-C751-FBD2292E077A}"/>
                </a:ext>
              </a:extLst>
            </p:cNvPr>
            <p:cNvPicPr>
              <a:picLocks noChangeAspect="1"/>
            </p:cNvPicPr>
            <p:nvPr/>
          </p:nvPicPr>
          <p:blipFill>
            <a:blip r:embed="rId2"/>
            <a:stretch>
              <a:fillRect/>
            </a:stretch>
          </p:blipFill>
          <p:spPr>
            <a:xfrm>
              <a:off x="839788" y="1982424"/>
              <a:ext cx="7125807" cy="3151435"/>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B1319BD9-10C2-5A8E-5500-4069632F61D0}"/>
                </a:ext>
              </a:extLst>
            </p:cNvPr>
            <p:cNvSpPr/>
            <p:nvPr/>
          </p:nvSpPr>
          <p:spPr>
            <a:xfrm>
              <a:off x="5946550" y="4599359"/>
              <a:ext cx="546325" cy="99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00">
                  <a:solidFill>
                    <a:srgbClr val="0071A3"/>
                  </a:solidFill>
                </a:rPr>
                <a:t>Jon Doe</a:t>
              </a:r>
            </a:p>
          </p:txBody>
        </p:sp>
        <p:sp>
          <p:nvSpPr>
            <p:cNvPr id="20" name="Rectangle 19">
              <a:extLst>
                <a:ext uri="{FF2B5EF4-FFF2-40B4-BE49-F238E27FC236}">
                  <a16:creationId xmlns:a16="http://schemas.microsoft.com/office/drawing/2014/main" id="{442E7BDE-9339-C605-3072-C2FEC2BBA64E}"/>
                </a:ext>
              </a:extLst>
            </p:cNvPr>
            <p:cNvSpPr/>
            <p:nvPr/>
          </p:nvSpPr>
          <p:spPr>
            <a:xfrm>
              <a:off x="5946550" y="4778556"/>
              <a:ext cx="546325" cy="99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00">
                  <a:solidFill>
                    <a:srgbClr val="0071A3"/>
                  </a:solidFill>
                </a:rPr>
                <a:t>Jon Doe</a:t>
              </a:r>
            </a:p>
          </p:txBody>
        </p:sp>
        <p:sp>
          <p:nvSpPr>
            <p:cNvPr id="21" name="Rectangle 20">
              <a:extLst>
                <a:ext uri="{FF2B5EF4-FFF2-40B4-BE49-F238E27FC236}">
                  <a16:creationId xmlns:a16="http://schemas.microsoft.com/office/drawing/2014/main" id="{6BDD5A1D-B6EB-3332-7DCD-DC2EB9E44034}"/>
                </a:ext>
              </a:extLst>
            </p:cNvPr>
            <p:cNvSpPr/>
            <p:nvPr/>
          </p:nvSpPr>
          <p:spPr>
            <a:xfrm>
              <a:off x="5946550" y="4939191"/>
              <a:ext cx="546325" cy="99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00">
                  <a:solidFill>
                    <a:srgbClr val="0071A3"/>
                  </a:solidFill>
                </a:rPr>
                <a:t>Jon Doe</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Placed in Service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When an applicant’s facility is placed in service after it has been awarded an allocation, applicants will return to their previously submitted applications to submit their Placed in Service information.</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349673" y="4688638"/>
            <a:ext cx="3542190" cy="600164"/>
          </a:xfrm>
          <a:prstGeom prst="rect">
            <a:avLst/>
          </a:prstGeom>
          <a:noFill/>
        </p:spPr>
        <p:txBody>
          <a:bodyPr wrap="square" rtlCol="0">
            <a:spAutoFit/>
          </a:bodyPr>
          <a:lstStyle/>
          <a:p>
            <a:r>
              <a:rPr lang="en-US" sz="1100"/>
              <a:t>Applicants will locate the Application for Allocation they wish to submit Placed in Service information for upon the facility being placed in service.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8349673" y="1955265"/>
            <a:ext cx="3542190" cy="430887"/>
          </a:xfrm>
          <a:prstGeom prst="rect">
            <a:avLst/>
          </a:prstGeom>
          <a:noFill/>
        </p:spPr>
        <p:txBody>
          <a:bodyPr wrap="square" rtlCol="0">
            <a:spAutoFit/>
          </a:bodyPr>
          <a:lstStyle/>
          <a:p>
            <a:r>
              <a:rPr lang="en-US" sz="1100"/>
              <a:t>Applicants will select </a:t>
            </a:r>
            <a:r>
              <a:rPr lang="en-US" sz="1100" b="1"/>
              <a:t>My Applications</a:t>
            </a:r>
            <a:r>
              <a:rPr lang="en-US" sz="1100"/>
              <a:t> to view previously submitted applications. </a:t>
            </a:r>
            <a:endParaRPr lang="en-US" sz="1100" i="1"/>
          </a:p>
        </p:txBody>
      </p:sp>
      <p:sp>
        <p:nvSpPr>
          <p:cNvPr id="4" name="Rectangle 3">
            <a:extLst>
              <a:ext uri="{FF2B5EF4-FFF2-40B4-BE49-F238E27FC236}">
                <a16:creationId xmlns:a16="http://schemas.microsoft.com/office/drawing/2014/main" id="{251F2F55-558F-43CD-DC12-00B515A33830}"/>
              </a:ext>
            </a:extLst>
          </p:cNvPr>
          <p:cNvSpPr/>
          <p:nvPr/>
        </p:nvSpPr>
        <p:spPr>
          <a:xfrm>
            <a:off x="1444192" y="4897925"/>
            <a:ext cx="5621189" cy="18159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2" idx="1"/>
          </p:cNvCxnSpPr>
          <p:nvPr/>
        </p:nvCxnSpPr>
        <p:spPr>
          <a:xfrm>
            <a:off x="3594227" y="2170709"/>
            <a:ext cx="475544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2933323" y="2062022"/>
            <a:ext cx="660904" cy="21737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4" idx="3"/>
            <a:endCxn id="16" idx="1"/>
          </p:cNvCxnSpPr>
          <p:nvPr/>
        </p:nvCxnSpPr>
        <p:spPr>
          <a:xfrm>
            <a:off x="7065381" y="4988720"/>
            <a:ext cx="128429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313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048C0A-6485-D9C9-87F9-89834F644487}"/>
              </a:ext>
            </a:extLst>
          </p:cNvPr>
          <p:cNvGrpSpPr/>
          <p:nvPr/>
        </p:nvGrpSpPr>
        <p:grpSpPr>
          <a:xfrm>
            <a:off x="839788" y="1834571"/>
            <a:ext cx="6493795" cy="2909444"/>
            <a:chOff x="839788" y="1834571"/>
            <a:chExt cx="6493795" cy="2909444"/>
          </a:xfrm>
        </p:grpSpPr>
        <p:pic>
          <p:nvPicPr>
            <p:cNvPr id="6" name="Picture 5">
              <a:extLst>
                <a:ext uri="{FF2B5EF4-FFF2-40B4-BE49-F238E27FC236}">
                  <a16:creationId xmlns:a16="http://schemas.microsoft.com/office/drawing/2014/main" id="{514DDA10-D33B-DC72-6194-27AC16D3EA00}"/>
                </a:ext>
              </a:extLst>
            </p:cNvPr>
            <p:cNvPicPr>
              <a:picLocks noChangeAspect="1"/>
            </p:cNvPicPr>
            <p:nvPr/>
          </p:nvPicPr>
          <p:blipFill>
            <a:blip r:embed="rId2"/>
            <a:stretch>
              <a:fillRect/>
            </a:stretch>
          </p:blipFill>
          <p:spPr>
            <a:xfrm>
              <a:off x="839788" y="1834571"/>
              <a:ext cx="6493795" cy="2909444"/>
            </a:xfrm>
            <a:prstGeom prst="rect">
              <a:avLst/>
            </a:prstGeom>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2ED79F99-CA59-2612-C3FC-43EB3D3D36B0}"/>
                </a:ext>
              </a:extLst>
            </p:cNvPr>
            <p:cNvSpPr/>
            <p:nvPr/>
          </p:nvSpPr>
          <p:spPr>
            <a:xfrm>
              <a:off x="5429251" y="2223851"/>
              <a:ext cx="1445724" cy="147640"/>
            </a:xfrm>
            <a:prstGeom prst="rect">
              <a:avLst/>
            </a:prstGeom>
            <a:solidFill>
              <a:srgbClr val="0071A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
                <a:t>OMB Control Number: 1545--</a:t>
              </a:r>
              <a:r>
                <a:rPr lang="en-US" sz="600">
                  <a:solidFill>
                    <a:schemeClr val="bg1"/>
                  </a:solidFill>
                </a:rPr>
                <a:t>2327</a:t>
              </a:r>
              <a:endParaRPr lang="en-US" sz="600">
                <a:solidFill>
                  <a:schemeClr val="bg1"/>
                </a:solidFill>
                <a:cs typeface="Arial"/>
              </a:endParaRP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Placed in Service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19</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When an applicant’s facility is placed in service after it has been awarded an allocation, applicants will return to their previously submitted applications to submit their Placed in Service information.</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007927" y="3998843"/>
            <a:ext cx="3542190" cy="600164"/>
          </a:xfrm>
          <a:prstGeom prst="rect">
            <a:avLst/>
          </a:prstGeom>
          <a:noFill/>
        </p:spPr>
        <p:txBody>
          <a:bodyPr wrap="square" rtlCol="0">
            <a:spAutoFit/>
          </a:bodyPr>
          <a:lstStyle/>
          <a:p>
            <a:r>
              <a:rPr lang="en-US" sz="1100"/>
              <a:t>Applicants can review previously submitted information from their initial Application for Allocation prior to beginning their Placed in Service application.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8007927" y="3142311"/>
            <a:ext cx="3542190" cy="430887"/>
          </a:xfrm>
          <a:prstGeom prst="rect">
            <a:avLst/>
          </a:prstGeom>
          <a:noFill/>
        </p:spPr>
        <p:txBody>
          <a:bodyPr wrap="square" rtlCol="0">
            <a:spAutoFit/>
          </a:bodyPr>
          <a:lstStyle/>
          <a:p>
            <a:r>
              <a:rPr lang="en-US" sz="1100"/>
              <a:t>Applicants will select </a:t>
            </a:r>
            <a:r>
              <a:rPr lang="en-US" sz="1100" b="1"/>
              <a:t>Placed in Service </a:t>
            </a:r>
            <a:r>
              <a:rPr lang="en-US" sz="1100"/>
              <a:t>to begin the placed in-service application flow.</a:t>
            </a:r>
          </a:p>
        </p:txBody>
      </p:sp>
      <p:sp>
        <p:nvSpPr>
          <p:cNvPr id="4" name="Rectangle 3">
            <a:extLst>
              <a:ext uri="{FF2B5EF4-FFF2-40B4-BE49-F238E27FC236}">
                <a16:creationId xmlns:a16="http://schemas.microsoft.com/office/drawing/2014/main" id="{251F2F55-558F-43CD-DC12-00B515A33830}"/>
              </a:ext>
            </a:extLst>
          </p:cNvPr>
          <p:cNvSpPr/>
          <p:nvPr/>
        </p:nvSpPr>
        <p:spPr>
          <a:xfrm>
            <a:off x="1316384" y="4040011"/>
            <a:ext cx="5392234" cy="70400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2" idx="1"/>
          </p:cNvCxnSpPr>
          <p:nvPr/>
        </p:nvCxnSpPr>
        <p:spPr>
          <a:xfrm>
            <a:off x="2048352" y="3357755"/>
            <a:ext cx="595957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1248856" y="3240887"/>
            <a:ext cx="799496" cy="233736"/>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4" idx="3"/>
            <a:endCxn id="16" idx="1"/>
          </p:cNvCxnSpPr>
          <p:nvPr/>
        </p:nvCxnSpPr>
        <p:spPr>
          <a:xfrm flipV="1">
            <a:off x="6708618" y="4298925"/>
            <a:ext cx="1299309" cy="9308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6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5C90CB-8855-FC49-753E-4C1E3FB8A336}"/>
              </a:ext>
            </a:extLst>
          </p:cNvPr>
          <p:cNvSpPr/>
          <p:nvPr/>
        </p:nvSpPr>
        <p:spPr>
          <a:xfrm>
            <a:off x="4752238" y="1087544"/>
            <a:ext cx="6881567" cy="4547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44D0A-6477-1D32-E81E-D1A887ABDA83}"/>
              </a:ext>
            </a:extLst>
          </p:cNvPr>
          <p:cNvSpPr>
            <a:spLocks noGrp="1"/>
          </p:cNvSpPr>
          <p:nvPr>
            <p:ph type="title"/>
          </p:nvPr>
        </p:nvSpPr>
        <p:spPr/>
        <p:txBody>
          <a:bodyPr/>
          <a:lstStyle/>
          <a:p>
            <a:r>
              <a:rPr lang="en-US"/>
              <a:t>Contents</a:t>
            </a:r>
          </a:p>
        </p:txBody>
      </p:sp>
      <p:sp>
        <p:nvSpPr>
          <p:cNvPr id="4" name="Text Placeholder 3">
            <a:extLst>
              <a:ext uri="{FF2B5EF4-FFF2-40B4-BE49-F238E27FC236}">
                <a16:creationId xmlns:a16="http://schemas.microsoft.com/office/drawing/2014/main" id="{BEB4AEE5-A2F1-0669-21CC-621FC6956381}"/>
              </a:ext>
            </a:extLst>
          </p:cNvPr>
          <p:cNvSpPr>
            <a:spLocks noGrp="1"/>
          </p:cNvSpPr>
          <p:nvPr>
            <p:ph type="body" sz="half" idx="2"/>
          </p:nvPr>
        </p:nvSpPr>
        <p:spPr/>
        <p:txBody>
          <a:bodyPr>
            <a:normAutofit/>
          </a:bodyPr>
          <a:lstStyle/>
          <a:p>
            <a:pPr marL="457200" indent="-457200">
              <a:buFont typeface="Wingdings" panose="05000000000000000000" pitchFamily="2" charset="2"/>
              <a:buChar char="ü"/>
            </a:pPr>
            <a:r>
              <a:rPr lang="en-US" sz="2800"/>
              <a:t>Registration</a:t>
            </a:r>
          </a:p>
          <a:p>
            <a:pPr marL="457200" indent="-457200">
              <a:buFont typeface="Wingdings" panose="05000000000000000000" pitchFamily="2" charset="2"/>
              <a:buChar char="ü"/>
            </a:pPr>
            <a:r>
              <a:rPr lang="en-US" sz="2800"/>
              <a:t>Portal Homepage</a:t>
            </a:r>
          </a:p>
          <a:p>
            <a:pPr marL="457200" indent="-457200">
              <a:buFont typeface="Wingdings" panose="05000000000000000000" pitchFamily="2" charset="2"/>
              <a:buChar char="ü"/>
            </a:pPr>
            <a:r>
              <a:rPr lang="en-US" sz="2800"/>
              <a:t>Application for Allocation</a:t>
            </a:r>
          </a:p>
          <a:p>
            <a:pPr marL="457200" indent="-457200">
              <a:buFont typeface="Wingdings" panose="05000000000000000000" pitchFamily="2" charset="2"/>
              <a:buChar char="ü"/>
            </a:pPr>
            <a:r>
              <a:rPr lang="en-US" sz="2800"/>
              <a:t>Placed in Service</a:t>
            </a:r>
          </a:p>
          <a:p>
            <a:pPr marL="457200" indent="-457200">
              <a:buFont typeface="Wingdings" panose="05000000000000000000" pitchFamily="2" charset="2"/>
              <a:buChar char="ü"/>
            </a:pPr>
            <a:r>
              <a:rPr lang="en-US" sz="2800"/>
              <a:t>Appendix</a:t>
            </a:r>
          </a:p>
          <a:p>
            <a:pPr marL="457200" indent="-457200">
              <a:buFont typeface="Arial" panose="020B0604020202020204" pitchFamily="34" charset="0"/>
              <a:buChar char="•"/>
            </a:pPr>
            <a:endParaRPr lang="en-US" sz="2800"/>
          </a:p>
        </p:txBody>
      </p:sp>
      <p:sp>
        <p:nvSpPr>
          <p:cNvPr id="5" name="Slide Number Placeholder 4">
            <a:extLst>
              <a:ext uri="{FF2B5EF4-FFF2-40B4-BE49-F238E27FC236}">
                <a16:creationId xmlns:a16="http://schemas.microsoft.com/office/drawing/2014/main" id="{4C1CD6C1-B2DD-821D-5E2C-397B9E5A8EB0}"/>
              </a:ext>
            </a:extLst>
          </p:cNvPr>
          <p:cNvSpPr>
            <a:spLocks noGrp="1"/>
          </p:cNvSpPr>
          <p:nvPr>
            <p:ph type="sldNum" sz="quarter" idx="12"/>
          </p:nvPr>
        </p:nvSpPr>
        <p:spPr/>
        <p:txBody>
          <a:bodyPr/>
          <a:lstStyle/>
          <a:p>
            <a:fld id="{E773C8E2-B35B-254F-A137-6F2F570DAACB}" type="slidenum">
              <a:rPr lang="en-US" smtClean="0"/>
              <a:t>2</a:t>
            </a:fld>
            <a:endParaRPr lang="en-US"/>
          </a:p>
        </p:txBody>
      </p:sp>
      <p:pic>
        <p:nvPicPr>
          <p:cNvPr id="6" name="Picture 5">
            <a:extLst>
              <a:ext uri="{FF2B5EF4-FFF2-40B4-BE49-F238E27FC236}">
                <a16:creationId xmlns:a16="http://schemas.microsoft.com/office/drawing/2014/main" id="{CEEC7229-8498-6F90-D9D7-F79ACE060A97}"/>
              </a:ext>
            </a:extLst>
          </p:cNvPr>
          <p:cNvPicPr>
            <a:picLocks noChangeAspect="1"/>
          </p:cNvPicPr>
          <p:nvPr/>
        </p:nvPicPr>
        <p:blipFill>
          <a:blip r:embed="rId2"/>
          <a:stretch>
            <a:fillRect/>
          </a:stretch>
        </p:blipFill>
        <p:spPr>
          <a:xfrm>
            <a:off x="4889070" y="1206090"/>
            <a:ext cx="6881567" cy="4677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799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284B36-C067-7F7E-F995-B1617554C56E}"/>
              </a:ext>
            </a:extLst>
          </p:cNvPr>
          <p:cNvGrpSpPr/>
          <p:nvPr/>
        </p:nvGrpSpPr>
        <p:grpSpPr>
          <a:xfrm>
            <a:off x="839788" y="1613859"/>
            <a:ext cx="6494674" cy="2516182"/>
            <a:chOff x="839788" y="1613859"/>
            <a:chExt cx="6494674" cy="2516182"/>
          </a:xfrm>
        </p:grpSpPr>
        <p:grpSp>
          <p:nvGrpSpPr>
            <p:cNvPr id="15" name="Group 14">
              <a:extLst>
                <a:ext uri="{FF2B5EF4-FFF2-40B4-BE49-F238E27FC236}">
                  <a16:creationId xmlns:a16="http://schemas.microsoft.com/office/drawing/2014/main" id="{FF8BA45D-7221-7590-5E1B-4DD2BA87A5F5}"/>
                </a:ext>
              </a:extLst>
            </p:cNvPr>
            <p:cNvGrpSpPr/>
            <p:nvPr/>
          </p:nvGrpSpPr>
          <p:grpSpPr>
            <a:xfrm>
              <a:off x="839788" y="1613859"/>
              <a:ext cx="6494674" cy="2516182"/>
              <a:chOff x="839788" y="1613859"/>
              <a:chExt cx="6494674" cy="2516182"/>
            </a:xfrm>
          </p:grpSpPr>
          <p:pic>
            <p:nvPicPr>
              <p:cNvPr id="5" name="Picture 4">
                <a:extLst>
                  <a:ext uri="{FF2B5EF4-FFF2-40B4-BE49-F238E27FC236}">
                    <a16:creationId xmlns:a16="http://schemas.microsoft.com/office/drawing/2014/main" id="{A9914768-816C-5D5A-FB01-50BE0DE685A1}"/>
                  </a:ext>
                </a:extLst>
              </p:cNvPr>
              <p:cNvPicPr>
                <a:picLocks noChangeAspect="1"/>
              </p:cNvPicPr>
              <p:nvPr/>
            </p:nvPicPr>
            <p:blipFill>
              <a:blip r:embed="rId3"/>
              <a:stretch>
                <a:fillRect/>
              </a:stretch>
            </p:blipFill>
            <p:spPr>
              <a:xfrm>
                <a:off x="839788" y="1613859"/>
                <a:ext cx="6494674" cy="2516182"/>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63981E69-958F-A862-028B-4211AFA50B1A}"/>
                  </a:ext>
                </a:extLst>
              </p:cNvPr>
              <p:cNvSpPr/>
              <p:nvPr/>
            </p:nvSpPr>
            <p:spPr>
              <a:xfrm>
                <a:off x="4640580" y="2261950"/>
                <a:ext cx="2042160" cy="245023"/>
              </a:xfrm>
              <a:prstGeom prst="rect">
                <a:avLst/>
              </a:prstGeom>
              <a:solidFill>
                <a:srgbClr val="2E7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OMB Control Number: 1545-2327</a:t>
                </a:r>
              </a:p>
            </p:txBody>
          </p:sp>
        </p:grpSp>
        <p:sp>
          <p:nvSpPr>
            <p:cNvPr id="6" name="Rectangle 5">
              <a:extLst>
                <a:ext uri="{FF2B5EF4-FFF2-40B4-BE49-F238E27FC236}">
                  <a16:creationId xmlns:a16="http://schemas.microsoft.com/office/drawing/2014/main" id="{092DB4BC-7B25-2847-E5B4-E31C9781EBE3}"/>
                </a:ext>
              </a:extLst>
            </p:cNvPr>
            <p:cNvSpPr/>
            <p:nvPr/>
          </p:nvSpPr>
          <p:spPr>
            <a:xfrm>
              <a:off x="1476375" y="2990849"/>
              <a:ext cx="3929063" cy="39403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A1FE81-3473-391E-5383-83B44620CCFB}"/>
                </a:ext>
              </a:extLst>
            </p:cNvPr>
            <p:cNvSpPr txBox="1"/>
            <p:nvPr/>
          </p:nvSpPr>
          <p:spPr>
            <a:xfrm>
              <a:off x="1418455" y="2875133"/>
              <a:ext cx="3710758" cy="477054"/>
            </a:xfrm>
            <a:prstGeom prst="rect">
              <a:avLst/>
            </a:prstGeom>
            <a:noFill/>
          </p:spPr>
          <p:txBody>
            <a:bodyPr wrap="square" rtlCol="0">
              <a:spAutoFit/>
            </a:bodyPr>
            <a:lstStyle/>
            <a:p>
              <a:r>
                <a:rPr lang="en-US" sz="500"/>
                <a:t>Have there been any changes to the kW capacity of Qualified Facility Nameplate Capacity? If so, please select Yes to edit the information.</a:t>
              </a:r>
            </a:p>
            <a:p>
              <a:endParaRPr lang="en-US" sz="500"/>
            </a:p>
            <a:p>
              <a:r>
                <a:rPr lang="en-US" sz="500"/>
                <a:t>If there are additional changes beyond what is stated above, please contact our team at </a:t>
              </a:r>
              <a:r>
                <a:rPr lang="en-US" sz="500">
                  <a:hlinkClick r:id="rId4"/>
                </a:rPr>
                <a:t>LICBonusSupport@hq.doe.gov</a:t>
              </a:r>
              <a:r>
                <a:rPr lang="en-US" sz="500"/>
                <a:t> before submitting your application.</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Placed in Service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20</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lIns="91440" tIns="45720" rIns="91440" bIns="45720" rtlCol="0" anchor="t">
            <a:spAutoFit/>
          </a:bodyPr>
          <a:lstStyle/>
          <a:p>
            <a:r>
              <a:rPr lang="en-US" sz="1600"/>
              <a:t>Applicants will be prompted to identify if information from their original application has changed. </a:t>
            </a:r>
            <a:endParaRPr lang="en-US" sz="1600">
              <a:cs typeface="Arial"/>
            </a:endParaRPr>
          </a:p>
        </p:txBody>
      </p:sp>
      <p:sp>
        <p:nvSpPr>
          <p:cNvPr id="16" name="TextBox 15">
            <a:extLst>
              <a:ext uri="{FF2B5EF4-FFF2-40B4-BE49-F238E27FC236}">
                <a16:creationId xmlns:a16="http://schemas.microsoft.com/office/drawing/2014/main" id="{F995E3EB-CC46-355D-5147-6C96D45F5905}"/>
              </a:ext>
            </a:extLst>
          </p:cNvPr>
          <p:cNvSpPr txBox="1"/>
          <p:nvPr/>
        </p:nvSpPr>
        <p:spPr>
          <a:xfrm>
            <a:off x="7669430" y="3350073"/>
            <a:ext cx="3542190" cy="430887"/>
          </a:xfrm>
          <a:prstGeom prst="rect">
            <a:avLst/>
          </a:prstGeom>
          <a:noFill/>
        </p:spPr>
        <p:txBody>
          <a:bodyPr wrap="square" rtlCol="0">
            <a:spAutoFit/>
          </a:bodyPr>
          <a:lstStyle/>
          <a:p>
            <a:r>
              <a:rPr lang="en-US" sz="1100"/>
              <a:t>Applicants will select </a:t>
            </a:r>
            <a:r>
              <a:rPr lang="en-US" sz="1100" b="1"/>
              <a:t>Yes </a:t>
            </a:r>
            <a:r>
              <a:rPr lang="en-US" sz="1100"/>
              <a:t>or </a:t>
            </a:r>
            <a:r>
              <a:rPr lang="en-US" sz="1100" b="1"/>
              <a:t>No</a:t>
            </a:r>
            <a:r>
              <a:rPr lang="en-US" sz="1100"/>
              <a:t> to move forward to the next step of the application process. </a:t>
            </a:r>
          </a:p>
        </p:txBody>
      </p:sp>
      <p:sp>
        <p:nvSpPr>
          <p:cNvPr id="4" name="Rectangle 3">
            <a:extLst>
              <a:ext uri="{FF2B5EF4-FFF2-40B4-BE49-F238E27FC236}">
                <a16:creationId xmlns:a16="http://schemas.microsoft.com/office/drawing/2014/main" id="{251F2F55-558F-43CD-DC12-00B515A33830}"/>
              </a:ext>
            </a:extLst>
          </p:cNvPr>
          <p:cNvSpPr/>
          <p:nvPr/>
        </p:nvSpPr>
        <p:spPr>
          <a:xfrm>
            <a:off x="1418455" y="3411068"/>
            <a:ext cx="600845" cy="3088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a:stCxn id="16" idx="1"/>
            <a:endCxn id="4" idx="3"/>
          </p:cNvCxnSpPr>
          <p:nvPr/>
        </p:nvCxnSpPr>
        <p:spPr>
          <a:xfrm flipH="1" flipV="1">
            <a:off x="2019300" y="3565516"/>
            <a:ext cx="5650130"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2F0A574-E90F-79FA-DC11-47E34F24B65E}"/>
              </a:ext>
            </a:extLst>
          </p:cNvPr>
          <p:cNvSpPr/>
          <p:nvPr/>
        </p:nvSpPr>
        <p:spPr>
          <a:xfrm>
            <a:off x="4566411" y="3757496"/>
            <a:ext cx="755487" cy="22860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67D860-8C90-9121-3942-818394E60F33}"/>
              </a:ext>
            </a:extLst>
          </p:cNvPr>
          <p:cNvCxnSpPr>
            <a:cxnSpLocks/>
          </p:cNvCxnSpPr>
          <p:nvPr/>
        </p:nvCxnSpPr>
        <p:spPr>
          <a:xfrm flipH="1">
            <a:off x="5319433" y="3871796"/>
            <a:ext cx="225096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79CCC5F-1151-441A-E9E7-F6225556B8D8}"/>
              </a:ext>
            </a:extLst>
          </p:cNvPr>
          <p:cNvSpPr txBox="1"/>
          <p:nvPr/>
        </p:nvSpPr>
        <p:spPr>
          <a:xfrm>
            <a:off x="7669430" y="3746145"/>
            <a:ext cx="3542190" cy="261610"/>
          </a:xfrm>
          <a:prstGeom prst="rect">
            <a:avLst/>
          </a:prstGeom>
          <a:noFill/>
        </p:spPr>
        <p:txBody>
          <a:bodyPr wrap="square" rtlCol="0">
            <a:spAutoFit/>
          </a:bodyPr>
          <a:lstStyle/>
          <a:p>
            <a:r>
              <a:rPr lang="en-US" sz="1100"/>
              <a:t>Applicants will select </a:t>
            </a:r>
            <a:r>
              <a:rPr lang="en-US" sz="1100" b="1"/>
              <a:t>Next</a:t>
            </a:r>
            <a:r>
              <a:rPr lang="en-US" sz="1100"/>
              <a:t> to move forward.</a:t>
            </a:r>
          </a:p>
        </p:txBody>
      </p:sp>
    </p:spTree>
    <p:extLst>
      <p:ext uri="{BB962C8B-B14F-4D97-AF65-F5344CB8AC3E}">
        <p14:creationId xmlns:p14="http://schemas.microsoft.com/office/powerpoint/2010/main" val="50313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F55112-12EA-FCBD-9642-20E2A2F9ABC5}"/>
              </a:ext>
            </a:extLst>
          </p:cNvPr>
          <p:cNvGrpSpPr/>
          <p:nvPr/>
        </p:nvGrpSpPr>
        <p:grpSpPr>
          <a:xfrm>
            <a:off x="839789" y="1815521"/>
            <a:ext cx="6222670" cy="3726817"/>
            <a:chOff x="839789" y="1815521"/>
            <a:chExt cx="6222670" cy="3726817"/>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236EF49F-F656-9D36-67E2-4227C8CD0827}"/>
                </a:ext>
              </a:extLst>
            </p:cNvPr>
            <p:cNvPicPr>
              <a:picLocks noChangeAspect="1"/>
            </p:cNvPicPr>
            <p:nvPr/>
          </p:nvPicPr>
          <p:blipFill>
            <a:blip r:embed="rId2"/>
            <a:stretch>
              <a:fillRect/>
            </a:stretch>
          </p:blipFill>
          <p:spPr>
            <a:xfrm>
              <a:off x="839789" y="1815521"/>
              <a:ext cx="6222670" cy="3726817"/>
            </a:xfrm>
            <a:prstGeom prst="rect">
              <a:avLst/>
            </a:prstGeom>
          </p:spPr>
        </p:pic>
        <p:sp>
          <p:nvSpPr>
            <p:cNvPr id="8" name="Rectangle 7">
              <a:extLst>
                <a:ext uri="{FF2B5EF4-FFF2-40B4-BE49-F238E27FC236}">
                  <a16:creationId xmlns:a16="http://schemas.microsoft.com/office/drawing/2014/main" id="{85539414-272A-E01E-4716-A3EA82AE72E4}"/>
                </a:ext>
              </a:extLst>
            </p:cNvPr>
            <p:cNvSpPr/>
            <p:nvPr/>
          </p:nvSpPr>
          <p:spPr>
            <a:xfrm>
              <a:off x="4374908" y="2451863"/>
              <a:ext cx="2042160" cy="245023"/>
            </a:xfrm>
            <a:prstGeom prst="rect">
              <a:avLst/>
            </a:prstGeom>
            <a:solidFill>
              <a:srgbClr val="2E7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OMB Control Number: 1545-2327</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Placed in Service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21</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If they select </a:t>
            </a:r>
            <a:r>
              <a:rPr lang="en-US" sz="1600" b="1"/>
              <a:t>Yes</a:t>
            </a:r>
            <a:r>
              <a:rPr lang="en-US" sz="1600"/>
              <a:t>, applicants will be allowed to enter certain non-material changes on their Placed in Service application and select </a:t>
            </a:r>
            <a:r>
              <a:rPr lang="en-US" sz="1600" b="1"/>
              <a:t>Next</a:t>
            </a:r>
            <a:r>
              <a:rPr lang="en-US" sz="1600"/>
              <a:t> to move forward.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604517" y="5111451"/>
            <a:ext cx="3542190" cy="430887"/>
          </a:xfrm>
          <a:prstGeom prst="rect">
            <a:avLst/>
          </a:prstGeom>
          <a:noFill/>
        </p:spPr>
        <p:txBody>
          <a:bodyPr wrap="square" rtlCol="0">
            <a:spAutoFit/>
          </a:bodyPr>
          <a:lstStyle/>
          <a:p>
            <a:r>
              <a:rPr lang="en-US" sz="1100"/>
              <a:t>Applicants will select </a:t>
            </a:r>
            <a:r>
              <a:rPr lang="en-US" sz="1100" b="1"/>
              <a:t>Next </a:t>
            </a:r>
            <a:r>
              <a:rPr lang="en-US" sz="1100"/>
              <a:t>to upload required documentation.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7604517" y="1861329"/>
            <a:ext cx="3542190" cy="2631490"/>
          </a:xfrm>
          <a:prstGeom prst="rect">
            <a:avLst/>
          </a:prstGeom>
          <a:noFill/>
        </p:spPr>
        <p:txBody>
          <a:bodyPr wrap="square" rtlCol="0">
            <a:spAutoFit/>
          </a:bodyPr>
          <a:lstStyle/>
          <a:p>
            <a:r>
              <a:rPr lang="en-US" sz="1100"/>
              <a:t>Applicants are able to make certain non-material changes to information including Nameplate Capacity. </a:t>
            </a:r>
          </a:p>
          <a:p>
            <a:endParaRPr lang="en-US" sz="1100"/>
          </a:p>
          <a:p>
            <a:r>
              <a:rPr lang="en-US" sz="1100" i="1"/>
              <a:t>Note: fields are conditional based on the technology type selected and energy storage identification. For example, if the applicant selects Hydropower Facility, the applicant will be prompted to complete only Nameplate Capacity (kW AC).</a:t>
            </a:r>
            <a:endParaRPr lang="en-US" sz="1100"/>
          </a:p>
          <a:p>
            <a:br>
              <a:rPr lang="en-US" sz="1100"/>
            </a:br>
            <a:br>
              <a:rPr lang="en-US" sz="1100"/>
            </a:br>
            <a:r>
              <a:rPr lang="en-US" sz="1100" i="1"/>
              <a:t>Note: Other changes are not allowable within the application, and applicant will be directed to reach out to the help desk for further guidance on eligibility. If an applicant selects </a:t>
            </a:r>
            <a:r>
              <a:rPr lang="en-US" sz="1100" b="1" i="1"/>
              <a:t>No</a:t>
            </a:r>
            <a:r>
              <a:rPr lang="en-US" sz="1100" i="1"/>
              <a:t> on prior screen they will move directly to documentation. </a:t>
            </a:r>
            <a:endParaRPr lang="en-US" sz="1100"/>
          </a:p>
        </p:txBody>
      </p:sp>
      <p:sp>
        <p:nvSpPr>
          <p:cNvPr id="4" name="Rectangle 3">
            <a:extLst>
              <a:ext uri="{FF2B5EF4-FFF2-40B4-BE49-F238E27FC236}">
                <a16:creationId xmlns:a16="http://schemas.microsoft.com/office/drawing/2014/main" id="{251F2F55-558F-43CD-DC12-00B515A33830}"/>
              </a:ext>
            </a:extLst>
          </p:cNvPr>
          <p:cNvSpPr/>
          <p:nvPr/>
        </p:nvSpPr>
        <p:spPr>
          <a:xfrm>
            <a:off x="1384658" y="2772588"/>
            <a:ext cx="4022008" cy="2353807"/>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p:cNvCxnSpPr>
          <p:nvPr/>
        </p:nvCxnSpPr>
        <p:spPr>
          <a:xfrm flipV="1">
            <a:off x="5177799" y="5360038"/>
            <a:ext cx="2326313" cy="65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4470422" y="5259751"/>
            <a:ext cx="707377" cy="2136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A1451AA-0246-444F-9D86-77E0208ABBC1}"/>
              </a:ext>
            </a:extLst>
          </p:cNvPr>
          <p:cNvCxnSpPr>
            <a:cxnSpLocks/>
          </p:cNvCxnSpPr>
          <p:nvPr/>
        </p:nvCxnSpPr>
        <p:spPr>
          <a:xfrm flipV="1">
            <a:off x="5406666" y="3119574"/>
            <a:ext cx="2188886" cy="65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11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FD464AD-A2BD-AD9F-8B49-422EA4E2F173}"/>
              </a:ext>
            </a:extLst>
          </p:cNvPr>
          <p:cNvGrpSpPr/>
          <p:nvPr/>
        </p:nvGrpSpPr>
        <p:grpSpPr>
          <a:xfrm>
            <a:off x="839789" y="1789107"/>
            <a:ext cx="6979536" cy="3535929"/>
            <a:chOff x="839789" y="1789107"/>
            <a:chExt cx="6979536" cy="3535929"/>
          </a:xfrm>
        </p:grpSpPr>
        <p:pic>
          <p:nvPicPr>
            <p:cNvPr id="5" name="Picture 4">
              <a:extLst>
                <a:ext uri="{FF2B5EF4-FFF2-40B4-BE49-F238E27FC236}">
                  <a16:creationId xmlns:a16="http://schemas.microsoft.com/office/drawing/2014/main" id="{AE2793AC-66C1-38FB-39A8-5FA911B3BD23}"/>
                </a:ext>
              </a:extLst>
            </p:cNvPr>
            <p:cNvPicPr>
              <a:picLocks noChangeAspect="1"/>
            </p:cNvPicPr>
            <p:nvPr/>
          </p:nvPicPr>
          <p:blipFill>
            <a:blip r:embed="rId2"/>
            <a:stretch>
              <a:fillRect/>
            </a:stretch>
          </p:blipFill>
          <p:spPr>
            <a:xfrm>
              <a:off x="839789" y="1789107"/>
              <a:ext cx="6979536" cy="353592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251F2F55-558F-43CD-DC12-00B515A33830}"/>
                </a:ext>
              </a:extLst>
            </p:cNvPr>
            <p:cNvSpPr/>
            <p:nvPr/>
          </p:nvSpPr>
          <p:spPr>
            <a:xfrm>
              <a:off x="917137" y="2182609"/>
              <a:ext cx="1528883" cy="41581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296A28-7BAE-698D-811D-8DDC0069AD1F}"/>
                </a:ext>
              </a:extLst>
            </p:cNvPr>
            <p:cNvSpPr/>
            <p:nvPr/>
          </p:nvSpPr>
          <p:spPr>
            <a:xfrm>
              <a:off x="917137" y="2593274"/>
              <a:ext cx="5270303" cy="2398956"/>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13AF63-E423-5576-20BA-6055250A614F}"/>
                </a:ext>
              </a:extLst>
            </p:cNvPr>
            <p:cNvSpPr/>
            <p:nvPr/>
          </p:nvSpPr>
          <p:spPr>
            <a:xfrm>
              <a:off x="5432772" y="5047697"/>
              <a:ext cx="839384" cy="22187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2787D9-0636-FB38-7F1A-A67DD60627F0}"/>
                </a:ext>
              </a:extLst>
            </p:cNvPr>
            <p:cNvSpPr/>
            <p:nvPr/>
          </p:nvSpPr>
          <p:spPr>
            <a:xfrm>
              <a:off x="1079500" y="2806700"/>
              <a:ext cx="5060950" cy="2023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678A1E-8F5A-D488-E99F-D1C563EC5C87}"/>
                </a:ext>
              </a:extLst>
            </p:cNvPr>
            <p:cNvSpPr txBox="1"/>
            <p:nvPr/>
          </p:nvSpPr>
          <p:spPr>
            <a:xfrm>
              <a:off x="1021813" y="2771361"/>
              <a:ext cx="5099050" cy="176972"/>
            </a:xfrm>
            <a:prstGeom prst="rect">
              <a:avLst/>
            </a:prstGeom>
            <a:noFill/>
          </p:spPr>
          <p:txBody>
            <a:bodyPr wrap="square">
              <a:spAutoFit/>
            </a:bodyPr>
            <a:lstStyle/>
            <a:p>
              <a:r>
                <a:rPr lang="en-US" sz="550"/>
                <a:t>Permission to Operate (PTO) letter (or commissioning report verifying for off-grid facilities) confirming the location of the facility being placed in service.</a:t>
              </a:r>
            </a:p>
          </p:txBody>
        </p:sp>
        <p:sp>
          <p:nvSpPr>
            <p:cNvPr id="14" name="Rectangle 13">
              <a:extLst>
                <a:ext uri="{FF2B5EF4-FFF2-40B4-BE49-F238E27FC236}">
                  <a16:creationId xmlns:a16="http://schemas.microsoft.com/office/drawing/2014/main" id="{4D4901E7-341C-A037-33E0-31BDDB39FE2A}"/>
                </a:ext>
              </a:extLst>
            </p:cNvPr>
            <p:cNvSpPr/>
            <p:nvPr/>
          </p:nvSpPr>
          <p:spPr>
            <a:xfrm>
              <a:off x="1079500" y="3697080"/>
              <a:ext cx="5060950" cy="2023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0AA620-3F16-8F63-06CB-EE5A894E6C65}"/>
                </a:ext>
              </a:extLst>
            </p:cNvPr>
            <p:cNvSpPr txBox="1"/>
            <p:nvPr/>
          </p:nvSpPr>
          <p:spPr>
            <a:xfrm>
              <a:off x="1021813" y="3677519"/>
              <a:ext cx="5099050" cy="346249"/>
            </a:xfrm>
            <a:prstGeom prst="rect">
              <a:avLst/>
            </a:prstGeom>
            <a:noFill/>
          </p:spPr>
          <p:txBody>
            <a:bodyPr wrap="square">
              <a:spAutoFit/>
            </a:bodyPr>
            <a:lstStyle/>
            <a:p>
              <a:r>
                <a:rPr lang="en-US" sz="550"/>
                <a:t>A Final, Professional Engineer (PE) stamped (if required by applicable state or local law) as-built design plan, PTO letter with nameplate capacity listed, or other documentation from an unrelated party verifying as-built nameplate capacity. If a PE stamped as-built design plan is not mandated by local jurisdiction, then a signed statement from the facility owner confirming the final facility size or upload of a single-line diagram if accurate to final build. </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Placed in Service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22</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lIns="91440" tIns="45720" rIns="91440" bIns="45720" rtlCol="0" anchor="t">
            <a:spAutoFit/>
          </a:bodyPr>
          <a:lstStyle/>
          <a:p>
            <a:r>
              <a:rPr lang="en-US" sz="1600"/>
              <a:t>Applicants will be prompted to enter their Placed in Service Date and upload all required placed in service documentation outlined in the applicable Revenue Procedure.</a:t>
            </a:r>
          </a:p>
        </p:txBody>
      </p:sp>
      <p:sp>
        <p:nvSpPr>
          <p:cNvPr id="16" name="TextBox 15">
            <a:extLst>
              <a:ext uri="{FF2B5EF4-FFF2-40B4-BE49-F238E27FC236}">
                <a16:creationId xmlns:a16="http://schemas.microsoft.com/office/drawing/2014/main" id="{F995E3EB-CC46-355D-5147-6C96D45F5905}"/>
              </a:ext>
            </a:extLst>
          </p:cNvPr>
          <p:cNvSpPr txBox="1"/>
          <p:nvPr/>
        </p:nvSpPr>
        <p:spPr>
          <a:xfrm>
            <a:off x="8328891" y="3488625"/>
            <a:ext cx="3520041" cy="600164"/>
          </a:xfrm>
          <a:prstGeom prst="rect">
            <a:avLst/>
          </a:prstGeom>
          <a:noFill/>
        </p:spPr>
        <p:txBody>
          <a:bodyPr wrap="square" lIns="91440" tIns="45720" rIns="91440" bIns="45720" rtlCol="0" anchor="t">
            <a:spAutoFit/>
          </a:bodyPr>
          <a:lstStyle/>
          <a:p>
            <a:r>
              <a:rPr lang="en-US" sz="1100"/>
              <a:t>Applicants will be prompted to attach all required documentation for the placed in service phase as outlined in the applicable Revenue Procedure.</a:t>
            </a:r>
          </a:p>
        </p:txBody>
      </p:sp>
      <p:sp>
        <p:nvSpPr>
          <p:cNvPr id="12" name="TextBox 11">
            <a:extLst>
              <a:ext uri="{FF2B5EF4-FFF2-40B4-BE49-F238E27FC236}">
                <a16:creationId xmlns:a16="http://schemas.microsoft.com/office/drawing/2014/main" id="{6E38FB15-195D-C7BC-073C-F2BCD17F641C}"/>
              </a:ext>
            </a:extLst>
          </p:cNvPr>
          <p:cNvSpPr txBox="1"/>
          <p:nvPr/>
        </p:nvSpPr>
        <p:spPr>
          <a:xfrm>
            <a:off x="8258029" y="2149610"/>
            <a:ext cx="3094182" cy="430887"/>
          </a:xfrm>
          <a:prstGeom prst="rect">
            <a:avLst/>
          </a:prstGeom>
          <a:noFill/>
        </p:spPr>
        <p:txBody>
          <a:bodyPr wrap="square" rtlCol="0">
            <a:spAutoFit/>
          </a:bodyPr>
          <a:lstStyle/>
          <a:p>
            <a:r>
              <a:rPr lang="en-US" sz="1100"/>
              <a:t>Applicants will be prompted to enter their Placed in Service Date.</a:t>
            </a:r>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6" idx="1"/>
          </p:cNvCxnSpPr>
          <p:nvPr/>
        </p:nvCxnSpPr>
        <p:spPr>
          <a:xfrm flipV="1">
            <a:off x="6187440" y="3788707"/>
            <a:ext cx="2141451" cy="404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1451AA-0246-444F-9D86-77E0208ABBC1}"/>
              </a:ext>
            </a:extLst>
          </p:cNvPr>
          <p:cNvCxnSpPr>
            <a:cxnSpLocks/>
          </p:cNvCxnSpPr>
          <p:nvPr/>
        </p:nvCxnSpPr>
        <p:spPr>
          <a:xfrm>
            <a:off x="2446020" y="2387941"/>
            <a:ext cx="576834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BA5C01-3DCE-1FDF-A5E3-3AAEBAA272DE}"/>
              </a:ext>
            </a:extLst>
          </p:cNvPr>
          <p:cNvSpPr txBox="1"/>
          <p:nvPr/>
        </p:nvSpPr>
        <p:spPr>
          <a:xfrm>
            <a:off x="8328891" y="4943188"/>
            <a:ext cx="3520041" cy="430887"/>
          </a:xfrm>
          <a:prstGeom prst="rect">
            <a:avLst/>
          </a:prstGeom>
          <a:noFill/>
        </p:spPr>
        <p:txBody>
          <a:bodyPr wrap="square" rtlCol="0">
            <a:spAutoFit/>
          </a:bodyPr>
          <a:lstStyle/>
          <a:p>
            <a:r>
              <a:rPr lang="en-US" sz="1100"/>
              <a:t>Applicants will select </a:t>
            </a:r>
            <a:r>
              <a:rPr lang="en-US" sz="1100" b="1"/>
              <a:t>Next</a:t>
            </a:r>
            <a:r>
              <a:rPr lang="en-US" sz="1100"/>
              <a:t> to move forward and review their application prior to submission. </a:t>
            </a:r>
          </a:p>
        </p:txBody>
      </p:sp>
      <p:cxnSp>
        <p:nvCxnSpPr>
          <p:cNvPr id="24" name="Straight Connector 23">
            <a:extLst>
              <a:ext uri="{FF2B5EF4-FFF2-40B4-BE49-F238E27FC236}">
                <a16:creationId xmlns:a16="http://schemas.microsoft.com/office/drawing/2014/main" id="{5AF34919-60F8-C5EC-0B4C-0066FDFE40D4}"/>
              </a:ext>
            </a:extLst>
          </p:cNvPr>
          <p:cNvCxnSpPr>
            <a:cxnSpLocks/>
            <a:stCxn id="15" idx="3"/>
            <a:endCxn id="22" idx="1"/>
          </p:cNvCxnSpPr>
          <p:nvPr/>
        </p:nvCxnSpPr>
        <p:spPr>
          <a:xfrm flipV="1">
            <a:off x="6272156" y="5158632"/>
            <a:ext cx="2056735"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43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4979B0D-FBB9-E067-CB45-E92C2C92ECDB}"/>
              </a:ext>
            </a:extLst>
          </p:cNvPr>
          <p:cNvGrpSpPr/>
          <p:nvPr/>
        </p:nvGrpSpPr>
        <p:grpSpPr>
          <a:xfrm>
            <a:off x="839788" y="1536696"/>
            <a:ext cx="4382052" cy="3861650"/>
            <a:chOff x="839788" y="1536696"/>
            <a:chExt cx="4382052" cy="3861650"/>
          </a:xfrm>
        </p:grpSpPr>
        <p:grpSp>
          <p:nvGrpSpPr>
            <p:cNvPr id="6" name="Group 5">
              <a:extLst>
                <a:ext uri="{FF2B5EF4-FFF2-40B4-BE49-F238E27FC236}">
                  <a16:creationId xmlns:a16="http://schemas.microsoft.com/office/drawing/2014/main" id="{937F3148-6156-9012-77EA-0059896AA795}"/>
                </a:ext>
              </a:extLst>
            </p:cNvPr>
            <p:cNvGrpSpPr/>
            <p:nvPr/>
          </p:nvGrpSpPr>
          <p:grpSpPr>
            <a:xfrm>
              <a:off x="839788" y="1536696"/>
              <a:ext cx="4382052" cy="3861650"/>
              <a:chOff x="839788" y="1536696"/>
              <a:chExt cx="4382052" cy="3861650"/>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08FFD163-3044-DED0-36C8-BA1F5216FDFE}"/>
                  </a:ext>
                </a:extLst>
              </p:cNvPr>
              <p:cNvPicPr>
                <a:picLocks noChangeAspect="1"/>
              </p:cNvPicPr>
              <p:nvPr/>
            </p:nvPicPr>
            <p:blipFill>
              <a:blip r:embed="rId3"/>
              <a:srcRect b="32483"/>
              <a:stretch/>
            </p:blipFill>
            <p:spPr>
              <a:xfrm>
                <a:off x="842908" y="1536696"/>
                <a:ext cx="4378932" cy="3018372"/>
              </a:xfrm>
              <a:prstGeom prst="rect">
                <a:avLst/>
              </a:prstGeom>
              <a:effectLst/>
            </p:spPr>
          </p:pic>
          <p:pic>
            <p:nvPicPr>
              <p:cNvPr id="5" name="Picture 4">
                <a:extLst>
                  <a:ext uri="{FF2B5EF4-FFF2-40B4-BE49-F238E27FC236}">
                    <a16:creationId xmlns:a16="http://schemas.microsoft.com/office/drawing/2014/main" id="{96FD194E-D9A6-3926-4345-52227321A731}"/>
                  </a:ext>
                </a:extLst>
              </p:cNvPr>
              <p:cNvPicPr>
                <a:picLocks noChangeAspect="1"/>
              </p:cNvPicPr>
              <p:nvPr/>
            </p:nvPicPr>
            <p:blipFill>
              <a:blip r:embed="rId4"/>
              <a:stretch>
                <a:fillRect/>
              </a:stretch>
            </p:blipFill>
            <p:spPr>
              <a:xfrm>
                <a:off x="839788" y="4532879"/>
                <a:ext cx="4378933" cy="865467"/>
              </a:xfrm>
              <a:prstGeom prst="rect">
                <a:avLst/>
              </a:prstGeom>
            </p:spPr>
          </p:pic>
        </p:grpSp>
        <p:pic>
          <p:nvPicPr>
            <p:cNvPr id="4" name="Picture 3">
              <a:extLst>
                <a:ext uri="{FF2B5EF4-FFF2-40B4-BE49-F238E27FC236}">
                  <a16:creationId xmlns:a16="http://schemas.microsoft.com/office/drawing/2014/main" id="{F5CD8D4D-F1D9-EC88-0F11-54BCBEAC999C}"/>
                </a:ext>
              </a:extLst>
            </p:cNvPr>
            <p:cNvPicPr>
              <a:picLocks noChangeAspect="1"/>
            </p:cNvPicPr>
            <p:nvPr/>
          </p:nvPicPr>
          <p:blipFill>
            <a:blip r:embed="rId5"/>
            <a:srcRect l="2536" t="2" b="-4273"/>
            <a:stretch/>
          </p:blipFill>
          <p:spPr>
            <a:xfrm>
              <a:off x="881063" y="4771530"/>
              <a:ext cx="1705855" cy="140195"/>
            </a:xfrm>
            <a:prstGeom prst="rect">
              <a:avLst/>
            </a:prstGeom>
          </p:spPr>
        </p:pic>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Placed in Service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23</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cxnSp>
        <p:nvCxnSpPr>
          <p:cNvPr id="18" name="Straight Connector 17">
            <a:extLst>
              <a:ext uri="{FF2B5EF4-FFF2-40B4-BE49-F238E27FC236}">
                <a16:creationId xmlns:a16="http://schemas.microsoft.com/office/drawing/2014/main" id="{300BD2FB-C193-BF92-2CA2-FED57746349F}"/>
              </a:ext>
            </a:extLst>
          </p:cNvPr>
          <p:cNvCxnSpPr>
            <a:cxnSpLocks/>
            <a:stCxn id="9" idx="3"/>
            <a:endCxn id="19" idx="1"/>
          </p:cNvCxnSpPr>
          <p:nvPr/>
        </p:nvCxnSpPr>
        <p:spPr>
          <a:xfrm>
            <a:off x="4541520" y="1868600"/>
            <a:ext cx="299301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296A28-7BAE-698D-811D-8DDC0069AD1F}"/>
              </a:ext>
            </a:extLst>
          </p:cNvPr>
          <p:cNvSpPr/>
          <p:nvPr/>
        </p:nvSpPr>
        <p:spPr>
          <a:xfrm>
            <a:off x="864820" y="1567226"/>
            <a:ext cx="3676700" cy="60274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13AF63-E423-5576-20BA-6055250A614F}"/>
              </a:ext>
            </a:extLst>
          </p:cNvPr>
          <p:cNvSpPr/>
          <p:nvPr/>
        </p:nvSpPr>
        <p:spPr>
          <a:xfrm>
            <a:off x="2868320" y="2859106"/>
            <a:ext cx="211946" cy="19819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AF34919-60F8-C5EC-0B4C-0066FDFE40D4}"/>
              </a:ext>
            </a:extLst>
          </p:cNvPr>
          <p:cNvCxnSpPr>
            <a:cxnSpLocks/>
            <a:stCxn id="15" idx="3"/>
            <a:endCxn id="14" idx="1"/>
          </p:cNvCxnSpPr>
          <p:nvPr/>
        </p:nvCxnSpPr>
        <p:spPr>
          <a:xfrm flipV="1">
            <a:off x="3080266" y="2940950"/>
            <a:ext cx="4472319" cy="1725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00E566-0717-E878-CA06-C2CA031D70EC}"/>
              </a:ext>
            </a:extLst>
          </p:cNvPr>
          <p:cNvSpPr/>
          <p:nvPr/>
        </p:nvSpPr>
        <p:spPr>
          <a:xfrm>
            <a:off x="864820" y="4555068"/>
            <a:ext cx="4357020" cy="84327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6F7F63-1D16-3DA5-80A6-0CD9CFBE5E1D}"/>
              </a:ext>
            </a:extLst>
          </p:cNvPr>
          <p:cNvSpPr txBox="1"/>
          <p:nvPr/>
        </p:nvSpPr>
        <p:spPr>
          <a:xfrm>
            <a:off x="7552585" y="2725506"/>
            <a:ext cx="3542190" cy="430887"/>
          </a:xfrm>
          <a:prstGeom prst="rect">
            <a:avLst/>
          </a:prstGeom>
          <a:noFill/>
        </p:spPr>
        <p:txBody>
          <a:bodyPr wrap="square" rtlCol="0">
            <a:spAutoFit/>
          </a:bodyPr>
          <a:lstStyle/>
          <a:p>
            <a:r>
              <a:rPr lang="en-US" sz="1100"/>
              <a:t>Applicants can make any necessary updates using the </a:t>
            </a:r>
            <a:r>
              <a:rPr lang="en-US" sz="1100" b="1"/>
              <a:t>pencil</a:t>
            </a:r>
            <a:r>
              <a:rPr lang="en-US" sz="1100"/>
              <a:t> edit feature. </a:t>
            </a:r>
          </a:p>
        </p:txBody>
      </p:sp>
      <p:sp>
        <p:nvSpPr>
          <p:cNvPr id="19" name="TextBox 18">
            <a:extLst>
              <a:ext uri="{FF2B5EF4-FFF2-40B4-BE49-F238E27FC236}">
                <a16:creationId xmlns:a16="http://schemas.microsoft.com/office/drawing/2014/main" id="{9C51595A-085D-811B-B92F-78AE3C39E8F1}"/>
              </a:ext>
            </a:extLst>
          </p:cNvPr>
          <p:cNvSpPr txBox="1"/>
          <p:nvPr/>
        </p:nvSpPr>
        <p:spPr>
          <a:xfrm>
            <a:off x="7534538" y="1737795"/>
            <a:ext cx="3542190" cy="261610"/>
          </a:xfrm>
          <a:prstGeom prst="rect">
            <a:avLst/>
          </a:prstGeom>
          <a:noFill/>
        </p:spPr>
        <p:txBody>
          <a:bodyPr wrap="square" rtlCol="0">
            <a:spAutoFit/>
          </a:bodyPr>
          <a:lstStyle/>
          <a:p>
            <a:r>
              <a:rPr lang="en-US" sz="1100"/>
              <a:t>Applicants can view their application progress/status.</a:t>
            </a:r>
          </a:p>
        </p:txBody>
      </p:sp>
      <p:sp>
        <p:nvSpPr>
          <p:cNvPr id="20" name="TextBox 19">
            <a:extLst>
              <a:ext uri="{FF2B5EF4-FFF2-40B4-BE49-F238E27FC236}">
                <a16:creationId xmlns:a16="http://schemas.microsoft.com/office/drawing/2014/main" id="{203355E1-555D-7DD4-EB1F-AF3268DE841C}"/>
              </a:ext>
            </a:extLst>
          </p:cNvPr>
          <p:cNvSpPr txBox="1"/>
          <p:nvPr/>
        </p:nvSpPr>
        <p:spPr>
          <a:xfrm>
            <a:off x="7534538" y="4591986"/>
            <a:ext cx="3542190" cy="769441"/>
          </a:xfrm>
          <a:prstGeom prst="rect">
            <a:avLst/>
          </a:prstGeom>
          <a:noFill/>
        </p:spPr>
        <p:txBody>
          <a:bodyPr wrap="square" rtlCol="0">
            <a:spAutoFit/>
          </a:bodyPr>
          <a:lstStyle/>
          <a:p>
            <a:r>
              <a:rPr lang="en-US" sz="1100"/>
              <a:t>Applicants will be required to </a:t>
            </a:r>
            <a:r>
              <a:rPr lang="en-US" sz="1100" b="1"/>
              <a:t>Attest</a:t>
            </a:r>
            <a:r>
              <a:rPr lang="en-US" sz="1100"/>
              <a:t> to all required Attestations prior to submission. Applicants will select </a:t>
            </a:r>
            <a:r>
              <a:rPr lang="en-US" sz="1100" b="1"/>
              <a:t>Submit</a:t>
            </a:r>
            <a:r>
              <a:rPr lang="en-US" sz="1100"/>
              <a:t> and be prompted to agree to required Attestations. </a:t>
            </a:r>
            <a:endParaRPr lang="en-US" sz="1100" i="1"/>
          </a:p>
        </p:txBody>
      </p:sp>
      <p:cxnSp>
        <p:nvCxnSpPr>
          <p:cNvPr id="29" name="Straight Connector 28">
            <a:extLst>
              <a:ext uri="{FF2B5EF4-FFF2-40B4-BE49-F238E27FC236}">
                <a16:creationId xmlns:a16="http://schemas.microsoft.com/office/drawing/2014/main" id="{5FB2A795-2407-E0E7-1CFC-0422CFB4888A}"/>
              </a:ext>
            </a:extLst>
          </p:cNvPr>
          <p:cNvCxnSpPr>
            <a:cxnSpLocks/>
            <a:stCxn id="11" idx="3"/>
            <a:endCxn id="20" idx="1"/>
          </p:cNvCxnSpPr>
          <p:nvPr/>
        </p:nvCxnSpPr>
        <p:spPr>
          <a:xfrm>
            <a:off x="5221840" y="4976707"/>
            <a:ext cx="231269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19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6DF2EB-1B12-DD29-C417-843272DF9E9D}"/>
              </a:ext>
            </a:extLst>
          </p:cNvPr>
          <p:cNvSpPr>
            <a:spLocks noGrp="1"/>
          </p:cNvSpPr>
          <p:nvPr>
            <p:ph type="title"/>
          </p:nvPr>
        </p:nvSpPr>
        <p:spPr/>
        <p:txBody>
          <a:bodyPr/>
          <a:lstStyle/>
          <a:p>
            <a:r>
              <a:rPr lang="en-US"/>
              <a:t>Appendix</a:t>
            </a:r>
          </a:p>
        </p:txBody>
      </p:sp>
      <p:sp>
        <p:nvSpPr>
          <p:cNvPr id="9" name="Text Placeholder 8">
            <a:extLst>
              <a:ext uri="{FF2B5EF4-FFF2-40B4-BE49-F238E27FC236}">
                <a16:creationId xmlns:a16="http://schemas.microsoft.com/office/drawing/2014/main" id="{63A90263-9B99-3129-E38F-62C47D5B525E}"/>
              </a:ext>
            </a:extLst>
          </p:cNvPr>
          <p:cNvSpPr>
            <a:spLocks noGrp="1"/>
          </p:cNvSpPr>
          <p:nvPr>
            <p:ph type="body" idx="1"/>
          </p:nvPr>
        </p:nvSpPr>
        <p:spPr>
          <a:xfrm>
            <a:off x="831850" y="3744512"/>
            <a:ext cx="10515600" cy="1937197"/>
          </a:xfrm>
        </p:spPr>
        <p:txBody>
          <a:bodyPr>
            <a:normAutofit fontScale="92500" lnSpcReduction="20000"/>
          </a:bodyPr>
          <a:lstStyle/>
          <a:p>
            <a:r>
              <a:rPr lang="en-US" b="1"/>
              <a:t>Conditional Questions, Documentation, and Attestations for:</a:t>
            </a:r>
          </a:p>
          <a:p>
            <a:r>
              <a:rPr lang="en-US"/>
              <a:t>Categories 1b – 1d</a:t>
            </a:r>
          </a:p>
          <a:p>
            <a:r>
              <a:rPr lang="en-US"/>
              <a:t>Categories 2a – 2b</a:t>
            </a:r>
          </a:p>
          <a:p>
            <a:r>
              <a:rPr lang="en-US"/>
              <a:t>Categories 3a – 3b</a:t>
            </a:r>
          </a:p>
          <a:p>
            <a:r>
              <a:rPr lang="en-US"/>
              <a:t>Categories 4a – 4b</a:t>
            </a:r>
          </a:p>
        </p:txBody>
      </p:sp>
      <p:sp>
        <p:nvSpPr>
          <p:cNvPr id="7" name="Slide Number Placeholder 6">
            <a:extLst>
              <a:ext uri="{FF2B5EF4-FFF2-40B4-BE49-F238E27FC236}">
                <a16:creationId xmlns:a16="http://schemas.microsoft.com/office/drawing/2014/main" id="{E2231240-BC1C-682D-CC28-0BE82BA55FBD}"/>
              </a:ext>
            </a:extLst>
          </p:cNvPr>
          <p:cNvSpPr>
            <a:spLocks noGrp="1"/>
          </p:cNvSpPr>
          <p:nvPr>
            <p:ph type="sldNum" sz="quarter" idx="10"/>
          </p:nvPr>
        </p:nvSpPr>
        <p:spPr/>
        <p:txBody>
          <a:bodyPr/>
          <a:lstStyle/>
          <a:p>
            <a:fld id="{E773C8E2-B35B-254F-A137-6F2F570DAACB}" type="slidenum">
              <a:rPr lang="en-US" smtClean="0"/>
              <a:t>24</a:t>
            </a:fld>
            <a:endParaRPr lang="en-US"/>
          </a:p>
        </p:txBody>
      </p:sp>
    </p:spTree>
    <p:extLst>
      <p:ext uri="{BB962C8B-B14F-4D97-AF65-F5344CB8AC3E}">
        <p14:creationId xmlns:p14="http://schemas.microsoft.com/office/powerpoint/2010/main" val="73138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3" name="Rectangle 2">
            <a:extLst>
              <a:ext uri="{FF2B5EF4-FFF2-40B4-BE49-F238E27FC236}">
                <a16:creationId xmlns:a16="http://schemas.microsoft.com/office/drawing/2014/main" id="{11C1213F-1CB5-70DE-CEA0-41AAF323724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pic>
        <p:nvPicPr>
          <p:cNvPr id="4" name="Picture 3">
            <a:extLst>
              <a:ext uri="{FF2B5EF4-FFF2-40B4-BE49-F238E27FC236}">
                <a16:creationId xmlns:a16="http://schemas.microsoft.com/office/drawing/2014/main" id="{4B037534-2591-3C4B-6B5E-9076222AF901}"/>
              </a:ext>
            </a:extLst>
          </p:cNvPr>
          <p:cNvPicPr>
            <a:picLocks noChangeAspect="1"/>
          </p:cNvPicPr>
          <p:nvPr/>
        </p:nvPicPr>
        <p:blipFill>
          <a:blip r:embed="rId3"/>
          <a:stretch>
            <a:fillRect/>
          </a:stretch>
        </p:blipFill>
        <p:spPr>
          <a:xfrm>
            <a:off x="769927" y="1857743"/>
            <a:ext cx="6682741" cy="3127981"/>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C29EFD99-3BB9-B802-63ED-308ACA09B7CF}"/>
              </a:ext>
            </a:extLst>
          </p:cNvPr>
          <p:cNvSpPr/>
          <p:nvPr/>
        </p:nvSpPr>
        <p:spPr>
          <a:xfrm>
            <a:off x="768447" y="2241796"/>
            <a:ext cx="5327553" cy="274392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245B4A5-4802-64E2-9B85-7F8B161ED0AD}"/>
              </a:ext>
            </a:extLst>
          </p:cNvPr>
          <p:cNvCxnSpPr>
            <a:cxnSpLocks/>
          </p:cNvCxnSpPr>
          <p:nvPr/>
        </p:nvCxnSpPr>
        <p:spPr>
          <a:xfrm>
            <a:off x="6096000" y="4144553"/>
            <a:ext cx="177849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B7AC65E-D301-A91C-622E-839D0FB25928}"/>
              </a:ext>
            </a:extLst>
          </p:cNvPr>
          <p:cNvSpPr txBox="1"/>
          <p:nvPr/>
        </p:nvSpPr>
        <p:spPr>
          <a:xfrm>
            <a:off x="7875973" y="3844471"/>
            <a:ext cx="3542190" cy="938719"/>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br>
              <a:rPr lang="en-US" sz="1100"/>
            </a:br>
            <a:br>
              <a:rPr lang="en-US" sz="1100"/>
            </a:br>
            <a:endParaRPr lang="en-US" sz="1100"/>
          </a:p>
        </p:txBody>
      </p:sp>
    </p:spTree>
    <p:extLst>
      <p:ext uri="{BB962C8B-B14F-4D97-AF65-F5344CB8AC3E}">
        <p14:creationId xmlns:p14="http://schemas.microsoft.com/office/powerpoint/2010/main" val="1597042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6C8C199-8C43-5ED9-466B-235553378E4C}"/>
              </a:ext>
            </a:extLst>
          </p:cNvPr>
          <p:cNvGrpSpPr/>
          <p:nvPr/>
        </p:nvGrpSpPr>
        <p:grpSpPr>
          <a:xfrm>
            <a:off x="949254" y="1759818"/>
            <a:ext cx="3971935" cy="4267601"/>
            <a:chOff x="988690" y="1790605"/>
            <a:chExt cx="4725075" cy="4907785"/>
          </a:xfrm>
          <a:effectLst>
            <a:outerShdw blurRad="50800" dist="38100" dir="2700000" algn="tl" rotWithShape="0">
              <a:prstClr val="black">
                <a:alpha val="40000"/>
              </a:prstClr>
            </a:outerShdw>
          </a:effectLst>
        </p:grpSpPr>
        <p:grpSp>
          <p:nvGrpSpPr>
            <p:cNvPr id="11" name="Group 10">
              <a:extLst>
                <a:ext uri="{FF2B5EF4-FFF2-40B4-BE49-F238E27FC236}">
                  <a16:creationId xmlns:a16="http://schemas.microsoft.com/office/drawing/2014/main" id="{757988E0-2F6E-3C60-B55C-18ACC0B365F7}"/>
                </a:ext>
              </a:extLst>
            </p:cNvPr>
            <p:cNvGrpSpPr/>
            <p:nvPr/>
          </p:nvGrpSpPr>
          <p:grpSpPr>
            <a:xfrm>
              <a:off x="988690" y="1790605"/>
              <a:ext cx="4725075" cy="4030321"/>
              <a:chOff x="952114" y="1746103"/>
              <a:chExt cx="6524852" cy="5312769"/>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281E4865-F807-0492-7E2E-1F32138B018C}"/>
                  </a:ext>
                </a:extLst>
              </p:cNvPr>
              <p:cNvSpPr/>
              <p:nvPr/>
            </p:nvSpPr>
            <p:spPr>
              <a:xfrm>
                <a:off x="5051835" y="1746103"/>
                <a:ext cx="2424108" cy="3932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F109A3F-C5F3-29EC-C338-2C0739AA07EC}"/>
                  </a:ext>
                </a:extLst>
              </p:cNvPr>
              <p:cNvGrpSpPr/>
              <p:nvPr/>
            </p:nvGrpSpPr>
            <p:grpSpPr>
              <a:xfrm>
                <a:off x="952114" y="1746103"/>
                <a:ext cx="6524852" cy="5312769"/>
                <a:chOff x="952114" y="1746103"/>
                <a:chExt cx="6524852" cy="5312769"/>
              </a:xfrm>
            </p:grpSpPr>
            <p:pic>
              <p:nvPicPr>
                <p:cNvPr id="22" name="Picture 21">
                  <a:extLst>
                    <a:ext uri="{FF2B5EF4-FFF2-40B4-BE49-F238E27FC236}">
                      <a16:creationId xmlns:a16="http://schemas.microsoft.com/office/drawing/2014/main" id="{2BFA7A11-8FD4-4300-46C5-8F136CA10267}"/>
                    </a:ext>
                  </a:extLst>
                </p:cNvPr>
                <p:cNvPicPr>
                  <a:picLocks noChangeAspect="1"/>
                </p:cNvPicPr>
                <p:nvPr/>
              </p:nvPicPr>
              <p:blipFill>
                <a:blip r:embed="rId3"/>
                <a:stretch>
                  <a:fillRect/>
                </a:stretch>
              </p:blipFill>
              <p:spPr>
                <a:xfrm>
                  <a:off x="961530" y="5395086"/>
                  <a:ext cx="6515436" cy="1663786"/>
                </a:xfrm>
                <a:prstGeom prst="rect">
                  <a:avLst/>
                </a:prstGeom>
              </p:spPr>
            </p:pic>
            <p:pic>
              <p:nvPicPr>
                <p:cNvPr id="23" name="Picture 22">
                  <a:extLst>
                    <a:ext uri="{FF2B5EF4-FFF2-40B4-BE49-F238E27FC236}">
                      <a16:creationId xmlns:a16="http://schemas.microsoft.com/office/drawing/2014/main" id="{2E4B37A8-C404-3526-358E-67962B8EC48B}"/>
                    </a:ext>
                  </a:extLst>
                </p:cNvPr>
                <p:cNvPicPr>
                  <a:picLocks noChangeAspect="1"/>
                </p:cNvPicPr>
                <p:nvPr/>
              </p:nvPicPr>
              <p:blipFill>
                <a:blip r:embed="rId4"/>
                <a:stretch>
                  <a:fillRect/>
                </a:stretch>
              </p:blipFill>
              <p:spPr>
                <a:xfrm>
                  <a:off x="952114" y="1746103"/>
                  <a:ext cx="4286470" cy="3657788"/>
                </a:xfrm>
                <a:prstGeom prst="rect">
                  <a:avLst/>
                </a:prstGeom>
              </p:spPr>
            </p:pic>
          </p:grpSp>
        </p:grpSp>
        <p:grpSp>
          <p:nvGrpSpPr>
            <p:cNvPr id="53" name="Group 52">
              <a:extLst>
                <a:ext uri="{FF2B5EF4-FFF2-40B4-BE49-F238E27FC236}">
                  <a16:creationId xmlns:a16="http://schemas.microsoft.com/office/drawing/2014/main" id="{67F8FBF1-D7AB-180E-5434-B26B13BB47BC}"/>
                </a:ext>
              </a:extLst>
            </p:cNvPr>
            <p:cNvGrpSpPr/>
            <p:nvPr/>
          </p:nvGrpSpPr>
          <p:grpSpPr>
            <a:xfrm>
              <a:off x="988690" y="5434540"/>
              <a:ext cx="4724334" cy="1263850"/>
              <a:chOff x="63756" y="3764287"/>
              <a:chExt cx="4717515" cy="1263850"/>
            </a:xfrm>
          </p:grpSpPr>
          <p:grpSp>
            <p:nvGrpSpPr>
              <p:cNvPr id="47" name="Group 46">
                <a:extLst>
                  <a:ext uri="{FF2B5EF4-FFF2-40B4-BE49-F238E27FC236}">
                    <a16:creationId xmlns:a16="http://schemas.microsoft.com/office/drawing/2014/main" id="{64F7E863-9A28-FCFD-C7B6-2494E8F3C35B}"/>
                  </a:ext>
                </a:extLst>
              </p:cNvPr>
              <p:cNvGrpSpPr/>
              <p:nvPr/>
            </p:nvGrpSpPr>
            <p:grpSpPr>
              <a:xfrm>
                <a:off x="63756" y="3764287"/>
                <a:ext cx="4717515" cy="1263850"/>
                <a:chOff x="995509" y="5409762"/>
                <a:chExt cx="4717515" cy="1263850"/>
              </a:xfrm>
            </p:grpSpPr>
            <p:pic>
              <p:nvPicPr>
                <p:cNvPr id="45" name="Picture 44">
                  <a:extLst>
                    <a:ext uri="{FF2B5EF4-FFF2-40B4-BE49-F238E27FC236}">
                      <a16:creationId xmlns:a16="http://schemas.microsoft.com/office/drawing/2014/main" id="{030D777D-9E06-D72E-37E6-710276977A3B}"/>
                    </a:ext>
                  </a:extLst>
                </p:cNvPr>
                <p:cNvPicPr>
                  <a:picLocks noChangeAspect="1"/>
                </p:cNvPicPr>
                <p:nvPr/>
              </p:nvPicPr>
              <p:blipFill>
                <a:blip r:embed="rId5"/>
                <a:stretch>
                  <a:fillRect/>
                </a:stretch>
              </p:blipFill>
              <p:spPr>
                <a:xfrm>
                  <a:off x="995509" y="5531221"/>
                  <a:ext cx="3843191" cy="1142391"/>
                </a:xfrm>
                <a:prstGeom prst="rect">
                  <a:avLst/>
                </a:prstGeom>
              </p:spPr>
            </p:pic>
            <p:sp>
              <p:nvSpPr>
                <p:cNvPr id="46" name="Rectangle 45">
                  <a:extLst>
                    <a:ext uri="{FF2B5EF4-FFF2-40B4-BE49-F238E27FC236}">
                      <a16:creationId xmlns:a16="http://schemas.microsoft.com/office/drawing/2014/main" id="{7C017E2D-32E5-1221-337F-AD4D17BD92F0}"/>
                    </a:ext>
                  </a:extLst>
                </p:cNvPr>
                <p:cNvSpPr/>
                <p:nvPr/>
              </p:nvSpPr>
              <p:spPr>
                <a:xfrm>
                  <a:off x="4781252" y="5409762"/>
                  <a:ext cx="931772" cy="1261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a:extLst>
                  <a:ext uri="{FF2B5EF4-FFF2-40B4-BE49-F238E27FC236}">
                    <a16:creationId xmlns:a16="http://schemas.microsoft.com/office/drawing/2014/main" id="{5B60DAD6-F812-6829-A4CD-CD22E774153D}"/>
                  </a:ext>
                </a:extLst>
              </p:cNvPr>
              <p:cNvPicPr>
                <a:picLocks noChangeAspect="1"/>
              </p:cNvPicPr>
              <p:nvPr/>
            </p:nvPicPr>
            <p:blipFill>
              <a:blip r:embed="rId6"/>
              <a:stretch>
                <a:fillRect/>
              </a:stretch>
            </p:blipFill>
            <p:spPr>
              <a:xfrm>
                <a:off x="4130873" y="4791152"/>
                <a:ext cx="602971" cy="187018"/>
              </a:xfrm>
              <a:prstGeom prst="rect">
                <a:avLst/>
              </a:prstGeom>
            </p:spPr>
          </p:pic>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26</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4" name="Rectangle 3">
            <a:extLst>
              <a:ext uri="{FF2B5EF4-FFF2-40B4-BE49-F238E27FC236}">
                <a16:creationId xmlns:a16="http://schemas.microsoft.com/office/drawing/2014/main" id="{050DF670-CD0B-2521-350A-1FBCF1F5A388}"/>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sp>
        <p:nvSpPr>
          <p:cNvPr id="29" name="Rectangle 28">
            <a:extLst>
              <a:ext uri="{FF2B5EF4-FFF2-40B4-BE49-F238E27FC236}">
                <a16:creationId xmlns:a16="http://schemas.microsoft.com/office/drawing/2014/main" id="{1B10BCAC-53F6-C2E0-6EEC-A389019F5D6F}"/>
              </a:ext>
            </a:extLst>
          </p:cNvPr>
          <p:cNvSpPr/>
          <p:nvPr/>
        </p:nvSpPr>
        <p:spPr>
          <a:xfrm>
            <a:off x="945507" y="1769079"/>
            <a:ext cx="3975060" cy="57551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444272D-3DF8-3F48-5CEE-694EFD41725A}"/>
              </a:ext>
            </a:extLst>
          </p:cNvPr>
          <p:cNvCxnSpPr>
            <a:cxnSpLocks/>
            <a:stCxn id="29" idx="3"/>
            <a:endCxn id="31" idx="1"/>
          </p:cNvCxnSpPr>
          <p:nvPr/>
        </p:nvCxnSpPr>
        <p:spPr>
          <a:xfrm>
            <a:off x="4920567" y="2056836"/>
            <a:ext cx="2346303" cy="249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50CEB9-D305-B396-7E0D-9DE20F16AB3D}"/>
              </a:ext>
            </a:extLst>
          </p:cNvPr>
          <p:cNvSpPr txBox="1"/>
          <p:nvPr/>
        </p:nvSpPr>
        <p:spPr>
          <a:xfrm>
            <a:off x="7266870" y="1843889"/>
            <a:ext cx="4547808" cy="430887"/>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 </a:t>
            </a:r>
            <a:r>
              <a:rPr lang="en-US" sz="1100"/>
              <a:t>and identify if the facility is located on land under Tribal Regulatory Authority. </a:t>
            </a:r>
          </a:p>
        </p:txBody>
      </p:sp>
      <p:sp>
        <p:nvSpPr>
          <p:cNvPr id="32" name="Rectangle 31">
            <a:extLst>
              <a:ext uri="{FF2B5EF4-FFF2-40B4-BE49-F238E27FC236}">
                <a16:creationId xmlns:a16="http://schemas.microsoft.com/office/drawing/2014/main" id="{D24DEDF4-DC81-72BA-6615-A7ADEAD9BAFF}"/>
              </a:ext>
            </a:extLst>
          </p:cNvPr>
          <p:cNvSpPr/>
          <p:nvPr/>
        </p:nvSpPr>
        <p:spPr>
          <a:xfrm>
            <a:off x="945509" y="2374466"/>
            <a:ext cx="3975058" cy="8528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02F2CF3-CC26-61ED-1A80-7984E59789F9}"/>
              </a:ext>
            </a:extLst>
          </p:cNvPr>
          <p:cNvSpPr/>
          <p:nvPr/>
        </p:nvSpPr>
        <p:spPr>
          <a:xfrm>
            <a:off x="945507" y="3282262"/>
            <a:ext cx="3981414" cy="90645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09F2183-B3B5-74E2-F104-941031719ABC}"/>
              </a:ext>
            </a:extLst>
          </p:cNvPr>
          <p:cNvCxnSpPr>
            <a:cxnSpLocks/>
          </p:cNvCxnSpPr>
          <p:nvPr/>
        </p:nvCxnSpPr>
        <p:spPr>
          <a:xfrm>
            <a:off x="4926921" y="3004441"/>
            <a:ext cx="237303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793952-923B-616A-BCD4-DEE5DE8F60F8}"/>
              </a:ext>
            </a:extLst>
          </p:cNvPr>
          <p:cNvCxnSpPr>
            <a:cxnSpLocks/>
          </p:cNvCxnSpPr>
          <p:nvPr/>
        </p:nvCxnSpPr>
        <p:spPr>
          <a:xfrm>
            <a:off x="4920566" y="3985243"/>
            <a:ext cx="237938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6E955B0-197E-77DD-65AD-43E8FE0EEA5C}"/>
              </a:ext>
            </a:extLst>
          </p:cNvPr>
          <p:cNvSpPr txBox="1"/>
          <p:nvPr/>
        </p:nvSpPr>
        <p:spPr>
          <a:xfrm>
            <a:off x="7335450" y="2853841"/>
            <a:ext cx="4547808" cy="261610"/>
          </a:xfrm>
          <a:prstGeom prst="rect">
            <a:avLst/>
          </a:prstGeom>
          <a:noFill/>
        </p:spPr>
        <p:txBody>
          <a:bodyPr wrap="square" rtlCol="0">
            <a:spAutoFit/>
          </a:bodyPr>
          <a:lstStyle/>
          <a:p>
            <a:r>
              <a:rPr lang="en-US" sz="1100"/>
              <a:t>Applicants will select the facility </a:t>
            </a:r>
            <a:r>
              <a:rPr lang="en-US" sz="1100" b="1"/>
              <a:t>Technology Type</a:t>
            </a:r>
            <a:endParaRPr lang="en-US" sz="1100"/>
          </a:p>
        </p:txBody>
      </p:sp>
      <p:sp>
        <p:nvSpPr>
          <p:cNvPr id="37" name="TextBox 36">
            <a:extLst>
              <a:ext uri="{FF2B5EF4-FFF2-40B4-BE49-F238E27FC236}">
                <a16:creationId xmlns:a16="http://schemas.microsoft.com/office/drawing/2014/main" id="{EF438ED8-5268-D223-2C6A-0C0E070AB8B6}"/>
              </a:ext>
            </a:extLst>
          </p:cNvPr>
          <p:cNvSpPr txBox="1"/>
          <p:nvPr/>
        </p:nvSpPr>
        <p:spPr>
          <a:xfrm>
            <a:off x="7270812" y="3288812"/>
            <a:ext cx="4547808" cy="1031051"/>
          </a:xfrm>
          <a:prstGeom prst="rect">
            <a:avLst/>
          </a:prstGeom>
          <a:noFill/>
        </p:spPr>
        <p:txBody>
          <a:bodyPr wrap="square" lIns="91440" tIns="45720" rIns="91440" bIns="45720" rtlCol="0" anchor="t">
            <a:spAutoFit/>
          </a:bodyPr>
          <a:lstStyle/>
          <a:p>
            <a:r>
              <a:rPr lang="en-US" sz="1100"/>
              <a:t>Applicants will enter the </a:t>
            </a:r>
            <a:r>
              <a:rPr lang="en-US" sz="1100" b="1"/>
              <a:t>energy generating capacity</a:t>
            </a:r>
            <a:r>
              <a:rPr lang="en-US" sz="1100"/>
              <a:t> of the facility. </a:t>
            </a:r>
          </a:p>
          <a:p>
            <a:endParaRPr lang="en-US" sz="600" i="1"/>
          </a:p>
          <a:p>
            <a:r>
              <a:rPr lang="en-US" sz="1100" i="1"/>
              <a:t>Note: fields are conditional based on the technology type selected. For example, if the applicant selects Wind Energy Facility, the applicant will be prompted to complete only Energy Generating Capacity (kW AC).</a:t>
            </a:r>
            <a:endParaRPr lang="en-US" sz="1100"/>
          </a:p>
        </p:txBody>
      </p:sp>
      <p:sp>
        <p:nvSpPr>
          <p:cNvPr id="38" name="TextBox 37">
            <a:extLst>
              <a:ext uri="{FF2B5EF4-FFF2-40B4-BE49-F238E27FC236}">
                <a16:creationId xmlns:a16="http://schemas.microsoft.com/office/drawing/2014/main" id="{C393F60D-A961-CC02-6369-5115722B6D94}"/>
              </a:ext>
            </a:extLst>
          </p:cNvPr>
          <p:cNvSpPr txBox="1"/>
          <p:nvPr/>
        </p:nvSpPr>
        <p:spPr>
          <a:xfrm>
            <a:off x="7270812" y="4351134"/>
            <a:ext cx="4547808" cy="1215717"/>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600"/>
          </a:p>
          <a:p>
            <a:r>
              <a:rPr lang="en-US" sz="1100" i="1"/>
              <a:t>Note: Facility Usage is conditional for each subcategory based on requirements outlined in guidance. Questions and response options will differ across each subcategory. </a:t>
            </a:r>
          </a:p>
        </p:txBody>
      </p:sp>
      <p:sp>
        <p:nvSpPr>
          <p:cNvPr id="39" name="Rectangle 38">
            <a:extLst>
              <a:ext uri="{FF2B5EF4-FFF2-40B4-BE49-F238E27FC236}">
                <a16:creationId xmlns:a16="http://schemas.microsoft.com/office/drawing/2014/main" id="{B5ED5058-99F6-C33F-4829-282CEFCC35A7}"/>
              </a:ext>
            </a:extLst>
          </p:cNvPr>
          <p:cNvSpPr/>
          <p:nvPr/>
        </p:nvSpPr>
        <p:spPr>
          <a:xfrm>
            <a:off x="939167" y="4197635"/>
            <a:ext cx="3998047" cy="182745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D33C7BF-21EA-97EF-4FD2-34DE696B641E}"/>
              </a:ext>
            </a:extLst>
          </p:cNvPr>
          <p:cNvCxnSpPr>
            <a:cxnSpLocks/>
          </p:cNvCxnSpPr>
          <p:nvPr/>
        </p:nvCxnSpPr>
        <p:spPr>
          <a:xfrm>
            <a:off x="4937214" y="4955171"/>
            <a:ext cx="231757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C3CD2944-C90E-87D8-3E73-DF086738DCB2}"/>
              </a:ext>
            </a:extLst>
          </p:cNvPr>
          <p:cNvSpPr/>
          <p:nvPr/>
        </p:nvSpPr>
        <p:spPr>
          <a:xfrm>
            <a:off x="4284573" y="5802594"/>
            <a:ext cx="644317" cy="18474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BA134D3-B7AC-B55B-B355-D7B180B8228C}"/>
              </a:ext>
            </a:extLst>
          </p:cNvPr>
          <p:cNvCxnSpPr>
            <a:cxnSpLocks/>
            <a:stCxn id="41" idx="3"/>
            <a:endCxn id="43" idx="1"/>
          </p:cNvCxnSpPr>
          <p:nvPr/>
        </p:nvCxnSpPr>
        <p:spPr>
          <a:xfrm flipV="1">
            <a:off x="4928890" y="5821347"/>
            <a:ext cx="2337980" cy="7361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39B961A-0FE7-0AAA-6CF1-5AFC25CB273D}"/>
              </a:ext>
            </a:extLst>
          </p:cNvPr>
          <p:cNvSpPr txBox="1"/>
          <p:nvPr/>
        </p:nvSpPr>
        <p:spPr>
          <a:xfrm>
            <a:off x="7266870" y="5605903"/>
            <a:ext cx="4616388" cy="430887"/>
          </a:xfrm>
          <a:prstGeom prst="rect">
            <a:avLst/>
          </a:prstGeom>
          <a:noFill/>
        </p:spPr>
        <p:txBody>
          <a:bodyPr wrap="square" rtlCol="0">
            <a:spAutoFit/>
          </a:bodyPr>
          <a:lstStyle/>
          <a:p>
            <a:r>
              <a:rPr lang="en-US" sz="1100"/>
              <a:t>Once all required fields have been completed, applicants will select </a:t>
            </a:r>
            <a:r>
              <a:rPr lang="en-US" sz="1100" b="1"/>
              <a:t>Next</a:t>
            </a:r>
            <a:r>
              <a:rPr lang="en-US" sz="1100"/>
              <a:t> to move on to required documentation. </a:t>
            </a:r>
          </a:p>
        </p:txBody>
      </p:sp>
    </p:spTree>
    <p:extLst>
      <p:ext uri="{BB962C8B-B14F-4D97-AF65-F5344CB8AC3E}">
        <p14:creationId xmlns:p14="http://schemas.microsoft.com/office/powerpoint/2010/main" val="228252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EE19E61-2DDB-DC42-D335-EBCD0DE9D52A}"/>
              </a:ext>
            </a:extLst>
          </p:cNvPr>
          <p:cNvGrpSpPr/>
          <p:nvPr/>
        </p:nvGrpSpPr>
        <p:grpSpPr>
          <a:xfrm>
            <a:off x="839788" y="1611523"/>
            <a:ext cx="6141720" cy="3691998"/>
            <a:chOff x="839788" y="1611523"/>
            <a:chExt cx="6141720" cy="3691998"/>
          </a:xfrm>
        </p:grpSpPr>
        <p:sp>
          <p:nvSpPr>
            <p:cNvPr id="9" name="Rectangle 8">
              <a:extLst>
                <a:ext uri="{FF2B5EF4-FFF2-40B4-BE49-F238E27FC236}">
                  <a16:creationId xmlns:a16="http://schemas.microsoft.com/office/drawing/2014/main" id="{18296A28-7BAE-698D-811D-8DDC0069AD1F}"/>
                </a:ext>
              </a:extLst>
            </p:cNvPr>
            <p:cNvSpPr/>
            <p:nvPr/>
          </p:nvSpPr>
          <p:spPr>
            <a:xfrm>
              <a:off x="1035174" y="2462215"/>
              <a:ext cx="4046183" cy="278426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B22515B-2C61-6B85-DA9A-1B6FB4D94972}"/>
                </a:ext>
              </a:extLst>
            </p:cNvPr>
            <p:cNvGrpSpPr/>
            <p:nvPr/>
          </p:nvGrpSpPr>
          <p:grpSpPr>
            <a:xfrm>
              <a:off x="839788" y="1611523"/>
              <a:ext cx="6141720" cy="3691998"/>
              <a:chOff x="839788" y="1611523"/>
              <a:chExt cx="6141720" cy="3691998"/>
            </a:xfrm>
          </p:grpSpPr>
          <p:grpSp>
            <p:nvGrpSpPr>
              <p:cNvPr id="14" name="Group 13">
                <a:extLst>
                  <a:ext uri="{FF2B5EF4-FFF2-40B4-BE49-F238E27FC236}">
                    <a16:creationId xmlns:a16="http://schemas.microsoft.com/office/drawing/2014/main" id="{8F961D6B-A7A8-7143-6499-E0698B04EEE2}"/>
                  </a:ext>
                </a:extLst>
              </p:cNvPr>
              <p:cNvGrpSpPr/>
              <p:nvPr/>
            </p:nvGrpSpPr>
            <p:grpSpPr>
              <a:xfrm>
                <a:off x="839788" y="1611523"/>
                <a:ext cx="6141720" cy="3691998"/>
                <a:chOff x="839788" y="1611523"/>
                <a:chExt cx="6141720" cy="3691998"/>
              </a:xfrm>
            </p:grpSpPr>
            <p:pic>
              <p:nvPicPr>
                <p:cNvPr id="15" name="Picture 14" descr="A screenshot of a computer&#10;&#10;Description automatically generated">
                  <a:extLst>
                    <a:ext uri="{FF2B5EF4-FFF2-40B4-BE49-F238E27FC236}">
                      <a16:creationId xmlns:a16="http://schemas.microsoft.com/office/drawing/2014/main" id="{552356AF-B767-D11D-5537-A31409E388D9}"/>
                    </a:ext>
                  </a:extLst>
                </p:cNvPr>
                <p:cNvPicPr>
                  <a:picLocks noChangeAspect="1"/>
                </p:cNvPicPr>
                <p:nvPr/>
              </p:nvPicPr>
              <p:blipFill rotWithShape="1">
                <a:blip r:embed="rId3">
                  <a:extLst>
                    <a:ext uri="{28A0092B-C50C-407E-A947-70E740481C1C}">
                      <a14:useLocalDpi xmlns:a14="http://schemas.microsoft.com/office/drawing/2010/main" val="0"/>
                    </a:ext>
                  </a:extLst>
                </a:blip>
                <a:srcRect b="13066"/>
                <a:stretch/>
              </p:blipFill>
              <p:spPr>
                <a:xfrm>
                  <a:off x="839788" y="1611523"/>
                  <a:ext cx="6141720" cy="3691998"/>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B3744616-6932-F396-5B64-93D7F88A89CA}"/>
                    </a:ext>
                  </a:extLst>
                </p:cNvPr>
                <p:cNvGrpSpPr/>
                <p:nvPr/>
              </p:nvGrpSpPr>
              <p:grpSpPr>
                <a:xfrm>
                  <a:off x="1151448" y="2716828"/>
                  <a:ext cx="425450" cy="153888"/>
                  <a:chOff x="1151448" y="2716828"/>
                  <a:chExt cx="425450" cy="153888"/>
                </a:xfrm>
              </p:grpSpPr>
              <p:sp>
                <p:nvSpPr>
                  <p:cNvPr id="5" name="Rectangle 4">
                    <a:extLst>
                      <a:ext uri="{FF2B5EF4-FFF2-40B4-BE49-F238E27FC236}">
                        <a16:creationId xmlns:a16="http://schemas.microsoft.com/office/drawing/2014/main" id="{DB7D155B-0CC1-2091-8873-C70E3A150825}"/>
                      </a:ext>
                    </a:extLst>
                  </p:cNvPr>
                  <p:cNvSpPr/>
                  <p:nvPr/>
                </p:nvSpPr>
                <p:spPr>
                  <a:xfrm>
                    <a:off x="1238250" y="2765425"/>
                    <a:ext cx="219075" cy="63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C0B159-33AC-50FE-9A9B-A9CAAB8CECA7}"/>
                      </a:ext>
                    </a:extLst>
                  </p:cNvPr>
                  <p:cNvSpPr txBox="1"/>
                  <p:nvPr/>
                </p:nvSpPr>
                <p:spPr>
                  <a:xfrm>
                    <a:off x="1151448" y="2716828"/>
                    <a:ext cx="425450" cy="153888"/>
                  </a:xfrm>
                  <a:prstGeom prst="rect">
                    <a:avLst/>
                  </a:prstGeom>
                  <a:noFill/>
                </p:spPr>
                <p:txBody>
                  <a:bodyPr wrap="square" rtlCol="0">
                    <a:spAutoFit/>
                  </a:bodyPr>
                  <a:lstStyle/>
                  <a:p>
                    <a:r>
                      <a:rPr lang="en-US" sz="400"/>
                      <a:t>executed</a:t>
                    </a:r>
                  </a:p>
                </p:txBody>
              </p:sp>
            </p:grpSp>
          </p:grpSp>
          <p:pic>
            <p:nvPicPr>
              <p:cNvPr id="23" name="Picture 22">
                <a:extLst>
                  <a:ext uri="{FF2B5EF4-FFF2-40B4-BE49-F238E27FC236}">
                    <a16:creationId xmlns:a16="http://schemas.microsoft.com/office/drawing/2014/main" id="{3168790D-CB43-C464-2C77-E1B4C099A705}"/>
                  </a:ext>
                </a:extLst>
              </p:cNvPr>
              <p:cNvPicPr>
                <a:picLocks noChangeAspect="1"/>
              </p:cNvPicPr>
              <p:nvPr/>
            </p:nvPicPr>
            <p:blipFill>
              <a:blip r:embed="rId4"/>
              <a:stretch>
                <a:fillRect/>
              </a:stretch>
            </p:blipFill>
            <p:spPr>
              <a:xfrm>
                <a:off x="908368" y="2111419"/>
                <a:ext cx="5877366" cy="3192102"/>
              </a:xfrm>
              <a:prstGeom prst="rect">
                <a:avLst/>
              </a:prstGeom>
            </p:spPr>
          </p:pic>
        </p:grpSp>
        <p:sp>
          <p:nvSpPr>
            <p:cNvPr id="26" name="Rectangle 25">
              <a:extLst>
                <a:ext uri="{FF2B5EF4-FFF2-40B4-BE49-F238E27FC236}">
                  <a16:creationId xmlns:a16="http://schemas.microsoft.com/office/drawing/2014/main" id="{1745CB95-229F-B1DD-E1D2-EC5D6FFCAC15}"/>
                </a:ext>
              </a:extLst>
            </p:cNvPr>
            <p:cNvSpPr/>
            <p:nvPr/>
          </p:nvSpPr>
          <p:spPr>
            <a:xfrm>
              <a:off x="1151448" y="2666381"/>
              <a:ext cx="4334952" cy="7875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432A4E9-5BF9-4F42-BDCB-5BC8E504E64A}"/>
                </a:ext>
              </a:extLst>
            </p:cNvPr>
            <p:cNvSpPr txBox="1"/>
            <p:nvPr/>
          </p:nvSpPr>
          <p:spPr>
            <a:xfrm>
              <a:off x="1090299" y="2628021"/>
              <a:ext cx="4396101" cy="861774"/>
            </a:xfrm>
            <a:prstGeom prst="rect">
              <a:avLst/>
            </a:prstGeom>
            <a:noFill/>
          </p:spPr>
          <p:txBody>
            <a:bodyPr wrap="square">
              <a:spAutoFit/>
            </a:bodyPr>
            <a:lstStyle/>
            <a:p>
              <a:r>
                <a:rPr lang="en-US" sz="500"/>
                <a:t>One of the following documents, in its entirety, inclusive of any amendments, appendices, consumer disclosures, and schedules thereto, executed by each party  on or before the date of application submission:</a:t>
              </a:r>
            </a:p>
            <a:p>
              <a:endParaRPr lang="en-US" sz="500"/>
            </a:p>
            <a:p>
              <a:r>
                <a:rPr lang="en-US" sz="500"/>
                <a:t>1) If the applicant will not execute a lease or a power purchase agreement (PPA) with respect to the facility, an executed contract for the installation of the facility owned by the applicant (for example, an engineering, procurement, and construction contract).  For purposes of meeting this requirement, if the applicant will self-install the facility, the applicant must submit a contract to purchase the energy generation equipment.</a:t>
              </a:r>
            </a:p>
            <a:p>
              <a:r>
                <a:rPr lang="en-US" sz="500"/>
                <a:t>2) If the applicant will execute a lease with respect to the facility, an executed contract to lease the facility between the applicant (as the lessor) and the lessee. </a:t>
              </a:r>
            </a:p>
            <a:p>
              <a:r>
                <a:rPr lang="en-US" sz="500"/>
                <a:t>3) If the applicant will execute a PPA with respect to the facility, an executed power purchase agreement for the generation by the facility between the applicant and the offtaker of the electricity generated.</a:t>
              </a:r>
            </a:p>
          </p:txBody>
        </p:sp>
        <p:sp>
          <p:nvSpPr>
            <p:cNvPr id="27" name="Rectangle 26">
              <a:extLst>
                <a:ext uri="{FF2B5EF4-FFF2-40B4-BE49-F238E27FC236}">
                  <a16:creationId xmlns:a16="http://schemas.microsoft.com/office/drawing/2014/main" id="{365A964B-5BB5-78A4-1D48-6D81DDE3FDC4}"/>
                </a:ext>
              </a:extLst>
            </p:cNvPr>
            <p:cNvSpPr/>
            <p:nvPr/>
          </p:nvSpPr>
          <p:spPr>
            <a:xfrm>
              <a:off x="1151448" y="3917663"/>
              <a:ext cx="4197792" cy="2556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FC7A0BA-94C4-C59A-20FA-EA6AEE0F9013}"/>
                </a:ext>
              </a:extLst>
            </p:cNvPr>
            <p:cNvSpPr txBox="1"/>
            <p:nvPr/>
          </p:nvSpPr>
          <p:spPr>
            <a:xfrm>
              <a:off x="1090298" y="3917663"/>
              <a:ext cx="4487542" cy="246221"/>
            </a:xfrm>
            <a:prstGeom prst="rect">
              <a:avLst/>
            </a:prstGeom>
            <a:noFill/>
          </p:spPr>
          <p:txBody>
            <a:bodyPr wrap="square">
              <a:spAutoFit/>
            </a:bodyPr>
            <a:lstStyle/>
            <a:p>
              <a:r>
                <a:rPr lang="en-US" sz="500"/>
                <a:t>Documentation demonstrating applicant meets Ownership Criteria if applying under Additional Selection Criteria. See section 7.07 of the 2025 Revenue Procedure for detailed requirements. </a:t>
              </a:r>
            </a:p>
          </p:txBody>
        </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576308" y="3566866"/>
            <a:ext cx="23425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5E3EB-CC46-355D-5147-6C96D45F5905}"/>
              </a:ext>
            </a:extLst>
          </p:cNvPr>
          <p:cNvSpPr txBox="1"/>
          <p:nvPr/>
        </p:nvSpPr>
        <p:spPr>
          <a:xfrm>
            <a:off x="8170896" y="4891971"/>
            <a:ext cx="3542190" cy="600164"/>
          </a:xfrm>
          <a:prstGeom prst="rect">
            <a:avLst/>
          </a:prstGeom>
          <a:noFill/>
        </p:spPr>
        <p:txBody>
          <a:bodyPr wrap="square" rtlCol="0">
            <a:spAutoFit/>
          </a:bodyPr>
          <a:lstStyle/>
          <a:p>
            <a:r>
              <a:rPr lang="en-US" sz="1100"/>
              <a:t>Once required documents have been attached, applicants will select </a:t>
            </a:r>
            <a:r>
              <a:rPr lang="en-US" sz="1100" b="1"/>
              <a:t>Next</a:t>
            </a:r>
            <a:r>
              <a:rPr lang="en-US" sz="1100"/>
              <a:t> to review their application prior to submission. </a:t>
            </a:r>
          </a:p>
        </p:txBody>
      </p:sp>
      <p:sp>
        <p:nvSpPr>
          <p:cNvPr id="4" name="Rectangle 3">
            <a:extLst>
              <a:ext uri="{FF2B5EF4-FFF2-40B4-BE49-F238E27FC236}">
                <a16:creationId xmlns:a16="http://schemas.microsoft.com/office/drawing/2014/main" id="{251F2F55-558F-43CD-DC12-00B515A33830}"/>
              </a:ext>
            </a:extLst>
          </p:cNvPr>
          <p:cNvSpPr/>
          <p:nvPr/>
        </p:nvSpPr>
        <p:spPr>
          <a:xfrm>
            <a:off x="4782180" y="5079026"/>
            <a:ext cx="794128"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p:cNvCxnSpPr>
          <p:nvPr/>
        </p:nvCxnSpPr>
        <p:spPr>
          <a:xfrm>
            <a:off x="5576308" y="5191273"/>
            <a:ext cx="24825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38FB15-195D-C7BC-073C-F2BCD17F641C}"/>
              </a:ext>
            </a:extLst>
          </p:cNvPr>
          <p:cNvSpPr txBox="1"/>
          <p:nvPr/>
        </p:nvSpPr>
        <p:spPr>
          <a:xfrm>
            <a:off x="7918882" y="2960417"/>
            <a:ext cx="3542190" cy="1107996"/>
          </a:xfrm>
          <a:prstGeom prst="rect">
            <a:avLst/>
          </a:prstGeom>
          <a:noFill/>
        </p:spPr>
        <p:txBody>
          <a:bodyPr wrap="square" lIns="91440" tIns="45720" rIns="91440" bIns="45720" rtlCol="0" anchor="t">
            <a:spAutoFit/>
          </a:bodyPr>
          <a:lstStyle/>
          <a:p>
            <a:r>
              <a:rPr lang="en-US" sz="1100"/>
              <a:t>Applicants will be prompted to attach all required documents per category requirements outlined in the current Revenue Procedure. </a:t>
            </a:r>
          </a:p>
          <a:p>
            <a:endParaRPr lang="en-US" sz="1100"/>
          </a:p>
          <a:p>
            <a:r>
              <a:rPr lang="en-US" sz="1100" i="1"/>
              <a:t>Note: Documentation requirements are conditional based on subcategory chosen by the applicant.</a:t>
            </a:r>
          </a:p>
        </p:txBody>
      </p:sp>
      <p:sp>
        <p:nvSpPr>
          <p:cNvPr id="3" name="Rectangle 2">
            <a:extLst>
              <a:ext uri="{FF2B5EF4-FFF2-40B4-BE49-F238E27FC236}">
                <a16:creationId xmlns:a16="http://schemas.microsoft.com/office/drawing/2014/main" id="{43373134-72B0-956B-8130-9CC83508D202}"/>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sp>
        <p:nvSpPr>
          <p:cNvPr id="32" name="Rectangle 31">
            <a:extLst>
              <a:ext uri="{FF2B5EF4-FFF2-40B4-BE49-F238E27FC236}">
                <a16:creationId xmlns:a16="http://schemas.microsoft.com/office/drawing/2014/main" id="{518A4BDF-A9CE-8D82-495E-3B0536FCF11C}"/>
              </a:ext>
            </a:extLst>
          </p:cNvPr>
          <p:cNvSpPr/>
          <p:nvPr/>
        </p:nvSpPr>
        <p:spPr>
          <a:xfrm>
            <a:off x="926498" y="2234681"/>
            <a:ext cx="4649810" cy="278426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43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5" name="Rectangle 4">
            <a:extLst>
              <a:ext uri="{FF2B5EF4-FFF2-40B4-BE49-F238E27FC236}">
                <a16:creationId xmlns:a16="http://schemas.microsoft.com/office/drawing/2014/main" id="{45AC4285-B96F-DD66-C634-468ABCE3187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1b</a:t>
            </a:r>
          </a:p>
        </p:txBody>
      </p:sp>
      <p:pic>
        <p:nvPicPr>
          <p:cNvPr id="30" name="Picture 29">
            <a:extLst>
              <a:ext uri="{FF2B5EF4-FFF2-40B4-BE49-F238E27FC236}">
                <a16:creationId xmlns:a16="http://schemas.microsoft.com/office/drawing/2014/main" id="{869A231B-4428-1A4E-8ABF-9403B54B1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514658"/>
            <a:ext cx="6599699" cy="1848134"/>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54301601-7431-1506-3732-EFABF65A688E}"/>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37" name="TextBox 36">
            <a:extLst>
              <a:ext uri="{FF2B5EF4-FFF2-40B4-BE49-F238E27FC236}">
                <a16:creationId xmlns:a16="http://schemas.microsoft.com/office/drawing/2014/main" id="{10549042-0FE9-3C12-40DC-CB7AEBE7ECEB}"/>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38" name="TextBox 37">
            <a:extLst>
              <a:ext uri="{FF2B5EF4-FFF2-40B4-BE49-F238E27FC236}">
                <a16:creationId xmlns:a16="http://schemas.microsoft.com/office/drawing/2014/main" id="{73CA5F49-D4B3-E932-74FF-35C865D452AE}"/>
              </a:ext>
            </a:extLst>
          </p:cNvPr>
          <p:cNvSpPr txBox="1"/>
          <p:nvPr/>
        </p:nvSpPr>
        <p:spPr>
          <a:xfrm>
            <a:off x="7830423" y="3628600"/>
            <a:ext cx="3542190" cy="938719"/>
          </a:xfrm>
          <a:prstGeom prst="rect">
            <a:avLst/>
          </a:prstGeom>
          <a:noFill/>
        </p:spPr>
        <p:txBody>
          <a:bodyPr wrap="square" lIns="91440" tIns="45720" rIns="91440" bIns="45720" rtlCol="0" anchor="t">
            <a:spAutoFit/>
          </a:bodyPr>
          <a:lstStyle/>
          <a:p>
            <a:r>
              <a:rPr lang="en-US" sz="1100"/>
              <a:t>Applicants will be required to </a:t>
            </a:r>
            <a:r>
              <a:rPr lang="en-US" sz="1100" b="1"/>
              <a:t>Attest</a:t>
            </a:r>
            <a:r>
              <a:rPr lang="en-US" sz="1100"/>
              <a:t> to all required Attestations prior to submission.</a:t>
            </a:r>
            <a:br>
              <a:rPr lang="en-US" sz="1100"/>
            </a:br>
            <a:br>
              <a:rPr lang="en-US" sz="1100"/>
            </a:br>
            <a:r>
              <a:rPr lang="en-US" sz="1100" i="1"/>
              <a:t>Note: Some attestations are conditional based on subcategory selected and applicant responses. </a:t>
            </a:r>
            <a:endParaRPr lang="en-US" sz="1100"/>
          </a:p>
        </p:txBody>
      </p:sp>
      <p:sp>
        <p:nvSpPr>
          <p:cNvPr id="39" name="TextBox 38">
            <a:extLst>
              <a:ext uri="{FF2B5EF4-FFF2-40B4-BE49-F238E27FC236}">
                <a16:creationId xmlns:a16="http://schemas.microsoft.com/office/drawing/2014/main" id="{4AB39D92-DD9F-57DA-705B-37526B274F00}"/>
              </a:ext>
            </a:extLst>
          </p:cNvPr>
          <p:cNvSpPr txBox="1"/>
          <p:nvPr/>
        </p:nvSpPr>
        <p:spPr>
          <a:xfrm>
            <a:off x="7824161" y="1502387"/>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40" name="TextBox 39">
            <a:extLst>
              <a:ext uri="{FF2B5EF4-FFF2-40B4-BE49-F238E27FC236}">
                <a16:creationId xmlns:a16="http://schemas.microsoft.com/office/drawing/2014/main" id="{CA8EE49B-3541-D8EC-898C-5099A1B223B3}"/>
              </a:ext>
            </a:extLst>
          </p:cNvPr>
          <p:cNvSpPr txBox="1"/>
          <p:nvPr/>
        </p:nvSpPr>
        <p:spPr>
          <a:xfrm>
            <a:off x="7879187" y="5353365"/>
            <a:ext cx="3542190" cy="430887"/>
          </a:xfrm>
          <a:prstGeom prst="rect">
            <a:avLst/>
          </a:prstGeom>
          <a:noFill/>
        </p:spPr>
        <p:txBody>
          <a:bodyPr wrap="square" rtlCol="0">
            <a:spAutoFit/>
          </a:bodyPr>
          <a:lstStyle/>
          <a:p>
            <a:r>
              <a:rPr lang="en-US" sz="1100"/>
              <a:t>Once applicants have attested, they can </a:t>
            </a:r>
            <a:r>
              <a:rPr lang="en-US" sz="1100" b="1"/>
              <a:t>confirm submission</a:t>
            </a:r>
            <a:r>
              <a:rPr lang="en-US" sz="1100"/>
              <a:t> of their 48E(h) application for allocation</a:t>
            </a:r>
          </a:p>
        </p:txBody>
      </p:sp>
      <p:sp>
        <p:nvSpPr>
          <p:cNvPr id="41" name="Rectangle 40">
            <a:extLst>
              <a:ext uri="{FF2B5EF4-FFF2-40B4-BE49-F238E27FC236}">
                <a16:creationId xmlns:a16="http://schemas.microsoft.com/office/drawing/2014/main" id="{6CC2AEC3-2B0E-2C3F-A8A1-215C9C71C112}"/>
              </a:ext>
            </a:extLst>
          </p:cNvPr>
          <p:cNvSpPr/>
          <p:nvPr/>
        </p:nvSpPr>
        <p:spPr>
          <a:xfrm>
            <a:off x="922020" y="2237085"/>
            <a:ext cx="1836420" cy="622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5D6F143-7FF1-3D65-26C4-5D768F2F2032}"/>
              </a:ext>
            </a:extLst>
          </p:cNvPr>
          <p:cNvSpPr/>
          <p:nvPr/>
        </p:nvSpPr>
        <p:spPr>
          <a:xfrm>
            <a:off x="1084979" y="2916556"/>
            <a:ext cx="786260"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3" name="Connector: Elbow 42">
            <a:extLst>
              <a:ext uri="{FF2B5EF4-FFF2-40B4-BE49-F238E27FC236}">
                <a16:creationId xmlns:a16="http://schemas.microsoft.com/office/drawing/2014/main" id="{86E4C270-4B45-3E91-BC4E-D5329B31BA19}"/>
              </a:ext>
            </a:extLst>
          </p:cNvPr>
          <p:cNvCxnSpPr>
            <a:cxnSpLocks/>
            <a:stCxn id="42" idx="0"/>
          </p:cNvCxnSpPr>
          <p:nvPr/>
        </p:nvCxnSpPr>
        <p:spPr>
          <a:xfrm rot="5400000" flipH="1" flipV="1">
            <a:off x="4052779" y="-850616"/>
            <a:ext cx="1192503" cy="6341843"/>
          </a:xfrm>
          <a:prstGeom prst="bentConnector2">
            <a:avLst/>
          </a:prstGeom>
        </p:spPr>
        <p:style>
          <a:lnRef idx="1">
            <a:schemeClr val="accent5"/>
          </a:lnRef>
          <a:fillRef idx="0">
            <a:schemeClr val="accent5"/>
          </a:fillRef>
          <a:effectRef idx="0">
            <a:schemeClr val="accent5"/>
          </a:effectRef>
          <a:fontRef idx="minor">
            <a:schemeClr val="tx1"/>
          </a:fontRef>
        </p:style>
      </p:cxnSp>
      <p:sp>
        <p:nvSpPr>
          <p:cNvPr id="44" name="Trapezoid 19">
            <a:extLst>
              <a:ext uri="{FF2B5EF4-FFF2-40B4-BE49-F238E27FC236}">
                <a16:creationId xmlns:a16="http://schemas.microsoft.com/office/drawing/2014/main" id="{7168A17D-2A94-9E6E-A8B0-DE6C565A6BB7}"/>
              </a:ext>
            </a:extLst>
          </p:cNvPr>
          <p:cNvSpPr/>
          <p:nvPr/>
        </p:nvSpPr>
        <p:spPr>
          <a:xfrm rot="16200000">
            <a:off x="415441" y="3277776"/>
            <a:ext cx="3751342" cy="876936"/>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89C86D6-734C-4BA4-9FE2-C20CA0564742}"/>
              </a:ext>
            </a:extLst>
          </p:cNvPr>
          <p:cNvGrpSpPr/>
          <p:nvPr/>
        </p:nvGrpSpPr>
        <p:grpSpPr>
          <a:xfrm>
            <a:off x="2714317" y="1744874"/>
            <a:ext cx="2981314" cy="3942738"/>
            <a:chOff x="2714317" y="1744874"/>
            <a:chExt cx="2981314" cy="3942738"/>
          </a:xfrm>
        </p:grpSpPr>
        <p:grpSp>
          <p:nvGrpSpPr>
            <p:cNvPr id="31" name="Group 30">
              <a:extLst>
                <a:ext uri="{FF2B5EF4-FFF2-40B4-BE49-F238E27FC236}">
                  <a16:creationId xmlns:a16="http://schemas.microsoft.com/office/drawing/2014/main" id="{9BB6EC57-00EF-FD6E-71EE-9708F4028A4E}"/>
                </a:ext>
              </a:extLst>
            </p:cNvPr>
            <p:cNvGrpSpPr/>
            <p:nvPr/>
          </p:nvGrpSpPr>
          <p:grpSpPr>
            <a:xfrm>
              <a:off x="2714317" y="1744874"/>
              <a:ext cx="2981314" cy="3942738"/>
              <a:chOff x="308857" y="382029"/>
              <a:chExt cx="4706202" cy="5957716"/>
            </a:xfrm>
          </p:grpSpPr>
          <p:pic>
            <p:nvPicPr>
              <p:cNvPr id="32" name="Picture 2">
                <a:extLst>
                  <a:ext uri="{FF2B5EF4-FFF2-40B4-BE49-F238E27FC236}">
                    <a16:creationId xmlns:a16="http://schemas.microsoft.com/office/drawing/2014/main" id="{FE7745EB-6835-AA1B-7D85-447A3235E5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9" t="17714" r="31922" b="7265"/>
              <a:stretch/>
            </p:blipFill>
            <p:spPr bwMode="auto">
              <a:xfrm>
                <a:off x="308858" y="382029"/>
                <a:ext cx="4706201" cy="59577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631071C8-1B66-87BC-22EB-2D4F19DF3ABD}"/>
                  </a:ext>
                </a:extLst>
              </p:cNvPr>
              <p:cNvSpPr/>
              <p:nvPr/>
            </p:nvSpPr>
            <p:spPr>
              <a:xfrm>
                <a:off x="308858" y="4396740"/>
                <a:ext cx="4706201" cy="15105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a:extLst>
                  <a:ext uri="{FF2B5EF4-FFF2-40B4-BE49-F238E27FC236}">
                    <a16:creationId xmlns:a16="http://schemas.microsoft.com/office/drawing/2014/main" id="{0150D2BE-EF59-1D90-3627-08D7BB55EF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9" t="68436" r="31922" b="20410"/>
              <a:stretch/>
            </p:blipFill>
            <p:spPr bwMode="auto">
              <a:xfrm>
                <a:off x="308857" y="5008155"/>
                <a:ext cx="4706201"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33704B90-E639-6415-EF91-C877815F7A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9" t="79591" r="31922" b="12710"/>
              <a:stretch/>
            </p:blipFill>
            <p:spPr bwMode="auto">
              <a:xfrm>
                <a:off x="308858" y="4396740"/>
                <a:ext cx="4706201" cy="611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021DC545-583A-B69A-5993-1156CB251AD9}"/>
                </a:ext>
              </a:extLst>
            </p:cNvPr>
            <p:cNvGrpSpPr/>
            <p:nvPr/>
          </p:nvGrpSpPr>
          <p:grpSpPr>
            <a:xfrm>
              <a:off x="3998182" y="4801115"/>
              <a:ext cx="883181" cy="153888"/>
              <a:chOff x="3998182" y="4801115"/>
              <a:chExt cx="883181" cy="153888"/>
            </a:xfrm>
          </p:grpSpPr>
          <p:sp>
            <p:nvSpPr>
              <p:cNvPr id="4" name="Rectangle 3">
                <a:extLst>
                  <a:ext uri="{FF2B5EF4-FFF2-40B4-BE49-F238E27FC236}">
                    <a16:creationId xmlns:a16="http://schemas.microsoft.com/office/drawing/2014/main" id="{4CA71BDE-B19B-296B-79DB-A3D3B18949F8}"/>
                  </a:ext>
                </a:extLst>
              </p:cNvPr>
              <p:cNvSpPr/>
              <p:nvPr/>
            </p:nvSpPr>
            <p:spPr>
              <a:xfrm>
                <a:off x="4081463" y="4813374"/>
                <a:ext cx="476250" cy="106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E086B2-94DD-4315-53F7-D7C33302C777}"/>
                  </a:ext>
                </a:extLst>
              </p:cNvPr>
              <p:cNvSpPr txBox="1"/>
              <p:nvPr/>
            </p:nvSpPr>
            <p:spPr>
              <a:xfrm>
                <a:off x="3998182" y="4801115"/>
                <a:ext cx="883181" cy="153888"/>
              </a:xfrm>
              <a:prstGeom prst="rect">
                <a:avLst/>
              </a:prstGeom>
              <a:noFill/>
            </p:spPr>
            <p:txBody>
              <a:bodyPr wrap="square" rtlCol="0">
                <a:spAutoFit/>
              </a:bodyPr>
              <a:lstStyle/>
              <a:p>
                <a:r>
                  <a:rPr lang="en-US" sz="400">
                    <a:solidFill>
                      <a:srgbClr val="6C6C6C"/>
                    </a:solidFill>
                  </a:rPr>
                  <a:t>[</a:t>
                </a:r>
                <a:r>
                  <a:rPr lang="en-US" sz="400" i="1">
                    <a:solidFill>
                      <a:srgbClr val="6C6C6C"/>
                    </a:solidFill>
                  </a:rPr>
                  <a:t>Organization Name</a:t>
                </a:r>
                <a:r>
                  <a:rPr lang="en-US" sz="400">
                    <a:solidFill>
                      <a:srgbClr val="6C6C6C"/>
                    </a:solidFill>
                  </a:rPr>
                  <a:t>]</a:t>
                </a:r>
              </a:p>
            </p:txBody>
          </p:sp>
        </p:grpSp>
      </p:grpSp>
      <p:sp>
        <p:nvSpPr>
          <p:cNvPr id="45" name="Rectangle 44">
            <a:extLst>
              <a:ext uri="{FF2B5EF4-FFF2-40B4-BE49-F238E27FC236}">
                <a16:creationId xmlns:a16="http://schemas.microsoft.com/office/drawing/2014/main" id="{D1A682FC-2D77-1F26-4679-D47AB4C285AA}"/>
              </a:ext>
            </a:extLst>
          </p:cNvPr>
          <p:cNvSpPr/>
          <p:nvPr/>
        </p:nvSpPr>
        <p:spPr>
          <a:xfrm>
            <a:off x="2810215" y="2256334"/>
            <a:ext cx="125653" cy="2919818"/>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1633BC93-40C0-796E-541A-8A43AF2C17E2}"/>
              </a:ext>
            </a:extLst>
          </p:cNvPr>
          <p:cNvCxnSpPr>
            <a:cxnSpLocks/>
          </p:cNvCxnSpPr>
          <p:nvPr/>
        </p:nvCxnSpPr>
        <p:spPr>
          <a:xfrm>
            <a:off x="2932134" y="4050947"/>
            <a:ext cx="48878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1DD8508-875C-553C-F423-90F1CEE1F71A}"/>
              </a:ext>
            </a:extLst>
          </p:cNvPr>
          <p:cNvSpPr/>
          <p:nvPr/>
        </p:nvSpPr>
        <p:spPr>
          <a:xfrm>
            <a:off x="5255686" y="5484746"/>
            <a:ext cx="375429" cy="18496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7FEA82B8-29D5-EDAD-9A11-66397B99672A}"/>
              </a:ext>
            </a:extLst>
          </p:cNvPr>
          <p:cNvCxnSpPr>
            <a:cxnSpLocks/>
            <a:stCxn id="47" idx="3"/>
            <a:endCxn id="40" idx="1"/>
          </p:cNvCxnSpPr>
          <p:nvPr/>
        </p:nvCxnSpPr>
        <p:spPr>
          <a:xfrm flipV="1">
            <a:off x="5631115" y="5568809"/>
            <a:ext cx="2248072" cy="842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64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29</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3" name="Rectangle 2">
            <a:extLst>
              <a:ext uri="{FF2B5EF4-FFF2-40B4-BE49-F238E27FC236}">
                <a16:creationId xmlns:a16="http://schemas.microsoft.com/office/drawing/2014/main" id="{11C1213F-1CB5-70DE-CEA0-41AAF323724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pic>
        <p:nvPicPr>
          <p:cNvPr id="4" name="Picture 3">
            <a:extLst>
              <a:ext uri="{FF2B5EF4-FFF2-40B4-BE49-F238E27FC236}">
                <a16:creationId xmlns:a16="http://schemas.microsoft.com/office/drawing/2014/main" id="{1B3979C9-575F-7DB2-E18F-D9AE96470A7F}"/>
              </a:ext>
            </a:extLst>
          </p:cNvPr>
          <p:cNvPicPr>
            <a:picLocks noChangeAspect="1"/>
          </p:cNvPicPr>
          <p:nvPr/>
        </p:nvPicPr>
        <p:blipFill>
          <a:blip r:embed="rId3"/>
          <a:stretch>
            <a:fillRect/>
          </a:stretch>
        </p:blipFill>
        <p:spPr>
          <a:xfrm>
            <a:off x="769927" y="1857743"/>
            <a:ext cx="6682741" cy="312798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0D833B34-2001-7137-64BA-A5DF85A23C6E}"/>
              </a:ext>
            </a:extLst>
          </p:cNvPr>
          <p:cNvSpPr/>
          <p:nvPr/>
        </p:nvSpPr>
        <p:spPr>
          <a:xfrm>
            <a:off x="768447" y="2241796"/>
            <a:ext cx="5327553" cy="274392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CC92B8C-9613-944B-9AAC-8D025812CE30}"/>
              </a:ext>
            </a:extLst>
          </p:cNvPr>
          <p:cNvCxnSpPr>
            <a:cxnSpLocks/>
          </p:cNvCxnSpPr>
          <p:nvPr/>
        </p:nvCxnSpPr>
        <p:spPr>
          <a:xfrm>
            <a:off x="6096000" y="4144553"/>
            <a:ext cx="177849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3C79F8-D75C-5D3B-5989-600EB7AFBFAB}"/>
              </a:ext>
            </a:extLst>
          </p:cNvPr>
          <p:cNvSpPr txBox="1"/>
          <p:nvPr/>
        </p:nvSpPr>
        <p:spPr>
          <a:xfrm>
            <a:off x="7875973" y="3844471"/>
            <a:ext cx="3542190" cy="938719"/>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br>
              <a:rPr lang="en-US" sz="1100"/>
            </a:br>
            <a:br>
              <a:rPr lang="en-US" sz="1100"/>
            </a:br>
            <a:endParaRPr lang="en-US" sz="1100"/>
          </a:p>
        </p:txBody>
      </p:sp>
    </p:spTree>
    <p:extLst>
      <p:ext uri="{BB962C8B-B14F-4D97-AF65-F5344CB8AC3E}">
        <p14:creationId xmlns:p14="http://schemas.microsoft.com/office/powerpoint/2010/main" val="3714210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2B70-2672-D7DC-06C3-6E5D1DC27C08}"/>
              </a:ext>
            </a:extLst>
          </p:cNvPr>
          <p:cNvSpPr>
            <a:spLocks noGrp="1"/>
          </p:cNvSpPr>
          <p:nvPr>
            <p:ph type="title"/>
          </p:nvPr>
        </p:nvSpPr>
        <p:spPr/>
        <p:txBody>
          <a:bodyPr/>
          <a:lstStyle/>
          <a:p>
            <a:r>
              <a:rPr lang="en-US"/>
              <a:t>User Registration Workflow</a:t>
            </a:r>
          </a:p>
        </p:txBody>
      </p:sp>
      <p:pic>
        <p:nvPicPr>
          <p:cNvPr id="3" name="Picture 4" descr="A picture containing text, diagram, handwriting, font&#10;&#10;Description automatically generated">
            <a:extLst>
              <a:ext uri="{FF2B5EF4-FFF2-40B4-BE49-F238E27FC236}">
                <a16:creationId xmlns:a16="http://schemas.microsoft.com/office/drawing/2014/main" id="{CFC601AB-ABFA-54B8-41B9-47857F228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232" y="1710804"/>
            <a:ext cx="11605342" cy="2966138"/>
          </a:xfrm>
        </p:spPr>
      </p:pic>
      <p:sp>
        <p:nvSpPr>
          <p:cNvPr id="4" name="Slide Number Placeholder 3">
            <a:extLst>
              <a:ext uri="{FF2B5EF4-FFF2-40B4-BE49-F238E27FC236}">
                <a16:creationId xmlns:a16="http://schemas.microsoft.com/office/drawing/2014/main" id="{A763A5B6-0A27-663C-524C-862677037485}"/>
              </a:ext>
            </a:extLst>
          </p:cNvPr>
          <p:cNvSpPr>
            <a:spLocks noGrp="1"/>
          </p:cNvSpPr>
          <p:nvPr>
            <p:ph type="sldNum" sz="quarter" idx="10"/>
          </p:nvPr>
        </p:nvSpPr>
        <p:spPr/>
        <p:txBody>
          <a:bodyPr/>
          <a:lstStyle/>
          <a:p>
            <a:fld id="{E773C8E2-B35B-254F-A137-6F2F570DAACB}" type="slidenum">
              <a:rPr lang="en-US" smtClean="0"/>
              <a:pPr/>
              <a:t>3</a:t>
            </a:fld>
            <a:endParaRPr lang="en-US"/>
          </a:p>
        </p:txBody>
      </p:sp>
      <p:sp>
        <p:nvSpPr>
          <p:cNvPr id="5" name="Rectangle 4">
            <a:extLst>
              <a:ext uri="{FF2B5EF4-FFF2-40B4-BE49-F238E27FC236}">
                <a16:creationId xmlns:a16="http://schemas.microsoft.com/office/drawing/2014/main" id="{A95BC23D-1AF2-2612-2D7E-BC7582025EBE}"/>
              </a:ext>
            </a:extLst>
          </p:cNvPr>
          <p:cNvSpPr/>
          <p:nvPr/>
        </p:nvSpPr>
        <p:spPr>
          <a:xfrm>
            <a:off x="2419347" y="2619375"/>
            <a:ext cx="433387" cy="142875"/>
          </a:xfrm>
          <a:prstGeom prst="rect">
            <a:avLst/>
          </a:prstGeom>
          <a:solidFill>
            <a:srgbClr val="F5F6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a:solidFill>
                  <a:schemeClr val="tx1"/>
                </a:solidFill>
              </a:rPr>
              <a:t>IRS.gov</a:t>
            </a:r>
          </a:p>
        </p:txBody>
      </p:sp>
    </p:spTree>
    <p:extLst>
      <p:ext uri="{BB962C8B-B14F-4D97-AF65-F5344CB8AC3E}">
        <p14:creationId xmlns:p14="http://schemas.microsoft.com/office/powerpoint/2010/main" val="2935720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E5D4B0D-04FA-2CDA-3A9D-660301D65200}"/>
              </a:ext>
            </a:extLst>
          </p:cNvPr>
          <p:cNvGrpSpPr/>
          <p:nvPr/>
        </p:nvGrpSpPr>
        <p:grpSpPr>
          <a:xfrm>
            <a:off x="988690" y="1790605"/>
            <a:ext cx="4758394" cy="4186903"/>
            <a:chOff x="988690" y="1790605"/>
            <a:chExt cx="4758394" cy="4186903"/>
          </a:xfrm>
          <a:effectLst>
            <a:outerShdw blurRad="50800" dist="38100" dir="2700000" algn="tl" rotWithShape="0">
              <a:prstClr val="black">
                <a:alpha val="40000"/>
              </a:prstClr>
            </a:outerShdw>
          </a:effectLst>
        </p:grpSpPr>
        <p:pic>
          <p:nvPicPr>
            <p:cNvPr id="45" name="Picture 44">
              <a:extLst>
                <a:ext uri="{FF2B5EF4-FFF2-40B4-BE49-F238E27FC236}">
                  <a16:creationId xmlns:a16="http://schemas.microsoft.com/office/drawing/2014/main" id="{4AD56FAA-15C3-611B-4D17-B02C4803925A}"/>
                </a:ext>
              </a:extLst>
            </p:cNvPr>
            <p:cNvPicPr>
              <a:picLocks noChangeAspect="1"/>
            </p:cNvPicPr>
            <p:nvPr/>
          </p:nvPicPr>
          <p:blipFill>
            <a:blip r:embed="rId3"/>
            <a:stretch>
              <a:fillRect/>
            </a:stretch>
          </p:blipFill>
          <p:spPr>
            <a:xfrm>
              <a:off x="988690" y="4542401"/>
              <a:ext cx="4758394" cy="1435107"/>
            </a:xfrm>
            <a:prstGeom prst="rect">
              <a:avLst/>
            </a:prstGeom>
          </p:spPr>
        </p:pic>
        <p:grpSp>
          <p:nvGrpSpPr>
            <p:cNvPr id="14" name="Group 13">
              <a:extLst>
                <a:ext uri="{FF2B5EF4-FFF2-40B4-BE49-F238E27FC236}">
                  <a16:creationId xmlns:a16="http://schemas.microsoft.com/office/drawing/2014/main" id="{C2CB28B0-B48E-A1DB-4655-434961BD3720}"/>
                </a:ext>
              </a:extLst>
            </p:cNvPr>
            <p:cNvGrpSpPr/>
            <p:nvPr/>
          </p:nvGrpSpPr>
          <p:grpSpPr>
            <a:xfrm>
              <a:off x="988690" y="1790605"/>
              <a:ext cx="4758394" cy="2983476"/>
              <a:chOff x="952114" y="1746103"/>
              <a:chExt cx="6570862" cy="3932819"/>
            </a:xfrm>
            <a:effectLst/>
          </p:grpSpPr>
          <p:sp>
            <p:nvSpPr>
              <p:cNvPr id="17" name="Rectangle 16">
                <a:extLst>
                  <a:ext uri="{FF2B5EF4-FFF2-40B4-BE49-F238E27FC236}">
                    <a16:creationId xmlns:a16="http://schemas.microsoft.com/office/drawing/2014/main" id="{CD14E084-30F2-0D51-93A6-4373AD332F2A}"/>
                  </a:ext>
                </a:extLst>
              </p:cNvPr>
              <p:cNvSpPr/>
              <p:nvPr/>
            </p:nvSpPr>
            <p:spPr>
              <a:xfrm>
                <a:off x="5051835" y="1746103"/>
                <a:ext cx="2471141" cy="3932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7501189-8FFA-59FA-B777-558B04220749}"/>
                  </a:ext>
                </a:extLst>
              </p:cNvPr>
              <p:cNvPicPr>
                <a:picLocks noChangeAspect="1"/>
              </p:cNvPicPr>
              <p:nvPr/>
            </p:nvPicPr>
            <p:blipFill>
              <a:blip r:embed="rId4"/>
              <a:stretch>
                <a:fillRect/>
              </a:stretch>
            </p:blipFill>
            <p:spPr>
              <a:xfrm>
                <a:off x="952114" y="1746103"/>
                <a:ext cx="4286470" cy="3657789"/>
              </a:xfrm>
              <a:prstGeom prst="rect">
                <a:avLst/>
              </a:prstGeom>
            </p:spPr>
          </p:pic>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30</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4" name="Rectangle 3">
            <a:extLst>
              <a:ext uri="{FF2B5EF4-FFF2-40B4-BE49-F238E27FC236}">
                <a16:creationId xmlns:a16="http://schemas.microsoft.com/office/drawing/2014/main" id="{050DF670-CD0B-2521-350A-1FBCF1F5A388}"/>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sp>
        <p:nvSpPr>
          <p:cNvPr id="29" name="Rectangle 28">
            <a:extLst>
              <a:ext uri="{FF2B5EF4-FFF2-40B4-BE49-F238E27FC236}">
                <a16:creationId xmlns:a16="http://schemas.microsoft.com/office/drawing/2014/main" id="{E6FB6B6C-66F6-36AE-A8BA-6F1C37426742}"/>
              </a:ext>
            </a:extLst>
          </p:cNvPr>
          <p:cNvSpPr/>
          <p:nvPr/>
        </p:nvSpPr>
        <p:spPr>
          <a:xfrm>
            <a:off x="961531" y="1778627"/>
            <a:ext cx="4599211" cy="67678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424E6FD-8885-AA3B-1833-44C968FB01FE}"/>
              </a:ext>
            </a:extLst>
          </p:cNvPr>
          <p:cNvCxnSpPr>
            <a:cxnSpLocks/>
            <a:endCxn id="31" idx="1"/>
          </p:cNvCxnSpPr>
          <p:nvPr/>
        </p:nvCxnSpPr>
        <p:spPr>
          <a:xfrm flipV="1">
            <a:off x="5587898" y="2059333"/>
            <a:ext cx="1678972" cy="795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F179A92-7E84-9D25-8F21-5A7D12017162}"/>
              </a:ext>
            </a:extLst>
          </p:cNvPr>
          <p:cNvSpPr txBox="1"/>
          <p:nvPr/>
        </p:nvSpPr>
        <p:spPr>
          <a:xfrm>
            <a:off x="7266870" y="1843889"/>
            <a:ext cx="4547808" cy="430887"/>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 </a:t>
            </a:r>
            <a:r>
              <a:rPr lang="en-US" sz="1100"/>
              <a:t>and identify if the facility is located on land under Tribal Regulatory Authority. </a:t>
            </a:r>
          </a:p>
        </p:txBody>
      </p:sp>
      <p:sp>
        <p:nvSpPr>
          <p:cNvPr id="32" name="Rectangle 31">
            <a:extLst>
              <a:ext uri="{FF2B5EF4-FFF2-40B4-BE49-F238E27FC236}">
                <a16:creationId xmlns:a16="http://schemas.microsoft.com/office/drawing/2014/main" id="{BB0BC3BB-0D1E-AA0E-005B-EEEE50BC2E71}"/>
              </a:ext>
            </a:extLst>
          </p:cNvPr>
          <p:cNvSpPr/>
          <p:nvPr/>
        </p:nvSpPr>
        <p:spPr>
          <a:xfrm>
            <a:off x="961533" y="2609121"/>
            <a:ext cx="4599209" cy="8528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CD73829-3666-2E96-2F0B-5B5C58C588CC}"/>
              </a:ext>
            </a:extLst>
          </p:cNvPr>
          <p:cNvSpPr/>
          <p:nvPr/>
        </p:nvSpPr>
        <p:spPr>
          <a:xfrm>
            <a:off x="961534" y="3513333"/>
            <a:ext cx="4599208" cy="1036913"/>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4E00F68E-2BD5-2377-DA6A-F5DC9441E3B9}"/>
              </a:ext>
            </a:extLst>
          </p:cNvPr>
          <p:cNvCxnSpPr>
            <a:cxnSpLocks/>
          </p:cNvCxnSpPr>
          <p:nvPr/>
        </p:nvCxnSpPr>
        <p:spPr>
          <a:xfrm>
            <a:off x="5557832" y="3004441"/>
            <a:ext cx="174212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B7E048-2DC8-C58C-32E4-1A77EB296ED0}"/>
              </a:ext>
            </a:extLst>
          </p:cNvPr>
          <p:cNvCxnSpPr>
            <a:cxnSpLocks/>
          </p:cNvCxnSpPr>
          <p:nvPr/>
        </p:nvCxnSpPr>
        <p:spPr>
          <a:xfrm>
            <a:off x="5589882" y="3985243"/>
            <a:ext cx="17100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4FC81D-6B5B-983B-CEB6-ED5E20EE2EC9}"/>
              </a:ext>
            </a:extLst>
          </p:cNvPr>
          <p:cNvSpPr txBox="1"/>
          <p:nvPr/>
        </p:nvSpPr>
        <p:spPr>
          <a:xfrm>
            <a:off x="7335450" y="2853841"/>
            <a:ext cx="4547808" cy="261610"/>
          </a:xfrm>
          <a:prstGeom prst="rect">
            <a:avLst/>
          </a:prstGeom>
          <a:noFill/>
        </p:spPr>
        <p:txBody>
          <a:bodyPr wrap="square" rtlCol="0">
            <a:spAutoFit/>
          </a:bodyPr>
          <a:lstStyle/>
          <a:p>
            <a:r>
              <a:rPr lang="en-US" sz="1100"/>
              <a:t>Applicants will select the facility </a:t>
            </a:r>
            <a:r>
              <a:rPr lang="en-US" sz="1100" b="1"/>
              <a:t>Technology Type</a:t>
            </a:r>
            <a:endParaRPr lang="en-US" sz="1100"/>
          </a:p>
        </p:txBody>
      </p:sp>
      <p:sp>
        <p:nvSpPr>
          <p:cNvPr id="37" name="TextBox 36">
            <a:extLst>
              <a:ext uri="{FF2B5EF4-FFF2-40B4-BE49-F238E27FC236}">
                <a16:creationId xmlns:a16="http://schemas.microsoft.com/office/drawing/2014/main" id="{4F18AEC3-5884-9A1C-0BD1-30986ECC0545}"/>
              </a:ext>
            </a:extLst>
          </p:cNvPr>
          <p:cNvSpPr txBox="1"/>
          <p:nvPr/>
        </p:nvSpPr>
        <p:spPr>
          <a:xfrm>
            <a:off x="7270812" y="3288812"/>
            <a:ext cx="4547808" cy="1031051"/>
          </a:xfrm>
          <a:prstGeom prst="rect">
            <a:avLst/>
          </a:prstGeom>
          <a:noFill/>
        </p:spPr>
        <p:txBody>
          <a:bodyPr wrap="square" lIns="91440" tIns="45720" rIns="91440" bIns="45720" rtlCol="0" anchor="t">
            <a:spAutoFit/>
          </a:bodyPr>
          <a:lstStyle/>
          <a:p>
            <a:r>
              <a:rPr lang="en-US" sz="1100"/>
              <a:t>Applicants will enter the </a:t>
            </a:r>
            <a:r>
              <a:rPr lang="en-US" sz="1100" b="1"/>
              <a:t>energy generating capacity</a:t>
            </a:r>
            <a:r>
              <a:rPr lang="en-US" sz="1100"/>
              <a:t> of the facility. </a:t>
            </a:r>
          </a:p>
          <a:p>
            <a:endParaRPr lang="en-US" sz="600" i="1"/>
          </a:p>
          <a:p>
            <a:r>
              <a:rPr lang="en-US" sz="1100" i="1"/>
              <a:t>Note: fields are conditional based on the technology type selected. For example, if the applicant selects Wind Energy Facility, the applicant will be prompted to complete only Energy Generating Capacity (kW AC).</a:t>
            </a:r>
            <a:endParaRPr lang="en-US" sz="1100"/>
          </a:p>
        </p:txBody>
      </p:sp>
      <p:sp>
        <p:nvSpPr>
          <p:cNvPr id="38" name="TextBox 37">
            <a:extLst>
              <a:ext uri="{FF2B5EF4-FFF2-40B4-BE49-F238E27FC236}">
                <a16:creationId xmlns:a16="http://schemas.microsoft.com/office/drawing/2014/main" id="{254813D2-24D4-93D9-2E90-A966AB18B131}"/>
              </a:ext>
            </a:extLst>
          </p:cNvPr>
          <p:cNvSpPr txBox="1"/>
          <p:nvPr/>
        </p:nvSpPr>
        <p:spPr>
          <a:xfrm>
            <a:off x="7270812" y="4351134"/>
            <a:ext cx="4547808" cy="1215717"/>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600"/>
          </a:p>
          <a:p>
            <a:r>
              <a:rPr lang="en-US" sz="1100" i="1"/>
              <a:t>Note: Facility Usage is conditional for each subcategory based on requirements outlined in guidance. Questions and response options will differ across each subcategory. </a:t>
            </a:r>
          </a:p>
        </p:txBody>
      </p:sp>
      <p:sp>
        <p:nvSpPr>
          <p:cNvPr id="39" name="Rectangle 38">
            <a:extLst>
              <a:ext uri="{FF2B5EF4-FFF2-40B4-BE49-F238E27FC236}">
                <a16:creationId xmlns:a16="http://schemas.microsoft.com/office/drawing/2014/main" id="{2FA647D1-15FD-DA49-11ED-23D91E0C61C5}"/>
              </a:ext>
            </a:extLst>
          </p:cNvPr>
          <p:cNvSpPr/>
          <p:nvPr/>
        </p:nvSpPr>
        <p:spPr>
          <a:xfrm>
            <a:off x="972665" y="4541757"/>
            <a:ext cx="4599208" cy="117828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5A09619F-C20D-7C14-EF0A-A27CF7F11B45}"/>
              </a:ext>
            </a:extLst>
          </p:cNvPr>
          <p:cNvCxnSpPr>
            <a:cxnSpLocks/>
          </p:cNvCxnSpPr>
          <p:nvPr/>
        </p:nvCxnSpPr>
        <p:spPr>
          <a:xfrm>
            <a:off x="5544717" y="4955171"/>
            <a:ext cx="171007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033ED2E-DD25-6751-2E38-D4EABEE7DDFD}"/>
              </a:ext>
            </a:extLst>
          </p:cNvPr>
          <p:cNvSpPr/>
          <p:nvPr/>
        </p:nvSpPr>
        <p:spPr>
          <a:xfrm>
            <a:off x="4956845" y="5761515"/>
            <a:ext cx="644317" cy="18474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05F96087-13CC-0220-F8EF-6B173A618B29}"/>
              </a:ext>
            </a:extLst>
          </p:cNvPr>
          <p:cNvCxnSpPr>
            <a:cxnSpLocks/>
            <a:stCxn id="41" idx="3"/>
            <a:endCxn id="43" idx="1"/>
          </p:cNvCxnSpPr>
          <p:nvPr/>
        </p:nvCxnSpPr>
        <p:spPr>
          <a:xfrm flipV="1">
            <a:off x="5601162" y="5832266"/>
            <a:ext cx="1665708" cy="2162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C4A8EDD-24DD-C64B-88B4-5AD8F238EE1D}"/>
              </a:ext>
            </a:extLst>
          </p:cNvPr>
          <p:cNvSpPr txBox="1"/>
          <p:nvPr/>
        </p:nvSpPr>
        <p:spPr>
          <a:xfrm>
            <a:off x="7266870" y="5616822"/>
            <a:ext cx="4616388" cy="430887"/>
          </a:xfrm>
          <a:prstGeom prst="rect">
            <a:avLst/>
          </a:prstGeom>
          <a:noFill/>
        </p:spPr>
        <p:txBody>
          <a:bodyPr wrap="square" rtlCol="0">
            <a:spAutoFit/>
          </a:bodyPr>
          <a:lstStyle/>
          <a:p>
            <a:r>
              <a:rPr lang="en-US" sz="1100"/>
              <a:t>Once all required fields have been completed, applicants will select </a:t>
            </a:r>
            <a:r>
              <a:rPr lang="en-US" sz="1100" b="1"/>
              <a:t>Next</a:t>
            </a:r>
            <a:r>
              <a:rPr lang="en-US" sz="1100"/>
              <a:t> to move on to required documentation. </a:t>
            </a:r>
          </a:p>
        </p:txBody>
      </p:sp>
    </p:spTree>
    <p:extLst>
      <p:ext uri="{BB962C8B-B14F-4D97-AF65-F5344CB8AC3E}">
        <p14:creationId xmlns:p14="http://schemas.microsoft.com/office/powerpoint/2010/main" val="3596160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1D27F13-586F-838C-7CEB-1F663C6F13CD}"/>
              </a:ext>
            </a:extLst>
          </p:cNvPr>
          <p:cNvGrpSpPr/>
          <p:nvPr/>
        </p:nvGrpSpPr>
        <p:grpSpPr>
          <a:xfrm>
            <a:off x="839787" y="1611522"/>
            <a:ext cx="6661843" cy="3135738"/>
            <a:chOff x="839787" y="1611522"/>
            <a:chExt cx="6661843" cy="3135738"/>
          </a:xfrm>
        </p:grpSpPr>
        <p:pic>
          <p:nvPicPr>
            <p:cNvPr id="15" name="Picture 14" descr="A screenshot of a computer&#10;&#10;Description automatically generated">
              <a:extLst>
                <a:ext uri="{FF2B5EF4-FFF2-40B4-BE49-F238E27FC236}">
                  <a16:creationId xmlns:a16="http://schemas.microsoft.com/office/drawing/2014/main" id="{9B54D224-8D51-DD9B-4C97-4DE940CE1F27}"/>
                </a:ext>
              </a:extLst>
            </p:cNvPr>
            <p:cNvPicPr>
              <a:picLocks noChangeAspect="1"/>
            </p:cNvPicPr>
            <p:nvPr/>
          </p:nvPicPr>
          <p:blipFill rotWithShape="1">
            <a:blip r:embed="rId3">
              <a:extLst>
                <a:ext uri="{28A0092B-C50C-407E-A947-70E740481C1C}">
                  <a14:useLocalDpi xmlns:a14="http://schemas.microsoft.com/office/drawing/2010/main" val="0"/>
                </a:ext>
              </a:extLst>
            </a:blip>
            <a:srcRect b="23874"/>
            <a:stretch/>
          </p:blipFill>
          <p:spPr>
            <a:xfrm>
              <a:off x="839787" y="1611522"/>
              <a:ext cx="6661843" cy="3135738"/>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276BF6C5-D384-0419-FC95-6E1A2A865D1B}"/>
                </a:ext>
              </a:extLst>
            </p:cNvPr>
            <p:cNvGrpSpPr/>
            <p:nvPr/>
          </p:nvGrpSpPr>
          <p:grpSpPr>
            <a:xfrm>
              <a:off x="1152008" y="2823439"/>
              <a:ext cx="425450" cy="153888"/>
              <a:chOff x="1152008" y="2715489"/>
              <a:chExt cx="425450" cy="153888"/>
            </a:xfrm>
          </p:grpSpPr>
          <p:sp>
            <p:nvSpPr>
              <p:cNvPr id="8" name="Rectangle 7">
                <a:extLst>
                  <a:ext uri="{FF2B5EF4-FFF2-40B4-BE49-F238E27FC236}">
                    <a16:creationId xmlns:a16="http://schemas.microsoft.com/office/drawing/2014/main" id="{B5DC08AE-6372-11FB-330B-23B16A494092}"/>
                  </a:ext>
                </a:extLst>
              </p:cNvPr>
              <p:cNvSpPr/>
              <p:nvPr/>
            </p:nvSpPr>
            <p:spPr>
              <a:xfrm>
                <a:off x="1238250" y="2765425"/>
                <a:ext cx="231775" cy="60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A003777-99FB-8F06-23AA-DEED021BF274}"/>
                  </a:ext>
                </a:extLst>
              </p:cNvPr>
              <p:cNvSpPr txBox="1"/>
              <p:nvPr/>
            </p:nvSpPr>
            <p:spPr>
              <a:xfrm>
                <a:off x="1152008" y="2715489"/>
                <a:ext cx="425450" cy="153888"/>
              </a:xfrm>
              <a:prstGeom prst="rect">
                <a:avLst/>
              </a:prstGeom>
              <a:noFill/>
            </p:spPr>
            <p:txBody>
              <a:bodyPr wrap="square" rtlCol="0">
                <a:spAutoFit/>
              </a:bodyPr>
              <a:lstStyle/>
              <a:p>
                <a:r>
                  <a:rPr lang="en-US" sz="400"/>
                  <a:t>executed</a:t>
                </a:r>
              </a:p>
            </p:txBody>
          </p:sp>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31</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sp>
        <p:nvSpPr>
          <p:cNvPr id="16" name="TextBox 15">
            <a:extLst>
              <a:ext uri="{FF2B5EF4-FFF2-40B4-BE49-F238E27FC236}">
                <a16:creationId xmlns:a16="http://schemas.microsoft.com/office/drawing/2014/main" id="{F995E3EB-CC46-355D-5147-6C96D45F5905}"/>
              </a:ext>
            </a:extLst>
          </p:cNvPr>
          <p:cNvSpPr txBox="1"/>
          <p:nvPr/>
        </p:nvSpPr>
        <p:spPr>
          <a:xfrm>
            <a:off x="7918882" y="4228078"/>
            <a:ext cx="3542190" cy="600164"/>
          </a:xfrm>
          <a:prstGeom prst="rect">
            <a:avLst/>
          </a:prstGeom>
          <a:noFill/>
        </p:spPr>
        <p:txBody>
          <a:bodyPr wrap="square" rtlCol="0">
            <a:spAutoFit/>
          </a:bodyPr>
          <a:lstStyle/>
          <a:p>
            <a:r>
              <a:rPr lang="en-US" sz="1100"/>
              <a:t>Once required documents have been attached, applicants will select </a:t>
            </a:r>
            <a:r>
              <a:rPr lang="en-US" sz="1100" b="1"/>
              <a:t>Next</a:t>
            </a:r>
            <a:r>
              <a:rPr lang="en-US" sz="1100"/>
              <a:t> to review their application prior to submission. </a:t>
            </a:r>
          </a:p>
        </p:txBody>
      </p:sp>
      <p:sp>
        <p:nvSpPr>
          <p:cNvPr id="12" name="TextBox 11">
            <a:extLst>
              <a:ext uri="{FF2B5EF4-FFF2-40B4-BE49-F238E27FC236}">
                <a16:creationId xmlns:a16="http://schemas.microsoft.com/office/drawing/2014/main" id="{6E38FB15-195D-C7BC-073C-F2BCD17F641C}"/>
              </a:ext>
            </a:extLst>
          </p:cNvPr>
          <p:cNvSpPr txBox="1"/>
          <p:nvPr/>
        </p:nvSpPr>
        <p:spPr>
          <a:xfrm>
            <a:off x="7918882" y="2960417"/>
            <a:ext cx="3542190" cy="1107996"/>
          </a:xfrm>
          <a:prstGeom prst="rect">
            <a:avLst/>
          </a:prstGeom>
          <a:noFill/>
        </p:spPr>
        <p:txBody>
          <a:bodyPr wrap="square" lIns="91440" tIns="45720" rIns="91440" bIns="45720" rtlCol="0" anchor="t">
            <a:spAutoFit/>
          </a:bodyPr>
          <a:lstStyle/>
          <a:p>
            <a:r>
              <a:rPr lang="en-US" sz="1100"/>
              <a:t>Applicants will be prompted to attach all required documents per category requirements outlined in the current Revenue Procedure. </a:t>
            </a:r>
          </a:p>
          <a:p>
            <a:endParaRPr lang="en-US" sz="1100"/>
          </a:p>
          <a:p>
            <a:r>
              <a:rPr lang="en-US" sz="1100" i="1"/>
              <a:t>Note: Documentation requirements are conditional based on subcategory chosen by the applicant.</a:t>
            </a:r>
          </a:p>
        </p:txBody>
      </p:sp>
      <p:sp>
        <p:nvSpPr>
          <p:cNvPr id="3" name="Rectangle 2">
            <a:extLst>
              <a:ext uri="{FF2B5EF4-FFF2-40B4-BE49-F238E27FC236}">
                <a16:creationId xmlns:a16="http://schemas.microsoft.com/office/drawing/2014/main" id="{43373134-72B0-956B-8130-9CC83508D202}"/>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pic>
        <p:nvPicPr>
          <p:cNvPr id="21" name="Picture 20">
            <a:extLst>
              <a:ext uri="{FF2B5EF4-FFF2-40B4-BE49-F238E27FC236}">
                <a16:creationId xmlns:a16="http://schemas.microsoft.com/office/drawing/2014/main" id="{7A2FC107-3677-5698-4383-EE65A3F943D1}"/>
              </a:ext>
            </a:extLst>
          </p:cNvPr>
          <p:cNvPicPr>
            <a:picLocks noChangeAspect="1"/>
          </p:cNvPicPr>
          <p:nvPr/>
        </p:nvPicPr>
        <p:blipFill>
          <a:blip r:embed="rId4"/>
          <a:stretch>
            <a:fillRect/>
          </a:stretch>
        </p:blipFill>
        <p:spPr>
          <a:xfrm>
            <a:off x="839787" y="2096319"/>
            <a:ext cx="6376353" cy="2650122"/>
          </a:xfrm>
          <a:prstGeom prst="rect">
            <a:avLst/>
          </a:prstGeom>
        </p:spPr>
      </p:pic>
      <p:sp>
        <p:nvSpPr>
          <p:cNvPr id="22" name="Rectangle 21">
            <a:extLst>
              <a:ext uri="{FF2B5EF4-FFF2-40B4-BE49-F238E27FC236}">
                <a16:creationId xmlns:a16="http://schemas.microsoft.com/office/drawing/2014/main" id="{71B3F697-43FD-960A-FB01-FC1F277C4620}"/>
              </a:ext>
            </a:extLst>
          </p:cNvPr>
          <p:cNvSpPr/>
          <p:nvPr/>
        </p:nvSpPr>
        <p:spPr>
          <a:xfrm>
            <a:off x="1015026" y="2641444"/>
            <a:ext cx="4799034" cy="7875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717C77B-BF97-B9C2-C062-D5B705C60742}"/>
              </a:ext>
            </a:extLst>
          </p:cNvPr>
          <p:cNvSpPr txBox="1"/>
          <p:nvPr/>
        </p:nvSpPr>
        <p:spPr>
          <a:xfrm>
            <a:off x="983624" y="2625820"/>
            <a:ext cx="4763460" cy="784830"/>
          </a:xfrm>
          <a:prstGeom prst="rect">
            <a:avLst/>
          </a:prstGeom>
          <a:noFill/>
        </p:spPr>
        <p:txBody>
          <a:bodyPr wrap="square">
            <a:spAutoFit/>
          </a:bodyPr>
          <a:lstStyle/>
          <a:p>
            <a:r>
              <a:rPr lang="en-US" sz="500"/>
              <a:t>One of the following documents, in its entirety, inclusive of any amendments, appendices, consumer disclosures, and schedules thereto, executed by each party  on or before the date of application submission:</a:t>
            </a:r>
          </a:p>
          <a:p>
            <a:endParaRPr lang="en-US" sz="500"/>
          </a:p>
          <a:p>
            <a:r>
              <a:rPr lang="en-US" sz="500"/>
              <a:t>1) If the applicant will not execute a lease or a power purchase agreement (PPA) with respect to the facility, an executed contract for the installation of the facility owned by the applicant (for example, an engineering, procurement, and construction contract).  For purposes of meeting this requirement, if the applicant will self-install the facility, the applicant must submit a contract to purchase the energy generation equipment.</a:t>
            </a:r>
          </a:p>
          <a:p>
            <a:r>
              <a:rPr lang="en-US" sz="500"/>
              <a:t>2) If the applicant will execute a lease with respect to the facility, an executed contract to lease the facility between the applicant (as the lessor) and the lessee. </a:t>
            </a:r>
          </a:p>
          <a:p>
            <a:r>
              <a:rPr lang="en-US" sz="500"/>
              <a:t>3) If the applicant will execute a PPA with respect to the facility, an executed power purchase agreement for the generation by the facility between the applicant and the offtaker of the electricity generated.</a:t>
            </a:r>
          </a:p>
        </p:txBody>
      </p:sp>
      <p:sp>
        <p:nvSpPr>
          <p:cNvPr id="9" name="Rectangle 8">
            <a:extLst>
              <a:ext uri="{FF2B5EF4-FFF2-40B4-BE49-F238E27FC236}">
                <a16:creationId xmlns:a16="http://schemas.microsoft.com/office/drawing/2014/main" id="{18296A28-7BAE-698D-811D-8DDC0069AD1F}"/>
              </a:ext>
            </a:extLst>
          </p:cNvPr>
          <p:cNvSpPr/>
          <p:nvPr/>
        </p:nvSpPr>
        <p:spPr>
          <a:xfrm>
            <a:off x="914975" y="2208928"/>
            <a:ext cx="4899085" cy="219543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F2F55-558F-43CD-DC12-00B515A33830}"/>
              </a:ext>
            </a:extLst>
          </p:cNvPr>
          <p:cNvSpPr/>
          <p:nvPr/>
        </p:nvSpPr>
        <p:spPr>
          <a:xfrm>
            <a:off x="5107091" y="4486361"/>
            <a:ext cx="794128"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A011001-CD37-6854-D563-A80F35677095}"/>
              </a:ext>
            </a:extLst>
          </p:cNvPr>
          <p:cNvCxnSpPr>
            <a:cxnSpLocks/>
            <a:endCxn id="16" idx="1"/>
          </p:cNvCxnSpPr>
          <p:nvPr/>
        </p:nvCxnSpPr>
        <p:spPr>
          <a:xfrm flipV="1">
            <a:off x="5901219" y="4528160"/>
            <a:ext cx="2017663" cy="1045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501276-0308-7034-48D1-2A0C0EB8D6AA}"/>
              </a:ext>
            </a:extLst>
          </p:cNvPr>
          <p:cNvCxnSpPr>
            <a:cxnSpLocks/>
          </p:cNvCxnSpPr>
          <p:nvPr/>
        </p:nvCxnSpPr>
        <p:spPr>
          <a:xfrm>
            <a:off x="5814060" y="3566866"/>
            <a:ext cx="210482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490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32</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5" name="Rectangle 4">
            <a:extLst>
              <a:ext uri="{FF2B5EF4-FFF2-40B4-BE49-F238E27FC236}">
                <a16:creationId xmlns:a16="http://schemas.microsoft.com/office/drawing/2014/main" id="{45AC4285-B96F-DD66-C634-468ABCE3187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1c</a:t>
            </a:r>
          </a:p>
        </p:txBody>
      </p:sp>
      <p:pic>
        <p:nvPicPr>
          <p:cNvPr id="14" name="Picture 13">
            <a:extLst>
              <a:ext uri="{FF2B5EF4-FFF2-40B4-BE49-F238E27FC236}">
                <a16:creationId xmlns:a16="http://schemas.microsoft.com/office/drawing/2014/main" id="{07989096-C3B6-F280-0E88-5B0F83209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514658"/>
            <a:ext cx="6599699" cy="184813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55CF7F65-659B-9677-4AE1-5CF3FFC897DF}"/>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21" name="TextBox 20">
            <a:extLst>
              <a:ext uri="{FF2B5EF4-FFF2-40B4-BE49-F238E27FC236}">
                <a16:creationId xmlns:a16="http://schemas.microsoft.com/office/drawing/2014/main" id="{EF1419FE-92E6-C002-AF07-F4BA12416648}"/>
              </a:ext>
            </a:extLst>
          </p:cNvPr>
          <p:cNvSpPr txBox="1"/>
          <p:nvPr/>
        </p:nvSpPr>
        <p:spPr>
          <a:xfrm>
            <a:off x="7830423" y="3628600"/>
            <a:ext cx="3542190" cy="938719"/>
          </a:xfrm>
          <a:prstGeom prst="rect">
            <a:avLst/>
          </a:prstGeom>
          <a:noFill/>
        </p:spPr>
        <p:txBody>
          <a:bodyPr wrap="square" lIns="91440" tIns="45720" rIns="91440" bIns="45720" rtlCol="0" anchor="t">
            <a:spAutoFit/>
          </a:bodyPr>
          <a:lstStyle/>
          <a:p>
            <a:r>
              <a:rPr lang="en-US" sz="1100"/>
              <a:t>Applicants will be required to </a:t>
            </a:r>
            <a:r>
              <a:rPr lang="en-US" sz="1100" b="1"/>
              <a:t>Attest</a:t>
            </a:r>
            <a:r>
              <a:rPr lang="en-US" sz="1100"/>
              <a:t> to all required Attestations prior to submission.</a:t>
            </a:r>
            <a:br>
              <a:rPr lang="en-US" sz="1100"/>
            </a:br>
            <a:br>
              <a:rPr lang="en-US" sz="1100"/>
            </a:br>
            <a:r>
              <a:rPr lang="en-US" sz="1100" i="1"/>
              <a:t>Note: Some attestations are conditional based on subcategory selected and applicant responses. </a:t>
            </a:r>
            <a:endParaRPr lang="en-US" sz="1100"/>
          </a:p>
        </p:txBody>
      </p:sp>
      <p:sp>
        <p:nvSpPr>
          <p:cNvPr id="22" name="TextBox 21">
            <a:extLst>
              <a:ext uri="{FF2B5EF4-FFF2-40B4-BE49-F238E27FC236}">
                <a16:creationId xmlns:a16="http://schemas.microsoft.com/office/drawing/2014/main" id="{F02C1587-3FA3-5840-48CC-5A19F05D68E9}"/>
              </a:ext>
            </a:extLst>
          </p:cNvPr>
          <p:cNvSpPr txBox="1"/>
          <p:nvPr/>
        </p:nvSpPr>
        <p:spPr>
          <a:xfrm>
            <a:off x="7824161" y="1502387"/>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24" name="TextBox 23">
            <a:extLst>
              <a:ext uri="{FF2B5EF4-FFF2-40B4-BE49-F238E27FC236}">
                <a16:creationId xmlns:a16="http://schemas.microsoft.com/office/drawing/2014/main" id="{DED49DEE-D02F-29CC-C752-758A20C25C01}"/>
              </a:ext>
            </a:extLst>
          </p:cNvPr>
          <p:cNvSpPr txBox="1"/>
          <p:nvPr/>
        </p:nvSpPr>
        <p:spPr>
          <a:xfrm>
            <a:off x="7813198" y="5158620"/>
            <a:ext cx="3542190" cy="430887"/>
          </a:xfrm>
          <a:prstGeom prst="rect">
            <a:avLst/>
          </a:prstGeom>
          <a:noFill/>
        </p:spPr>
        <p:txBody>
          <a:bodyPr wrap="square" rtlCol="0">
            <a:spAutoFit/>
          </a:bodyPr>
          <a:lstStyle/>
          <a:p>
            <a:r>
              <a:rPr lang="en-US" sz="1100"/>
              <a:t>Once applicants have attested, they can </a:t>
            </a:r>
            <a:r>
              <a:rPr lang="en-US" sz="1100" b="1"/>
              <a:t>confirm submission</a:t>
            </a:r>
            <a:r>
              <a:rPr lang="en-US" sz="1100"/>
              <a:t> of their 48E(h) application for allocation</a:t>
            </a:r>
          </a:p>
        </p:txBody>
      </p:sp>
      <p:sp>
        <p:nvSpPr>
          <p:cNvPr id="25" name="Rectangle 24">
            <a:extLst>
              <a:ext uri="{FF2B5EF4-FFF2-40B4-BE49-F238E27FC236}">
                <a16:creationId xmlns:a16="http://schemas.microsoft.com/office/drawing/2014/main" id="{8DCAA1F4-5663-5527-694F-03BABD834A41}"/>
              </a:ext>
            </a:extLst>
          </p:cNvPr>
          <p:cNvSpPr/>
          <p:nvPr/>
        </p:nvSpPr>
        <p:spPr>
          <a:xfrm>
            <a:off x="922020" y="2237085"/>
            <a:ext cx="1836420" cy="622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DEA200-12BD-F173-F1F7-F16BE520384B}"/>
              </a:ext>
            </a:extLst>
          </p:cNvPr>
          <p:cNvSpPr/>
          <p:nvPr/>
        </p:nvSpPr>
        <p:spPr>
          <a:xfrm>
            <a:off x="1084979" y="2916556"/>
            <a:ext cx="786260"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7" name="Connector: Elbow 26">
            <a:extLst>
              <a:ext uri="{FF2B5EF4-FFF2-40B4-BE49-F238E27FC236}">
                <a16:creationId xmlns:a16="http://schemas.microsoft.com/office/drawing/2014/main" id="{3C209603-9764-DC37-4DF1-537BB12E688B}"/>
              </a:ext>
            </a:extLst>
          </p:cNvPr>
          <p:cNvCxnSpPr>
            <a:cxnSpLocks/>
            <a:stCxn id="26" idx="0"/>
          </p:cNvCxnSpPr>
          <p:nvPr/>
        </p:nvCxnSpPr>
        <p:spPr>
          <a:xfrm rot="5400000" flipH="1" flipV="1">
            <a:off x="4052779" y="-850616"/>
            <a:ext cx="1192503" cy="6341843"/>
          </a:xfrm>
          <a:prstGeom prst="bentConnector2">
            <a:avLst/>
          </a:prstGeom>
        </p:spPr>
        <p:style>
          <a:lnRef idx="1">
            <a:schemeClr val="accent5"/>
          </a:lnRef>
          <a:fillRef idx="0">
            <a:schemeClr val="accent5"/>
          </a:fillRef>
          <a:effectRef idx="0">
            <a:schemeClr val="accent5"/>
          </a:effectRef>
          <a:fontRef idx="minor">
            <a:schemeClr val="tx1"/>
          </a:fontRef>
        </p:style>
      </p:cxnSp>
      <p:sp>
        <p:nvSpPr>
          <p:cNvPr id="29" name="Trapezoid 19">
            <a:extLst>
              <a:ext uri="{FF2B5EF4-FFF2-40B4-BE49-F238E27FC236}">
                <a16:creationId xmlns:a16="http://schemas.microsoft.com/office/drawing/2014/main" id="{935C042C-DC54-F680-2DE5-190ECDAAC888}"/>
              </a:ext>
            </a:extLst>
          </p:cNvPr>
          <p:cNvSpPr/>
          <p:nvPr/>
        </p:nvSpPr>
        <p:spPr>
          <a:xfrm rot="16200000">
            <a:off x="415441" y="3277776"/>
            <a:ext cx="3751342" cy="876936"/>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326C3F2-C2D7-C205-6898-5260B13EAA9F}"/>
              </a:ext>
            </a:extLst>
          </p:cNvPr>
          <p:cNvGrpSpPr/>
          <p:nvPr/>
        </p:nvGrpSpPr>
        <p:grpSpPr>
          <a:xfrm>
            <a:off x="2703267" y="1735088"/>
            <a:ext cx="2872739" cy="3794444"/>
            <a:chOff x="2703267" y="1735088"/>
            <a:chExt cx="2872739" cy="3794444"/>
          </a:xfrm>
        </p:grpSpPr>
        <p:pic>
          <p:nvPicPr>
            <p:cNvPr id="30" name="Picture 2">
              <a:extLst>
                <a:ext uri="{FF2B5EF4-FFF2-40B4-BE49-F238E27FC236}">
                  <a16:creationId xmlns:a16="http://schemas.microsoft.com/office/drawing/2014/main" id="{A24FB478-51BD-8BAE-C1B3-C73C7B5DE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53" t="19294" r="31778" b="9601"/>
            <a:stretch/>
          </p:blipFill>
          <p:spPr bwMode="auto">
            <a:xfrm>
              <a:off x="2703267" y="1735088"/>
              <a:ext cx="2872739" cy="37944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F67167EF-A478-AD5D-B785-DC4FEB1901B0}"/>
                </a:ext>
              </a:extLst>
            </p:cNvPr>
            <p:cNvGrpSpPr/>
            <p:nvPr/>
          </p:nvGrpSpPr>
          <p:grpSpPr>
            <a:xfrm>
              <a:off x="3902932" y="4567319"/>
              <a:ext cx="883181" cy="153888"/>
              <a:chOff x="3998182" y="4801115"/>
              <a:chExt cx="883181" cy="153888"/>
            </a:xfrm>
          </p:grpSpPr>
          <p:sp>
            <p:nvSpPr>
              <p:cNvPr id="4" name="Rectangle 3">
                <a:extLst>
                  <a:ext uri="{FF2B5EF4-FFF2-40B4-BE49-F238E27FC236}">
                    <a16:creationId xmlns:a16="http://schemas.microsoft.com/office/drawing/2014/main" id="{B996CAC3-56BE-9D2E-77AF-9B9C56BD3173}"/>
                  </a:ext>
                </a:extLst>
              </p:cNvPr>
              <p:cNvSpPr/>
              <p:nvPr/>
            </p:nvSpPr>
            <p:spPr>
              <a:xfrm>
                <a:off x="4081463" y="4813374"/>
                <a:ext cx="476250" cy="106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89F0B4-BCE0-F684-24A8-D2AE412C3457}"/>
                  </a:ext>
                </a:extLst>
              </p:cNvPr>
              <p:cNvSpPr txBox="1"/>
              <p:nvPr/>
            </p:nvSpPr>
            <p:spPr>
              <a:xfrm>
                <a:off x="3998182" y="4801115"/>
                <a:ext cx="883181" cy="153888"/>
              </a:xfrm>
              <a:prstGeom prst="rect">
                <a:avLst/>
              </a:prstGeom>
              <a:noFill/>
            </p:spPr>
            <p:txBody>
              <a:bodyPr wrap="square" rtlCol="0">
                <a:spAutoFit/>
              </a:bodyPr>
              <a:lstStyle/>
              <a:p>
                <a:r>
                  <a:rPr lang="en-US" sz="400">
                    <a:solidFill>
                      <a:srgbClr val="6C6C6C"/>
                    </a:solidFill>
                  </a:rPr>
                  <a:t>[</a:t>
                </a:r>
                <a:r>
                  <a:rPr lang="en-US" sz="400" i="1">
                    <a:solidFill>
                      <a:srgbClr val="6C6C6C"/>
                    </a:solidFill>
                  </a:rPr>
                  <a:t>Organization Name</a:t>
                </a:r>
                <a:r>
                  <a:rPr lang="en-US" sz="400">
                    <a:solidFill>
                      <a:srgbClr val="6C6C6C"/>
                    </a:solidFill>
                  </a:rPr>
                  <a:t>]</a:t>
                </a:r>
              </a:p>
            </p:txBody>
          </p:sp>
        </p:grpSp>
      </p:grpSp>
      <p:sp>
        <p:nvSpPr>
          <p:cNvPr id="31" name="Rectangle 30">
            <a:extLst>
              <a:ext uri="{FF2B5EF4-FFF2-40B4-BE49-F238E27FC236}">
                <a16:creationId xmlns:a16="http://schemas.microsoft.com/office/drawing/2014/main" id="{CA3B4B25-9C31-DFB7-2D95-6984628703D4}"/>
              </a:ext>
            </a:extLst>
          </p:cNvPr>
          <p:cNvSpPr/>
          <p:nvPr/>
        </p:nvSpPr>
        <p:spPr>
          <a:xfrm>
            <a:off x="2758441" y="2042708"/>
            <a:ext cx="125653" cy="2919818"/>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E6B1BE6-8B8F-8B7B-A77F-58F32224B807}"/>
              </a:ext>
            </a:extLst>
          </p:cNvPr>
          <p:cNvCxnSpPr>
            <a:cxnSpLocks/>
          </p:cNvCxnSpPr>
          <p:nvPr/>
        </p:nvCxnSpPr>
        <p:spPr>
          <a:xfrm>
            <a:off x="2932134" y="4050947"/>
            <a:ext cx="48878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4C0E494-1AB4-0238-25C7-44DE52290253}"/>
              </a:ext>
            </a:extLst>
          </p:cNvPr>
          <p:cNvSpPr/>
          <p:nvPr/>
        </p:nvSpPr>
        <p:spPr>
          <a:xfrm>
            <a:off x="5136357" y="5250205"/>
            <a:ext cx="375429" cy="21714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55641BA3-DD9F-A1C7-5CDB-1C10A7FA1C18}"/>
              </a:ext>
            </a:extLst>
          </p:cNvPr>
          <p:cNvCxnSpPr>
            <a:cxnSpLocks/>
            <a:stCxn id="33" idx="3"/>
            <a:endCxn id="24" idx="1"/>
          </p:cNvCxnSpPr>
          <p:nvPr/>
        </p:nvCxnSpPr>
        <p:spPr>
          <a:xfrm>
            <a:off x="5511786" y="5358778"/>
            <a:ext cx="2301412" cy="1528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94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33</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3" name="Rectangle 2">
            <a:extLst>
              <a:ext uri="{FF2B5EF4-FFF2-40B4-BE49-F238E27FC236}">
                <a16:creationId xmlns:a16="http://schemas.microsoft.com/office/drawing/2014/main" id="{11C1213F-1CB5-70DE-CEA0-41AAF323724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pic>
        <p:nvPicPr>
          <p:cNvPr id="4" name="Picture 3">
            <a:extLst>
              <a:ext uri="{FF2B5EF4-FFF2-40B4-BE49-F238E27FC236}">
                <a16:creationId xmlns:a16="http://schemas.microsoft.com/office/drawing/2014/main" id="{9BA56636-EFFF-17E0-86BD-B87E7930C9AA}"/>
              </a:ext>
            </a:extLst>
          </p:cNvPr>
          <p:cNvPicPr>
            <a:picLocks noChangeAspect="1"/>
          </p:cNvPicPr>
          <p:nvPr/>
        </p:nvPicPr>
        <p:blipFill>
          <a:blip r:embed="rId3"/>
          <a:stretch>
            <a:fillRect/>
          </a:stretch>
        </p:blipFill>
        <p:spPr>
          <a:xfrm>
            <a:off x="769927" y="1857743"/>
            <a:ext cx="6682741" cy="3127981"/>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1F3B9A09-69CC-B498-CB37-A75919AD5612}"/>
              </a:ext>
            </a:extLst>
          </p:cNvPr>
          <p:cNvSpPr/>
          <p:nvPr/>
        </p:nvSpPr>
        <p:spPr>
          <a:xfrm>
            <a:off x="768447" y="2241796"/>
            <a:ext cx="5327553" cy="274392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D9CBA2A-D2FE-A0F4-D78D-4DC795D90E4D}"/>
              </a:ext>
            </a:extLst>
          </p:cNvPr>
          <p:cNvCxnSpPr>
            <a:cxnSpLocks/>
          </p:cNvCxnSpPr>
          <p:nvPr/>
        </p:nvCxnSpPr>
        <p:spPr>
          <a:xfrm>
            <a:off x="6096000" y="4144553"/>
            <a:ext cx="177849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3863D53-2119-B90E-1A2E-67FF3269D3B5}"/>
              </a:ext>
            </a:extLst>
          </p:cNvPr>
          <p:cNvSpPr txBox="1"/>
          <p:nvPr/>
        </p:nvSpPr>
        <p:spPr>
          <a:xfrm>
            <a:off x="7875973" y="3844471"/>
            <a:ext cx="3542190" cy="938719"/>
          </a:xfrm>
          <a:prstGeom prst="rect">
            <a:avLst/>
          </a:prstGeom>
          <a:noFill/>
        </p:spPr>
        <p:txBody>
          <a:bodyPr wrap="square" rtlCol="0">
            <a:spAutoFit/>
          </a:bodyPr>
          <a:lstStyle/>
          <a:p>
            <a:r>
              <a:rPr lang="en-US" sz="1100"/>
              <a:t>Applicants will enter all </a:t>
            </a:r>
            <a:r>
              <a:rPr lang="en-US" sz="1100" b="1"/>
              <a:t>Facility Identification Details</a:t>
            </a:r>
            <a:r>
              <a:rPr lang="en-US" sz="1100"/>
              <a:t> including optional Project Name and Facility Street Address. </a:t>
            </a:r>
            <a:br>
              <a:rPr lang="en-US" sz="1100"/>
            </a:br>
            <a:br>
              <a:rPr lang="en-US" sz="1100"/>
            </a:br>
            <a:endParaRPr lang="en-US" sz="1100"/>
          </a:p>
        </p:txBody>
      </p:sp>
    </p:spTree>
    <p:extLst>
      <p:ext uri="{BB962C8B-B14F-4D97-AF65-F5344CB8AC3E}">
        <p14:creationId xmlns:p14="http://schemas.microsoft.com/office/powerpoint/2010/main" val="876920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36CF99F-2E62-2240-C612-889433588706}"/>
              </a:ext>
            </a:extLst>
          </p:cNvPr>
          <p:cNvGrpSpPr/>
          <p:nvPr/>
        </p:nvGrpSpPr>
        <p:grpSpPr>
          <a:xfrm>
            <a:off x="896893" y="1740806"/>
            <a:ext cx="4228919" cy="4157840"/>
            <a:chOff x="925452" y="1790605"/>
            <a:chExt cx="4787572" cy="5012646"/>
          </a:xfrm>
          <a:effectLst>
            <a:outerShdw blurRad="50800" dist="38100" dir="2700000" algn="tl" rotWithShape="0">
              <a:prstClr val="black">
                <a:alpha val="40000"/>
              </a:prstClr>
            </a:outerShdw>
          </a:effectLst>
        </p:grpSpPr>
        <p:grpSp>
          <p:nvGrpSpPr>
            <p:cNvPr id="14" name="Group 13">
              <a:extLst>
                <a:ext uri="{FF2B5EF4-FFF2-40B4-BE49-F238E27FC236}">
                  <a16:creationId xmlns:a16="http://schemas.microsoft.com/office/drawing/2014/main" id="{A43F98D1-0797-9A83-B7B0-8B5329BAC52D}"/>
                </a:ext>
              </a:extLst>
            </p:cNvPr>
            <p:cNvGrpSpPr/>
            <p:nvPr/>
          </p:nvGrpSpPr>
          <p:grpSpPr>
            <a:xfrm>
              <a:off x="925453" y="1790605"/>
              <a:ext cx="4787571" cy="2983476"/>
              <a:chOff x="864790" y="1746103"/>
              <a:chExt cx="6611153" cy="3932819"/>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4E4BC8A2-0C14-54BB-5F31-1D3EF600AE46}"/>
                  </a:ext>
                </a:extLst>
              </p:cNvPr>
              <p:cNvSpPr/>
              <p:nvPr/>
            </p:nvSpPr>
            <p:spPr>
              <a:xfrm>
                <a:off x="5051835" y="1746103"/>
                <a:ext cx="2424108" cy="3932819"/>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F9B85C4-90FB-BA34-5DA0-AB0BC8816766}"/>
                  </a:ext>
                </a:extLst>
              </p:cNvPr>
              <p:cNvPicPr>
                <a:picLocks noChangeAspect="1"/>
              </p:cNvPicPr>
              <p:nvPr/>
            </p:nvPicPr>
            <p:blipFill>
              <a:blip r:embed="rId3"/>
              <a:stretch>
                <a:fillRect/>
              </a:stretch>
            </p:blipFill>
            <p:spPr>
              <a:xfrm>
                <a:off x="864790" y="1746103"/>
                <a:ext cx="4373795" cy="3657789"/>
              </a:xfrm>
              <a:prstGeom prst="rect">
                <a:avLst/>
              </a:prstGeom>
              <a:effectLst/>
            </p:spPr>
          </p:pic>
        </p:grpSp>
        <p:grpSp>
          <p:nvGrpSpPr>
            <p:cNvPr id="48" name="Group 47">
              <a:extLst>
                <a:ext uri="{FF2B5EF4-FFF2-40B4-BE49-F238E27FC236}">
                  <a16:creationId xmlns:a16="http://schemas.microsoft.com/office/drawing/2014/main" id="{561094E9-7FC0-7E92-FFEC-48825C062326}"/>
                </a:ext>
              </a:extLst>
            </p:cNvPr>
            <p:cNvGrpSpPr/>
            <p:nvPr/>
          </p:nvGrpSpPr>
          <p:grpSpPr>
            <a:xfrm>
              <a:off x="925452" y="4546985"/>
              <a:ext cx="4787572" cy="2256266"/>
              <a:chOff x="925452" y="4546985"/>
              <a:chExt cx="4787572" cy="2256266"/>
            </a:xfrm>
          </p:grpSpPr>
          <p:pic>
            <p:nvPicPr>
              <p:cNvPr id="45" name="Picture 44">
                <a:extLst>
                  <a:ext uri="{FF2B5EF4-FFF2-40B4-BE49-F238E27FC236}">
                    <a16:creationId xmlns:a16="http://schemas.microsoft.com/office/drawing/2014/main" id="{C3A582B5-F4C5-1230-A762-FF6100BB46C5}"/>
                  </a:ext>
                </a:extLst>
              </p:cNvPr>
              <p:cNvPicPr>
                <a:picLocks noChangeAspect="1"/>
              </p:cNvPicPr>
              <p:nvPr/>
            </p:nvPicPr>
            <p:blipFill>
              <a:blip r:embed="rId4"/>
              <a:stretch>
                <a:fillRect/>
              </a:stretch>
            </p:blipFill>
            <p:spPr>
              <a:xfrm>
                <a:off x="925452" y="4546985"/>
                <a:ext cx="4787572" cy="2256266"/>
              </a:xfrm>
              <a:prstGeom prst="rect">
                <a:avLst/>
              </a:prstGeom>
            </p:spPr>
          </p:pic>
          <p:pic>
            <p:nvPicPr>
              <p:cNvPr id="47" name="Picture 46">
                <a:extLst>
                  <a:ext uri="{FF2B5EF4-FFF2-40B4-BE49-F238E27FC236}">
                    <a16:creationId xmlns:a16="http://schemas.microsoft.com/office/drawing/2014/main" id="{23F326B3-F75D-6E2F-B2AE-73D3D66F0381}"/>
                  </a:ext>
                </a:extLst>
              </p:cNvPr>
              <p:cNvPicPr>
                <a:picLocks noChangeAspect="1"/>
              </p:cNvPicPr>
              <p:nvPr/>
            </p:nvPicPr>
            <p:blipFill>
              <a:blip r:embed="rId5"/>
              <a:stretch>
                <a:fillRect/>
              </a:stretch>
            </p:blipFill>
            <p:spPr>
              <a:xfrm>
                <a:off x="946291" y="5843240"/>
                <a:ext cx="1810419" cy="776000"/>
              </a:xfrm>
              <a:prstGeom prst="rect">
                <a:avLst/>
              </a:prstGeom>
            </p:spPr>
          </p:pic>
        </p:grpSp>
      </p:grpSp>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34</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584775"/>
          </a:xfrm>
          <a:prstGeom prst="rect">
            <a:avLst/>
          </a:prstGeom>
          <a:noFill/>
        </p:spPr>
        <p:txBody>
          <a:bodyPr wrap="square" rtlCol="0">
            <a:spAutoFit/>
          </a:bodyPr>
          <a:lstStyle/>
          <a:p>
            <a:r>
              <a:rPr lang="en-US" sz="1600"/>
              <a:t>Applicants will be prompted to enter all Facility Information and Details including address, latitude/longitude, technology type, facility size, cost, etc. </a:t>
            </a:r>
          </a:p>
        </p:txBody>
      </p:sp>
      <p:sp>
        <p:nvSpPr>
          <p:cNvPr id="4" name="Rectangle 3">
            <a:extLst>
              <a:ext uri="{FF2B5EF4-FFF2-40B4-BE49-F238E27FC236}">
                <a16:creationId xmlns:a16="http://schemas.microsoft.com/office/drawing/2014/main" id="{050DF670-CD0B-2521-350A-1FBCF1F5A388}"/>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sp>
        <p:nvSpPr>
          <p:cNvPr id="29" name="Rectangle 28">
            <a:extLst>
              <a:ext uri="{FF2B5EF4-FFF2-40B4-BE49-F238E27FC236}">
                <a16:creationId xmlns:a16="http://schemas.microsoft.com/office/drawing/2014/main" id="{A3066FC4-679B-1D97-AC5C-A76A4A442D3F}"/>
              </a:ext>
            </a:extLst>
          </p:cNvPr>
          <p:cNvSpPr/>
          <p:nvPr/>
        </p:nvSpPr>
        <p:spPr>
          <a:xfrm>
            <a:off x="915300" y="1730286"/>
            <a:ext cx="4210512" cy="54409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789FAE9-3939-BA0E-6AC1-71DAECBE3E1F}"/>
              </a:ext>
            </a:extLst>
          </p:cNvPr>
          <p:cNvCxnSpPr>
            <a:cxnSpLocks/>
            <a:stCxn id="29" idx="3"/>
            <a:endCxn id="31" idx="1"/>
          </p:cNvCxnSpPr>
          <p:nvPr/>
        </p:nvCxnSpPr>
        <p:spPr>
          <a:xfrm flipV="1">
            <a:off x="5125812" y="1999588"/>
            <a:ext cx="2141058" cy="274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8B8375-2B7E-307A-7759-01562E1ECC80}"/>
              </a:ext>
            </a:extLst>
          </p:cNvPr>
          <p:cNvSpPr txBox="1"/>
          <p:nvPr/>
        </p:nvSpPr>
        <p:spPr>
          <a:xfrm>
            <a:off x="7266870" y="1784144"/>
            <a:ext cx="4547808" cy="430887"/>
          </a:xfrm>
          <a:prstGeom prst="rect">
            <a:avLst/>
          </a:prstGeom>
          <a:noFill/>
        </p:spPr>
        <p:txBody>
          <a:bodyPr wrap="square" rtlCol="0">
            <a:spAutoFit/>
          </a:bodyPr>
          <a:lstStyle/>
          <a:p>
            <a:r>
              <a:rPr lang="en-US" sz="1100"/>
              <a:t>Applicants will enter the facility </a:t>
            </a:r>
            <a:r>
              <a:rPr lang="en-US" sz="1100" b="1"/>
              <a:t>Latitude</a:t>
            </a:r>
            <a:r>
              <a:rPr lang="en-US" sz="1100"/>
              <a:t> and </a:t>
            </a:r>
            <a:r>
              <a:rPr lang="en-US" sz="1100" b="1"/>
              <a:t>Longitude </a:t>
            </a:r>
            <a:r>
              <a:rPr lang="en-US" sz="1100"/>
              <a:t>and identify if the facility is located on land under Tribal Regulatory Authority. </a:t>
            </a:r>
          </a:p>
        </p:txBody>
      </p:sp>
      <p:sp>
        <p:nvSpPr>
          <p:cNvPr id="32" name="Rectangle 31">
            <a:extLst>
              <a:ext uri="{FF2B5EF4-FFF2-40B4-BE49-F238E27FC236}">
                <a16:creationId xmlns:a16="http://schemas.microsoft.com/office/drawing/2014/main" id="{514586AE-799E-A9AB-AC95-C021B4E50106}"/>
              </a:ext>
            </a:extLst>
          </p:cNvPr>
          <p:cNvSpPr/>
          <p:nvPr/>
        </p:nvSpPr>
        <p:spPr>
          <a:xfrm>
            <a:off x="923126" y="2427316"/>
            <a:ext cx="4210512" cy="68813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887DBDB-1553-E1D2-FAC5-8F7BAAE25B73}"/>
              </a:ext>
            </a:extLst>
          </p:cNvPr>
          <p:cNvSpPr/>
          <p:nvPr/>
        </p:nvSpPr>
        <p:spPr>
          <a:xfrm>
            <a:off x="923125" y="3186077"/>
            <a:ext cx="4202687" cy="84106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4210A880-D2C0-DB1D-8E1B-6A56ADE9E270}"/>
              </a:ext>
            </a:extLst>
          </p:cNvPr>
          <p:cNvCxnSpPr>
            <a:cxnSpLocks/>
            <a:stCxn id="32" idx="3"/>
          </p:cNvCxnSpPr>
          <p:nvPr/>
        </p:nvCxnSpPr>
        <p:spPr>
          <a:xfrm flipV="1">
            <a:off x="5133638" y="2751711"/>
            <a:ext cx="2164330" cy="1967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342049-0D87-8F27-ADF7-BAB11800EBDF}"/>
              </a:ext>
            </a:extLst>
          </p:cNvPr>
          <p:cNvCxnSpPr>
            <a:cxnSpLocks/>
          </p:cNvCxnSpPr>
          <p:nvPr/>
        </p:nvCxnSpPr>
        <p:spPr>
          <a:xfrm>
            <a:off x="5141837" y="3695683"/>
            <a:ext cx="215613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7C6BF3F-6D0C-AF75-875F-951E4CA52378}"/>
              </a:ext>
            </a:extLst>
          </p:cNvPr>
          <p:cNvSpPr txBox="1"/>
          <p:nvPr/>
        </p:nvSpPr>
        <p:spPr>
          <a:xfrm>
            <a:off x="7306411" y="2602015"/>
            <a:ext cx="4547808" cy="261610"/>
          </a:xfrm>
          <a:prstGeom prst="rect">
            <a:avLst/>
          </a:prstGeom>
          <a:noFill/>
        </p:spPr>
        <p:txBody>
          <a:bodyPr wrap="square" rtlCol="0">
            <a:spAutoFit/>
          </a:bodyPr>
          <a:lstStyle/>
          <a:p>
            <a:r>
              <a:rPr lang="en-US" sz="1100"/>
              <a:t>Applicants will select the facility </a:t>
            </a:r>
            <a:r>
              <a:rPr lang="en-US" sz="1100" b="1"/>
              <a:t>Technology Type</a:t>
            </a:r>
            <a:endParaRPr lang="en-US" sz="1100"/>
          </a:p>
        </p:txBody>
      </p:sp>
      <p:sp>
        <p:nvSpPr>
          <p:cNvPr id="37" name="TextBox 36">
            <a:extLst>
              <a:ext uri="{FF2B5EF4-FFF2-40B4-BE49-F238E27FC236}">
                <a16:creationId xmlns:a16="http://schemas.microsoft.com/office/drawing/2014/main" id="{8C7EB2E7-6FC0-B48C-5AA7-3E503CBC4D46}"/>
              </a:ext>
            </a:extLst>
          </p:cNvPr>
          <p:cNvSpPr txBox="1"/>
          <p:nvPr/>
        </p:nvSpPr>
        <p:spPr>
          <a:xfrm>
            <a:off x="7270812" y="3288812"/>
            <a:ext cx="4547808" cy="1031051"/>
          </a:xfrm>
          <a:prstGeom prst="rect">
            <a:avLst/>
          </a:prstGeom>
          <a:noFill/>
        </p:spPr>
        <p:txBody>
          <a:bodyPr wrap="square" lIns="91440" tIns="45720" rIns="91440" bIns="45720" rtlCol="0" anchor="t">
            <a:spAutoFit/>
          </a:bodyPr>
          <a:lstStyle/>
          <a:p>
            <a:r>
              <a:rPr lang="en-US" sz="1100"/>
              <a:t>Applicants will enter the </a:t>
            </a:r>
            <a:r>
              <a:rPr lang="en-US" sz="1100" b="1"/>
              <a:t>energy generating capacity</a:t>
            </a:r>
            <a:r>
              <a:rPr lang="en-US" sz="1100"/>
              <a:t> of the facility. </a:t>
            </a:r>
          </a:p>
          <a:p>
            <a:endParaRPr lang="en-US" sz="600" i="1"/>
          </a:p>
          <a:p>
            <a:r>
              <a:rPr lang="en-US" sz="1100" i="1"/>
              <a:t>Note: fields are conditional based on the technology type selected. For example, if the applicant selects Wind Energy Facility, the applicant will be prompted to complete only Energy Generating Capacity (kW AC).</a:t>
            </a:r>
            <a:endParaRPr lang="en-US" sz="1100"/>
          </a:p>
        </p:txBody>
      </p:sp>
      <p:sp>
        <p:nvSpPr>
          <p:cNvPr id="38" name="TextBox 37">
            <a:extLst>
              <a:ext uri="{FF2B5EF4-FFF2-40B4-BE49-F238E27FC236}">
                <a16:creationId xmlns:a16="http://schemas.microsoft.com/office/drawing/2014/main" id="{4572BC5E-3F23-AF20-E714-55F7C31D3CB7}"/>
              </a:ext>
            </a:extLst>
          </p:cNvPr>
          <p:cNvSpPr txBox="1"/>
          <p:nvPr/>
        </p:nvSpPr>
        <p:spPr>
          <a:xfrm>
            <a:off x="7270812" y="4351134"/>
            <a:ext cx="4547808" cy="1215717"/>
          </a:xfrm>
          <a:prstGeom prst="rect">
            <a:avLst/>
          </a:prstGeom>
          <a:noFill/>
        </p:spPr>
        <p:txBody>
          <a:bodyPr wrap="square" rtlCol="0">
            <a:spAutoFit/>
          </a:bodyPr>
          <a:lstStyle/>
          <a:p>
            <a:r>
              <a:rPr lang="en-US" sz="1100"/>
              <a:t>Applicants will be prompted to enter </a:t>
            </a:r>
            <a:r>
              <a:rPr lang="en-US" sz="1100" b="1"/>
              <a:t>Facility Usage</a:t>
            </a:r>
            <a:r>
              <a:rPr lang="en-US" sz="1100"/>
              <a:t> details including Customer Type, Ownership Model, Point of Interconnection, and Additional Selection Criteria. </a:t>
            </a:r>
          </a:p>
          <a:p>
            <a:endParaRPr lang="en-US" sz="600"/>
          </a:p>
          <a:p>
            <a:r>
              <a:rPr lang="en-US" sz="1100" i="1"/>
              <a:t>Note: Facility Usage is conditional for each subcategory based on requirements outlined in guidance. Questions and response options will differ across each subcategory. </a:t>
            </a:r>
          </a:p>
        </p:txBody>
      </p:sp>
      <p:sp>
        <p:nvSpPr>
          <p:cNvPr id="39" name="Rectangle 38">
            <a:extLst>
              <a:ext uri="{FF2B5EF4-FFF2-40B4-BE49-F238E27FC236}">
                <a16:creationId xmlns:a16="http://schemas.microsoft.com/office/drawing/2014/main" id="{F5E3D043-BEFE-97F8-9A2D-E8F3751E878F}"/>
              </a:ext>
            </a:extLst>
          </p:cNvPr>
          <p:cNvSpPr/>
          <p:nvPr/>
        </p:nvSpPr>
        <p:spPr>
          <a:xfrm>
            <a:off x="915300" y="4042448"/>
            <a:ext cx="4226537" cy="1856198"/>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44B1161E-478A-2C2A-83C9-E5FB176DE177}"/>
              </a:ext>
            </a:extLst>
          </p:cNvPr>
          <p:cNvCxnSpPr>
            <a:cxnSpLocks/>
            <a:stCxn id="39" idx="3"/>
          </p:cNvCxnSpPr>
          <p:nvPr/>
        </p:nvCxnSpPr>
        <p:spPr>
          <a:xfrm flipV="1">
            <a:off x="5141837" y="4955171"/>
            <a:ext cx="2112950" cy="153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F930940-3EE5-D60D-C54E-3D04DD9D9E89}"/>
              </a:ext>
            </a:extLst>
          </p:cNvPr>
          <p:cNvSpPr/>
          <p:nvPr/>
        </p:nvSpPr>
        <p:spPr>
          <a:xfrm>
            <a:off x="4466255" y="5675099"/>
            <a:ext cx="644317" cy="184744"/>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7595DA91-F1FB-ADEB-6C07-625F278C4E19}"/>
              </a:ext>
            </a:extLst>
          </p:cNvPr>
          <p:cNvCxnSpPr>
            <a:cxnSpLocks/>
            <a:stCxn id="41" idx="3"/>
            <a:endCxn id="43" idx="1"/>
          </p:cNvCxnSpPr>
          <p:nvPr/>
        </p:nvCxnSpPr>
        <p:spPr>
          <a:xfrm flipV="1">
            <a:off x="5110572" y="5759124"/>
            <a:ext cx="2156298" cy="834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F143934-7277-6F97-3FAF-2816DA6343C3}"/>
              </a:ext>
            </a:extLst>
          </p:cNvPr>
          <p:cNvSpPr txBox="1"/>
          <p:nvPr/>
        </p:nvSpPr>
        <p:spPr>
          <a:xfrm>
            <a:off x="7266870" y="5543680"/>
            <a:ext cx="4616388" cy="430887"/>
          </a:xfrm>
          <a:prstGeom prst="rect">
            <a:avLst/>
          </a:prstGeom>
          <a:noFill/>
        </p:spPr>
        <p:txBody>
          <a:bodyPr wrap="square" rtlCol="0">
            <a:spAutoFit/>
          </a:bodyPr>
          <a:lstStyle/>
          <a:p>
            <a:r>
              <a:rPr lang="en-US" sz="1100"/>
              <a:t>Once all required fields have been completed, applicants will select </a:t>
            </a:r>
            <a:r>
              <a:rPr lang="en-US" sz="1100" b="1"/>
              <a:t>Next</a:t>
            </a:r>
            <a:r>
              <a:rPr lang="en-US" sz="1100"/>
              <a:t> to move on to required documentation. </a:t>
            </a:r>
          </a:p>
        </p:txBody>
      </p:sp>
    </p:spTree>
    <p:extLst>
      <p:ext uri="{BB962C8B-B14F-4D97-AF65-F5344CB8AC3E}">
        <p14:creationId xmlns:p14="http://schemas.microsoft.com/office/powerpoint/2010/main" val="4135818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attach all required documents. </a:t>
            </a:r>
          </a:p>
        </p:txBody>
      </p:sp>
      <p:sp>
        <p:nvSpPr>
          <p:cNvPr id="3" name="Rectangle 2">
            <a:extLst>
              <a:ext uri="{FF2B5EF4-FFF2-40B4-BE49-F238E27FC236}">
                <a16:creationId xmlns:a16="http://schemas.microsoft.com/office/drawing/2014/main" id="{43373134-72B0-956B-8130-9CC83508D202}"/>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grpSp>
        <p:nvGrpSpPr>
          <p:cNvPr id="38" name="Group 37">
            <a:extLst>
              <a:ext uri="{FF2B5EF4-FFF2-40B4-BE49-F238E27FC236}">
                <a16:creationId xmlns:a16="http://schemas.microsoft.com/office/drawing/2014/main" id="{3D66060F-0D82-11EB-6A8B-C48614391A2F}"/>
              </a:ext>
            </a:extLst>
          </p:cNvPr>
          <p:cNvGrpSpPr/>
          <p:nvPr/>
        </p:nvGrpSpPr>
        <p:grpSpPr>
          <a:xfrm>
            <a:off x="839788" y="1611523"/>
            <a:ext cx="6141720" cy="3691998"/>
            <a:chOff x="839788" y="1611523"/>
            <a:chExt cx="6141720" cy="3691998"/>
          </a:xfrm>
        </p:grpSpPr>
        <p:sp>
          <p:nvSpPr>
            <p:cNvPr id="39" name="Rectangle 38">
              <a:extLst>
                <a:ext uri="{FF2B5EF4-FFF2-40B4-BE49-F238E27FC236}">
                  <a16:creationId xmlns:a16="http://schemas.microsoft.com/office/drawing/2014/main" id="{23C5F855-8271-BC80-5763-173C2DAB160D}"/>
                </a:ext>
              </a:extLst>
            </p:cNvPr>
            <p:cNvSpPr/>
            <p:nvPr/>
          </p:nvSpPr>
          <p:spPr>
            <a:xfrm>
              <a:off x="1035174" y="2462215"/>
              <a:ext cx="4046183" cy="2784262"/>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0E413E9-E209-4FAE-1625-041A4EBB2C61}"/>
                </a:ext>
              </a:extLst>
            </p:cNvPr>
            <p:cNvGrpSpPr/>
            <p:nvPr/>
          </p:nvGrpSpPr>
          <p:grpSpPr>
            <a:xfrm>
              <a:off x="839788" y="1611523"/>
              <a:ext cx="6141720" cy="3691998"/>
              <a:chOff x="839788" y="1611523"/>
              <a:chExt cx="6141720" cy="3691998"/>
            </a:xfrm>
          </p:grpSpPr>
          <p:grpSp>
            <p:nvGrpSpPr>
              <p:cNvPr id="45" name="Group 44">
                <a:extLst>
                  <a:ext uri="{FF2B5EF4-FFF2-40B4-BE49-F238E27FC236}">
                    <a16:creationId xmlns:a16="http://schemas.microsoft.com/office/drawing/2014/main" id="{B1B37E46-47B2-2EC7-A649-60F9F9FDC98D}"/>
                  </a:ext>
                </a:extLst>
              </p:cNvPr>
              <p:cNvGrpSpPr/>
              <p:nvPr/>
            </p:nvGrpSpPr>
            <p:grpSpPr>
              <a:xfrm>
                <a:off x="839788" y="1611523"/>
                <a:ext cx="6141720" cy="3691998"/>
                <a:chOff x="839788" y="1611523"/>
                <a:chExt cx="6141720" cy="3691998"/>
              </a:xfrm>
            </p:grpSpPr>
            <p:pic>
              <p:nvPicPr>
                <p:cNvPr id="47" name="Picture 46" descr="A screenshot of a computer&#10;&#10;Description automatically generated">
                  <a:extLst>
                    <a:ext uri="{FF2B5EF4-FFF2-40B4-BE49-F238E27FC236}">
                      <a16:creationId xmlns:a16="http://schemas.microsoft.com/office/drawing/2014/main" id="{D9B4C0C6-764E-EB72-DF6C-402EF181025F}"/>
                    </a:ext>
                  </a:extLst>
                </p:cNvPr>
                <p:cNvPicPr>
                  <a:picLocks noChangeAspect="1"/>
                </p:cNvPicPr>
                <p:nvPr/>
              </p:nvPicPr>
              <p:blipFill rotWithShape="1">
                <a:blip r:embed="rId3">
                  <a:extLst>
                    <a:ext uri="{28A0092B-C50C-407E-A947-70E740481C1C}">
                      <a14:useLocalDpi xmlns:a14="http://schemas.microsoft.com/office/drawing/2010/main" val="0"/>
                    </a:ext>
                  </a:extLst>
                </a:blip>
                <a:srcRect b="13066"/>
                <a:stretch/>
              </p:blipFill>
              <p:spPr>
                <a:xfrm>
                  <a:off x="839788" y="1611523"/>
                  <a:ext cx="6141720" cy="3691998"/>
                </a:xfrm>
                <a:prstGeom prst="rect">
                  <a:avLst/>
                </a:prstGeom>
                <a:effectLst>
                  <a:outerShdw blurRad="50800" dist="38100" dir="2700000" algn="tl" rotWithShape="0">
                    <a:prstClr val="black">
                      <a:alpha val="40000"/>
                    </a:prstClr>
                  </a:outerShdw>
                </a:effectLst>
              </p:spPr>
            </p:pic>
            <p:grpSp>
              <p:nvGrpSpPr>
                <p:cNvPr id="48" name="Group 47">
                  <a:extLst>
                    <a:ext uri="{FF2B5EF4-FFF2-40B4-BE49-F238E27FC236}">
                      <a16:creationId xmlns:a16="http://schemas.microsoft.com/office/drawing/2014/main" id="{BDD7B0CE-C1E6-91BE-9818-804367BC3BE8}"/>
                    </a:ext>
                  </a:extLst>
                </p:cNvPr>
                <p:cNvGrpSpPr/>
                <p:nvPr/>
              </p:nvGrpSpPr>
              <p:grpSpPr>
                <a:xfrm>
                  <a:off x="1151448" y="2716828"/>
                  <a:ext cx="425450" cy="153888"/>
                  <a:chOff x="1151448" y="2716828"/>
                  <a:chExt cx="425450" cy="153888"/>
                </a:xfrm>
              </p:grpSpPr>
              <p:sp>
                <p:nvSpPr>
                  <p:cNvPr id="49" name="Rectangle 48">
                    <a:extLst>
                      <a:ext uri="{FF2B5EF4-FFF2-40B4-BE49-F238E27FC236}">
                        <a16:creationId xmlns:a16="http://schemas.microsoft.com/office/drawing/2014/main" id="{562C8D8A-76A8-FAF7-B81A-A99BD903BEF0}"/>
                      </a:ext>
                    </a:extLst>
                  </p:cNvPr>
                  <p:cNvSpPr/>
                  <p:nvPr/>
                </p:nvSpPr>
                <p:spPr>
                  <a:xfrm>
                    <a:off x="1238250" y="2765425"/>
                    <a:ext cx="219075" cy="63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E9841DD-DD0F-0A15-DB55-4A93118DB492}"/>
                      </a:ext>
                    </a:extLst>
                  </p:cNvPr>
                  <p:cNvSpPr txBox="1"/>
                  <p:nvPr/>
                </p:nvSpPr>
                <p:spPr>
                  <a:xfrm>
                    <a:off x="1151448" y="2716828"/>
                    <a:ext cx="425450" cy="153888"/>
                  </a:xfrm>
                  <a:prstGeom prst="rect">
                    <a:avLst/>
                  </a:prstGeom>
                  <a:noFill/>
                </p:spPr>
                <p:txBody>
                  <a:bodyPr wrap="square" rtlCol="0">
                    <a:spAutoFit/>
                  </a:bodyPr>
                  <a:lstStyle/>
                  <a:p>
                    <a:r>
                      <a:rPr lang="en-US" sz="400"/>
                      <a:t>executed</a:t>
                    </a:r>
                  </a:p>
                </p:txBody>
              </p:sp>
            </p:grpSp>
          </p:grpSp>
          <p:pic>
            <p:nvPicPr>
              <p:cNvPr id="46" name="Picture 45">
                <a:extLst>
                  <a:ext uri="{FF2B5EF4-FFF2-40B4-BE49-F238E27FC236}">
                    <a16:creationId xmlns:a16="http://schemas.microsoft.com/office/drawing/2014/main" id="{6B560BA3-122A-934A-6362-2498B59776E5}"/>
                  </a:ext>
                </a:extLst>
              </p:cNvPr>
              <p:cNvPicPr>
                <a:picLocks noChangeAspect="1"/>
              </p:cNvPicPr>
              <p:nvPr/>
            </p:nvPicPr>
            <p:blipFill>
              <a:blip r:embed="rId4"/>
              <a:stretch>
                <a:fillRect/>
              </a:stretch>
            </p:blipFill>
            <p:spPr>
              <a:xfrm>
                <a:off x="908368" y="2111419"/>
                <a:ext cx="5877366" cy="3192102"/>
              </a:xfrm>
              <a:prstGeom prst="rect">
                <a:avLst/>
              </a:prstGeom>
            </p:spPr>
          </p:pic>
        </p:grpSp>
        <p:sp>
          <p:nvSpPr>
            <p:cNvPr id="41" name="Rectangle 40">
              <a:extLst>
                <a:ext uri="{FF2B5EF4-FFF2-40B4-BE49-F238E27FC236}">
                  <a16:creationId xmlns:a16="http://schemas.microsoft.com/office/drawing/2014/main" id="{C8647D77-D558-BD10-3458-65EF7FEE213D}"/>
                </a:ext>
              </a:extLst>
            </p:cNvPr>
            <p:cNvSpPr/>
            <p:nvPr/>
          </p:nvSpPr>
          <p:spPr>
            <a:xfrm>
              <a:off x="1151448" y="2666381"/>
              <a:ext cx="4334952" cy="7875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2293D5C-1690-EBD2-0553-495649843471}"/>
                </a:ext>
              </a:extLst>
            </p:cNvPr>
            <p:cNvSpPr txBox="1"/>
            <p:nvPr/>
          </p:nvSpPr>
          <p:spPr>
            <a:xfrm>
              <a:off x="1090299" y="2628021"/>
              <a:ext cx="4396101" cy="861774"/>
            </a:xfrm>
            <a:prstGeom prst="rect">
              <a:avLst/>
            </a:prstGeom>
            <a:noFill/>
          </p:spPr>
          <p:txBody>
            <a:bodyPr wrap="square">
              <a:spAutoFit/>
            </a:bodyPr>
            <a:lstStyle/>
            <a:p>
              <a:r>
                <a:rPr lang="en-US" sz="500"/>
                <a:t>One of the following documents, in its entirety, inclusive of any amendments, appendices, consumer disclosures, and schedules thereto, executed by each party  on or before the date of application submission:</a:t>
              </a:r>
            </a:p>
            <a:p>
              <a:endParaRPr lang="en-US" sz="500"/>
            </a:p>
            <a:p>
              <a:r>
                <a:rPr lang="en-US" sz="500"/>
                <a:t>1) If the applicant will not execute a lease or a power purchase agreement (PPA) with respect to the facility, an executed contract for the installation of the facility owned by the applicant (for example, an engineering, procurement, and construction contract).  For purposes of meeting this requirement, if the applicant will self-install the facility, the applicant must submit a contract to purchase the energy generation equipment.</a:t>
              </a:r>
            </a:p>
            <a:p>
              <a:r>
                <a:rPr lang="en-US" sz="500"/>
                <a:t>2) If the applicant will execute a lease with respect to the facility, an executed contract to lease the facility between the applicant (as the lessor) and the lessee. </a:t>
              </a:r>
            </a:p>
            <a:p>
              <a:r>
                <a:rPr lang="en-US" sz="500"/>
                <a:t>3) If the applicant will execute a PPA with respect to the facility, an executed power purchase agreement for the generation by the facility between the applicant and the offtaker of the electricity generated.</a:t>
              </a:r>
            </a:p>
          </p:txBody>
        </p:sp>
        <p:sp>
          <p:nvSpPr>
            <p:cNvPr id="43" name="Rectangle 42">
              <a:extLst>
                <a:ext uri="{FF2B5EF4-FFF2-40B4-BE49-F238E27FC236}">
                  <a16:creationId xmlns:a16="http://schemas.microsoft.com/office/drawing/2014/main" id="{C0CCC202-0E45-8993-2B5B-6B4F6C2A994E}"/>
                </a:ext>
              </a:extLst>
            </p:cNvPr>
            <p:cNvSpPr/>
            <p:nvPr/>
          </p:nvSpPr>
          <p:spPr>
            <a:xfrm>
              <a:off x="1151448" y="3917663"/>
              <a:ext cx="4197792" cy="2556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7E75DC6-7CC6-5E13-1AEA-6C7821338C23}"/>
                </a:ext>
              </a:extLst>
            </p:cNvPr>
            <p:cNvSpPr txBox="1"/>
            <p:nvPr/>
          </p:nvSpPr>
          <p:spPr>
            <a:xfrm>
              <a:off x="1090298" y="3917663"/>
              <a:ext cx="4487542" cy="246221"/>
            </a:xfrm>
            <a:prstGeom prst="rect">
              <a:avLst/>
            </a:prstGeom>
            <a:noFill/>
          </p:spPr>
          <p:txBody>
            <a:bodyPr wrap="square">
              <a:spAutoFit/>
            </a:bodyPr>
            <a:lstStyle/>
            <a:p>
              <a:r>
                <a:rPr lang="en-US" sz="500"/>
                <a:t>Documentation demonstrating applicant meets Ownership Criteria if applying under Additional Selection Criteria. See section 7.07 of the 2025 Revenue Procedure for detailed requirements. </a:t>
              </a:r>
            </a:p>
          </p:txBody>
        </p:sp>
      </p:grpSp>
      <p:cxnSp>
        <p:nvCxnSpPr>
          <p:cNvPr id="51" name="Straight Connector 50">
            <a:extLst>
              <a:ext uri="{FF2B5EF4-FFF2-40B4-BE49-F238E27FC236}">
                <a16:creationId xmlns:a16="http://schemas.microsoft.com/office/drawing/2014/main" id="{2B61FB22-D947-6A52-9C75-D89861BB1F44}"/>
              </a:ext>
            </a:extLst>
          </p:cNvPr>
          <p:cNvCxnSpPr>
            <a:cxnSpLocks/>
          </p:cNvCxnSpPr>
          <p:nvPr/>
        </p:nvCxnSpPr>
        <p:spPr>
          <a:xfrm>
            <a:off x="5576308" y="3566866"/>
            <a:ext cx="23425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A9BF628-DE7F-5F06-D5EC-4AA9A6AAD7AC}"/>
              </a:ext>
            </a:extLst>
          </p:cNvPr>
          <p:cNvSpPr/>
          <p:nvPr/>
        </p:nvSpPr>
        <p:spPr>
          <a:xfrm>
            <a:off x="4782180" y="5079026"/>
            <a:ext cx="794128" cy="224495"/>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884F5989-0056-97D3-5B0B-0A73CAB17143}"/>
              </a:ext>
            </a:extLst>
          </p:cNvPr>
          <p:cNvCxnSpPr>
            <a:cxnSpLocks/>
          </p:cNvCxnSpPr>
          <p:nvPr/>
        </p:nvCxnSpPr>
        <p:spPr>
          <a:xfrm>
            <a:off x="5576308" y="5191273"/>
            <a:ext cx="24825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7DA96C5-9AA0-83E5-270A-71E931BF111E}"/>
              </a:ext>
            </a:extLst>
          </p:cNvPr>
          <p:cNvSpPr txBox="1"/>
          <p:nvPr/>
        </p:nvSpPr>
        <p:spPr>
          <a:xfrm>
            <a:off x="7918882" y="2960417"/>
            <a:ext cx="3542190" cy="1107996"/>
          </a:xfrm>
          <a:prstGeom prst="rect">
            <a:avLst/>
          </a:prstGeom>
          <a:noFill/>
        </p:spPr>
        <p:txBody>
          <a:bodyPr wrap="square" lIns="91440" tIns="45720" rIns="91440" bIns="45720" rtlCol="0" anchor="t">
            <a:spAutoFit/>
          </a:bodyPr>
          <a:lstStyle/>
          <a:p>
            <a:r>
              <a:rPr lang="en-US" sz="1100"/>
              <a:t>Applicants will be prompted to attach all required documents per category requirements outlined in the current Revenue Procedure. </a:t>
            </a:r>
          </a:p>
          <a:p>
            <a:endParaRPr lang="en-US" sz="1100"/>
          </a:p>
          <a:p>
            <a:r>
              <a:rPr lang="en-US" sz="1100" i="1"/>
              <a:t>Note: Documentation requirements are conditional based on subcategory chosen by the applicant.</a:t>
            </a:r>
          </a:p>
        </p:txBody>
      </p:sp>
      <p:sp>
        <p:nvSpPr>
          <p:cNvPr id="55" name="Rectangle 54">
            <a:extLst>
              <a:ext uri="{FF2B5EF4-FFF2-40B4-BE49-F238E27FC236}">
                <a16:creationId xmlns:a16="http://schemas.microsoft.com/office/drawing/2014/main" id="{B3120C4F-0894-0D3F-9020-E9D221D992D8}"/>
              </a:ext>
            </a:extLst>
          </p:cNvPr>
          <p:cNvSpPr/>
          <p:nvPr/>
        </p:nvSpPr>
        <p:spPr>
          <a:xfrm>
            <a:off x="926498" y="2234681"/>
            <a:ext cx="4649810" cy="2784261"/>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274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Application for Allocation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36</a:t>
            </a:fld>
            <a:endParaRPr lang="en-US"/>
          </a:p>
        </p:txBody>
      </p:sp>
      <p:sp>
        <p:nvSpPr>
          <p:cNvPr id="5" name="Rectangle 4">
            <a:extLst>
              <a:ext uri="{FF2B5EF4-FFF2-40B4-BE49-F238E27FC236}">
                <a16:creationId xmlns:a16="http://schemas.microsoft.com/office/drawing/2014/main" id="{45AC4285-B96F-DD66-C634-468ABCE3187F}"/>
              </a:ext>
            </a:extLst>
          </p:cNvPr>
          <p:cNvSpPr/>
          <p:nvPr/>
        </p:nvSpPr>
        <p:spPr>
          <a:xfrm>
            <a:off x="11156826" y="85348"/>
            <a:ext cx="9144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t>1d</a:t>
            </a:r>
          </a:p>
        </p:txBody>
      </p:sp>
      <p:pic>
        <p:nvPicPr>
          <p:cNvPr id="35" name="Picture 34">
            <a:extLst>
              <a:ext uri="{FF2B5EF4-FFF2-40B4-BE49-F238E27FC236}">
                <a16:creationId xmlns:a16="http://schemas.microsoft.com/office/drawing/2014/main" id="{83F48F34-E608-8D57-E4EA-45D33A9A3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514658"/>
            <a:ext cx="6599699" cy="1848134"/>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BB4A0F32-BE4E-28CB-B033-F7B6F55E020C}"/>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42" name="TextBox 41">
            <a:extLst>
              <a:ext uri="{FF2B5EF4-FFF2-40B4-BE49-F238E27FC236}">
                <a16:creationId xmlns:a16="http://schemas.microsoft.com/office/drawing/2014/main" id="{D0E5E13A-F258-4ED0-E635-1A365F0F8264}"/>
              </a:ext>
            </a:extLst>
          </p:cNvPr>
          <p:cNvSpPr txBox="1"/>
          <p:nvPr/>
        </p:nvSpPr>
        <p:spPr>
          <a:xfrm>
            <a:off x="769927" y="1198141"/>
            <a:ext cx="11206049" cy="338554"/>
          </a:xfrm>
          <a:prstGeom prst="rect">
            <a:avLst/>
          </a:prstGeom>
          <a:noFill/>
        </p:spPr>
        <p:txBody>
          <a:bodyPr wrap="square" rtlCol="0">
            <a:spAutoFit/>
          </a:bodyPr>
          <a:lstStyle/>
          <a:p>
            <a:r>
              <a:rPr lang="en-US" sz="1600"/>
              <a:t>Applicants will be prompted to review all information prior to submission. </a:t>
            </a:r>
          </a:p>
        </p:txBody>
      </p:sp>
      <p:sp>
        <p:nvSpPr>
          <p:cNvPr id="43" name="TextBox 42">
            <a:extLst>
              <a:ext uri="{FF2B5EF4-FFF2-40B4-BE49-F238E27FC236}">
                <a16:creationId xmlns:a16="http://schemas.microsoft.com/office/drawing/2014/main" id="{DF0275D0-4B06-00E6-BE48-E5AC92736C2B}"/>
              </a:ext>
            </a:extLst>
          </p:cNvPr>
          <p:cNvSpPr txBox="1"/>
          <p:nvPr/>
        </p:nvSpPr>
        <p:spPr>
          <a:xfrm>
            <a:off x="7830423" y="3628600"/>
            <a:ext cx="3542190" cy="938719"/>
          </a:xfrm>
          <a:prstGeom prst="rect">
            <a:avLst/>
          </a:prstGeom>
          <a:noFill/>
        </p:spPr>
        <p:txBody>
          <a:bodyPr wrap="square" rtlCol="0">
            <a:spAutoFit/>
          </a:bodyPr>
          <a:lstStyle/>
          <a:p>
            <a:r>
              <a:rPr lang="en-US" sz="1100"/>
              <a:t>Applicants will be required to </a:t>
            </a:r>
            <a:r>
              <a:rPr lang="en-US" sz="1100" b="1"/>
              <a:t>Attest</a:t>
            </a:r>
            <a:r>
              <a:rPr lang="en-US" sz="1100"/>
              <a:t> to all required Attestations prior to submission.</a:t>
            </a:r>
            <a:br>
              <a:rPr lang="en-US" sz="1100"/>
            </a:br>
            <a:br>
              <a:rPr lang="en-US" sz="1100"/>
            </a:br>
            <a:r>
              <a:rPr lang="en-US" sz="1100" i="1"/>
              <a:t>Note: some Attestations are conditional based on subcategory selected and applicant responses. </a:t>
            </a:r>
            <a:endParaRPr lang="en-US" sz="1100"/>
          </a:p>
        </p:txBody>
      </p:sp>
      <p:sp>
        <p:nvSpPr>
          <p:cNvPr id="44" name="TextBox 43">
            <a:extLst>
              <a:ext uri="{FF2B5EF4-FFF2-40B4-BE49-F238E27FC236}">
                <a16:creationId xmlns:a16="http://schemas.microsoft.com/office/drawing/2014/main" id="{B782283A-893C-7721-A1F9-1224AB954942}"/>
              </a:ext>
            </a:extLst>
          </p:cNvPr>
          <p:cNvSpPr txBox="1"/>
          <p:nvPr/>
        </p:nvSpPr>
        <p:spPr>
          <a:xfrm>
            <a:off x="7824161" y="1502387"/>
            <a:ext cx="3542190" cy="430887"/>
          </a:xfrm>
          <a:prstGeom prst="rect">
            <a:avLst/>
          </a:prstGeom>
          <a:noFill/>
        </p:spPr>
        <p:txBody>
          <a:bodyPr wrap="square" rtlCol="0">
            <a:spAutoFit/>
          </a:bodyPr>
          <a:lstStyle/>
          <a:p>
            <a:r>
              <a:rPr lang="en-US" sz="1100"/>
              <a:t>Applicants will select </a:t>
            </a:r>
            <a:r>
              <a:rPr lang="en-US" sz="1100" b="1"/>
              <a:t>Submit</a:t>
            </a:r>
            <a:r>
              <a:rPr lang="en-US" sz="1100"/>
              <a:t> and be prompted to agree to required Attestations. </a:t>
            </a:r>
            <a:endParaRPr lang="en-US" sz="1100" i="1"/>
          </a:p>
        </p:txBody>
      </p:sp>
      <p:sp>
        <p:nvSpPr>
          <p:cNvPr id="45" name="TextBox 44">
            <a:extLst>
              <a:ext uri="{FF2B5EF4-FFF2-40B4-BE49-F238E27FC236}">
                <a16:creationId xmlns:a16="http://schemas.microsoft.com/office/drawing/2014/main" id="{6F0D05FF-593B-A36C-CBF2-196CB35E1C2B}"/>
              </a:ext>
            </a:extLst>
          </p:cNvPr>
          <p:cNvSpPr txBox="1"/>
          <p:nvPr/>
        </p:nvSpPr>
        <p:spPr>
          <a:xfrm>
            <a:off x="7879187" y="5353365"/>
            <a:ext cx="3542190" cy="430887"/>
          </a:xfrm>
          <a:prstGeom prst="rect">
            <a:avLst/>
          </a:prstGeom>
          <a:noFill/>
        </p:spPr>
        <p:txBody>
          <a:bodyPr wrap="square" rtlCol="0">
            <a:spAutoFit/>
          </a:bodyPr>
          <a:lstStyle/>
          <a:p>
            <a:r>
              <a:rPr lang="en-US" sz="1100"/>
              <a:t>Once applicants have attested, they can </a:t>
            </a:r>
            <a:r>
              <a:rPr lang="en-US" sz="1100" b="1"/>
              <a:t>confirm submission</a:t>
            </a:r>
            <a:r>
              <a:rPr lang="en-US" sz="1100"/>
              <a:t> of their 48E(h) application for allocation</a:t>
            </a:r>
          </a:p>
        </p:txBody>
      </p:sp>
      <p:sp>
        <p:nvSpPr>
          <p:cNvPr id="46" name="Rectangle 45">
            <a:extLst>
              <a:ext uri="{FF2B5EF4-FFF2-40B4-BE49-F238E27FC236}">
                <a16:creationId xmlns:a16="http://schemas.microsoft.com/office/drawing/2014/main" id="{BAF9B6EE-EEBC-330A-F9FE-EB91CF87B44A}"/>
              </a:ext>
            </a:extLst>
          </p:cNvPr>
          <p:cNvSpPr/>
          <p:nvPr/>
        </p:nvSpPr>
        <p:spPr>
          <a:xfrm>
            <a:off x="922020" y="2237085"/>
            <a:ext cx="1836420" cy="622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2CA1502-25B8-8A0D-4BED-8CEA0C6C90ED}"/>
              </a:ext>
            </a:extLst>
          </p:cNvPr>
          <p:cNvSpPr/>
          <p:nvPr/>
        </p:nvSpPr>
        <p:spPr>
          <a:xfrm>
            <a:off x="1084979" y="2916556"/>
            <a:ext cx="786260" cy="181450"/>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AE90FD2F-E84F-A38A-5552-F358222AD977}"/>
              </a:ext>
            </a:extLst>
          </p:cNvPr>
          <p:cNvCxnSpPr>
            <a:cxnSpLocks/>
            <a:stCxn id="47" idx="0"/>
          </p:cNvCxnSpPr>
          <p:nvPr/>
        </p:nvCxnSpPr>
        <p:spPr>
          <a:xfrm rot="5400000" flipH="1" flipV="1">
            <a:off x="4052779" y="-850616"/>
            <a:ext cx="1192503" cy="6341843"/>
          </a:xfrm>
          <a:prstGeom prst="bentConnector2">
            <a:avLst/>
          </a:prstGeom>
        </p:spPr>
        <p:style>
          <a:lnRef idx="1">
            <a:schemeClr val="accent5"/>
          </a:lnRef>
          <a:fillRef idx="0">
            <a:schemeClr val="accent5"/>
          </a:fillRef>
          <a:effectRef idx="0">
            <a:schemeClr val="accent5"/>
          </a:effectRef>
          <a:fontRef idx="minor">
            <a:schemeClr val="tx1"/>
          </a:fontRef>
        </p:style>
      </p:cxnSp>
      <p:sp>
        <p:nvSpPr>
          <p:cNvPr id="49" name="Trapezoid 19">
            <a:extLst>
              <a:ext uri="{FF2B5EF4-FFF2-40B4-BE49-F238E27FC236}">
                <a16:creationId xmlns:a16="http://schemas.microsoft.com/office/drawing/2014/main" id="{E124D39D-F532-F130-8F4B-2A3BAB0E032B}"/>
              </a:ext>
            </a:extLst>
          </p:cNvPr>
          <p:cNvSpPr/>
          <p:nvPr/>
        </p:nvSpPr>
        <p:spPr>
          <a:xfrm rot="16200000">
            <a:off x="415441" y="3277776"/>
            <a:ext cx="3751342" cy="876936"/>
          </a:xfrm>
          <a:custGeom>
            <a:avLst/>
            <a:gdLst>
              <a:gd name="connsiteX0" fmla="*/ 0 w 1191249"/>
              <a:gd name="connsiteY0" fmla="*/ 854769 h 854769"/>
              <a:gd name="connsiteX1" fmla="*/ 213692 w 1191249"/>
              <a:gd name="connsiteY1" fmla="*/ 0 h 854769"/>
              <a:gd name="connsiteX2" fmla="*/ 977557 w 1191249"/>
              <a:gd name="connsiteY2" fmla="*/ 0 h 854769"/>
              <a:gd name="connsiteX3" fmla="*/ 1191249 w 1191249"/>
              <a:gd name="connsiteY3" fmla="*/ 854769 h 854769"/>
              <a:gd name="connsiteX4" fmla="*/ 0 w 1191249"/>
              <a:gd name="connsiteY4" fmla="*/ 854769 h 854769"/>
              <a:gd name="connsiteX0" fmla="*/ 0 w 1505286"/>
              <a:gd name="connsiteY0" fmla="*/ 854769 h 854769"/>
              <a:gd name="connsiteX1" fmla="*/ 213692 w 1505286"/>
              <a:gd name="connsiteY1" fmla="*/ 0 h 854769"/>
              <a:gd name="connsiteX2" fmla="*/ 977557 w 1505286"/>
              <a:gd name="connsiteY2" fmla="*/ 0 h 854769"/>
              <a:gd name="connsiteX3" fmla="*/ 1505286 w 1505286"/>
              <a:gd name="connsiteY3" fmla="*/ 605387 h 854769"/>
              <a:gd name="connsiteX4" fmla="*/ 0 w 1505286"/>
              <a:gd name="connsiteY4" fmla="*/ 854769 h 854769"/>
              <a:gd name="connsiteX0" fmla="*/ 0 w 3149359"/>
              <a:gd name="connsiteY0" fmla="*/ 642334 h 642334"/>
              <a:gd name="connsiteX1" fmla="*/ 1857765 w 3149359"/>
              <a:gd name="connsiteY1" fmla="*/ 0 h 642334"/>
              <a:gd name="connsiteX2" fmla="*/ 2621630 w 3149359"/>
              <a:gd name="connsiteY2" fmla="*/ 0 h 642334"/>
              <a:gd name="connsiteX3" fmla="*/ 3149359 w 3149359"/>
              <a:gd name="connsiteY3" fmla="*/ 605387 h 642334"/>
              <a:gd name="connsiteX4" fmla="*/ 0 w 3149359"/>
              <a:gd name="connsiteY4" fmla="*/ 642334 h 642334"/>
              <a:gd name="connsiteX0" fmla="*/ 0 w 3149359"/>
              <a:gd name="connsiteY0" fmla="*/ 1445897 h 1445897"/>
              <a:gd name="connsiteX1" fmla="*/ 2458129 w 3149359"/>
              <a:gd name="connsiteY1" fmla="*/ 0 h 1445897"/>
              <a:gd name="connsiteX2" fmla="*/ 2621630 w 3149359"/>
              <a:gd name="connsiteY2" fmla="*/ 803563 h 1445897"/>
              <a:gd name="connsiteX3" fmla="*/ 3149359 w 3149359"/>
              <a:gd name="connsiteY3" fmla="*/ 1408950 h 1445897"/>
              <a:gd name="connsiteX4" fmla="*/ 0 w 3149359"/>
              <a:gd name="connsiteY4" fmla="*/ 1445897 h 1445897"/>
              <a:gd name="connsiteX0" fmla="*/ 0 w 3149359"/>
              <a:gd name="connsiteY0" fmla="*/ 670043 h 670043"/>
              <a:gd name="connsiteX1" fmla="*/ 2411947 w 3149359"/>
              <a:gd name="connsiteY1" fmla="*/ 0 h 670043"/>
              <a:gd name="connsiteX2" fmla="*/ 2621630 w 3149359"/>
              <a:gd name="connsiteY2" fmla="*/ 27709 h 670043"/>
              <a:gd name="connsiteX3" fmla="*/ 3149359 w 3149359"/>
              <a:gd name="connsiteY3" fmla="*/ 633096 h 670043"/>
              <a:gd name="connsiteX4" fmla="*/ 0 w 3149359"/>
              <a:gd name="connsiteY4" fmla="*/ 670043 h 670043"/>
              <a:gd name="connsiteX0" fmla="*/ 0 w 3690379"/>
              <a:gd name="connsiteY0" fmla="*/ 670043 h 876936"/>
              <a:gd name="connsiteX1" fmla="*/ 2411947 w 3690379"/>
              <a:gd name="connsiteY1" fmla="*/ 0 h 876936"/>
              <a:gd name="connsiteX2" fmla="*/ 2621630 w 3690379"/>
              <a:gd name="connsiteY2" fmla="*/ 27709 h 876936"/>
              <a:gd name="connsiteX3" fmla="*/ 3690379 w 3690379"/>
              <a:gd name="connsiteY3" fmla="*/ 876936 h 876936"/>
              <a:gd name="connsiteX4" fmla="*/ 0 w 3690379"/>
              <a:gd name="connsiteY4" fmla="*/ 670043 h 876936"/>
              <a:gd name="connsiteX0" fmla="*/ 0 w 3751342"/>
              <a:gd name="connsiteY0" fmla="*/ 868163 h 876936"/>
              <a:gd name="connsiteX1" fmla="*/ 2472910 w 3751342"/>
              <a:gd name="connsiteY1" fmla="*/ 0 h 876936"/>
              <a:gd name="connsiteX2" fmla="*/ 2682593 w 3751342"/>
              <a:gd name="connsiteY2" fmla="*/ 27709 h 876936"/>
              <a:gd name="connsiteX3" fmla="*/ 3751342 w 3751342"/>
              <a:gd name="connsiteY3" fmla="*/ 876936 h 876936"/>
              <a:gd name="connsiteX4" fmla="*/ 0 w 3751342"/>
              <a:gd name="connsiteY4" fmla="*/ 868163 h 8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1342" h="876936">
                <a:moveTo>
                  <a:pt x="0" y="868163"/>
                </a:moveTo>
                <a:lnTo>
                  <a:pt x="2472910" y="0"/>
                </a:lnTo>
                <a:lnTo>
                  <a:pt x="2682593" y="27709"/>
                </a:lnTo>
                <a:lnTo>
                  <a:pt x="3751342" y="876936"/>
                </a:lnTo>
                <a:lnTo>
                  <a:pt x="0" y="868163"/>
                </a:lnTo>
                <a:close/>
              </a:path>
            </a:pathLst>
          </a:custGeom>
          <a:solidFill>
            <a:schemeClr val="accent5">
              <a:lumMod val="60000"/>
              <a:lumOff val="40000"/>
              <a:alpha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482C78-E586-20FC-3B7C-E1D4BD310385}"/>
              </a:ext>
            </a:extLst>
          </p:cNvPr>
          <p:cNvGrpSpPr/>
          <p:nvPr/>
        </p:nvGrpSpPr>
        <p:grpSpPr>
          <a:xfrm>
            <a:off x="2714317" y="1744874"/>
            <a:ext cx="2981314" cy="3942738"/>
            <a:chOff x="2714317" y="1744874"/>
            <a:chExt cx="2981314" cy="3942738"/>
          </a:xfrm>
        </p:grpSpPr>
        <p:grpSp>
          <p:nvGrpSpPr>
            <p:cNvPr id="36" name="Group 35">
              <a:extLst>
                <a:ext uri="{FF2B5EF4-FFF2-40B4-BE49-F238E27FC236}">
                  <a16:creationId xmlns:a16="http://schemas.microsoft.com/office/drawing/2014/main" id="{C88E9268-5D0C-0AFC-2E4C-EBCAAF630F2C}"/>
                </a:ext>
              </a:extLst>
            </p:cNvPr>
            <p:cNvGrpSpPr/>
            <p:nvPr/>
          </p:nvGrpSpPr>
          <p:grpSpPr>
            <a:xfrm>
              <a:off x="2714317" y="1744874"/>
              <a:ext cx="2981314" cy="3942738"/>
              <a:chOff x="308857" y="382029"/>
              <a:chExt cx="4706202" cy="5957716"/>
            </a:xfrm>
          </p:grpSpPr>
          <p:pic>
            <p:nvPicPr>
              <p:cNvPr id="37" name="Picture 2">
                <a:extLst>
                  <a:ext uri="{FF2B5EF4-FFF2-40B4-BE49-F238E27FC236}">
                    <a16:creationId xmlns:a16="http://schemas.microsoft.com/office/drawing/2014/main" id="{70599A2D-5F17-CBAE-174F-6589F15F5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9" t="17714" r="31922" b="7265"/>
              <a:stretch/>
            </p:blipFill>
            <p:spPr bwMode="auto">
              <a:xfrm>
                <a:off x="308858" y="382029"/>
                <a:ext cx="4706201" cy="59577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23308734-B666-3851-454C-2D9F13F5CAD5}"/>
                  </a:ext>
                </a:extLst>
              </p:cNvPr>
              <p:cNvSpPr/>
              <p:nvPr/>
            </p:nvSpPr>
            <p:spPr>
              <a:xfrm>
                <a:off x="308858" y="4396740"/>
                <a:ext cx="4706201" cy="15105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a:extLst>
                  <a:ext uri="{FF2B5EF4-FFF2-40B4-BE49-F238E27FC236}">
                    <a16:creationId xmlns:a16="http://schemas.microsoft.com/office/drawing/2014/main" id="{8BCCF453-FC28-9B6E-59A7-8E674683F0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9" t="68436" r="31922" b="20410"/>
              <a:stretch/>
            </p:blipFill>
            <p:spPr bwMode="auto">
              <a:xfrm>
                <a:off x="308857" y="5008155"/>
                <a:ext cx="4706201"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7E5CC806-0448-3984-1FE8-8423D559DD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9" t="79591" r="31922" b="12710"/>
              <a:stretch/>
            </p:blipFill>
            <p:spPr bwMode="auto">
              <a:xfrm>
                <a:off x="308858" y="4396740"/>
                <a:ext cx="4706201" cy="611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6839C0EF-22DA-36C0-928C-4A2D697FEC96}"/>
                </a:ext>
              </a:extLst>
            </p:cNvPr>
            <p:cNvGrpSpPr/>
            <p:nvPr/>
          </p:nvGrpSpPr>
          <p:grpSpPr>
            <a:xfrm>
              <a:off x="3998182" y="4801115"/>
              <a:ext cx="883181" cy="153888"/>
              <a:chOff x="3998182" y="4801115"/>
              <a:chExt cx="883181" cy="153888"/>
            </a:xfrm>
          </p:grpSpPr>
          <p:sp>
            <p:nvSpPr>
              <p:cNvPr id="4" name="Rectangle 3">
                <a:extLst>
                  <a:ext uri="{FF2B5EF4-FFF2-40B4-BE49-F238E27FC236}">
                    <a16:creationId xmlns:a16="http://schemas.microsoft.com/office/drawing/2014/main" id="{3C7CB17B-8B3F-44F3-33B5-4B7821BA9BC6}"/>
                  </a:ext>
                </a:extLst>
              </p:cNvPr>
              <p:cNvSpPr/>
              <p:nvPr/>
            </p:nvSpPr>
            <p:spPr>
              <a:xfrm>
                <a:off x="4081463" y="4813374"/>
                <a:ext cx="476250" cy="106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98D6B2-FAA2-6C47-A569-7CB16381B2E2}"/>
                  </a:ext>
                </a:extLst>
              </p:cNvPr>
              <p:cNvSpPr txBox="1"/>
              <p:nvPr/>
            </p:nvSpPr>
            <p:spPr>
              <a:xfrm>
                <a:off x="3998182" y="4801115"/>
                <a:ext cx="883181" cy="153888"/>
              </a:xfrm>
              <a:prstGeom prst="rect">
                <a:avLst/>
              </a:prstGeom>
              <a:noFill/>
            </p:spPr>
            <p:txBody>
              <a:bodyPr wrap="square" rtlCol="0">
                <a:spAutoFit/>
              </a:bodyPr>
              <a:lstStyle/>
              <a:p>
                <a:r>
                  <a:rPr lang="en-US" sz="400">
                    <a:solidFill>
                      <a:srgbClr val="6C6C6C"/>
                    </a:solidFill>
                  </a:rPr>
                  <a:t>[</a:t>
                </a:r>
                <a:r>
                  <a:rPr lang="en-US" sz="400" i="1">
                    <a:solidFill>
                      <a:srgbClr val="6C6C6C"/>
                    </a:solidFill>
                  </a:rPr>
                  <a:t>Organization Name</a:t>
                </a:r>
                <a:r>
                  <a:rPr lang="en-US" sz="400">
                    <a:solidFill>
                      <a:srgbClr val="6C6C6C"/>
                    </a:solidFill>
                  </a:rPr>
                  <a:t>]</a:t>
                </a:r>
              </a:p>
            </p:txBody>
          </p:sp>
        </p:grpSp>
      </p:grpSp>
      <p:sp>
        <p:nvSpPr>
          <p:cNvPr id="50" name="Rectangle 49">
            <a:extLst>
              <a:ext uri="{FF2B5EF4-FFF2-40B4-BE49-F238E27FC236}">
                <a16:creationId xmlns:a16="http://schemas.microsoft.com/office/drawing/2014/main" id="{D16FD63E-2E42-BA2D-D4C4-351252989480}"/>
              </a:ext>
            </a:extLst>
          </p:cNvPr>
          <p:cNvSpPr/>
          <p:nvPr/>
        </p:nvSpPr>
        <p:spPr>
          <a:xfrm>
            <a:off x="2810215" y="2256334"/>
            <a:ext cx="125653" cy="2919818"/>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1ECDB419-797F-5A33-F8FF-7A6CE334FAD1}"/>
              </a:ext>
            </a:extLst>
          </p:cNvPr>
          <p:cNvCxnSpPr>
            <a:cxnSpLocks/>
          </p:cNvCxnSpPr>
          <p:nvPr/>
        </p:nvCxnSpPr>
        <p:spPr>
          <a:xfrm>
            <a:off x="2932134" y="4050947"/>
            <a:ext cx="48878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9E8049EC-14C3-3D26-1692-3D18114D1DB2}"/>
              </a:ext>
            </a:extLst>
          </p:cNvPr>
          <p:cNvSpPr/>
          <p:nvPr/>
        </p:nvSpPr>
        <p:spPr>
          <a:xfrm>
            <a:off x="5255686" y="5484746"/>
            <a:ext cx="375429" cy="184969"/>
          </a:xfrm>
          <a:prstGeom prst="rect">
            <a:avLst/>
          </a:prstGeom>
          <a:no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DD5F4209-94B4-4188-6807-66E7118F1626}"/>
              </a:ext>
            </a:extLst>
          </p:cNvPr>
          <p:cNvCxnSpPr>
            <a:cxnSpLocks/>
            <a:stCxn id="52" idx="3"/>
            <a:endCxn id="45" idx="1"/>
          </p:cNvCxnSpPr>
          <p:nvPr/>
        </p:nvCxnSpPr>
        <p:spPr>
          <a:xfrm flipV="1">
            <a:off x="5631115" y="5568809"/>
            <a:ext cx="2248072" cy="842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73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2B70-2672-D7DC-06C3-6E5D1DC27C08}"/>
              </a:ext>
            </a:extLst>
          </p:cNvPr>
          <p:cNvSpPr>
            <a:spLocks noGrp="1"/>
          </p:cNvSpPr>
          <p:nvPr>
            <p:ph type="title"/>
          </p:nvPr>
        </p:nvSpPr>
        <p:spPr/>
        <p:txBody>
          <a:bodyPr/>
          <a:lstStyle/>
          <a:p>
            <a:r>
              <a:rPr lang="en-US"/>
              <a:t>User Registration Workflow – Landing Page</a:t>
            </a:r>
          </a:p>
        </p:txBody>
      </p:sp>
      <p:sp>
        <p:nvSpPr>
          <p:cNvPr id="4" name="Slide Number Placeholder 3">
            <a:extLst>
              <a:ext uri="{FF2B5EF4-FFF2-40B4-BE49-F238E27FC236}">
                <a16:creationId xmlns:a16="http://schemas.microsoft.com/office/drawing/2014/main" id="{A763A5B6-0A27-663C-524C-862677037485}"/>
              </a:ext>
            </a:extLst>
          </p:cNvPr>
          <p:cNvSpPr>
            <a:spLocks noGrp="1"/>
          </p:cNvSpPr>
          <p:nvPr>
            <p:ph type="sldNum" sz="quarter" idx="10"/>
          </p:nvPr>
        </p:nvSpPr>
        <p:spPr/>
        <p:txBody>
          <a:bodyPr/>
          <a:lstStyle/>
          <a:p>
            <a:fld id="{E773C8E2-B35B-254F-A137-6F2F570DAACB}" type="slidenum">
              <a:rPr lang="en-US" smtClean="0"/>
              <a:pPr/>
              <a:t>4</a:t>
            </a:fld>
            <a:endParaRPr lang="en-US"/>
          </a:p>
        </p:txBody>
      </p:sp>
      <p:sp>
        <p:nvSpPr>
          <p:cNvPr id="3" name="Rectangle 2">
            <a:extLst>
              <a:ext uri="{FF2B5EF4-FFF2-40B4-BE49-F238E27FC236}">
                <a16:creationId xmlns:a16="http://schemas.microsoft.com/office/drawing/2014/main" id="{E69AF326-E807-38B0-D520-60CCAF03ED50}"/>
              </a:ext>
            </a:extLst>
          </p:cNvPr>
          <p:cNvSpPr/>
          <p:nvPr/>
        </p:nvSpPr>
        <p:spPr>
          <a:xfrm>
            <a:off x="838200" y="2916765"/>
            <a:ext cx="2290438" cy="1740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IRS.gov Landing Page</a:t>
            </a:r>
          </a:p>
        </p:txBody>
      </p:sp>
      <p:sp>
        <p:nvSpPr>
          <p:cNvPr id="5" name="Arrow: Right 4">
            <a:extLst>
              <a:ext uri="{FF2B5EF4-FFF2-40B4-BE49-F238E27FC236}">
                <a16:creationId xmlns:a16="http://schemas.microsoft.com/office/drawing/2014/main" id="{6C7D1D27-40C6-6251-0EDA-F8A09F2BD7E6}"/>
              </a:ext>
            </a:extLst>
          </p:cNvPr>
          <p:cNvSpPr/>
          <p:nvPr/>
        </p:nvSpPr>
        <p:spPr>
          <a:xfrm>
            <a:off x="3371617" y="3551519"/>
            <a:ext cx="848604" cy="470516"/>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A28C9-8160-13D7-ED41-21629672B3ED}"/>
              </a:ext>
            </a:extLst>
          </p:cNvPr>
          <p:cNvSpPr txBox="1"/>
          <p:nvPr/>
        </p:nvSpPr>
        <p:spPr>
          <a:xfrm>
            <a:off x="760501" y="1198141"/>
            <a:ext cx="10585460" cy="830997"/>
          </a:xfrm>
          <a:prstGeom prst="rect">
            <a:avLst/>
          </a:prstGeom>
          <a:noFill/>
        </p:spPr>
        <p:txBody>
          <a:bodyPr wrap="square" rtlCol="0">
            <a:spAutoFit/>
          </a:bodyPr>
          <a:lstStyle/>
          <a:p>
            <a:r>
              <a:rPr lang="en-US" sz="1600"/>
              <a:t>From an IRS.gov Landing Page, applicants will select a call-to-action button which will redirect them to the unauthenticated Clean Electricity Low-Income Communities Bonus Credit Program Homepage. Applicants will then select ‘Login’ and be navigated to DOE ONE ID Authentication hub where they will login via Login.gov.</a:t>
            </a:r>
          </a:p>
        </p:txBody>
      </p:sp>
      <p:sp>
        <p:nvSpPr>
          <p:cNvPr id="11" name="Arrow: Right 10">
            <a:extLst>
              <a:ext uri="{FF2B5EF4-FFF2-40B4-BE49-F238E27FC236}">
                <a16:creationId xmlns:a16="http://schemas.microsoft.com/office/drawing/2014/main" id="{375BFFA4-CF1C-AEBA-13AD-594BCC83F44E}"/>
              </a:ext>
            </a:extLst>
          </p:cNvPr>
          <p:cNvSpPr/>
          <p:nvPr/>
        </p:nvSpPr>
        <p:spPr>
          <a:xfrm>
            <a:off x="6996617" y="3551519"/>
            <a:ext cx="848604" cy="470516"/>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2EBFE9-DCB5-5A95-988E-E7214B3FE95A}"/>
              </a:ext>
            </a:extLst>
          </p:cNvPr>
          <p:cNvSpPr/>
          <p:nvPr/>
        </p:nvSpPr>
        <p:spPr>
          <a:xfrm>
            <a:off x="4463200" y="2916765"/>
            <a:ext cx="2290438" cy="1740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Applicant Portal Homepage Login</a:t>
            </a:r>
          </a:p>
        </p:txBody>
      </p:sp>
      <p:grpSp>
        <p:nvGrpSpPr>
          <p:cNvPr id="14" name="Group 13">
            <a:extLst>
              <a:ext uri="{FF2B5EF4-FFF2-40B4-BE49-F238E27FC236}">
                <a16:creationId xmlns:a16="http://schemas.microsoft.com/office/drawing/2014/main" id="{535B6A96-CD1D-93B4-BC9F-B584D08288AD}"/>
              </a:ext>
            </a:extLst>
          </p:cNvPr>
          <p:cNvGrpSpPr/>
          <p:nvPr/>
        </p:nvGrpSpPr>
        <p:grpSpPr>
          <a:xfrm>
            <a:off x="8321510" y="2103965"/>
            <a:ext cx="3339354" cy="3766409"/>
            <a:chOff x="8321510" y="2103965"/>
            <a:chExt cx="3339354" cy="3766409"/>
          </a:xfrm>
        </p:grpSpPr>
        <p:pic>
          <p:nvPicPr>
            <p:cNvPr id="9" name="Picture 8">
              <a:extLst>
                <a:ext uri="{FF2B5EF4-FFF2-40B4-BE49-F238E27FC236}">
                  <a16:creationId xmlns:a16="http://schemas.microsoft.com/office/drawing/2014/main" id="{1E29D071-C2A6-EB17-F98F-094E4F3F04B0}"/>
                </a:ext>
              </a:extLst>
            </p:cNvPr>
            <p:cNvPicPr>
              <a:picLocks noChangeAspect="1"/>
            </p:cNvPicPr>
            <p:nvPr/>
          </p:nvPicPr>
          <p:blipFill>
            <a:blip r:embed="rId2"/>
            <a:stretch>
              <a:fillRect/>
            </a:stretch>
          </p:blipFill>
          <p:spPr>
            <a:xfrm>
              <a:off x="8339274" y="2103965"/>
              <a:ext cx="3321590" cy="3766409"/>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CD22B52D-CAB2-0CD8-9B52-F0B551333A1C}"/>
                </a:ext>
              </a:extLst>
            </p:cNvPr>
            <p:cNvSpPr/>
            <p:nvPr/>
          </p:nvSpPr>
          <p:spPr>
            <a:xfrm>
              <a:off x="8637227" y="2818569"/>
              <a:ext cx="2743732" cy="250558"/>
            </a:xfrm>
            <a:prstGeom prst="rect">
              <a:avLst/>
            </a:prstGeom>
            <a:noFill/>
            <a:ln w="381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461080-D5AE-1D70-6B14-46E255AD4B17}"/>
                </a:ext>
              </a:extLst>
            </p:cNvPr>
            <p:cNvSpPr/>
            <p:nvPr/>
          </p:nvSpPr>
          <p:spPr>
            <a:xfrm>
              <a:off x="8382210" y="2178555"/>
              <a:ext cx="3200190" cy="3881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20B9CA-F366-2CFC-0670-32B71677DA5E}"/>
                </a:ext>
              </a:extLst>
            </p:cNvPr>
            <p:cNvSpPr txBox="1"/>
            <p:nvPr/>
          </p:nvSpPr>
          <p:spPr>
            <a:xfrm>
              <a:off x="8321510" y="2157204"/>
              <a:ext cx="3321590" cy="430887"/>
            </a:xfrm>
            <a:prstGeom prst="rect">
              <a:avLst/>
            </a:prstGeom>
            <a:noFill/>
          </p:spPr>
          <p:txBody>
            <a:bodyPr wrap="square" rtlCol="0">
              <a:spAutoFit/>
            </a:bodyPr>
            <a:lstStyle/>
            <a:p>
              <a:pPr algn="ctr"/>
              <a:r>
                <a:rPr lang="en-US" sz="1050" b="1"/>
                <a:t>Clean Electricity Low-Income Communities Bonus Credit Program Applicant Portal</a:t>
              </a:r>
            </a:p>
          </p:txBody>
        </p:sp>
      </p:grpSp>
    </p:spTree>
    <p:extLst>
      <p:ext uri="{BB962C8B-B14F-4D97-AF65-F5344CB8AC3E}">
        <p14:creationId xmlns:p14="http://schemas.microsoft.com/office/powerpoint/2010/main" val="359422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a:xfrm>
            <a:off x="839788" y="238760"/>
            <a:ext cx="11255642" cy="884554"/>
          </a:xfrm>
        </p:spPr>
        <p:txBody>
          <a:bodyPr>
            <a:normAutofit fontScale="90000"/>
          </a:bodyPr>
          <a:lstStyle/>
          <a:p>
            <a:r>
              <a:rPr lang="en-US"/>
              <a:t>User Registration Workflow – Unauthenticated Homepage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5</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Applicants will be redirected from an IRS.gov website to the Clean Electricity Low-Income Communities Bonus Credit Program landing page where they can view a program overview and Program Capacity Dashboard. </a:t>
            </a:r>
          </a:p>
        </p:txBody>
      </p:sp>
      <p:pic>
        <p:nvPicPr>
          <p:cNvPr id="4" name="Picture 3">
            <a:extLst>
              <a:ext uri="{FF2B5EF4-FFF2-40B4-BE49-F238E27FC236}">
                <a16:creationId xmlns:a16="http://schemas.microsoft.com/office/drawing/2014/main" id="{2688B625-6665-6D3D-0243-2B0005071C2D}"/>
              </a:ext>
            </a:extLst>
          </p:cNvPr>
          <p:cNvPicPr>
            <a:picLocks noChangeAspect="1"/>
          </p:cNvPicPr>
          <p:nvPr/>
        </p:nvPicPr>
        <p:blipFill>
          <a:blip r:embed="rId3"/>
          <a:stretch>
            <a:fillRect/>
          </a:stretch>
        </p:blipFill>
        <p:spPr>
          <a:xfrm>
            <a:off x="2187821" y="1857743"/>
            <a:ext cx="4265641" cy="375833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CBBF658-2E36-79F1-D1AC-FC7711A8D6F3}"/>
              </a:ext>
            </a:extLst>
          </p:cNvPr>
          <p:cNvPicPr>
            <a:picLocks noChangeAspect="1"/>
          </p:cNvPicPr>
          <p:nvPr/>
        </p:nvPicPr>
        <p:blipFill>
          <a:blip r:embed="rId4"/>
          <a:stretch>
            <a:fillRect/>
          </a:stretch>
        </p:blipFill>
        <p:spPr>
          <a:xfrm>
            <a:off x="6024549" y="2460395"/>
            <a:ext cx="4262613" cy="34291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60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Login.gov</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6</a:t>
            </a:fld>
            <a:endParaRPr lang="en-US"/>
          </a:p>
        </p:txBody>
      </p:sp>
      <p:sp>
        <p:nvSpPr>
          <p:cNvPr id="15" name="TextBox 14">
            <a:extLst>
              <a:ext uri="{FF2B5EF4-FFF2-40B4-BE49-F238E27FC236}">
                <a16:creationId xmlns:a16="http://schemas.microsoft.com/office/drawing/2014/main" id="{C8741926-9E3B-8166-78FA-FA0D9E87A15C}"/>
              </a:ext>
            </a:extLst>
          </p:cNvPr>
          <p:cNvSpPr txBox="1"/>
          <p:nvPr/>
        </p:nvSpPr>
        <p:spPr>
          <a:xfrm>
            <a:off x="7256194" y="5545972"/>
            <a:ext cx="3015270" cy="430887"/>
          </a:xfrm>
          <a:prstGeom prst="rect">
            <a:avLst/>
          </a:prstGeom>
          <a:noFill/>
        </p:spPr>
        <p:txBody>
          <a:bodyPr wrap="square" rtlCol="0">
            <a:spAutoFit/>
          </a:bodyPr>
          <a:lstStyle/>
          <a:p>
            <a:r>
              <a:rPr lang="en-US" sz="1100"/>
              <a:t>*User will confirm dual-factor authentication via selected method(s) (e.g., text/voice)</a:t>
            </a:r>
          </a:p>
        </p:txBody>
      </p:sp>
      <p:sp>
        <p:nvSpPr>
          <p:cNvPr id="16" name="TextBox 15">
            <a:extLst>
              <a:ext uri="{FF2B5EF4-FFF2-40B4-BE49-F238E27FC236}">
                <a16:creationId xmlns:a16="http://schemas.microsoft.com/office/drawing/2014/main" id="{6D9B6449-16B3-3A15-932D-8CABD4BB1423}"/>
              </a:ext>
            </a:extLst>
          </p:cNvPr>
          <p:cNvSpPr txBox="1"/>
          <p:nvPr/>
        </p:nvSpPr>
        <p:spPr>
          <a:xfrm>
            <a:off x="839788" y="5545972"/>
            <a:ext cx="2335267" cy="430887"/>
          </a:xfrm>
          <a:prstGeom prst="rect">
            <a:avLst/>
          </a:prstGeom>
          <a:noFill/>
        </p:spPr>
        <p:txBody>
          <a:bodyPr wrap="square" rtlCol="0">
            <a:spAutoFit/>
          </a:bodyPr>
          <a:lstStyle/>
          <a:p>
            <a:r>
              <a:rPr lang="en-US" sz="1100"/>
              <a:t>*Returning users will log in with their existing email and password</a:t>
            </a:r>
          </a:p>
        </p:txBody>
      </p:sp>
      <p:sp>
        <p:nvSpPr>
          <p:cNvPr id="17" name="TextBox 16">
            <a:extLst>
              <a:ext uri="{FF2B5EF4-FFF2-40B4-BE49-F238E27FC236}">
                <a16:creationId xmlns:a16="http://schemas.microsoft.com/office/drawing/2014/main" id="{20D2A405-567B-BFA7-619C-36FDC99FE890}"/>
              </a:ext>
            </a:extLst>
          </p:cNvPr>
          <p:cNvSpPr txBox="1"/>
          <p:nvPr/>
        </p:nvSpPr>
        <p:spPr>
          <a:xfrm>
            <a:off x="760501" y="1198141"/>
            <a:ext cx="10585460" cy="584775"/>
          </a:xfrm>
          <a:prstGeom prst="rect">
            <a:avLst/>
          </a:prstGeom>
          <a:noFill/>
        </p:spPr>
        <p:txBody>
          <a:bodyPr wrap="square" rtlCol="0">
            <a:spAutoFit/>
          </a:bodyPr>
          <a:lstStyle/>
          <a:p>
            <a:r>
              <a:rPr lang="en-US" sz="1600"/>
              <a:t>After selecting the “Login” call to action, new users will be prompted to register via Login.gov. Outlined below is a high-level overview of new applicant registration via Login.gov. </a:t>
            </a:r>
          </a:p>
        </p:txBody>
      </p:sp>
      <p:grpSp>
        <p:nvGrpSpPr>
          <p:cNvPr id="26" name="Group 25">
            <a:extLst>
              <a:ext uri="{FF2B5EF4-FFF2-40B4-BE49-F238E27FC236}">
                <a16:creationId xmlns:a16="http://schemas.microsoft.com/office/drawing/2014/main" id="{5F1AED06-BFCB-67D8-616E-F3437787BBD6}"/>
              </a:ext>
            </a:extLst>
          </p:cNvPr>
          <p:cNvGrpSpPr/>
          <p:nvPr/>
        </p:nvGrpSpPr>
        <p:grpSpPr>
          <a:xfrm>
            <a:off x="839788" y="1871201"/>
            <a:ext cx="10585013" cy="3599944"/>
            <a:chOff x="1013459" y="1629028"/>
            <a:chExt cx="10585013" cy="3599944"/>
          </a:xfrm>
        </p:grpSpPr>
        <p:pic>
          <p:nvPicPr>
            <p:cNvPr id="10" name="Picture 9">
              <a:extLst>
                <a:ext uri="{FF2B5EF4-FFF2-40B4-BE49-F238E27FC236}">
                  <a16:creationId xmlns:a16="http://schemas.microsoft.com/office/drawing/2014/main" id="{65847A28-C51A-0B59-8FD4-96D17C837F8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3459" y="1629028"/>
              <a:ext cx="2026799" cy="359994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D3CD248-A1B0-B287-D37B-4D631D33F62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52261" y="1629028"/>
              <a:ext cx="2026799" cy="273440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8181EC5-8C73-46AA-1E33-C43F14D7216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91063" y="1629028"/>
              <a:ext cx="2026799" cy="266076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9832559-B093-550F-0704-E8BBE0CDD89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29864" y="1629028"/>
              <a:ext cx="2026798" cy="359994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B164DA7-E0F3-8D1B-2DE3-CBBFC7847CF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568664" y="1640181"/>
              <a:ext cx="2029808" cy="2723253"/>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3B0AE18D-1283-FE1C-17A1-1923B543D5B3}"/>
                </a:ext>
              </a:extLst>
            </p:cNvPr>
            <p:cNvSpPr/>
            <p:nvPr/>
          </p:nvSpPr>
          <p:spPr>
            <a:xfrm>
              <a:off x="1328738" y="2899144"/>
              <a:ext cx="157162" cy="129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82A329-665C-106E-00F6-6FBDF6C28EAC}"/>
                </a:ext>
              </a:extLst>
            </p:cNvPr>
            <p:cNvSpPr txBox="1"/>
            <p:nvPr/>
          </p:nvSpPr>
          <p:spPr>
            <a:xfrm>
              <a:off x="1175468" y="2882549"/>
              <a:ext cx="489026" cy="200055"/>
            </a:xfrm>
            <a:prstGeom prst="rect">
              <a:avLst/>
            </a:prstGeom>
            <a:noFill/>
          </p:spPr>
          <p:txBody>
            <a:bodyPr wrap="square" rtlCol="0">
              <a:spAutoFit/>
            </a:bodyPr>
            <a:lstStyle/>
            <a:p>
              <a:r>
                <a:rPr lang="en-US" sz="700" b="1">
                  <a:solidFill>
                    <a:srgbClr val="0071BB"/>
                  </a:solidFill>
                  <a:latin typeface="+mj-lt"/>
                </a:rPr>
                <a:t>DOE</a:t>
              </a:r>
            </a:p>
          </p:txBody>
        </p:sp>
        <p:sp>
          <p:nvSpPr>
            <p:cNvPr id="20" name="Rectangle 19">
              <a:extLst>
                <a:ext uri="{FF2B5EF4-FFF2-40B4-BE49-F238E27FC236}">
                  <a16:creationId xmlns:a16="http://schemas.microsoft.com/office/drawing/2014/main" id="{1BF374E0-E9FE-7DC8-D3A5-1E72871184CE}"/>
                </a:ext>
              </a:extLst>
            </p:cNvPr>
            <p:cNvSpPr/>
            <p:nvPr/>
          </p:nvSpPr>
          <p:spPr>
            <a:xfrm>
              <a:off x="1250157" y="4593432"/>
              <a:ext cx="564356" cy="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1926BAA-8DE0-D3D9-8B03-3EB6CD77F6BA}"/>
                </a:ext>
              </a:extLst>
            </p:cNvPr>
            <p:cNvSpPr txBox="1"/>
            <p:nvPr/>
          </p:nvSpPr>
          <p:spPr>
            <a:xfrm>
              <a:off x="1229916" y="4557965"/>
              <a:ext cx="854868" cy="153888"/>
            </a:xfrm>
            <a:prstGeom prst="rect">
              <a:avLst/>
            </a:prstGeom>
            <a:noFill/>
          </p:spPr>
          <p:txBody>
            <a:bodyPr wrap="square" rtlCol="0">
              <a:spAutoFit/>
            </a:bodyPr>
            <a:lstStyle/>
            <a:p>
              <a:r>
                <a:rPr lang="en-US" sz="400" u="sng">
                  <a:solidFill>
                    <a:srgbClr val="0071BB"/>
                  </a:solidFill>
                </a:rPr>
                <a:t>Back to DOE</a:t>
              </a:r>
            </a:p>
          </p:txBody>
        </p:sp>
        <p:sp>
          <p:nvSpPr>
            <p:cNvPr id="22" name="Rectangle 21">
              <a:extLst>
                <a:ext uri="{FF2B5EF4-FFF2-40B4-BE49-F238E27FC236}">
                  <a16:creationId xmlns:a16="http://schemas.microsoft.com/office/drawing/2014/main" id="{AC9FD6B9-723F-85B0-DC79-DBFF4B2AF98A}"/>
                </a:ext>
              </a:extLst>
            </p:cNvPr>
            <p:cNvSpPr/>
            <p:nvPr/>
          </p:nvSpPr>
          <p:spPr>
            <a:xfrm>
              <a:off x="10775207" y="2444324"/>
              <a:ext cx="157162" cy="129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593E891-DD3E-939A-6BCC-FC779296BE35}"/>
                </a:ext>
              </a:extLst>
            </p:cNvPr>
            <p:cNvSpPr txBox="1"/>
            <p:nvPr/>
          </p:nvSpPr>
          <p:spPr>
            <a:xfrm>
              <a:off x="10689515" y="2394911"/>
              <a:ext cx="489026" cy="215444"/>
            </a:xfrm>
            <a:prstGeom prst="rect">
              <a:avLst/>
            </a:prstGeom>
            <a:noFill/>
          </p:spPr>
          <p:txBody>
            <a:bodyPr wrap="square" rtlCol="0">
              <a:spAutoFit/>
            </a:bodyPr>
            <a:lstStyle/>
            <a:p>
              <a:r>
                <a:rPr lang="en-US" sz="800" b="1">
                  <a:solidFill>
                    <a:srgbClr val="475667"/>
                  </a:solidFill>
                  <a:latin typeface="+mj-lt"/>
                </a:rPr>
                <a:t>DOE</a:t>
              </a:r>
            </a:p>
          </p:txBody>
        </p:sp>
        <p:sp>
          <p:nvSpPr>
            <p:cNvPr id="24" name="Rectangle 23">
              <a:extLst>
                <a:ext uri="{FF2B5EF4-FFF2-40B4-BE49-F238E27FC236}">
                  <a16:creationId xmlns:a16="http://schemas.microsoft.com/office/drawing/2014/main" id="{5F847B11-2877-6BC7-7CA1-FB24311A172D}"/>
                </a:ext>
              </a:extLst>
            </p:cNvPr>
            <p:cNvSpPr/>
            <p:nvPr/>
          </p:nvSpPr>
          <p:spPr>
            <a:xfrm>
              <a:off x="9920337" y="3063590"/>
              <a:ext cx="769177" cy="6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CC9D6A-3E64-C38D-E497-176A44BCB4D6}"/>
                </a:ext>
              </a:extLst>
            </p:cNvPr>
            <p:cNvSpPr txBox="1"/>
            <p:nvPr/>
          </p:nvSpPr>
          <p:spPr>
            <a:xfrm>
              <a:off x="9886810" y="2989087"/>
              <a:ext cx="1422091" cy="169277"/>
            </a:xfrm>
            <a:prstGeom prst="rect">
              <a:avLst/>
            </a:prstGeom>
            <a:noFill/>
          </p:spPr>
          <p:txBody>
            <a:bodyPr wrap="square" rtlCol="0">
              <a:spAutoFit/>
            </a:bodyPr>
            <a:lstStyle/>
            <a:p>
              <a:r>
                <a:rPr lang="en-US" sz="500">
                  <a:solidFill>
                    <a:srgbClr val="475667"/>
                  </a:solidFill>
                </a:rPr>
                <a:t>test@testemail.com</a:t>
              </a:r>
            </a:p>
          </p:txBody>
        </p:sp>
      </p:grpSp>
    </p:spTree>
    <p:extLst>
      <p:ext uri="{BB962C8B-B14F-4D97-AF65-F5344CB8AC3E}">
        <p14:creationId xmlns:p14="http://schemas.microsoft.com/office/powerpoint/2010/main" val="337749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Privacy Notice</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7</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During registration, applicants will be prompted with a Privacy Act and Paperwork Reduction Act Notice. Applicants must acknowledge this notice prior to submitting any applications. </a:t>
            </a:r>
          </a:p>
        </p:txBody>
      </p:sp>
      <p:pic>
        <p:nvPicPr>
          <p:cNvPr id="5" name="Picture 4">
            <a:extLst>
              <a:ext uri="{FF2B5EF4-FFF2-40B4-BE49-F238E27FC236}">
                <a16:creationId xmlns:a16="http://schemas.microsoft.com/office/drawing/2014/main" id="{BDE3E023-0C1F-9269-42A5-740E5DCF49B8}"/>
              </a:ext>
            </a:extLst>
          </p:cNvPr>
          <p:cNvPicPr>
            <a:picLocks noChangeAspect="1"/>
          </p:cNvPicPr>
          <p:nvPr/>
        </p:nvPicPr>
        <p:blipFill>
          <a:blip r:embed="rId2"/>
          <a:stretch>
            <a:fillRect/>
          </a:stretch>
        </p:blipFill>
        <p:spPr>
          <a:xfrm>
            <a:off x="4156581" y="1706422"/>
            <a:ext cx="1973610" cy="4216103"/>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1F5DD090-ED98-870F-1102-2A6C1C33A34B}"/>
              </a:ext>
            </a:extLst>
          </p:cNvPr>
          <p:cNvGrpSpPr/>
          <p:nvPr/>
        </p:nvGrpSpPr>
        <p:grpSpPr>
          <a:xfrm>
            <a:off x="6246954" y="3079669"/>
            <a:ext cx="1927914" cy="2842856"/>
            <a:chOff x="6246954" y="3079669"/>
            <a:chExt cx="1927914" cy="2842856"/>
          </a:xfrm>
        </p:grpSpPr>
        <p:pic>
          <p:nvPicPr>
            <p:cNvPr id="4" name="Picture 3">
              <a:extLst>
                <a:ext uri="{FF2B5EF4-FFF2-40B4-BE49-F238E27FC236}">
                  <a16:creationId xmlns:a16="http://schemas.microsoft.com/office/drawing/2014/main" id="{585ABA6B-A829-174E-A475-175E2301B9B1}"/>
                </a:ext>
              </a:extLst>
            </p:cNvPr>
            <p:cNvPicPr>
              <a:picLocks noChangeAspect="1"/>
            </p:cNvPicPr>
            <p:nvPr/>
          </p:nvPicPr>
          <p:blipFill>
            <a:blip r:embed="rId3"/>
            <a:stretch>
              <a:fillRect/>
            </a:stretch>
          </p:blipFill>
          <p:spPr>
            <a:xfrm>
              <a:off x="6246954" y="3079669"/>
              <a:ext cx="1927914" cy="2842856"/>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15B1AA4E-5D87-9D3C-E1D1-BA9185FC4F90}"/>
                </a:ext>
              </a:extLst>
            </p:cNvPr>
            <p:cNvSpPr/>
            <p:nvPr/>
          </p:nvSpPr>
          <p:spPr>
            <a:xfrm>
              <a:off x="6491288" y="5403056"/>
              <a:ext cx="192881" cy="102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9200DE-6906-AE69-AF20-E92B2FD352EE}"/>
                </a:ext>
              </a:extLst>
            </p:cNvPr>
            <p:cNvSpPr txBox="1"/>
            <p:nvPr/>
          </p:nvSpPr>
          <p:spPr>
            <a:xfrm>
              <a:off x="6424293" y="5380511"/>
              <a:ext cx="654843" cy="153888"/>
            </a:xfrm>
            <a:prstGeom prst="rect">
              <a:avLst/>
            </a:prstGeom>
            <a:noFill/>
          </p:spPr>
          <p:txBody>
            <a:bodyPr wrap="square" rtlCol="0">
              <a:spAutoFit/>
            </a:bodyPr>
            <a:lstStyle/>
            <a:p>
              <a:r>
                <a:rPr lang="en-US" sz="400">
                  <a:solidFill>
                    <a:schemeClr val="tx1">
                      <a:lumMod val="65000"/>
                      <a:lumOff val="35000"/>
                    </a:schemeClr>
                  </a:solidFill>
                </a:rPr>
                <a:t>I acknowledge</a:t>
              </a:r>
            </a:p>
          </p:txBody>
        </p:sp>
      </p:grpSp>
    </p:spTree>
    <p:extLst>
      <p:ext uri="{BB962C8B-B14F-4D97-AF65-F5344CB8AC3E}">
        <p14:creationId xmlns:p14="http://schemas.microsoft.com/office/powerpoint/2010/main" val="310321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Portal Registration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8</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Once redirected from Login.gov, new users will be redirected to the registration page in the Portal where they will enter Contact Information, Organization Tax Information, Organization Address, and Organization Type. </a:t>
            </a:r>
          </a:p>
        </p:txBody>
      </p:sp>
      <p:pic>
        <p:nvPicPr>
          <p:cNvPr id="3" name="Picture 2">
            <a:extLst>
              <a:ext uri="{FF2B5EF4-FFF2-40B4-BE49-F238E27FC236}">
                <a16:creationId xmlns:a16="http://schemas.microsoft.com/office/drawing/2014/main" id="{33910DD1-C742-5153-FAD7-F11B4AB539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67"/>
          <a:stretch/>
        </p:blipFill>
        <p:spPr bwMode="auto">
          <a:xfrm>
            <a:off x="4938983" y="1782916"/>
            <a:ext cx="2314033" cy="41782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676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F519-6D59-0EC2-3007-C9C27978BB93}"/>
              </a:ext>
            </a:extLst>
          </p:cNvPr>
          <p:cNvSpPr>
            <a:spLocks noGrp="1"/>
          </p:cNvSpPr>
          <p:nvPr>
            <p:ph type="title"/>
          </p:nvPr>
        </p:nvSpPr>
        <p:spPr/>
        <p:txBody>
          <a:bodyPr/>
          <a:lstStyle/>
          <a:p>
            <a:r>
              <a:rPr lang="en-US"/>
              <a:t>User Registration Workflow – Portal Registration</a:t>
            </a:r>
          </a:p>
        </p:txBody>
      </p:sp>
      <p:sp>
        <p:nvSpPr>
          <p:cNvPr id="7" name="Slide Number Placeholder 6">
            <a:extLst>
              <a:ext uri="{FF2B5EF4-FFF2-40B4-BE49-F238E27FC236}">
                <a16:creationId xmlns:a16="http://schemas.microsoft.com/office/drawing/2014/main" id="{037C3B44-2D02-F4BA-9E14-2429E183E070}"/>
              </a:ext>
            </a:extLst>
          </p:cNvPr>
          <p:cNvSpPr>
            <a:spLocks noGrp="1"/>
          </p:cNvSpPr>
          <p:nvPr>
            <p:ph type="sldNum" sz="quarter" idx="12"/>
          </p:nvPr>
        </p:nvSpPr>
        <p:spPr/>
        <p:txBody>
          <a:bodyPr/>
          <a:lstStyle/>
          <a:p>
            <a:fld id="{E773C8E2-B35B-254F-A137-6F2F570DAACB}" type="slidenum">
              <a:rPr lang="en-US" smtClean="0"/>
              <a:t>9</a:t>
            </a:fld>
            <a:endParaRPr lang="en-US"/>
          </a:p>
        </p:txBody>
      </p:sp>
      <p:sp>
        <p:nvSpPr>
          <p:cNvPr id="13" name="TextBox 12">
            <a:extLst>
              <a:ext uri="{FF2B5EF4-FFF2-40B4-BE49-F238E27FC236}">
                <a16:creationId xmlns:a16="http://schemas.microsoft.com/office/drawing/2014/main" id="{306880BB-CDF4-0078-FF0F-6FD01AD5046A}"/>
              </a:ext>
            </a:extLst>
          </p:cNvPr>
          <p:cNvSpPr txBox="1"/>
          <p:nvPr/>
        </p:nvSpPr>
        <p:spPr>
          <a:xfrm>
            <a:off x="769928" y="1198141"/>
            <a:ext cx="10585460" cy="584775"/>
          </a:xfrm>
          <a:prstGeom prst="rect">
            <a:avLst/>
          </a:prstGeom>
          <a:noFill/>
        </p:spPr>
        <p:txBody>
          <a:bodyPr wrap="square" rtlCol="0">
            <a:spAutoFit/>
          </a:bodyPr>
          <a:lstStyle/>
          <a:p>
            <a:r>
              <a:rPr lang="en-US" sz="1600"/>
              <a:t>Once all required fields have been completed new users will select Next to save their contact information and organization details. </a:t>
            </a:r>
          </a:p>
        </p:txBody>
      </p:sp>
      <p:pic>
        <p:nvPicPr>
          <p:cNvPr id="3" name="Picture 2" descr="image">
            <a:extLst>
              <a:ext uri="{FF2B5EF4-FFF2-40B4-BE49-F238E27FC236}">
                <a16:creationId xmlns:a16="http://schemas.microsoft.com/office/drawing/2014/main" id="{C827DC40-C2C0-6422-E923-56B7DB70C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523"/>
          <a:stretch/>
        </p:blipFill>
        <p:spPr bwMode="auto">
          <a:xfrm>
            <a:off x="945803" y="1857743"/>
            <a:ext cx="3288880" cy="39002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1B5149-E882-843C-6406-A3088FF63E7A}"/>
              </a:ext>
            </a:extLst>
          </p:cNvPr>
          <p:cNvPicPr>
            <a:picLocks noChangeAspect="1"/>
          </p:cNvPicPr>
          <p:nvPr/>
        </p:nvPicPr>
        <p:blipFill>
          <a:blip r:embed="rId4"/>
          <a:stretch>
            <a:fillRect/>
          </a:stretch>
        </p:blipFill>
        <p:spPr>
          <a:xfrm>
            <a:off x="5174541" y="1857743"/>
            <a:ext cx="2529401" cy="390020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A48CB1E-680B-4AB6-F2C6-B3796607D1B5}"/>
              </a:ext>
            </a:extLst>
          </p:cNvPr>
          <p:cNvPicPr>
            <a:picLocks noChangeAspect="1"/>
          </p:cNvPicPr>
          <p:nvPr/>
        </p:nvPicPr>
        <p:blipFill>
          <a:blip r:embed="rId5"/>
          <a:stretch>
            <a:fillRect/>
          </a:stretch>
        </p:blipFill>
        <p:spPr>
          <a:xfrm>
            <a:off x="8643799" y="1857743"/>
            <a:ext cx="2711589" cy="30545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5678258"/>
      </p:ext>
    </p:extLst>
  </p:cSld>
  <p:clrMapOvr>
    <a:masterClrMapping/>
  </p:clrMapOvr>
</p:sld>
</file>

<file path=ppt/theme/theme1.xml><?xml version="1.0" encoding="utf-8"?>
<a:theme xmlns:a="http://schemas.openxmlformats.org/drawingml/2006/main" name="DOE ED Template (Green)">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JE Theme">
  <a:themeElements>
    <a:clrScheme name="Custom 8">
      <a:dk1>
        <a:srgbClr val="000000"/>
      </a:dk1>
      <a:lt1>
        <a:srgbClr val="FFFFFF"/>
      </a:lt1>
      <a:dk2>
        <a:srgbClr val="323265"/>
      </a:dk2>
      <a:lt2>
        <a:srgbClr val="E7E6E6"/>
      </a:lt2>
      <a:accent1>
        <a:srgbClr val="007B29"/>
      </a:accent1>
      <a:accent2>
        <a:srgbClr val="007B28"/>
      </a:accent2>
      <a:accent3>
        <a:srgbClr val="E9C028"/>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JE Theme" id="{619E79D4-BFB9-4C22-A055-F5FC82D607FD}" vid="{DFB8C2F9-DFC1-4CA0-913E-2B4927125F24}"/>
    </a:ext>
  </a:extLst>
</a:theme>
</file>

<file path=ppt/theme/theme3.xml><?xml version="1.0" encoding="utf-8"?>
<a:theme xmlns:a="http://schemas.openxmlformats.org/drawingml/2006/main" name="DOE ED Template (Blue)">
  <a:themeElements>
    <a:clrScheme name="Custom 9">
      <a:dk1>
        <a:srgbClr val="000000"/>
      </a:dk1>
      <a:lt1>
        <a:srgbClr val="FFFFFF"/>
      </a:lt1>
      <a:dk2>
        <a:srgbClr val="323265"/>
      </a:dk2>
      <a:lt2>
        <a:srgbClr val="E7E6E6"/>
      </a:lt2>
      <a:accent1>
        <a:srgbClr val="005B82"/>
      </a:accent1>
      <a:accent2>
        <a:srgbClr val="005B82"/>
      </a:accent2>
      <a:accent3>
        <a:srgbClr val="CBB045"/>
      </a:accent3>
      <a:accent4>
        <a:srgbClr val="005B82"/>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KE A COPY - ED PPT Template" id="{BAC84520-C74F-4144-83FB-A4F9A2BFD756}" vid="{8032CE25-F454-1645-8E20-6BC9FBFB2E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4b5b1f2-9c50-4276-9daa-3dd1db7e0404">
      <UserInfo>
        <DisplayName>Sferra, Gino J.</DisplayName>
        <AccountId>8</AccountId>
        <AccountType/>
      </UserInfo>
      <UserInfo>
        <DisplayName>Patel, Mitul A.</DisplayName>
        <AccountId>22</AccountId>
        <AccountType/>
      </UserInfo>
    </SharedWithUsers>
    <lcf76f155ced4ddcb4097134ff3c332f xmlns="0c7604b8-715d-421f-9253-fedaddba2049">
      <Terms xmlns="http://schemas.microsoft.com/office/infopath/2007/PartnerControls"/>
    </lcf76f155ced4ddcb4097134ff3c332f>
    <Link xmlns="0c7604b8-715d-421f-9253-fedaddba2049">
      <Url xsi:nil="true"/>
      <Description xsi:nil="true"/>
    </Link>
    <TaxCatchAll xmlns="b4b5b1f2-9c50-4276-9daa-3dd1db7e0404"/>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96DBE57A44AC458BF37996D4D47D14" ma:contentTypeVersion="16" ma:contentTypeDescription="Create a new document." ma:contentTypeScope="" ma:versionID="4c93dbfc62ac61ae36668b777e558f5a">
  <xsd:schema xmlns:xsd="http://www.w3.org/2001/XMLSchema" xmlns:xs="http://www.w3.org/2001/XMLSchema" xmlns:p="http://schemas.microsoft.com/office/2006/metadata/properties" xmlns:ns2="b4b5b1f2-9c50-4276-9daa-3dd1db7e0404" xmlns:ns3="0c7604b8-715d-421f-9253-fedaddba2049" targetNamespace="http://schemas.microsoft.com/office/2006/metadata/properties" ma:root="true" ma:fieldsID="f968d623ce5154942838c620d648cde5" ns2:_="" ns3:_="">
    <xsd:import namespace="b4b5b1f2-9c50-4276-9daa-3dd1db7e0404"/>
    <xsd:import namespace="0c7604b8-715d-421f-9253-fedaddba20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element ref="ns3:lcf76f155ced4ddcb4097134ff3c332f" minOccurs="0"/>
                <xsd:element ref="ns2:TaxCatchAll" minOccurs="0"/>
                <xsd:element ref="ns3:MediaServiceOCR" minOccurs="0"/>
                <xsd:element ref="ns3: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5b1f2-9c50-4276-9daa-3dd1db7e04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c37eb43-34ae-4fba-bc93-5eed89472204}" ma:internalName="TaxCatchAll" ma:showField="CatchAllData" ma:web="b4b5b1f2-9c50-4276-9daa-3dd1db7e04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7604b8-715d-421f-9253-fedaddba20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Link" ma:index="22"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30B53A-040D-4883-9B8B-19B64A61257E}">
  <ds:schemaRefs>
    <ds:schemaRef ds:uri="http://schemas.microsoft.com/sharepoint/v3/contenttype/forms"/>
  </ds:schemaRefs>
</ds:datastoreItem>
</file>

<file path=customXml/itemProps2.xml><?xml version="1.0" encoding="utf-8"?>
<ds:datastoreItem xmlns:ds="http://schemas.openxmlformats.org/officeDocument/2006/customXml" ds:itemID="{82F1AF5E-2DCA-4976-9A64-09294BF72822}">
  <ds:schemaRefs>
    <ds:schemaRef ds:uri="0c7604b8-715d-421f-9253-fedaddba2049"/>
    <ds:schemaRef ds:uri="b4b5b1f2-9c50-4276-9daa-3dd1db7e04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0FC71F-A243-4F1F-92BB-95EEDB8FD02C}">
  <ds:schemaRefs>
    <ds:schemaRef ds:uri="0c7604b8-715d-421f-9253-fedaddba2049"/>
    <ds:schemaRef ds:uri="b4b5b1f2-9c50-4276-9daa-3dd1db7e04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3735</Words>
  <Application>Microsoft Office PowerPoint</Application>
  <PresentationFormat>Widescreen</PresentationFormat>
  <Paragraphs>302</Paragraphs>
  <Slides>36</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Arial</vt:lpstr>
      <vt:lpstr>Arial Black</vt:lpstr>
      <vt:lpstr>Calibri</vt:lpstr>
      <vt:lpstr>Wingdings</vt:lpstr>
      <vt:lpstr>DOE ED Template (Green)</vt:lpstr>
      <vt:lpstr>EJE Theme</vt:lpstr>
      <vt:lpstr>DOE ED Template (Blue)</vt:lpstr>
      <vt:lpstr>§ 48E(h): Clean Electricity Low-Income Communities Bonus Credit Program Application Wireframes</vt:lpstr>
      <vt:lpstr>Contents</vt:lpstr>
      <vt:lpstr>User Registration Workflow</vt:lpstr>
      <vt:lpstr>User Registration Workflow – Landing Page</vt:lpstr>
      <vt:lpstr>User Registration Workflow – Unauthenticated Homepage</vt:lpstr>
      <vt:lpstr>User Registration Workflow – Login.gov</vt:lpstr>
      <vt:lpstr>User Registration Workflow – Privacy Notice</vt:lpstr>
      <vt:lpstr>User Registration Workflow – Portal Registration</vt:lpstr>
      <vt:lpstr>User Registration Workflow – Portal Registration</vt:lpstr>
      <vt:lpstr>Portal Homepage</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Placed in Service</vt:lpstr>
      <vt:lpstr>Placed in Service</vt:lpstr>
      <vt:lpstr>Placed in Service</vt:lpstr>
      <vt:lpstr>Placed in Service</vt:lpstr>
      <vt:lpstr>Placed in Service</vt:lpstr>
      <vt:lpstr>Placed in Service</vt:lpstr>
      <vt:lpstr>Appendix</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lpstr>Application for Allocation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Bonus ITC:  §48(e) and §48E(h)</dc:title>
  <dc:creator>Ruiz, Samantha</dc:creator>
  <cp:lastModifiedBy>Stasko Molly J</cp:lastModifiedBy>
  <cp:revision>5</cp:revision>
  <dcterms:created xsi:type="dcterms:W3CDTF">2022-11-30T14:22:45Z</dcterms:created>
  <dcterms:modified xsi:type="dcterms:W3CDTF">2025-01-13T15:05:48Z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0x0101001296DBE57A44AC458BF37996D4D47D14</vt:lpwstr>
  </property>
  <property fmtid="{D5CDD505-2E9C-101B-9397-08002B2CF9AE}" pid="3" name="MediaServiceImageTags">
    <vt:lpwstr/>
  </property>
  <property fmtid="{D5CDD505-2E9C-101B-9397-08002B2CF9AE}" pid="4" name="DOE_RecordsDispositionSchedule">
    <vt:lpwstr>3;#Unscheduled Mission Support|61e42951-4137-4b13-929b-939a2dc4abe0</vt:lpwstr>
  </property>
  <property fmtid="{D5CDD505-2E9C-101B-9397-08002B2CF9AE}" pid="5" name="DOE_LifecycleState">
    <vt:lpwstr>1;#Draft|44aca65a-a2b8-4064-ac99-6d3b27b9c145</vt:lpwstr>
  </property>
  <property fmtid="{D5CDD505-2E9C-101B-9397-08002B2CF9AE}" pid="6" name="DOE_ProjectStatus">
    <vt:lpwstr/>
  </property>
  <property fmtid="{D5CDD505-2E9C-101B-9397-08002B2CF9AE}" pid="7" name="DOE_OwningOrg">
    <vt:lpwstr>4;#Office of Policy|74f8a15e-576f-4586-a6cc-3b96b9734bcf</vt:lpwstr>
  </property>
</Properties>
</file>