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1" r:id="rId5"/>
  </p:sldMasterIdLst>
  <p:notesMasterIdLst>
    <p:notesMasterId r:id="rId34"/>
  </p:notesMasterIdLst>
  <p:sldIdLst>
    <p:sldId id="2590" r:id="rId6"/>
    <p:sldId id="2147472254" r:id="rId7"/>
    <p:sldId id="2147472279" r:id="rId8"/>
    <p:sldId id="2147472280" r:id="rId9"/>
    <p:sldId id="2147472281" r:id="rId10"/>
    <p:sldId id="2147472282" r:id="rId11"/>
    <p:sldId id="2147472283" r:id="rId12"/>
    <p:sldId id="2147472284" r:id="rId13"/>
    <p:sldId id="2147472287" r:id="rId14"/>
    <p:sldId id="2147472286" r:id="rId15"/>
    <p:sldId id="2147472288" r:id="rId16"/>
    <p:sldId id="2147472289" r:id="rId17"/>
    <p:sldId id="2147472305" r:id="rId18"/>
    <p:sldId id="2147472290" r:id="rId19"/>
    <p:sldId id="2147472291" r:id="rId20"/>
    <p:sldId id="2147472292" r:id="rId21"/>
    <p:sldId id="2147472293" r:id="rId22"/>
    <p:sldId id="2147472304" r:id="rId23"/>
    <p:sldId id="2147472294" r:id="rId24"/>
    <p:sldId id="2147472295" r:id="rId25"/>
    <p:sldId id="2147472296" r:id="rId26"/>
    <p:sldId id="2147472297" r:id="rId27"/>
    <p:sldId id="2147472298" r:id="rId28"/>
    <p:sldId id="2147472299" r:id="rId29"/>
    <p:sldId id="2147472300" r:id="rId30"/>
    <p:sldId id="2147472301" r:id="rId31"/>
    <p:sldId id="2147472302" r:id="rId32"/>
    <p:sldId id="214747230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999A13-174A-4CC3-A6CE-76D2C1D47232}">
          <p14:sldIdLst>
            <p14:sldId id="2590"/>
          </p14:sldIdLst>
        </p14:section>
        <p14:section name="Contents" id="{5031CEAC-A56B-439D-88BD-F1711875B3A1}">
          <p14:sldIdLst/>
        </p14:section>
        <p14:section name="Registration" id="{C041D618-9088-41AC-908F-226189E9FC48}">
          <p14:sldIdLst/>
        </p14:section>
        <p14:section name="Homepage" id="{CFBBB938-6A72-4271-B3BE-19743C54636F}">
          <p14:sldIdLst/>
        </p14:section>
        <p14:section name="Application for Allocation (1a)" id="{55239201-E4F0-42E1-BD47-D300090AF0CB}">
          <p14:sldIdLst/>
        </p14:section>
        <p14:section name="Request for Tax Credit" id="{561652C4-8BB1-4636-8044-C468039689D4}">
          <p14:sldIdLst/>
        </p14:section>
        <p14:section name="Appendix" id="{D634BAD0-1D03-4134-8984-E1D7A26ABDAE}">
          <p14:sldIdLst>
            <p14:sldId id="2147472254"/>
          </p14:sldIdLst>
        </p14:section>
        <p14:section name="1b" id="{18BE5480-8D05-434F-AFC5-CA78116A8824}">
          <p14:sldIdLst/>
        </p14:section>
        <p14:section name="1c" id="{429D8A10-53A6-406E-B02D-2472C75A8492}">
          <p14:sldIdLst/>
        </p14:section>
        <p14:section name="1d" id="{22F503B7-EDDA-42AC-AA73-DE06D9F91B8E}">
          <p14:sldIdLst/>
        </p14:section>
        <p14:section name="2a" id="{8C7971F9-5336-4FBB-B54B-B54363C6D8F6}">
          <p14:sldIdLst>
            <p14:sldId id="2147472279"/>
            <p14:sldId id="2147472280"/>
            <p14:sldId id="2147472281"/>
            <p14:sldId id="2147472282"/>
          </p14:sldIdLst>
        </p14:section>
        <p14:section name="2b" id="{20E373DC-CF01-4190-844E-C11E7535BC44}">
          <p14:sldIdLst>
            <p14:sldId id="2147472283"/>
            <p14:sldId id="2147472284"/>
            <p14:sldId id="2147472287"/>
            <p14:sldId id="2147472286"/>
          </p14:sldIdLst>
        </p14:section>
        <p14:section name="3a" id="{1C381EDB-83C8-478A-940E-8C9770345D59}">
          <p14:sldIdLst>
            <p14:sldId id="2147472288"/>
            <p14:sldId id="2147472289"/>
            <p14:sldId id="2147472305"/>
            <p14:sldId id="2147472290"/>
            <p14:sldId id="2147472291"/>
          </p14:sldIdLst>
        </p14:section>
        <p14:section name="3b" id="{A5EA8C57-8E78-448E-8F53-1B3A4A653BDB}">
          <p14:sldIdLst>
            <p14:sldId id="2147472292"/>
            <p14:sldId id="2147472293"/>
            <p14:sldId id="2147472304"/>
            <p14:sldId id="2147472294"/>
            <p14:sldId id="2147472295"/>
          </p14:sldIdLst>
        </p14:section>
        <p14:section name="4a" id="{FC8615D0-95E1-4ED1-80F6-968376316699}">
          <p14:sldIdLst>
            <p14:sldId id="2147472296"/>
            <p14:sldId id="2147472297"/>
            <p14:sldId id="2147472298"/>
            <p14:sldId id="2147472299"/>
          </p14:sldIdLst>
        </p14:section>
        <p14:section name="4b" id="{4A2A6C8C-B34C-473C-B629-89E84AB08B08}">
          <p14:sldIdLst>
            <p14:sldId id="2147472300"/>
            <p14:sldId id="2147472301"/>
            <p14:sldId id="2147472302"/>
            <p14:sldId id="214747230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8A56F-14BD-D708-2187-75C45676F99D}" name="Fremont, Kendra" initials="FK" userId="S::kendra.fremont@accenturefederal.com::46394769-2cf3-4511-9371-be58bddd42cb" providerId="AD"/>
  <p188:author id="{97D901B3-93F4-5A35-32CC-FBE21B5E2DFC}" name="Partridge, Andrew S." initials="PAS" userId="S::andrew.s.partridge@accenturefederal.com::80dde7dc-5cad-48b7-82e6-07a7f04b4b95" providerId="AD"/>
  <p188:author id="{293AACEE-25D3-6015-20E0-0E1EF1C59FAE}" name="Aloumouati, Hannah" initials="AH" userId="S::hannah.aloumouati@accenturefederal.com::9b2fffb9-a0d6-408f-a759-b4738870724b" providerId="AD"/>
  <p188:author id="{A5EAC8F2-F4E7-A74E-8E99-6E4901BB1131}" name="English, William" initials="EW" userId="S::william.english@accenturefederal.com::8e47cbb5-1c0b-4849-b2e0-621ab0b345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028FF"/>
    <a:srgbClr val="445A80"/>
    <a:srgbClr val="475667"/>
    <a:srgbClr val="0071BB"/>
    <a:srgbClr val="74B5DB"/>
    <a:srgbClr val="CBB045"/>
    <a:srgbClr val="3E6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A6EE2-E204-4FE5-A622-10BA4D3F3C3D}"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93C4F-2795-41DC-B13C-C059C6E00844}" type="slidenum">
              <a:rPr lang="en-US" smtClean="0"/>
              <a:t>‹#›</a:t>
            </a:fld>
            <a:endParaRPr lang="en-US"/>
          </a:p>
        </p:txBody>
      </p:sp>
    </p:spTree>
    <p:extLst>
      <p:ext uri="{BB962C8B-B14F-4D97-AF65-F5344CB8AC3E}">
        <p14:creationId xmlns:p14="http://schemas.microsoft.com/office/powerpoint/2010/main" val="303477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3</a:t>
            </a:fld>
            <a:endParaRPr lang="en-US"/>
          </a:p>
        </p:txBody>
      </p:sp>
    </p:spTree>
    <p:extLst>
      <p:ext uri="{BB962C8B-B14F-4D97-AF65-F5344CB8AC3E}">
        <p14:creationId xmlns:p14="http://schemas.microsoft.com/office/powerpoint/2010/main" val="283406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12</a:t>
            </a:fld>
            <a:endParaRPr lang="en-US"/>
          </a:p>
        </p:txBody>
      </p:sp>
    </p:spTree>
    <p:extLst>
      <p:ext uri="{BB962C8B-B14F-4D97-AF65-F5344CB8AC3E}">
        <p14:creationId xmlns:p14="http://schemas.microsoft.com/office/powerpoint/2010/main" val="153491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ffectLst/>
              <a:latin typeface="Calibri" panose="020F0502020204030204" pitchFamily="34"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13</a:t>
            </a:fld>
            <a:endParaRPr lang="en-US"/>
          </a:p>
        </p:txBody>
      </p:sp>
    </p:spTree>
    <p:extLst>
      <p:ext uri="{BB962C8B-B14F-4D97-AF65-F5344CB8AC3E}">
        <p14:creationId xmlns:p14="http://schemas.microsoft.com/office/powerpoint/2010/main" val="160524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14</a:t>
            </a:fld>
            <a:endParaRPr lang="en-US"/>
          </a:p>
        </p:txBody>
      </p:sp>
    </p:spTree>
    <p:extLst>
      <p:ext uri="{BB962C8B-B14F-4D97-AF65-F5344CB8AC3E}">
        <p14:creationId xmlns:p14="http://schemas.microsoft.com/office/powerpoint/2010/main" val="85242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15</a:t>
            </a:fld>
            <a:endParaRPr lang="en-US"/>
          </a:p>
        </p:txBody>
      </p:sp>
    </p:spTree>
    <p:extLst>
      <p:ext uri="{BB962C8B-B14F-4D97-AF65-F5344CB8AC3E}">
        <p14:creationId xmlns:p14="http://schemas.microsoft.com/office/powerpoint/2010/main" val="225145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16</a:t>
            </a:fld>
            <a:endParaRPr lang="en-US"/>
          </a:p>
        </p:txBody>
      </p:sp>
    </p:spTree>
    <p:extLst>
      <p:ext uri="{BB962C8B-B14F-4D97-AF65-F5344CB8AC3E}">
        <p14:creationId xmlns:p14="http://schemas.microsoft.com/office/powerpoint/2010/main" val="390721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ffectLst/>
              <a:latin typeface="Calibri" panose="020F0502020204030204" pitchFamily="34"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17</a:t>
            </a:fld>
            <a:endParaRPr lang="en-US"/>
          </a:p>
        </p:txBody>
      </p:sp>
    </p:spTree>
    <p:extLst>
      <p:ext uri="{BB962C8B-B14F-4D97-AF65-F5344CB8AC3E}">
        <p14:creationId xmlns:p14="http://schemas.microsoft.com/office/powerpoint/2010/main" val="4217462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ffectLst/>
              <a:latin typeface="Calibri" panose="020F0502020204030204" pitchFamily="34"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18</a:t>
            </a:fld>
            <a:endParaRPr lang="en-US"/>
          </a:p>
        </p:txBody>
      </p:sp>
    </p:spTree>
    <p:extLst>
      <p:ext uri="{BB962C8B-B14F-4D97-AF65-F5344CB8AC3E}">
        <p14:creationId xmlns:p14="http://schemas.microsoft.com/office/powerpoint/2010/main" val="2616142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19</a:t>
            </a:fld>
            <a:endParaRPr lang="en-US"/>
          </a:p>
        </p:txBody>
      </p:sp>
    </p:spTree>
    <p:extLst>
      <p:ext uri="{BB962C8B-B14F-4D97-AF65-F5344CB8AC3E}">
        <p14:creationId xmlns:p14="http://schemas.microsoft.com/office/powerpoint/2010/main" val="258336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20</a:t>
            </a:fld>
            <a:endParaRPr lang="en-US"/>
          </a:p>
        </p:txBody>
      </p:sp>
    </p:spTree>
    <p:extLst>
      <p:ext uri="{BB962C8B-B14F-4D97-AF65-F5344CB8AC3E}">
        <p14:creationId xmlns:p14="http://schemas.microsoft.com/office/powerpoint/2010/main" val="236995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21</a:t>
            </a:fld>
            <a:endParaRPr lang="en-US"/>
          </a:p>
        </p:txBody>
      </p:sp>
    </p:spTree>
    <p:extLst>
      <p:ext uri="{BB962C8B-B14F-4D97-AF65-F5344CB8AC3E}">
        <p14:creationId xmlns:p14="http://schemas.microsoft.com/office/powerpoint/2010/main" val="144673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4</a:t>
            </a:fld>
            <a:endParaRPr lang="en-US"/>
          </a:p>
        </p:txBody>
      </p:sp>
    </p:spTree>
    <p:extLst>
      <p:ext uri="{BB962C8B-B14F-4D97-AF65-F5344CB8AC3E}">
        <p14:creationId xmlns:p14="http://schemas.microsoft.com/office/powerpoint/2010/main" val="1483452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ffectLst/>
              <a:latin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22</a:t>
            </a:fld>
            <a:endParaRPr lang="en-US"/>
          </a:p>
        </p:txBody>
      </p:sp>
    </p:spTree>
    <p:extLst>
      <p:ext uri="{BB962C8B-B14F-4D97-AF65-F5344CB8AC3E}">
        <p14:creationId xmlns:p14="http://schemas.microsoft.com/office/powerpoint/2010/main" val="3716890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24</a:t>
            </a:fld>
            <a:endParaRPr lang="en-US"/>
          </a:p>
        </p:txBody>
      </p:sp>
    </p:spTree>
    <p:extLst>
      <p:ext uri="{BB962C8B-B14F-4D97-AF65-F5344CB8AC3E}">
        <p14:creationId xmlns:p14="http://schemas.microsoft.com/office/powerpoint/2010/main" val="243373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25</a:t>
            </a:fld>
            <a:endParaRPr lang="en-US"/>
          </a:p>
        </p:txBody>
      </p:sp>
    </p:spTree>
    <p:extLst>
      <p:ext uri="{BB962C8B-B14F-4D97-AF65-F5344CB8AC3E}">
        <p14:creationId xmlns:p14="http://schemas.microsoft.com/office/powerpoint/2010/main" val="60057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26</a:t>
            </a:fld>
            <a:endParaRPr lang="en-US"/>
          </a:p>
        </p:txBody>
      </p:sp>
    </p:spTree>
    <p:extLst>
      <p:ext uri="{BB962C8B-B14F-4D97-AF65-F5344CB8AC3E}">
        <p14:creationId xmlns:p14="http://schemas.microsoft.com/office/powerpoint/2010/main" val="2235556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27</a:t>
            </a:fld>
            <a:endParaRPr lang="en-US"/>
          </a:p>
        </p:txBody>
      </p:sp>
    </p:spTree>
    <p:extLst>
      <p:ext uri="{BB962C8B-B14F-4D97-AF65-F5344CB8AC3E}">
        <p14:creationId xmlns:p14="http://schemas.microsoft.com/office/powerpoint/2010/main" val="3394935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28</a:t>
            </a:fld>
            <a:endParaRPr lang="en-US"/>
          </a:p>
        </p:txBody>
      </p:sp>
    </p:spTree>
    <p:extLst>
      <p:ext uri="{BB962C8B-B14F-4D97-AF65-F5344CB8AC3E}">
        <p14:creationId xmlns:p14="http://schemas.microsoft.com/office/powerpoint/2010/main" val="241807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5</a:t>
            </a:fld>
            <a:endParaRPr lang="en-US"/>
          </a:p>
        </p:txBody>
      </p:sp>
    </p:spTree>
    <p:extLst>
      <p:ext uri="{BB962C8B-B14F-4D97-AF65-F5344CB8AC3E}">
        <p14:creationId xmlns:p14="http://schemas.microsoft.com/office/powerpoint/2010/main" val="153399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6</a:t>
            </a:fld>
            <a:endParaRPr lang="en-US"/>
          </a:p>
        </p:txBody>
      </p:sp>
    </p:spTree>
    <p:extLst>
      <p:ext uri="{BB962C8B-B14F-4D97-AF65-F5344CB8AC3E}">
        <p14:creationId xmlns:p14="http://schemas.microsoft.com/office/powerpoint/2010/main" val="306677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7</a:t>
            </a:fld>
            <a:endParaRPr lang="en-US"/>
          </a:p>
        </p:txBody>
      </p:sp>
    </p:spTree>
    <p:extLst>
      <p:ext uri="{BB962C8B-B14F-4D97-AF65-F5344CB8AC3E}">
        <p14:creationId xmlns:p14="http://schemas.microsoft.com/office/powerpoint/2010/main" val="269069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8</a:t>
            </a:fld>
            <a:endParaRPr lang="en-US"/>
          </a:p>
        </p:txBody>
      </p:sp>
    </p:spTree>
    <p:extLst>
      <p:ext uri="{BB962C8B-B14F-4D97-AF65-F5344CB8AC3E}">
        <p14:creationId xmlns:p14="http://schemas.microsoft.com/office/powerpoint/2010/main" val="275689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9</a:t>
            </a:fld>
            <a:endParaRPr lang="en-US"/>
          </a:p>
        </p:txBody>
      </p:sp>
    </p:spTree>
    <p:extLst>
      <p:ext uri="{BB962C8B-B14F-4D97-AF65-F5344CB8AC3E}">
        <p14:creationId xmlns:p14="http://schemas.microsoft.com/office/powerpoint/2010/main" val="7003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10</a:t>
            </a:fld>
            <a:endParaRPr lang="en-US"/>
          </a:p>
        </p:txBody>
      </p:sp>
    </p:spTree>
    <p:extLst>
      <p:ext uri="{BB962C8B-B14F-4D97-AF65-F5344CB8AC3E}">
        <p14:creationId xmlns:p14="http://schemas.microsoft.com/office/powerpoint/2010/main" val="307820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93C4F-2795-41DC-B13C-C059C6E00844}" type="slidenum">
              <a:rPr lang="en-US" smtClean="0"/>
              <a:t>11</a:t>
            </a:fld>
            <a:endParaRPr lang="en-US"/>
          </a:p>
        </p:txBody>
      </p:sp>
    </p:spTree>
    <p:extLst>
      <p:ext uri="{BB962C8B-B14F-4D97-AF65-F5344CB8AC3E}">
        <p14:creationId xmlns:p14="http://schemas.microsoft.com/office/powerpoint/2010/main" val="3789188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834189" y="1824732"/>
            <a:ext cx="10523622" cy="1881579"/>
          </a:xfrm>
          <a:noFill/>
        </p:spPr>
        <p:txBody>
          <a:bodyPr lIns="0" rIns="0" bIns="182880"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834189" y="3706311"/>
            <a:ext cx="10523621" cy="1149720"/>
          </a:xfrm>
          <a:noFill/>
        </p:spPr>
        <p:txBody>
          <a:bodyPr lIns="0" tIns="18288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Graphic 14">
            <a:extLst>
              <a:ext uri="{FF2B5EF4-FFF2-40B4-BE49-F238E27FC236}">
                <a16:creationId xmlns:a16="http://schemas.microsoft.com/office/drawing/2014/main" id="{38963F79-4286-4547-8651-EB33D063B3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5120" y="5789313"/>
            <a:ext cx="2748611" cy="704772"/>
          </a:xfrm>
          <a:prstGeom prst="rect">
            <a:avLst/>
          </a:prstGeom>
        </p:spPr>
      </p:pic>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834189" y="3706311"/>
            <a:ext cx="1052362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75D18428-7D24-BE4D-A5AE-67BFA04299ED}"/>
              </a:ext>
            </a:extLst>
          </p:cNvPr>
          <p:cNvSpPr txBox="1">
            <a:spLocks/>
          </p:cNvSpPr>
          <p:nvPr userDrawn="1"/>
        </p:nvSpPr>
        <p:spPr>
          <a:xfrm>
            <a:off x="6805913" y="6032420"/>
            <a:ext cx="4960967" cy="461665"/>
          </a:xfrm>
          <a:prstGeom prst="rect">
            <a:avLst/>
          </a:prstGeom>
        </p:spPr>
        <p:txBody>
          <a:bodyPr wrap="square" lIns="0" tIns="0" rIns="0" bIns="0" anchor="ctr" anchorCtr="0">
            <a:spAutoFit/>
          </a:bodyPr>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u="none" strike="noStrike" kern="1200">
                <a:solidFill>
                  <a:schemeClr val="bg1"/>
                </a:solidFill>
                <a:effectLst/>
                <a:latin typeface="+mn-lt"/>
                <a:ea typeface="+mn-ea"/>
                <a:cs typeface="+mn-cs"/>
              </a:rPr>
              <a:t>OFFICE OF</a:t>
            </a:r>
          </a:p>
          <a:p>
            <a:pPr algn="r"/>
            <a:r>
              <a:rPr lang="en-US" sz="1600" b="1" i="0" u="none" strike="noStrike" kern="1200">
                <a:solidFill>
                  <a:schemeClr val="bg1"/>
                </a:solidFill>
                <a:effectLst/>
                <a:latin typeface="Arial Black" panose="020B0604020202020204" pitchFamily="34" charset="0"/>
                <a:ea typeface="+mn-ea"/>
                <a:cs typeface="Arial Black" panose="020B0604020202020204" pitchFamily="34" charset="0"/>
              </a:rPr>
              <a:t>ECONOMIC IMPACT AND DIVERSITY</a:t>
            </a:r>
            <a:endParaRPr lang="en-US" sz="1600" b="1" i="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3164340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08561289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68171136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Green)">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8724900" y="365125"/>
            <a:ext cx="2628900" cy="552638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200" y="365125"/>
            <a:ext cx="7734300" cy="55263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1790691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6C88C4-4D4E-99AE-AC6F-65FA061C1540}"/>
              </a:ext>
            </a:extLst>
          </p:cNvPr>
          <p:cNvSpPr/>
          <p:nvPr userDrawn="1"/>
        </p:nvSpPr>
        <p:spPr>
          <a:xfrm>
            <a:off x="0" y="0"/>
            <a:ext cx="12192000"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834189" y="1824732"/>
            <a:ext cx="10523622" cy="1881579"/>
          </a:xfrm>
          <a:noFill/>
        </p:spPr>
        <p:txBody>
          <a:bodyPr lIns="0" rIns="0" bIns="182880"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834189" y="3706311"/>
            <a:ext cx="10523621" cy="1149720"/>
          </a:xfrm>
          <a:noFill/>
        </p:spPr>
        <p:txBody>
          <a:bodyPr lIns="0" tIns="18288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834189" y="3706311"/>
            <a:ext cx="1052362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descr="A black and white logo&#10;&#10;Description automatically generated">
            <a:extLst>
              <a:ext uri="{FF2B5EF4-FFF2-40B4-BE49-F238E27FC236}">
                <a16:creationId xmlns:a16="http://schemas.microsoft.com/office/drawing/2014/main" id="{1421391A-1DE7-9E2E-0478-AD7EB023840B}"/>
              </a:ext>
            </a:extLst>
          </p:cNvPr>
          <p:cNvPicPr>
            <a:picLocks noChangeAspect="1"/>
          </p:cNvPicPr>
          <p:nvPr userDrawn="1"/>
        </p:nvPicPr>
        <p:blipFill>
          <a:blip r:embed="rId3"/>
          <a:stretch>
            <a:fillRect/>
          </a:stretch>
        </p:blipFill>
        <p:spPr>
          <a:xfrm>
            <a:off x="122418" y="5508377"/>
            <a:ext cx="5518631" cy="1149715"/>
          </a:xfrm>
          <a:prstGeom prst="rect">
            <a:avLst/>
          </a:prstGeom>
        </p:spPr>
      </p:pic>
    </p:spTree>
    <p:extLst>
      <p:ext uri="{BB962C8B-B14F-4D97-AF65-F5344CB8AC3E}">
        <p14:creationId xmlns:p14="http://schemas.microsoft.com/office/powerpoint/2010/main" val="350924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23B24-6C13-224A-A3BD-0679CDA722BF}"/>
              </a:ext>
            </a:extLst>
          </p:cNvPr>
          <p:cNvSpPr/>
          <p:nvPr userDrawn="1"/>
        </p:nvSpPr>
        <p:spPr>
          <a:xfrm>
            <a:off x="0" y="0"/>
            <a:ext cx="12192000"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F09E8-B747-B84C-A2B2-F829044B9C4F}"/>
              </a:ext>
            </a:extLst>
          </p:cNvPr>
          <p:cNvSpPr>
            <a:spLocks noGrp="1"/>
          </p:cNvSpPr>
          <p:nvPr>
            <p:ph type="title" hasCustomPrompt="1"/>
          </p:nvPr>
        </p:nvSpPr>
        <p:spPr>
          <a:xfrm>
            <a:off x="831850" y="864787"/>
            <a:ext cx="10515600" cy="2852737"/>
          </a:xfrm>
        </p:spPr>
        <p:txBody>
          <a:bodyPr anchor="b"/>
          <a:lstStyle>
            <a:lvl1pPr>
              <a:defRPr sz="6000">
                <a:solidFill>
                  <a:schemeClr val="bg1"/>
                </a:solidFill>
              </a:defRPr>
            </a:lvl1pPr>
          </a:lstStyle>
          <a:p>
            <a:r>
              <a:rPr lang="en-US"/>
              <a:t>Section Divider Title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hasCustomPrompt="1"/>
          </p:nvPr>
        </p:nvSpPr>
        <p:spPr>
          <a:xfrm>
            <a:off x="831850" y="374451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Divider Subtitle</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a:p>
        </p:txBody>
      </p:sp>
      <p:pic>
        <p:nvPicPr>
          <p:cNvPr id="5" name="Picture 4" descr="A black and white logo&#10;&#10;Description automatically generated">
            <a:extLst>
              <a:ext uri="{FF2B5EF4-FFF2-40B4-BE49-F238E27FC236}">
                <a16:creationId xmlns:a16="http://schemas.microsoft.com/office/drawing/2014/main" id="{58F4E939-3528-CF5E-635C-E2427D040431}"/>
              </a:ext>
            </a:extLst>
          </p:cNvPr>
          <p:cNvPicPr>
            <a:picLocks noChangeAspect="1"/>
          </p:cNvPicPr>
          <p:nvPr userDrawn="1"/>
        </p:nvPicPr>
        <p:blipFill>
          <a:blip r:embed="rId3"/>
          <a:stretch>
            <a:fillRect/>
          </a:stretch>
        </p:blipFill>
        <p:spPr>
          <a:xfrm>
            <a:off x="122418" y="5508377"/>
            <a:ext cx="5518631" cy="1149715"/>
          </a:xfrm>
          <a:prstGeom prst="rect">
            <a:avLst/>
          </a:prstGeom>
        </p:spPr>
      </p:pic>
    </p:spTree>
    <p:extLst>
      <p:ext uri="{BB962C8B-B14F-4D97-AF65-F5344CB8AC3E}">
        <p14:creationId xmlns:p14="http://schemas.microsoft.com/office/powerpoint/2010/main" val="3597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838200" y="1282390"/>
            <a:ext cx="10515600" cy="4396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cxnSp>
        <p:nvCxnSpPr>
          <p:cNvPr id="5" name="Straight Connector 4">
            <a:extLst>
              <a:ext uri="{FF2B5EF4-FFF2-40B4-BE49-F238E27FC236}">
                <a16:creationId xmlns:a16="http://schemas.microsoft.com/office/drawing/2014/main" id="{1EB68BDB-4594-3B44-840C-74A2F3C322C8}"/>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93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261649"/>
            <a:ext cx="5181600" cy="4473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261649"/>
            <a:ext cx="5181600" cy="4473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cxnSp>
        <p:nvCxnSpPr>
          <p:cNvPr id="8" name="Straight Connector 7">
            <a:extLst>
              <a:ext uri="{FF2B5EF4-FFF2-40B4-BE49-F238E27FC236}">
                <a16:creationId xmlns:a16="http://schemas.microsoft.com/office/drawing/2014/main" id="{86E21FC2-63C5-0947-B2F2-EA60CD6EF57C}"/>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87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839788" y="238760"/>
            <a:ext cx="10515600" cy="8845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8" y="126920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8" y="209312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0" y="126920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0" y="209312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cxnSp>
        <p:nvCxnSpPr>
          <p:cNvPr id="10" name="Straight Connector 9">
            <a:extLst>
              <a:ext uri="{FF2B5EF4-FFF2-40B4-BE49-F238E27FC236}">
                <a16:creationId xmlns:a16="http://schemas.microsoft.com/office/drawing/2014/main" id="{39306852-3B7C-B94E-86DA-207FBADBDE61}"/>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337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cxnSp>
        <p:nvCxnSpPr>
          <p:cNvPr id="6" name="Straight Connector 5">
            <a:extLst>
              <a:ext uri="{FF2B5EF4-FFF2-40B4-BE49-F238E27FC236}">
                <a16:creationId xmlns:a16="http://schemas.microsoft.com/office/drawing/2014/main" id="{C6B3ED9F-184C-7F45-B899-1E021D882E40}"/>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90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Gree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7C8959A-6344-034E-B1B0-F668830F4C8C}"/>
              </a:ext>
            </a:extLst>
          </p:cNvPr>
          <p:cNvSpPr>
            <a:spLocks noGrp="1"/>
          </p:cNvSpPr>
          <p:nvPr>
            <p:ph type="pic" sz="quarter" idx="12"/>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592874" y="539842"/>
            <a:ext cx="5257800" cy="884555"/>
          </a:xfrm>
        </p:spPr>
        <p:txBody>
          <a:bodyPr anchor="ctr" anchorCtr="0"/>
          <a:lstStyle>
            <a:lvl1pPr>
              <a:defRPr>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sp>
        <p:nvSpPr>
          <p:cNvPr id="9" name="Text Placeholder 8">
            <a:extLst>
              <a:ext uri="{FF2B5EF4-FFF2-40B4-BE49-F238E27FC236}">
                <a16:creationId xmlns:a16="http://schemas.microsoft.com/office/drawing/2014/main" id="{ED280100-068A-FA49-B796-4C87CA18AD45}"/>
              </a:ext>
            </a:extLst>
          </p:cNvPr>
          <p:cNvSpPr>
            <a:spLocks noGrp="1"/>
          </p:cNvSpPr>
          <p:nvPr>
            <p:ph type="body" sz="quarter" idx="11"/>
          </p:nvPr>
        </p:nvSpPr>
        <p:spPr>
          <a:xfrm>
            <a:off x="614689" y="1571625"/>
            <a:ext cx="5257800" cy="443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84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23B24-6C13-224A-A3BD-0679CDA722BF}"/>
              </a:ext>
            </a:extLst>
          </p:cNvPr>
          <p:cNvSpPr/>
          <p:nvPr userDrawn="1"/>
        </p:nvSpPr>
        <p:spPr>
          <a:xfrm>
            <a:off x="0" y="0"/>
            <a:ext cx="12192000" cy="6858000"/>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F09E8-B747-B84C-A2B2-F829044B9C4F}"/>
              </a:ext>
            </a:extLst>
          </p:cNvPr>
          <p:cNvSpPr>
            <a:spLocks noGrp="1"/>
          </p:cNvSpPr>
          <p:nvPr>
            <p:ph type="title" hasCustomPrompt="1"/>
          </p:nvPr>
        </p:nvSpPr>
        <p:spPr>
          <a:xfrm>
            <a:off x="831850" y="864787"/>
            <a:ext cx="10515600" cy="2852737"/>
          </a:xfrm>
        </p:spPr>
        <p:txBody>
          <a:bodyPr anchor="b"/>
          <a:lstStyle>
            <a:lvl1pPr>
              <a:defRPr sz="6000">
                <a:solidFill>
                  <a:schemeClr val="bg1"/>
                </a:solidFill>
              </a:defRPr>
            </a:lvl1pPr>
          </a:lstStyle>
          <a:p>
            <a:r>
              <a:rPr lang="en-US"/>
              <a:t>Section Divider Title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hasCustomPrompt="1"/>
          </p:nvPr>
        </p:nvSpPr>
        <p:spPr>
          <a:xfrm>
            <a:off x="831850" y="374451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Divider Subtitle</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a:p>
        </p:txBody>
      </p:sp>
      <p:pic>
        <p:nvPicPr>
          <p:cNvPr id="5" name="Graphic 4">
            <a:extLst>
              <a:ext uri="{FF2B5EF4-FFF2-40B4-BE49-F238E27FC236}">
                <a16:creationId xmlns:a16="http://schemas.microsoft.com/office/drawing/2014/main" id="{1BCB0E16-441D-3D4C-B02F-A4FE93F4120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5120" y="5789313"/>
            <a:ext cx="2748611" cy="704772"/>
          </a:xfrm>
          <a:prstGeom prst="rect">
            <a:avLst/>
          </a:prstGeom>
        </p:spPr>
      </p:pic>
      <p:sp>
        <p:nvSpPr>
          <p:cNvPr id="6" name="Slide Number Placeholder 5">
            <a:extLst>
              <a:ext uri="{FF2B5EF4-FFF2-40B4-BE49-F238E27FC236}">
                <a16:creationId xmlns:a16="http://schemas.microsoft.com/office/drawing/2014/main" id="{054BD391-7EA6-7E48-9609-FF54A7D69164}"/>
              </a:ext>
            </a:extLst>
          </p:cNvPr>
          <p:cNvSpPr txBox="1">
            <a:spLocks/>
          </p:cNvSpPr>
          <p:nvPr userDrawn="1"/>
        </p:nvSpPr>
        <p:spPr>
          <a:xfrm>
            <a:off x="6805913" y="6032420"/>
            <a:ext cx="4960967" cy="461665"/>
          </a:xfrm>
          <a:prstGeom prst="rect">
            <a:avLst/>
          </a:prstGeom>
        </p:spPr>
        <p:txBody>
          <a:bodyPr wrap="square" lIns="0" tIns="0" rIns="0" bIns="0" anchor="ctr" anchorCtr="0">
            <a:spAutoFit/>
          </a:bodyPr>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0" i="0" u="none" strike="noStrike" kern="1200">
                <a:solidFill>
                  <a:schemeClr val="bg1"/>
                </a:solidFill>
                <a:effectLst/>
                <a:latin typeface="+mn-lt"/>
                <a:ea typeface="+mn-ea"/>
                <a:cs typeface="+mn-cs"/>
              </a:rPr>
              <a:t>OFFICE OF</a:t>
            </a:r>
          </a:p>
          <a:p>
            <a:pPr algn="r"/>
            <a:r>
              <a:rPr lang="en-US" sz="1600" b="1" i="0" u="none" strike="noStrike" kern="1200">
                <a:solidFill>
                  <a:schemeClr val="bg1"/>
                </a:solidFill>
                <a:effectLst/>
                <a:latin typeface="Arial Black" panose="020B0604020202020204" pitchFamily="34" charset="0"/>
                <a:ea typeface="+mn-ea"/>
                <a:cs typeface="Arial Black" panose="020B0604020202020204" pitchFamily="34" charset="0"/>
              </a:rPr>
              <a:t>ECONOMIC IMPACT AND DIVERSITY</a:t>
            </a:r>
            <a:endParaRPr lang="en-US" sz="1600" b="1" i="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26444141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83606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855104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21965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03052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Green)">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8724900" y="365125"/>
            <a:ext cx="2628900" cy="552638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200" y="365125"/>
            <a:ext cx="7734300" cy="55263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37983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838200" y="1282390"/>
            <a:ext cx="10515600" cy="4396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cxnSp>
        <p:nvCxnSpPr>
          <p:cNvPr id="5" name="Straight Connector 4">
            <a:extLst>
              <a:ext uri="{FF2B5EF4-FFF2-40B4-BE49-F238E27FC236}">
                <a16:creationId xmlns:a16="http://schemas.microsoft.com/office/drawing/2014/main" id="{1EB68BDB-4594-3B44-840C-74A2F3C322C8}"/>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83044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261649"/>
            <a:ext cx="5181600" cy="4473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261649"/>
            <a:ext cx="5181600" cy="4473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cxnSp>
        <p:nvCxnSpPr>
          <p:cNvPr id="8" name="Straight Connector 7">
            <a:extLst>
              <a:ext uri="{FF2B5EF4-FFF2-40B4-BE49-F238E27FC236}">
                <a16:creationId xmlns:a16="http://schemas.microsoft.com/office/drawing/2014/main" id="{86E21FC2-63C5-0947-B2F2-EA60CD6EF57C}"/>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14348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839788" y="238760"/>
            <a:ext cx="10515600" cy="88455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8" y="126920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8" y="209312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0" y="126920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0" y="209312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cxnSp>
        <p:nvCxnSpPr>
          <p:cNvPr id="10" name="Straight Connector 9">
            <a:extLst>
              <a:ext uri="{FF2B5EF4-FFF2-40B4-BE49-F238E27FC236}">
                <a16:creationId xmlns:a16="http://schemas.microsoft.com/office/drawing/2014/main" id="{39306852-3B7C-B94E-86DA-207FBADBDE61}"/>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75974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cxnSp>
        <p:nvCxnSpPr>
          <p:cNvPr id="6" name="Straight Connector 5">
            <a:extLst>
              <a:ext uri="{FF2B5EF4-FFF2-40B4-BE49-F238E27FC236}">
                <a16:creationId xmlns:a16="http://schemas.microsoft.com/office/drawing/2014/main" id="{C6B3ED9F-184C-7F45-B899-1E021D882E40}"/>
              </a:ext>
            </a:extLst>
          </p:cNvPr>
          <p:cNvCxnSpPr>
            <a:cxnSpLocks/>
          </p:cNvCxnSpPr>
          <p:nvPr userDrawn="1"/>
        </p:nvCxnSpPr>
        <p:spPr>
          <a:xfrm>
            <a:off x="838200" y="1123314"/>
            <a:ext cx="105156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0471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Photo (Gree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7C8959A-6344-034E-B1B0-F668830F4C8C}"/>
              </a:ext>
            </a:extLst>
          </p:cNvPr>
          <p:cNvSpPr>
            <a:spLocks noGrp="1"/>
          </p:cNvSpPr>
          <p:nvPr>
            <p:ph type="pic" sz="quarter" idx="12"/>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592874" y="539842"/>
            <a:ext cx="5257800" cy="884555"/>
          </a:xfrm>
        </p:spPr>
        <p:txBody>
          <a:bodyPr anchor="ctr" anchorCtr="0"/>
          <a:lstStyle>
            <a:lvl1pPr>
              <a:defRPr>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sp>
        <p:nvSpPr>
          <p:cNvPr id="9" name="Text Placeholder 8">
            <a:extLst>
              <a:ext uri="{FF2B5EF4-FFF2-40B4-BE49-F238E27FC236}">
                <a16:creationId xmlns:a16="http://schemas.microsoft.com/office/drawing/2014/main" id="{ED280100-068A-FA49-B796-4C87CA18AD45}"/>
              </a:ext>
            </a:extLst>
          </p:cNvPr>
          <p:cNvSpPr>
            <a:spLocks noGrp="1"/>
          </p:cNvSpPr>
          <p:nvPr>
            <p:ph type="body" sz="quarter" idx="11"/>
          </p:nvPr>
        </p:nvSpPr>
        <p:spPr>
          <a:xfrm>
            <a:off x="614689" y="1571625"/>
            <a:ext cx="5257800" cy="443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979144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46724472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64765349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12192000" cy="806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238759"/>
            <a:ext cx="10515600" cy="884555"/>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280842"/>
            <a:ext cx="10515600" cy="4715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5747084" y="6333797"/>
            <a:ext cx="697833" cy="365125"/>
          </a:xfrm>
          <a:prstGeom prst="rect">
            <a:avLst/>
          </a:prstGeom>
        </p:spPr>
        <p:txBody>
          <a:bodyPr vert="horz" lIns="91440" tIns="91440" rIns="91440" bIns="91440" rtlCol="0" anchor="ctr" anchorCtr="0"/>
          <a:lstStyle>
            <a:lvl1pPr algn="ctr">
              <a:defRPr sz="1200">
                <a:solidFill>
                  <a:schemeClr val="bg1"/>
                </a:solidFill>
              </a:defRPr>
            </a:lvl1pPr>
          </a:lstStyle>
          <a:p>
            <a:fld id="{E773C8E2-B35B-254F-A137-6F2F570DAACB}" type="slidenum">
              <a:rPr lang="en-US" smtClean="0"/>
              <a:pPr/>
              <a:t>‹#›</a:t>
            </a:fld>
            <a:endParaRPr lang="en-US"/>
          </a:p>
        </p:txBody>
      </p:sp>
      <p:pic>
        <p:nvPicPr>
          <p:cNvPr id="11" name="Graphic 10">
            <a:extLst>
              <a:ext uri="{FF2B5EF4-FFF2-40B4-BE49-F238E27FC236}">
                <a16:creationId xmlns:a16="http://schemas.microsoft.com/office/drawing/2014/main" id="{D2B93AEC-32AF-6744-9FBA-B7CC578B43A6}"/>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25121" y="6189200"/>
            <a:ext cx="2051856" cy="526117"/>
          </a:xfrm>
          <a:prstGeom prst="rect">
            <a:avLst/>
          </a:prstGeom>
        </p:spPr>
      </p:pic>
      <p:sp>
        <p:nvSpPr>
          <p:cNvPr id="12" name="Slide Number Placeholder 5">
            <a:extLst>
              <a:ext uri="{FF2B5EF4-FFF2-40B4-BE49-F238E27FC236}">
                <a16:creationId xmlns:a16="http://schemas.microsoft.com/office/drawing/2014/main" id="{0F70374F-6144-AA44-AFF5-9BA2257CA4C4}"/>
              </a:ext>
            </a:extLst>
          </p:cNvPr>
          <p:cNvSpPr txBox="1">
            <a:spLocks/>
          </p:cNvSpPr>
          <p:nvPr userDrawn="1"/>
        </p:nvSpPr>
        <p:spPr>
          <a:xfrm>
            <a:off x="6805913" y="6307513"/>
            <a:ext cx="4960967" cy="353943"/>
          </a:xfrm>
          <a:prstGeom prst="rect">
            <a:avLst/>
          </a:prstGeom>
        </p:spPr>
        <p:txBody>
          <a:bodyPr wrap="square" lIns="0" tIns="0" rIns="0" bIns="0" anchor="ctr" anchorCtr="0">
            <a:spAutoFit/>
          </a:bodyPr>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0" i="0" u="none" strike="noStrike" kern="1200">
                <a:solidFill>
                  <a:schemeClr val="bg1"/>
                </a:solidFill>
                <a:effectLst/>
                <a:latin typeface="+mn-lt"/>
                <a:ea typeface="+mn-ea"/>
                <a:cs typeface="+mn-cs"/>
              </a:rPr>
              <a:t>OFFICE OF</a:t>
            </a:r>
          </a:p>
          <a:p>
            <a:pPr algn="r"/>
            <a:r>
              <a:rPr lang="en-US" sz="1200" b="1" i="0" u="none" strike="noStrike" kern="1200">
                <a:solidFill>
                  <a:schemeClr val="bg1"/>
                </a:solidFill>
                <a:effectLst/>
                <a:latin typeface="Arial Black" panose="020B0604020202020204" pitchFamily="34" charset="0"/>
                <a:ea typeface="+mn-ea"/>
                <a:cs typeface="Arial Black" panose="020B0604020202020204" pitchFamily="34" charset="0"/>
              </a:rPr>
              <a:t>ECONOMIC IMPACT AND DIVERSITY</a:t>
            </a:r>
            <a:endParaRPr lang="en-US" sz="1200" b="1" i="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6069584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hdr="0" dt="0"/>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12192000" cy="806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238759"/>
            <a:ext cx="10515600" cy="884555"/>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280842"/>
            <a:ext cx="10515600" cy="4715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5747084" y="6333797"/>
            <a:ext cx="697833" cy="365125"/>
          </a:xfrm>
          <a:prstGeom prst="rect">
            <a:avLst/>
          </a:prstGeom>
        </p:spPr>
        <p:txBody>
          <a:bodyPr vert="horz" lIns="91440" tIns="91440" rIns="91440" bIns="91440" rtlCol="0" anchor="ctr" anchorCtr="0"/>
          <a:lstStyle>
            <a:lvl1pPr algn="ctr">
              <a:defRPr sz="1200">
                <a:solidFill>
                  <a:schemeClr val="bg1"/>
                </a:solidFill>
              </a:defRPr>
            </a:lvl1pPr>
          </a:lstStyle>
          <a:p>
            <a:fld id="{E773C8E2-B35B-254F-A137-6F2F570DAACB}" type="slidenum">
              <a:rPr lang="en-US" smtClean="0"/>
              <a:pPr/>
              <a:t>‹#›</a:t>
            </a:fld>
            <a:endParaRPr lang="en-US"/>
          </a:p>
        </p:txBody>
      </p:sp>
      <p:pic>
        <p:nvPicPr>
          <p:cNvPr id="4" name="Picture 3" descr="A black and white logo&#10;&#10;Description automatically generated">
            <a:extLst>
              <a:ext uri="{FF2B5EF4-FFF2-40B4-BE49-F238E27FC236}">
                <a16:creationId xmlns:a16="http://schemas.microsoft.com/office/drawing/2014/main" id="{0576B9F7-EEF5-D172-066A-2C34802D1C4E}"/>
              </a:ext>
            </a:extLst>
          </p:cNvPr>
          <p:cNvPicPr>
            <a:picLocks noChangeAspect="1"/>
          </p:cNvPicPr>
          <p:nvPr userDrawn="1"/>
        </p:nvPicPr>
        <p:blipFill>
          <a:blip r:embed="rId14"/>
          <a:stretch>
            <a:fillRect/>
          </a:stretch>
        </p:blipFill>
        <p:spPr>
          <a:xfrm>
            <a:off x="185742" y="5996261"/>
            <a:ext cx="4136348" cy="861739"/>
          </a:xfrm>
          <a:prstGeom prst="rect">
            <a:avLst/>
          </a:prstGeom>
        </p:spPr>
      </p:pic>
    </p:spTree>
    <p:extLst>
      <p:ext uri="{BB962C8B-B14F-4D97-AF65-F5344CB8AC3E}">
        <p14:creationId xmlns:p14="http://schemas.microsoft.com/office/powerpoint/2010/main" val="8071498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4B70-2DBA-7163-6816-8F3D547ACB88}"/>
              </a:ext>
            </a:extLst>
          </p:cNvPr>
          <p:cNvSpPr>
            <a:spLocks noGrp="1"/>
          </p:cNvSpPr>
          <p:nvPr>
            <p:ph type="ctrTitle"/>
          </p:nvPr>
        </p:nvSpPr>
        <p:spPr/>
        <p:txBody>
          <a:bodyPr>
            <a:normAutofit fontScale="90000"/>
          </a:bodyPr>
          <a:lstStyle/>
          <a:p>
            <a:r>
              <a:rPr lang="en-US" sz="4400"/>
              <a:t>§ 48E(h): Clean Electricity Low-Income Communities Bonus Credit Program Application Wireframes</a:t>
            </a:r>
          </a:p>
        </p:txBody>
      </p:sp>
      <p:sp>
        <p:nvSpPr>
          <p:cNvPr id="3" name="Subtitle 2">
            <a:extLst>
              <a:ext uri="{FF2B5EF4-FFF2-40B4-BE49-F238E27FC236}">
                <a16:creationId xmlns:a16="http://schemas.microsoft.com/office/drawing/2014/main" id="{519E0C16-0998-949D-B6BD-AE50C8274009}"/>
              </a:ext>
            </a:extLst>
          </p:cNvPr>
          <p:cNvSpPr>
            <a:spLocks noGrp="1"/>
          </p:cNvSpPr>
          <p:nvPr>
            <p:ph type="subTitle" idx="1"/>
          </p:nvPr>
        </p:nvSpPr>
        <p:spPr/>
        <p:txBody>
          <a:bodyPr/>
          <a:lstStyle/>
          <a:p>
            <a:r>
              <a:rPr lang="en-US"/>
              <a:t>November 21, 2024 – </a:t>
            </a:r>
            <a:r>
              <a:rPr lang="en-US" i="1"/>
              <a:t>Updated December 13, 2024</a:t>
            </a:r>
          </a:p>
        </p:txBody>
      </p:sp>
    </p:spTree>
    <p:extLst>
      <p:ext uri="{BB962C8B-B14F-4D97-AF65-F5344CB8AC3E}">
        <p14:creationId xmlns:p14="http://schemas.microsoft.com/office/powerpoint/2010/main" val="15328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10</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5" name="Rectangle 4">
            <a:extLst>
              <a:ext uri="{FF2B5EF4-FFF2-40B4-BE49-F238E27FC236}">
                <a16:creationId xmlns:a16="http://schemas.microsoft.com/office/drawing/2014/main" id="{45AC4285-B96F-DD66-C634-468ABCE3187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2b</a:t>
            </a:r>
          </a:p>
        </p:txBody>
      </p:sp>
      <p:sp>
        <p:nvSpPr>
          <p:cNvPr id="14" name="TextBox 13">
            <a:extLst>
              <a:ext uri="{FF2B5EF4-FFF2-40B4-BE49-F238E27FC236}">
                <a16:creationId xmlns:a16="http://schemas.microsoft.com/office/drawing/2014/main" id="{741089F4-5DD3-585F-8861-D25FE8D5DB05}"/>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pic>
        <p:nvPicPr>
          <p:cNvPr id="17" name="Picture 16">
            <a:extLst>
              <a:ext uri="{FF2B5EF4-FFF2-40B4-BE49-F238E27FC236}">
                <a16:creationId xmlns:a16="http://schemas.microsoft.com/office/drawing/2014/main" id="{09C90925-2D1A-B0F2-4B3D-EC8A0F8B3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514658"/>
            <a:ext cx="6599699" cy="1848134"/>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D1301235-064F-69F2-EED3-2254A05F8D77}"/>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22" name="TextBox 21">
            <a:extLst>
              <a:ext uri="{FF2B5EF4-FFF2-40B4-BE49-F238E27FC236}">
                <a16:creationId xmlns:a16="http://schemas.microsoft.com/office/drawing/2014/main" id="{691748AD-A92A-D402-3044-C6DC32E80BF0}"/>
              </a:ext>
            </a:extLst>
          </p:cNvPr>
          <p:cNvSpPr txBox="1"/>
          <p:nvPr/>
        </p:nvSpPr>
        <p:spPr>
          <a:xfrm>
            <a:off x="7830423" y="3628600"/>
            <a:ext cx="3542190" cy="938719"/>
          </a:xfrm>
          <a:prstGeom prst="rect">
            <a:avLst/>
          </a:prstGeom>
          <a:noFill/>
        </p:spPr>
        <p:txBody>
          <a:bodyPr wrap="square" lIns="91440" tIns="45720" rIns="91440" bIns="45720" rtlCol="0" anchor="t">
            <a:spAutoFit/>
          </a:bodyPr>
          <a:lstStyle/>
          <a:p>
            <a:r>
              <a:rPr lang="en-US" sz="1100"/>
              <a:t>Applicants will be required to </a:t>
            </a:r>
            <a:r>
              <a:rPr lang="en-US" sz="1100" b="1"/>
              <a:t>Attest</a:t>
            </a:r>
            <a:r>
              <a:rPr lang="en-US" sz="1100"/>
              <a:t> to all required Attestations prior to submission.</a:t>
            </a:r>
            <a:br>
              <a:rPr lang="en-US" sz="1100"/>
            </a:br>
            <a:br>
              <a:rPr lang="en-US" sz="1100"/>
            </a:br>
            <a:r>
              <a:rPr lang="en-US" sz="1100" i="1"/>
              <a:t>Note: Some attestations are conditional based on subcategory selected and applicant responses. </a:t>
            </a:r>
            <a:endParaRPr lang="en-US" sz="1100"/>
          </a:p>
        </p:txBody>
      </p:sp>
      <p:sp>
        <p:nvSpPr>
          <p:cNvPr id="24" name="TextBox 23">
            <a:extLst>
              <a:ext uri="{FF2B5EF4-FFF2-40B4-BE49-F238E27FC236}">
                <a16:creationId xmlns:a16="http://schemas.microsoft.com/office/drawing/2014/main" id="{D445BC76-EB32-3246-AD8F-4423D0814740}"/>
              </a:ext>
            </a:extLst>
          </p:cNvPr>
          <p:cNvSpPr txBox="1"/>
          <p:nvPr/>
        </p:nvSpPr>
        <p:spPr>
          <a:xfrm>
            <a:off x="7824161" y="1502387"/>
            <a:ext cx="3542190" cy="430887"/>
          </a:xfrm>
          <a:prstGeom prst="rect">
            <a:avLst/>
          </a:prstGeom>
          <a:noFill/>
        </p:spPr>
        <p:txBody>
          <a:bodyPr wrap="square" rtlCol="0">
            <a:spAutoFit/>
          </a:bodyPr>
          <a:lstStyle/>
          <a:p>
            <a:r>
              <a:rPr lang="en-US" sz="1100"/>
              <a:t>Applicants will select </a:t>
            </a:r>
            <a:r>
              <a:rPr lang="en-US" sz="1100" b="1"/>
              <a:t>Submit</a:t>
            </a:r>
            <a:r>
              <a:rPr lang="en-US" sz="1100"/>
              <a:t> and be prompted to agree to required Attestations. </a:t>
            </a:r>
            <a:endParaRPr lang="en-US" sz="1100" i="1"/>
          </a:p>
        </p:txBody>
      </p:sp>
      <p:sp>
        <p:nvSpPr>
          <p:cNvPr id="25" name="TextBox 24">
            <a:extLst>
              <a:ext uri="{FF2B5EF4-FFF2-40B4-BE49-F238E27FC236}">
                <a16:creationId xmlns:a16="http://schemas.microsoft.com/office/drawing/2014/main" id="{C4D8DF20-33D1-5D7D-E28C-6E3A9DFFBEBB}"/>
              </a:ext>
            </a:extLst>
          </p:cNvPr>
          <p:cNvSpPr txBox="1"/>
          <p:nvPr/>
        </p:nvSpPr>
        <p:spPr>
          <a:xfrm>
            <a:off x="7813198" y="5158620"/>
            <a:ext cx="3542190" cy="430887"/>
          </a:xfrm>
          <a:prstGeom prst="rect">
            <a:avLst/>
          </a:prstGeom>
          <a:noFill/>
        </p:spPr>
        <p:txBody>
          <a:bodyPr wrap="square" rtlCol="0">
            <a:spAutoFit/>
          </a:bodyPr>
          <a:lstStyle/>
          <a:p>
            <a:r>
              <a:rPr lang="en-US" sz="1100"/>
              <a:t>Once applicants have attested, they can </a:t>
            </a:r>
            <a:r>
              <a:rPr lang="en-US" sz="1100" b="1"/>
              <a:t>confirm submission</a:t>
            </a:r>
            <a:r>
              <a:rPr lang="en-US" sz="1100"/>
              <a:t> of their 48E(h) application for allocation</a:t>
            </a:r>
          </a:p>
        </p:txBody>
      </p:sp>
      <p:sp>
        <p:nvSpPr>
          <p:cNvPr id="26" name="Rectangle 25">
            <a:extLst>
              <a:ext uri="{FF2B5EF4-FFF2-40B4-BE49-F238E27FC236}">
                <a16:creationId xmlns:a16="http://schemas.microsoft.com/office/drawing/2014/main" id="{6AB30D3A-4907-B659-D93F-B05E1D0A18EA}"/>
              </a:ext>
            </a:extLst>
          </p:cNvPr>
          <p:cNvSpPr/>
          <p:nvPr/>
        </p:nvSpPr>
        <p:spPr>
          <a:xfrm>
            <a:off x="922020" y="2237085"/>
            <a:ext cx="1836420" cy="622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3BDB37D-2065-1288-FD50-EF0A4A77D94D}"/>
              </a:ext>
            </a:extLst>
          </p:cNvPr>
          <p:cNvSpPr/>
          <p:nvPr/>
        </p:nvSpPr>
        <p:spPr>
          <a:xfrm>
            <a:off x="1084979" y="2916556"/>
            <a:ext cx="786260" cy="18145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4A1516E9-01F0-26EE-9D53-6D51634DD9C9}"/>
              </a:ext>
            </a:extLst>
          </p:cNvPr>
          <p:cNvCxnSpPr>
            <a:cxnSpLocks/>
            <a:stCxn id="27" idx="0"/>
          </p:cNvCxnSpPr>
          <p:nvPr/>
        </p:nvCxnSpPr>
        <p:spPr>
          <a:xfrm rot="5400000" flipH="1" flipV="1">
            <a:off x="4052779" y="-850616"/>
            <a:ext cx="1192503" cy="6341843"/>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30" name="Trapezoid 19">
            <a:extLst>
              <a:ext uri="{FF2B5EF4-FFF2-40B4-BE49-F238E27FC236}">
                <a16:creationId xmlns:a16="http://schemas.microsoft.com/office/drawing/2014/main" id="{31BB1F92-04C9-0873-E29D-D585F2C61CC1}"/>
              </a:ext>
            </a:extLst>
          </p:cNvPr>
          <p:cNvSpPr/>
          <p:nvPr/>
        </p:nvSpPr>
        <p:spPr>
          <a:xfrm rot="16200000">
            <a:off x="415441" y="3277776"/>
            <a:ext cx="3751342" cy="876936"/>
          </a:xfrm>
          <a:custGeom>
            <a:avLst/>
            <a:gdLst>
              <a:gd name="connsiteX0" fmla="*/ 0 w 1191249"/>
              <a:gd name="connsiteY0" fmla="*/ 854769 h 854769"/>
              <a:gd name="connsiteX1" fmla="*/ 213692 w 1191249"/>
              <a:gd name="connsiteY1" fmla="*/ 0 h 854769"/>
              <a:gd name="connsiteX2" fmla="*/ 977557 w 1191249"/>
              <a:gd name="connsiteY2" fmla="*/ 0 h 854769"/>
              <a:gd name="connsiteX3" fmla="*/ 1191249 w 1191249"/>
              <a:gd name="connsiteY3" fmla="*/ 854769 h 854769"/>
              <a:gd name="connsiteX4" fmla="*/ 0 w 1191249"/>
              <a:gd name="connsiteY4" fmla="*/ 854769 h 854769"/>
              <a:gd name="connsiteX0" fmla="*/ 0 w 1505286"/>
              <a:gd name="connsiteY0" fmla="*/ 854769 h 854769"/>
              <a:gd name="connsiteX1" fmla="*/ 213692 w 1505286"/>
              <a:gd name="connsiteY1" fmla="*/ 0 h 854769"/>
              <a:gd name="connsiteX2" fmla="*/ 977557 w 1505286"/>
              <a:gd name="connsiteY2" fmla="*/ 0 h 854769"/>
              <a:gd name="connsiteX3" fmla="*/ 1505286 w 1505286"/>
              <a:gd name="connsiteY3" fmla="*/ 605387 h 854769"/>
              <a:gd name="connsiteX4" fmla="*/ 0 w 1505286"/>
              <a:gd name="connsiteY4" fmla="*/ 854769 h 854769"/>
              <a:gd name="connsiteX0" fmla="*/ 0 w 3149359"/>
              <a:gd name="connsiteY0" fmla="*/ 642334 h 642334"/>
              <a:gd name="connsiteX1" fmla="*/ 1857765 w 3149359"/>
              <a:gd name="connsiteY1" fmla="*/ 0 h 642334"/>
              <a:gd name="connsiteX2" fmla="*/ 2621630 w 3149359"/>
              <a:gd name="connsiteY2" fmla="*/ 0 h 642334"/>
              <a:gd name="connsiteX3" fmla="*/ 3149359 w 3149359"/>
              <a:gd name="connsiteY3" fmla="*/ 605387 h 642334"/>
              <a:gd name="connsiteX4" fmla="*/ 0 w 3149359"/>
              <a:gd name="connsiteY4" fmla="*/ 642334 h 642334"/>
              <a:gd name="connsiteX0" fmla="*/ 0 w 3149359"/>
              <a:gd name="connsiteY0" fmla="*/ 1445897 h 1445897"/>
              <a:gd name="connsiteX1" fmla="*/ 2458129 w 3149359"/>
              <a:gd name="connsiteY1" fmla="*/ 0 h 1445897"/>
              <a:gd name="connsiteX2" fmla="*/ 2621630 w 3149359"/>
              <a:gd name="connsiteY2" fmla="*/ 803563 h 1445897"/>
              <a:gd name="connsiteX3" fmla="*/ 3149359 w 3149359"/>
              <a:gd name="connsiteY3" fmla="*/ 1408950 h 1445897"/>
              <a:gd name="connsiteX4" fmla="*/ 0 w 3149359"/>
              <a:gd name="connsiteY4" fmla="*/ 1445897 h 1445897"/>
              <a:gd name="connsiteX0" fmla="*/ 0 w 3149359"/>
              <a:gd name="connsiteY0" fmla="*/ 670043 h 670043"/>
              <a:gd name="connsiteX1" fmla="*/ 2411947 w 3149359"/>
              <a:gd name="connsiteY1" fmla="*/ 0 h 670043"/>
              <a:gd name="connsiteX2" fmla="*/ 2621630 w 3149359"/>
              <a:gd name="connsiteY2" fmla="*/ 27709 h 670043"/>
              <a:gd name="connsiteX3" fmla="*/ 3149359 w 3149359"/>
              <a:gd name="connsiteY3" fmla="*/ 633096 h 670043"/>
              <a:gd name="connsiteX4" fmla="*/ 0 w 3149359"/>
              <a:gd name="connsiteY4" fmla="*/ 670043 h 670043"/>
              <a:gd name="connsiteX0" fmla="*/ 0 w 3690379"/>
              <a:gd name="connsiteY0" fmla="*/ 670043 h 876936"/>
              <a:gd name="connsiteX1" fmla="*/ 2411947 w 3690379"/>
              <a:gd name="connsiteY1" fmla="*/ 0 h 876936"/>
              <a:gd name="connsiteX2" fmla="*/ 2621630 w 3690379"/>
              <a:gd name="connsiteY2" fmla="*/ 27709 h 876936"/>
              <a:gd name="connsiteX3" fmla="*/ 3690379 w 3690379"/>
              <a:gd name="connsiteY3" fmla="*/ 876936 h 876936"/>
              <a:gd name="connsiteX4" fmla="*/ 0 w 3690379"/>
              <a:gd name="connsiteY4" fmla="*/ 670043 h 876936"/>
              <a:gd name="connsiteX0" fmla="*/ 0 w 3751342"/>
              <a:gd name="connsiteY0" fmla="*/ 868163 h 876936"/>
              <a:gd name="connsiteX1" fmla="*/ 2472910 w 3751342"/>
              <a:gd name="connsiteY1" fmla="*/ 0 h 876936"/>
              <a:gd name="connsiteX2" fmla="*/ 2682593 w 3751342"/>
              <a:gd name="connsiteY2" fmla="*/ 27709 h 876936"/>
              <a:gd name="connsiteX3" fmla="*/ 3751342 w 3751342"/>
              <a:gd name="connsiteY3" fmla="*/ 876936 h 876936"/>
              <a:gd name="connsiteX4" fmla="*/ 0 w 3751342"/>
              <a:gd name="connsiteY4" fmla="*/ 868163 h 8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342" h="876936">
                <a:moveTo>
                  <a:pt x="0" y="868163"/>
                </a:moveTo>
                <a:lnTo>
                  <a:pt x="2472910" y="0"/>
                </a:lnTo>
                <a:lnTo>
                  <a:pt x="2682593" y="27709"/>
                </a:lnTo>
                <a:lnTo>
                  <a:pt x="3751342" y="876936"/>
                </a:lnTo>
                <a:lnTo>
                  <a:pt x="0" y="868163"/>
                </a:lnTo>
                <a:close/>
              </a:path>
            </a:pathLst>
          </a:custGeom>
          <a:solidFill>
            <a:schemeClr val="accent5">
              <a:lumMod val="60000"/>
              <a:lumOff val="40000"/>
              <a:alpha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B56B3E7-1F7F-D1FF-B186-DE29DC49AA81}"/>
              </a:ext>
            </a:extLst>
          </p:cNvPr>
          <p:cNvGrpSpPr/>
          <p:nvPr/>
        </p:nvGrpSpPr>
        <p:grpSpPr>
          <a:xfrm>
            <a:off x="2703267" y="1735088"/>
            <a:ext cx="2872739" cy="3794444"/>
            <a:chOff x="2703267" y="1735088"/>
            <a:chExt cx="2872739" cy="3794444"/>
          </a:xfrm>
        </p:grpSpPr>
        <p:pic>
          <p:nvPicPr>
            <p:cNvPr id="31" name="Picture 2">
              <a:extLst>
                <a:ext uri="{FF2B5EF4-FFF2-40B4-BE49-F238E27FC236}">
                  <a16:creationId xmlns:a16="http://schemas.microsoft.com/office/drawing/2014/main" id="{A0D16945-AE63-26F9-C080-CECC6A288F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53" t="19294" r="31778" b="9601"/>
            <a:stretch/>
          </p:blipFill>
          <p:spPr bwMode="auto">
            <a:xfrm>
              <a:off x="2703267" y="1735088"/>
              <a:ext cx="2872739" cy="37944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7D1951F0-DB84-CFA2-3ADB-EEA2E352F24E}"/>
                </a:ext>
              </a:extLst>
            </p:cNvPr>
            <p:cNvGrpSpPr/>
            <p:nvPr/>
          </p:nvGrpSpPr>
          <p:grpSpPr>
            <a:xfrm>
              <a:off x="3906742" y="4572515"/>
              <a:ext cx="883181" cy="153888"/>
              <a:chOff x="3998182" y="4801115"/>
              <a:chExt cx="883181" cy="153888"/>
            </a:xfrm>
          </p:grpSpPr>
          <p:sp>
            <p:nvSpPr>
              <p:cNvPr id="4" name="Rectangle 3">
                <a:extLst>
                  <a:ext uri="{FF2B5EF4-FFF2-40B4-BE49-F238E27FC236}">
                    <a16:creationId xmlns:a16="http://schemas.microsoft.com/office/drawing/2014/main" id="{55CB9AB2-8F75-9974-4735-31CCC0CFFBDE}"/>
                  </a:ext>
                </a:extLst>
              </p:cNvPr>
              <p:cNvSpPr/>
              <p:nvPr/>
            </p:nvSpPr>
            <p:spPr>
              <a:xfrm>
                <a:off x="4081463" y="4813374"/>
                <a:ext cx="476250" cy="106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0E5353-F370-6089-F40D-B180A740D2B8}"/>
                  </a:ext>
                </a:extLst>
              </p:cNvPr>
              <p:cNvSpPr txBox="1"/>
              <p:nvPr/>
            </p:nvSpPr>
            <p:spPr>
              <a:xfrm>
                <a:off x="3998182" y="4801115"/>
                <a:ext cx="883181" cy="153888"/>
              </a:xfrm>
              <a:prstGeom prst="rect">
                <a:avLst/>
              </a:prstGeom>
              <a:noFill/>
            </p:spPr>
            <p:txBody>
              <a:bodyPr wrap="square" rtlCol="0">
                <a:spAutoFit/>
              </a:bodyPr>
              <a:lstStyle/>
              <a:p>
                <a:r>
                  <a:rPr lang="en-US" sz="400">
                    <a:solidFill>
                      <a:srgbClr val="6C6C6C"/>
                    </a:solidFill>
                  </a:rPr>
                  <a:t>[</a:t>
                </a:r>
                <a:r>
                  <a:rPr lang="en-US" sz="400" i="1">
                    <a:solidFill>
                      <a:srgbClr val="6C6C6C"/>
                    </a:solidFill>
                  </a:rPr>
                  <a:t>Organization Name</a:t>
                </a:r>
                <a:r>
                  <a:rPr lang="en-US" sz="400">
                    <a:solidFill>
                      <a:srgbClr val="6C6C6C"/>
                    </a:solidFill>
                  </a:rPr>
                  <a:t>]</a:t>
                </a:r>
              </a:p>
            </p:txBody>
          </p:sp>
        </p:grpSp>
      </p:grpSp>
      <p:sp>
        <p:nvSpPr>
          <p:cNvPr id="32" name="Rectangle 31">
            <a:extLst>
              <a:ext uri="{FF2B5EF4-FFF2-40B4-BE49-F238E27FC236}">
                <a16:creationId xmlns:a16="http://schemas.microsoft.com/office/drawing/2014/main" id="{62A428C1-9F3A-A4D2-174A-19F72A847C87}"/>
              </a:ext>
            </a:extLst>
          </p:cNvPr>
          <p:cNvSpPr/>
          <p:nvPr/>
        </p:nvSpPr>
        <p:spPr>
          <a:xfrm>
            <a:off x="2758441" y="2042708"/>
            <a:ext cx="125653" cy="2919818"/>
          </a:xfrm>
          <a:prstGeom prst="rect">
            <a:avLst/>
          </a:prstGeom>
          <a:noFill/>
          <a:ln w="127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6814B1F-32AA-E220-DB2C-3173EF8825E7}"/>
              </a:ext>
            </a:extLst>
          </p:cNvPr>
          <p:cNvCxnSpPr>
            <a:cxnSpLocks/>
          </p:cNvCxnSpPr>
          <p:nvPr/>
        </p:nvCxnSpPr>
        <p:spPr>
          <a:xfrm>
            <a:off x="2932134" y="4050947"/>
            <a:ext cx="48878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EC9F862-9EED-A891-65D8-DA18B6CBC902}"/>
              </a:ext>
            </a:extLst>
          </p:cNvPr>
          <p:cNvSpPr/>
          <p:nvPr/>
        </p:nvSpPr>
        <p:spPr>
          <a:xfrm>
            <a:off x="5136357" y="5250205"/>
            <a:ext cx="375429" cy="21714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1E888DF-E63C-4583-87B8-273F4284CAE6}"/>
              </a:ext>
            </a:extLst>
          </p:cNvPr>
          <p:cNvCxnSpPr>
            <a:cxnSpLocks/>
            <a:stCxn id="34" idx="3"/>
            <a:endCxn id="25" idx="1"/>
          </p:cNvCxnSpPr>
          <p:nvPr/>
        </p:nvCxnSpPr>
        <p:spPr>
          <a:xfrm>
            <a:off x="5511786" y="5358778"/>
            <a:ext cx="2301412" cy="1528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1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11</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3" name="Rectangle 2">
            <a:extLst>
              <a:ext uri="{FF2B5EF4-FFF2-40B4-BE49-F238E27FC236}">
                <a16:creationId xmlns:a16="http://schemas.microsoft.com/office/drawing/2014/main" id="{11C1213F-1CB5-70DE-CEA0-41AAF323724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3a</a:t>
            </a:r>
          </a:p>
        </p:txBody>
      </p:sp>
      <p:pic>
        <p:nvPicPr>
          <p:cNvPr id="4" name="Picture 3">
            <a:extLst>
              <a:ext uri="{FF2B5EF4-FFF2-40B4-BE49-F238E27FC236}">
                <a16:creationId xmlns:a16="http://schemas.microsoft.com/office/drawing/2014/main" id="{8057AB94-E642-32AE-48D5-39D04CC28965}"/>
              </a:ext>
            </a:extLst>
          </p:cNvPr>
          <p:cNvPicPr>
            <a:picLocks noChangeAspect="1"/>
          </p:cNvPicPr>
          <p:nvPr/>
        </p:nvPicPr>
        <p:blipFill>
          <a:blip r:embed="rId3"/>
          <a:stretch>
            <a:fillRect/>
          </a:stretch>
        </p:blipFill>
        <p:spPr>
          <a:xfrm>
            <a:off x="769927" y="1857743"/>
            <a:ext cx="6682741" cy="312798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41EC32AF-99BA-8B55-A0BF-6B3BEB491353}"/>
              </a:ext>
            </a:extLst>
          </p:cNvPr>
          <p:cNvSpPr/>
          <p:nvPr/>
        </p:nvSpPr>
        <p:spPr>
          <a:xfrm>
            <a:off x="768447" y="2241796"/>
            <a:ext cx="5327553" cy="274392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3CF1706-8A16-3DF1-B402-BE9465DA5BA2}"/>
              </a:ext>
            </a:extLst>
          </p:cNvPr>
          <p:cNvCxnSpPr>
            <a:cxnSpLocks/>
          </p:cNvCxnSpPr>
          <p:nvPr/>
        </p:nvCxnSpPr>
        <p:spPr>
          <a:xfrm>
            <a:off x="6096000" y="4144553"/>
            <a:ext cx="177849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3C38F4D-7FF6-364A-17CE-3C91408919E5}"/>
              </a:ext>
            </a:extLst>
          </p:cNvPr>
          <p:cNvSpPr txBox="1"/>
          <p:nvPr/>
        </p:nvSpPr>
        <p:spPr>
          <a:xfrm>
            <a:off x="7875973" y="3844471"/>
            <a:ext cx="3542190" cy="938719"/>
          </a:xfrm>
          <a:prstGeom prst="rect">
            <a:avLst/>
          </a:prstGeom>
          <a:noFill/>
        </p:spPr>
        <p:txBody>
          <a:bodyPr wrap="square" rtlCol="0">
            <a:spAutoFit/>
          </a:bodyPr>
          <a:lstStyle/>
          <a:p>
            <a:r>
              <a:rPr lang="en-US" sz="1100"/>
              <a:t>Applicants will enter all </a:t>
            </a:r>
            <a:r>
              <a:rPr lang="en-US" sz="1100" b="1"/>
              <a:t>Facility Identification Details</a:t>
            </a:r>
            <a:r>
              <a:rPr lang="en-US" sz="1100"/>
              <a:t> including optional Project Name and Facility Street Address. </a:t>
            </a:r>
            <a:br>
              <a:rPr lang="en-US" sz="1100"/>
            </a:br>
            <a:br>
              <a:rPr lang="en-US" sz="1100"/>
            </a:br>
            <a:endParaRPr lang="en-US" sz="1100"/>
          </a:p>
        </p:txBody>
      </p:sp>
    </p:spTree>
    <p:extLst>
      <p:ext uri="{BB962C8B-B14F-4D97-AF65-F5344CB8AC3E}">
        <p14:creationId xmlns:p14="http://schemas.microsoft.com/office/powerpoint/2010/main" val="188166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53129DF5-FDD3-A040-5B18-C7EF50BD8A99}"/>
              </a:ext>
            </a:extLst>
          </p:cNvPr>
          <p:cNvGrpSpPr/>
          <p:nvPr/>
        </p:nvGrpSpPr>
        <p:grpSpPr>
          <a:xfrm>
            <a:off x="988690" y="1790605"/>
            <a:ext cx="4725075" cy="4083430"/>
            <a:chOff x="988690" y="1790605"/>
            <a:chExt cx="4725075" cy="4083430"/>
          </a:xfrm>
        </p:grpSpPr>
        <p:grpSp>
          <p:nvGrpSpPr>
            <p:cNvPr id="36" name="Group 35">
              <a:extLst>
                <a:ext uri="{FF2B5EF4-FFF2-40B4-BE49-F238E27FC236}">
                  <a16:creationId xmlns:a16="http://schemas.microsoft.com/office/drawing/2014/main" id="{7E844336-834E-A734-F0B2-CC33BA58C162}"/>
                </a:ext>
              </a:extLst>
            </p:cNvPr>
            <p:cNvGrpSpPr/>
            <p:nvPr/>
          </p:nvGrpSpPr>
          <p:grpSpPr>
            <a:xfrm>
              <a:off x="988690" y="1790605"/>
              <a:ext cx="4725075" cy="4083430"/>
              <a:chOff x="988690" y="1790605"/>
              <a:chExt cx="4725075" cy="4083430"/>
            </a:xfrm>
          </p:grpSpPr>
          <p:grpSp>
            <p:nvGrpSpPr>
              <p:cNvPr id="29" name="Group 28">
                <a:extLst>
                  <a:ext uri="{FF2B5EF4-FFF2-40B4-BE49-F238E27FC236}">
                    <a16:creationId xmlns:a16="http://schemas.microsoft.com/office/drawing/2014/main" id="{27A23559-F8EC-A2B0-6E30-CCE2E4E7EC68}"/>
                  </a:ext>
                </a:extLst>
              </p:cNvPr>
              <p:cNvGrpSpPr/>
              <p:nvPr/>
            </p:nvGrpSpPr>
            <p:grpSpPr>
              <a:xfrm>
                <a:off x="988690" y="1790605"/>
                <a:ext cx="4725075" cy="4083430"/>
                <a:chOff x="952114" y="1746103"/>
                <a:chExt cx="6524852" cy="5382777"/>
              </a:xfrm>
              <a:effectLst>
                <a:outerShdw blurRad="50800" dist="38100" dir="2700000" algn="tl" rotWithShape="0">
                  <a:prstClr val="black">
                    <a:alpha val="40000"/>
                  </a:prstClr>
                </a:outerShdw>
              </a:effectLst>
            </p:grpSpPr>
            <p:sp>
              <p:nvSpPr>
                <p:cNvPr id="30" name="Rectangle 29">
                  <a:extLst>
                    <a:ext uri="{FF2B5EF4-FFF2-40B4-BE49-F238E27FC236}">
                      <a16:creationId xmlns:a16="http://schemas.microsoft.com/office/drawing/2014/main" id="{492C92A1-3084-AD5E-99D0-0C1A0DD9BF46}"/>
                    </a:ext>
                  </a:extLst>
                </p:cNvPr>
                <p:cNvSpPr/>
                <p:nvPr/>
              </p:nvSpPr>
              <p:spPr>
                <a:xfrm>
                  <a:off x="5051835" y="1746103"/>
                  <a:ext cx="2424108" cy="39328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414000C-0607-E51D-1FFF-202A5638A56F}"/>
                    </a:ext>
                  </a:extLst>
                </p:cNvPr>
                <p:cNvGrpSpPr/>
                <p:nvPr/>
              </p:nvGrpSpPr>
              <p:grpSpPr>
                <a:xfrm>
                  <a:off x="952114" y="1746103"/>
                  <a:ext cx="6524852" cy="5382777"/>
                  <a:chOff x="952114" y="1746103"/>
                  <a:chExt cx="6524852" cy="5382777"/>
                </a:xfrm>
              </p:grpSpPr>
              <p:pic>
                <p:nvPicPr>
                  <p:cNvPr id="32" name="Picture 31">
                    <a:extLst>
                      <a:ext uri="{FF2B5EF4-FFF2-40B4-BE49-F238E27FC236}">
                        <a16:creationId xmlns:a16="http://schemas.microsoft.com/office/drawing/2014/main" id="{47BB3ED3-167B-2DC0-BD1E-1DAB701948FE}"/>
                      </a:ext>
                    </a:extLst>
                  </p:cNvPr>
                  <p:cNvPicPr>
                    <a:picLocks noChangeAspect="1"/>
                  </p:cNvPicPr>
                  <p:nvPr/>
                </p:nvPicPr>
                <p:blipFill>
                  <a:blip r:embed="rId3"/>
                  <a:stretch>
                    <a:fillRect/>
                  </a:stretch>
                </p:blipFill>
                <p:spPr>
                  <a:xfrm>
                    <a:off x="961530" y="5401370"/>
                    <a:ext cx="6515436" cy="1727510"/>
                  </a:xfrm>
                  <a:prstGeom prst="rect">
                    <a:avLst/>
                  </a:prstGeom>
                </p:spPr>
              </p:pic>
              <p:pic>
                <p:nvPicPr>
                  <p:cNvPr id="33" name="Picture 32">
                    <a:extLst>
                      <a:ext uri="{FF2B5EF4-FFF2-40B4-BE49-F238E27FC236}">
                        <a16:creationId xmlns:a16="http://schemas.microsoft.com/office/drawing/2014/main" id="{B9BC2742-69E8-FCA4-BFDE-89CB6F449094}"/>
                      </a:ext>
                    </a:extLst>
                  </p:cNvPr>
                  <p:cNvPicPr>
                    <a:picLocks noChangeAspect="1"/>
                  </p:cNvPicPr>
                  <p:nvPr/>
                </p:nvPicPr>
                <p:blipFill>
                  <a:blip r:embed="rId4"/>
                  <a:stretch>
                    <a:fillRect/>
                  </a:stretch>
                </p:blipFill>
                <p:spPr>
                  <a:xfrm>
                    <a:off x="952114" y="1746103"/>
                    <a:ext cx="4286470" cy="3657788"/>
                  </a:xfrm>
                  <a:prstGeom prst="rect">
                    <a:avLst/>
                  </a:prstGeom>
                </p:spPr>
              </p:pic>
            </p:grpSp>
          </p:grpSp>
          <p:pic>
            <p:nvPicPr>
              <p:cNvPr id="35" name="Picture 34">
                <a:extLst>
                  <a:ext uri="{FF2B5EF4-FFF2-40B4-BE49-F238E27FC236}">
                    <a16:creationId xmlns:a16="http://schemas.microsoft.com/office/drawing/2014/main" id="{2DF4CA55-9161-0754-118C-C84C9B5457AF}"/>
                  </a:ext>
                </a:extLst>
              </p:cNvPr>
              <p:cNvPicPr>
                <a:picLocks noChangeAspect="1"/>
              </p:cNvPicPr>
              <p:nvPr/>
            </p:nvPicPr>
            <p:blipFill>
              <a:blip r:embed="rId5"/>
              <a:stretch>
                <a:fillRect/>
              </a:stretch>
            </p:blipFill>
            <p:spPr>
              <a:xfrm>
                <a:off x="1013781" y="4558862"/>
                <a:ext cx="3757396" cy="1277742"/>
              </a:xfrm>
              <a:prstGeom prst="rect">
                <a:avLst/>
              </a:prstGeom>
            </p:spPr>
          </p:pic>
        </p:grpSp>
        <p:sp>
          <p:nvSpPr>
            <p:cNvPr id="48" name="Rectangle 47">
              <a:extLst>
                <a:ext uri="{FF2B5EF4-FFF2-40B4-BE49-F238E27FC236}">
                  <a16:creationId xmlns:a16="http://schemas.microsoft.com/office/drawing/2014/main" id="{AAF1724C-98CA-5BAB-0813-815D05ABA927}"/>
                </a:ext>
              </a:extLst>
            </p:cNvPr>
            <p:cNvSpPr/>
            <p:nvPr/>
          </p:nvSpPr>
          <p:spPr>
            <a:xfrm>
              <a:off x="5015620" y="5566851"/>
              <a:ext cx="697404" cy="307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12</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9" name="Rectangle 8">
            <a:extLst>
              <a:ext uri="{FF2B5EF4-FFF2-40B4-BE49-F238E27FC236}">
                <a16:creationId xmlns:a16="http://schemas.microsoft.com/office/drawing/2014/main" id="{18296A28-7BAE-698D-811D-8DDC0069AD1F}"/>
              </a:ext>
            </a:extLst>
          </p:cNvPr>
          <p:cNvSpPr/>
          <p:nvPr/>
        </p:nvSpPr>
        <p:spPr>
          <a:xfrm>
            <a:off x="987949" y="1790065"/>
            <a:ext cx="3415762" cy="634593"/>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A501276-0308-7034-48D1-2A0C0EB8D6AA}"/>
              </a:ext>
            </a:extLst>
          </p:cNvPr>
          <p:cNvCxnSpPr>
            <a:cxnSpLocks/>
            <a:stCxn id="9" idx="3"/>
            <a:endCxn id="14" idx="1"/>
          </p:cNvCxnSpPr>
          <p:nvPr/>
        </p:nvCxnSpPr>
        <p:spPr>
          <a:xfrm flipV="1">
            <a:off x="4403711" y="2059333"/>
            <a:ext cx="2863159" cy="4802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7AE617-3D34-601F-E597-DCBAB78834EB}"/>
              </a:ext>
            </a:extLst>
          </p:cNvPr>
          <p:cNvSpPr/>
          <p:nvPr/>
        </p:nvSpPr>
        <p:spPr>
          <a:xfrm>
            <a:off x="987949" y="2462089"/>
            <a:ext cx="3415762" cy="103425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0DD3FF-8DB9-549B-0B17-2CF305F758E5}"/>
              </a:ext>
            </a:extLst>
          </p:cNvPr>
          <p:cNvSpPr/>
          <p:nvPr/>
        </p:nvSpPr>
        <p:spPr>
          <a:xfrm>
            <a:off x="987949" y="3553224"/>
            <a:ext cx="4109831" cy="1005636"/>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E494DD0-1EC3-CB69-27C8-E40DBB63F3A3}"/>
              </a:ext>
            </a:extLst>
          </p:cNvPr>
          <p:cNvCxnSpPr>
            <a:cxnSpLocks/>
            <a:stCxn id="6" idx="3"/>
            <a:endCxn id="17" idx="1"/>
          </p:cNvCxnSpPr>
          <p:nvPr/>
        </p:nvCxnSpPr>
        <p:spPr>
          <a:xfrm flipV="1">
            <a:off x="4403711" y="2957459"/>
            <a:ext cx="2931739" cy="2175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80CAB7-973D-869F-1110-A2C851577552}"/>
              </a:ext>
            </a:extLst>
          </p:cNvPr>
          <p:cNvCxnSpPr>
            <a:cxnSpLocks/>
          </p:cNvCxnSpPr>
          <p:nvPr/>
        </p:nvCxnSpPr>
        <p:spPr>
          <a:xfrm>
            <a:off x="5093838" y="3912815"/>
            <a:ext cx="217303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8F9D21-A7A1-7E5B-A69E-6CD2C2F4D77F}"/>
              </a:ext>
            </a:extLst>
          </p:cNvPr>
          <p:cNvSpPr/>
          <p:nvPr/>
        </p:nvSpPr>
        <p:spPr>
          <a:xfrm>
            <a:off x="987949" y="4558861"/>
            <a:ext cx="3873762" cy="1315173"/>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9BB8A24-1505-2A23-C3F8-5B4A55C8DCEE}"/>
              </a:ext>
            </a:extLst>
          </p:cNvPr>
          <p:cNvCxnSpPr>
            <a:cxnSpLocks/>
          </p:cNvCxnSpPr>
          <p:nvPr/>
        </p:nvCxnSpPr>
        <p:spPr>
          <a:xfrm>
            <a:off x="4861711" y="5158423"/>
            <a:ext cx="240515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3a</a:t>
            </a:r>
          </a:p>
        </p:txBody>
      </p:sp>
      <p:sp>
        <p:nvSpPr>
          <p:cNvPr id="14" name="TextBox 13">
            <a:extLst>
              <a:ext uri="{FF2B5EF4-FFF2-40B4-BE49-F238E27FC236}">
                <a16:creationId xmlns:a16="http://schemas.microsoft.com/office/drawing/2014/main" id="{50598355-9FF8-F1BE-509E-BFCA67C11B0C}"/>
              </a:ext>
            </a:extLst>
          </p:cNvPr>
          <p:cNvSpPr txBox="1"/>
          <p:nvPr/>
        </p:nvSpPr>
        <p:spPr>
          <a:xfrm>
            <a:off x="7266870" y="1843889"/>
            <a:ext cx="4547808" cy="430887"/>
          </a:xfrm>
          <a:prstGeom prst="rect">
            <a:avLst/>
          </a:prstGeom>
          <a:noFill/>
        </p:spPr>
        <p:txBody>
          <a:bodyPr wrap="square" rtlCol="0">
            <a:spAutoFit/>
          </a:bodyPr>
          <a:lstStyle/>
          <a:p>
            <a:r>
              <a:rPr lang="en-US" sz="1100"/>
              <a:t>Applicants will enter the facility </a:t>
            </a:r>
            <a:r>
              <a:rPr lang="en-US" sz="1100" b="1"/>
              <a:t>Latitude</a:t>
            </a:r>
            <a:r>
              <a:rPr lang="en-US" sz="1100"/>
              <a:t> and </a:t>
            </a:r>
            <a:r>
              <a:rPr lang="en-US" sz="1100" b="1"/>
              <a:t>Longitude </a:t>
            </a:r>
            <a:r>
              <a:rPr lang="en-US" sz="1100"/>
              <a:t>and identify if the facility is located on land under Tribal Regulatory Authority. </a:t>
            </a:r>
          </a:p>
        </p:txBody>
      </p:sp>
      <p:sp>
        <p:nvSpPr>
          <p:cNvPr id="17" name="TextBox 16">
            <a:extLst>
              <a:ext uri="{FF2B5EF4-FFF2-40B4-BE49-F238E27FC236}">
                <a16:creationId xmlns:a16="http://schemas.microsoft.com/office/drawing/2014/main" id="{49515AFC-C116-C8C9-4574-D89CB4DF62EC}"/>
              </a:ext>
            </a:extLst>
          </p:cNvPr>
          <p:cNvSpPr txBox="1"/>
          <p:nvPr/>
        </p:nvSpPr>
        <p:spPr>
          <a:xfrm>
            <a:off x="7335450" y="2826654"/>
            <a:ext cx="4547808" cy="261610"/>
          </a:xfrm>
          <a:prstGeom prst="rect">
            <a:avLst/>
          </a:prstGeom>
          <a:noFill/>
        </p:spPr>
        <p:txBody>
          <a:bodyPr wrap="square" rtlCol="0">
            <a:spAutoFit/>
          </a:bodyPr>
          <a:lstStyle/>
          <a:p>
            <a:r>
              <a:rPr lang="en-US" sz="1100"/>
              <a:t>Applicants will select the facility </a:t>
            </a:r>
            <a:r>
              <a:rPr lang="en-US" sz="1100" b="1"/>
              <a:t>Technology Type</a:t>
            </a:r>
            <a:endParaRPr lang="en-US" sz="1100"/>
          </a:p>
        </p:txBody>
      </p:sp>
      <p:sp>
        <p:nvSpPr>
          <p:cNvPr id="20" name="TextBox 19">
            <a:extLst>
              <a:ext uri="{FF2B5EF4-FFF2-40B4-BE49-F238E27FC236}">
                <a16:creationId xmlns:a16="http://schemas.microsoft.com/office/drawing/2014/main" id="{A29805F6-65BC-79C5-A537-95EE457CE554}"/>
              </a:ext>
            </a:extLst>
          </p:cNvPr>
          <p:cNvSpPr txBox="1"/>
          <p:nvPr/>
        </p:nvSpPr>
        <p:spPr>
          <a:xfrm>
            <a:off x="7270812" y="3288812"/>
            <a:ext cx="4547808" cy="1031051"/>
          </a:xfrm>
          <a:prstGeom prst="rect">
            <a:avLst/>
          </a:prstGeom>
          <a:noFill/>
        </p:spPr>
        <p:txBody>
          <a:bodyPr wrap="square" lIns="91440" tIns="45720" rIns="91440" bIns="45720" rtlCol="0" anchor="t">
            <a:spAutoFit/>
          </a:bodyPr>
          <a:lstStyle/>
          <a:p>
            <a:r>
              <a:rPr lang="en-US" sz="1100"/>
              <a:t>Applicants will enter the </a:t>
            </a:r>
            <a:r>
              <a:rPr lang="en-US" sz="1100" b="1"/>
              <a:t>energy generating capacity</a:t>
            </a:r>
            <a:r>
              <a:rPr lang="en-US" sz="1100"/>
              <a:t> of the facility. </a:t>
            </a:r>
          </a:p>
          <a:p>
            <a:endParaRPr lang="en-US" sz="600" i="1"/>
          </a:p>
          <a:p>
            <a:r>
              <a:rPr lang="en-US" sz="1100" i="1"/>
              <a:t>Note: fields are conditional based on the technology type selected. For example, if the applicant selects Wind Energy Facility, the applicant will be prompted to complete only Energy Generating Capacity (kW AC).</a:t>
            </a:r>
            <a:endParaRPr lang="en-US" sz="1100"/>
          </a:p>
        </p:txBody>
      </p:sp>
      <p:sp>
        <p:nvSpPr>
          <p:cNvPr id="22" name="TextBox 21">
            <a:extLst>
              <a:ext uri="{FF2B5EF4-FFF2-40B4-BE49-F238E27FC236}">
                <a16:creationId xmlns:a16="http://schemas.microsoft.com/office/drawing/2014/main" id="{4A144969-1319-D827-5F42-F735AA3251DD}"/>
              </a:ext>
            </a:extLst>
          </p:cNvPr>
          <p:cNvSpPr txBox="1"/>
          <p:nvPr/>
        </p:nvSpPr>
        <p:spPr>
          <a:xfrm>
            <a:off x="7270812" y="4351134"/>
            <a:ext cx="4547808" cy="1215717"/>
          </a:xfrm>
          <a:prstGeom prst="rect">
            <a:avLst/>
          </a:prstGeom>
          <a:noFill/>
        </p:spPr>
        <p:txBody>
          <a:bodyPr wrap="square" rtlCol="0">
            <a:spAutoFit/>
          </a:bodyPr>
          <a:lstStyle/>
          <a:p>
            <a:r>
              <a:rPr lang="en-US" sz="1100"/>
              <a:t>Applicants will be prompted to enter </a:t>
            </a:r>
            <a:r>
              <a:rPr lang="en-US" sz="1100" b="1"/>
              <a:t>Facility Usage</a:t>
            </a:r>
            <a:r>
              <a:rPr lang="en-US" sz="1100"/>
              <a:t> details including Customer Type, Ownership Model, Point of Interconnection, and Additional Selection Criteria. </a:t>
            </a:r>
          </a:p>
          <a:p>
            <a:endParaRPr lang="en-US" sz="600"/>
          </a:p>
          <a:p>
            <a:r>
              <a:rPr lang="en-US" sz="1100" i="1"/>
              <a:t>Note: Facility Usage is conditional for each subcategory based on requirements outlined in guidance. Questions and response options will differ across each subcategory. </a:t>
            </a:r>
          </a:p>
        </p:txBody>
      </p:sp>
    </p:spTree>
    <p:extLst>
      <p:ext uri="{BB962C8B-B14F-4D97-AF65-F5344CB8AC3E}">
        <p14:creationId xmlns:p14="http://schemas.microsoft.com/office/powerpoint/2010/main" val="171150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2B080-223F-9351-B645-FB472AA35B5A}"/>
              </a:ext>
            </a:extLst>
          </p:cNvPr>
          <p:cNvPicPr>
            <a:picLocks noChangeAspect="1"/>
          </p:cNvPicPr>
          <p:nvPr/>
        </p:nvPicPr>
        <p:blipFill>
          <a:blip r:embed="rId3"/>
          <a:stretch>
            <a:fillRect/>
          </a:stretch>
        </p:blipFill>
        <p:spPr>
          <a:xfrm>
            <a:off x="919511" y="1857743"/>
            <a:ext cx="3606985" cy="3835597"/>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13</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cxnSp>
        <p:nvCxnSpPr>
          <p:cNvPr id="10" name="Straight Connector 9">
            <a:extLst>
              <a:ext uri="{FF2B5EF4-FFF2-40B4-BE49-F238E27FC236}">
                <a16:creationId xmlns:a16="http://schemas.microsoft.com/office/drawing/2014/main" id="{4A501276-0308-7034-48D1-2A0C0EB8D6AA}"/>
              </a:ext>
            </a:extLst>
          </p:cNvPr>
          <p:cNvCxnSpPr>
            <a:cxnSpLocks/>
          </p:cNvCxnSpPr>
          <p:nvPr/>
        </p:nvCxnSpPr>
        <p:spPr>
          <a:xfrm flipV="1">
            <a:off x="4579513" y="1981309"/>
            <a:ext cx="2691299" cy="141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8F9D21-A7A1-7E5B-A69E-6CD2C2F4D77F}"/>
              </a:ext>
            </a:extLst>
          </p:cNvPr>
          <p:cNvSpPr/>
          <p:nvPr/>
        </p:nvSpPr>
        <p:spPr>
          <a:xfrm>
            <a:off x="972528" y="1857743"/>
            <a:ext cx="3553968" cy="3302732"/>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97DEA8E-A0FE-C1B4-028E-B5BC46EA9CFD}"/>
              </a:ext>
            </a:extLst>
          </p:cNvPr>
          <p:cNvSpPr/>
          <p:nvPr/>
        </p:nvSpPr>
        <p:spPr>
          <a:xfrm>
            <a:off x="3964494" y="5491063"/>
            <a:ext cx="562002" cy="168796"/>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04155AD-F423-4ECB-C719-7B3D1C5533C5}"/>
              </a:ext>
            </a:extLst>
          </p:cNvPr>
          <p:cNvCxnSpPr>
            <a:cxnSpLocks/>
            <a:stCxn id="26" idx="3"/>
          </p:cNvCxnSpPr>
          <p:nvPr/>
        </p:nvCxnSpPr>
        <p:spPr>
          <a:xfrm>
            <a:off x="4526496" y="5575461"/>
            <a:ext cx="2905678" cy="336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3a</a:t>
            </a:r>
          </a:p>
        </p:txBody>
      </p:sp>
      <p:sp>
        <p:nvSpPr>
          <p:cNvPr id="14" name="TextBox 13">
            <a:extLst>
              <a:ext uri="{FF2B5EF4-FFF2-40B4-BE49-F238E27FC236}">
                <a16:creationId xmlns:a16="http://schemas.microsoft.com/office/drawing/2014/main" id="{A99A7EA8-ED79-7BF6-A29B-B330B90182ED}"/>
              </a:ext>
            </a:extLst>
          </p:cNvPr>
          <p:cNvSpPr txBox="1"/>
          <p:nvPr/>
        </p:nvSpPr>
        <p:spPr>
          <a:xfrm>
            <a:off x="7266870" y="1843889"/>
            <a:ext cx="4547808" cy="430887"/>
          </a:xfrm>
          <a:prstGeom prst="rect">
            <a:avLst/>
          </a:prstGeom>
          <a:noFill/>
        </p:spPr>
        <p:txBody>
          <a:bodyPr wrap="square" rtlCol="0">
            <a:spAutoFit/>
          </a:bodyPr>
          <a:lstStyle/>
          <a:p>
            <a:r>
              <a:rPr lang="en-US" sz="1100"/>
              <a:t>Applicants will select the applicable eligible housing type for their facility. </a:t>
            </a:r>
          </a:p>
        </p:txBody>
      </p:sp>
      <p:sp>
        <p:nvSpPr>
          <p:cNvPr id="23" name="TextBox 22">
            <a:extLst>
              <a:ext uri="{FF2B5EF4-FFF2-40B4-BE49-F238E27FC236}">
                <a16:creationId xmlns:a16="http://schemas.microsoft.com/office/drawing/2014/main" id="{D8F19C6D-DE43-C2D7-756B-CC652891BCAE}"/>
              </a:ext>
            </a:extLst>
          </p:cNvPr>
          <p:cNvSpPr txBox="1"/>
          <p:nvPr/>
        </p:nvSpPr>
        <p:spPr>
          <a:xfrm>
            <a:off x="7432174" y="5360017"/>
            <a:ext cx="4616388" cy="430887"/>
          </a:xfrm>
          <a:prstGeom prst="rect">
            <a:avLst/>
          </a:prstGeom>
          <a:noFill/>
        </p:spPr>
        <p:txBody>
          <a:bodyPr wrap="square" rtlCol="0">
            <a:spAutoFit/>
          </a:bodyPr>
          <a:lstStyle/>
          <a:p>
            <a:r>
              <a:rPr lang="en-US" sz="1100"/>
              <a:t>Once all required fields have been completed, applicants will select </a:t>
            </a:r>
            <a:r>
              <a:rPr lang="en-US" sz="1100" b="1"/>
              <a:t>Next</a:t>
            </a:r>
            <a:r>
              <a:rPr lang="en-US" sz="1100"/>
              <a:t> to move on to required documentation. </a:t>
            </a:r>
          </a:p>
        </p:txBody>
      </p:sp>
    </p:spTree>
    <p:extLst>
      <p:ext uri="{BB962C8B-B14F-4D97-AF65-F5344CB8AC3E}">
        <p14:creationId xmlns:p14="http://schemas.microsoft.com/office/powerpoint/2010/main" val="201557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8CB33DF-32A0-BDB6-20B9-5453FB5B4E0B}"/>
              </a:ext>
            </a:extLst>
          </p:cNvPr>
          <p:cNvGrpSpPr/>
          <p:nvPr/>
        </p:nvGrpSpPr>
        <p:grpSpPr>
          <a:xfrm>
            <a:off x="838200" y="1656808"/>
            <a:ext cx="6024513" cy="4229869"/>
            <a:chOff x="838200" y="1656808"/>
            <a:chExt cx="6024513" cy="4229869"/>
          </a:xfrm>
        </p:grpSpPr>
        <p:pic>
          <p:nvPicPr>
            <p:cNvPr id="19" name="Picture 18">
              <a:extLst>
                <a:ext uri="{FF2B5EF4-FFF2-40B4-BE49-F238E27FC236}">
                  <a16:creationId xmlns:a16="http://schemas.microsoft.com/office/drawing/2014/main" id="{12D809A8-4F93-7D2D-BB16-78A0F8B95E39}"/>
                </a:ext>
              </a:extLst>
            </p:cNvPr>
            <p:cNvPicPr>
              <a:picLocks noChangeAspect="1"/>
            </p:cNvPicPr>
            <p:nvPr/>
          </p:nvPicPr>
          <p:blipFill>
            <a:blip r:embed="rId3"/>
            <a:stretch>
              <a:fillRect/>
            </a:stretch>
          </p:blipFill>
          <p:spPr>
            <a:xfrm>
              <a:off x="838200" y="1656808"/>
              <a:ext cx="6024513" cy="4229869"/>
            </a:xfrm>
            <a:prstGeom prst="rect">
              <a:avLst/>
            </a:prstGeom>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F5BB8F1E-E65D-E812-87CD-FC2ED21C1CBF}"/>
                </a:ext>
              </a:extLst>
            </p:cNvPr>
            <p:cNvSpPr/>
            <p:nvPr/>
          </p:nvSpPr>
          <p:spPr>
            <a:xfrm>
              <a:off x="903388" y="2104246"/>
              <a:ext cx="4700617" cy="7875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EFAD1A-7464-8763-D395-35C5D83384E8}"/>
                </a:ext>
              </a:extLst>
            </p:cNvPr>
            <p:cNvSpPr txBox="1"/>
            <p:nvPr/>
          </p:nvSpPr>
          <p:spPr>
            <a:xfrm>
              <a:off x="890529" y="2029476"/>
              <a:ext cx="4567591" cy="938719"/>
            </a:xfrm>
            <a:prstGeom prst="rect">
              <a:avLst/>
            </a:prstGeom>
            <a:noFill/>
          </p:spPr>
          <p:txBody>
            <a:bodyPr wrap="square">
              <a:spAutoFit/>
            </a:bodyPr>
            <a:lstStyle/>
            <a:p>
              <a:pPr marL="171450" indent="-171450">
                <a:buFont typeface="Arial" panose="020B0604020202020204" pitchFamily="34" charset="0"/>
                <a:buChar char="•"/>
              </a:pPr>
              <a:r>
                <a:rPr lang="en-US" sz="550"/>
                <a:t>A copy of the final, executed interconnection agreement, if applicable (see below) executed by each party on or before the date of application submission.</a:t>
              </a:r>
              <a:br>
                <a:rPr lang="en-US" sz="550"/>
              </a:br>
              <a:br>
                <a:rPr lang="en-US" sz="550"/>
              </a:br>
              <a:r>
                <a:rPr lang="en-US" sz="550"/>
                <a:t>If the facility is located in a market where the interconnection agreement cannot be countersigned by the interconnecting utility prior to completion of construction or interconnection of the facility, the applicant must provide: </a:t>
              </a:r>
              <a:br>
                <a:rPr lang="en-US" sz="550"/>
              </a:br>
              <a:r>
                <a:rPr lang="en-US" sz="550"/>
                <a:t>1) a copy of the submitted interconnection agreement with proof of submission</a:t>
              </a:r>
              <a:br>
                <a:rPr lang="en-US" sz="550"/>
              </a:br>
              <a:r>
                <a:rPr lang="en-US" sz="550"/>
                <a:t>2) a copy of the final completed interconnection screen/study, and </a:t>
              </a:r>
              <a:br>
                <a:rPr lang="en-US" sz="550"/>
              </a:br>
              <a:r>
                <a:rPr lang="en-US" sz="550"/>
                <a:t>3) either a conditional approval letter  that identifies the specific facility from the interconnecting utility or an  affidavit stating that, based on the interconnecting utility’s guidance, the facility’s interconnection agreement cannot be countersigned by the interconnecting utility and executed until after construction of the facility.</a:t>
              </a:r>
            </a:p>
          </p:txBody>
        </p:sp>
        <p:sp>
          <p:nvSpPr>
            <p:cNvPr id="23" name="Rectangle 22">
              <a:extLst>
                <a:ext uri="{FF2B5EF4-FFF2-40B4-BE49-F238E27FC236}">
                  <a16:creationId xmlns:a16="http://schemas.microsoft.com/office/drawing/2014/main" id="{160582A6-E4FC-8EC9-804E-4EE7899D3916}"/>
                </a:ext>
              </a:extLst>
            </p:cNvPr>
            <p:cNvSpPr/>
            <p:nvPr/>
          </p:nvSpPr>
          <p:spPr>
            <a:xfrm>
              <a:off x="1055802" y="3339217"/>
              <a:ext cx="3572759" cy="20989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262E9D3-D48D-0955-EBEF-AFEBA18653B7}"/>
                </a:ext>
              </a:extLst>
            </p:cNvPr>
            <p:cNvSpPr txBox="1"/>
            <p:nvPr/>
          </p:nvSpPr>
          <p:spPr>
            <a:xfrm>
              <a:off x="1032185" y="3335776"/>
              <a:ext cx="4567592" cy="276999"/>
            </a:xfrm>
            <a:prstGeom prst="rect">
              <a:avLst/>
            </a:prstGeom>
            <a:noFill/>
          </p:spPr>
          <p:txBody>
            <a:bodyPr wrap="square">
              <a:spAutoFit/>
            </a:bodyPr>
            <a:lstStyle/>
            <a:p>
              <a:r>
                <a:rPr lang="en-US" sz="600"/>
                <a:t>Documentation demonstrating that the property will be installed on an eligible residential rental building, and not just its tenants, participates in a covered housing program.</a:t>
              </a:r>
            </a:p>
          </p:txBody>
        </p:sp>
        <p:sp>
          <p:nvSpPr>
            <p:cNvPr id="26" name="Rectangle 25">
              <a:extLst>
                <a:ext uri="{FF2B5EF4-FFF2-40B4-BE49-F238E27FC236}">
                  <a16:creationId xmlns:a16="http://schemas.microsoft.com/office/drawing/2014/main" id="{DC430BAC-EF6C-A0D7-711B-19870C60F5B6}"/>
                </a:ext>
              </a:extLst>
            </p:cNvPr>
            <p:cNvSpPr/>
            <p:nvPr/>
          </p:nvSpPr>
          <p:spPr>
            <a:xfrm>
              <a:off x="1055802" y="3893270"/>
              <a:ext cx="4477732" cy="81067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78F4047-92C8-D009-1FCD-1E7DBEE013E4}"/>
                </a:ext>
              </a:extLst>
            </p:cNvPr>
            <p:cNvSpPr txBox="1"/>
            <p:nvPr/>
          </p:nvSpPr>
          <p:spPr>
            <a:xfrm>
              <a:off x="1032185" y="3866949"/>
              <a:ext cx="4700617" cy="276999"/>
            </a:xfrm>
            <a:prstGeom prst="rect">
              <a:avLst/>
            </a:prstGeom>
            <a:noFill/>
          </p:spPr>
          <p:txBody>
            <a:bodyPr wrap="square">
              <a:spAutoFit/>
            </a:bodyPr>
            <a:lstStyle/>
            <a:p>
              <a:r>
                <a:rPr lang="en-US" sz="600"/>
                <a:t>A Draft Benefits Sharing Statement that includes the information described in the current Revenue Procedure. A template Benefits Sharing Statement template is linked on the Program homepage. </a:t>
              </a:r>
            </a:p>
          </p:txBody>
        </p:sp>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14</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attach all required documents. </a:t>
            </a:r>
          </a:p>
        </p:txBody>
      </p:sp>
      <p:cxnSp>
        <p:nvCxnSpPr>
          <p:cNvPr id="10" name="Straight Connector 9">
            <a:extLst>
              <a:ext uri="{FF2B5EF4-FFF2-40B4-BE49-F238E27FC236}">
                <a16:creationId xmlns:a16="http://schemas.microsoft.com/office/drawing/2014/main" id="{4A501276-0308-7034-48D1-2A0C0EB8D6AA}"/>
              </a:ext>
            </a:extLst>
          </p:cNvPr>
          <p:cNvCxnSpPr>
            <a:cxnSpLocks/>
          </p:cNvCxnSpPr>
          <p:nvPr/>
        </p:nvCxnSpPr>
        <p:spPr>
          <a:xfrm>
            <a:off x="5652104" y="3566866"/>
            <a:ext cx="22667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95E3EB-CC46-355D-5147-6C96D45F5905}"/>
              </a:ext>
            </a:extLst>
          </p:cNvPr>
          <p:cNvSpPr txBox="1"/>
          <p:nvPr/>
        </p:nvSpPr>
        <p:spPr>
          <a:xfrm>
            <a:off x="7918882" y="5412070"/>
            <a:ext cx="3542190" cy="600164"/>
          </a:xfrm>
          <a:prstGeom prst="rect">
            <a:avLst/>
          </a:prstGeom>
          <a:noFill/>
        </p:spPr>
        <p:txBody>
          <a:bodyPr wrap="square" rtlCol="0">
            <a:spAutoFit/>
          </a:bodyPr>
          <a:lstStyle/>
          <a:p>
            <a:r>
              <a:rPr lang="en-US" sz="1100"/>
              <a:t>Once required documents have been attached, applicants will select </a:t>
            </a:r>
            <a:r>
              <a:rPr lang="en-US" sz="1100" b="1"/>
              <a:t>Next</a:t>
            </a:r>
            <a:r>
              <a:rPr lang="en-US" sz="1100"/>
              <a:t> to review their application prior to submission. </a:t>
            </a:r>
          </a:p>
        </p:txBody>
      </p:sp>
      <p:sp>
        <p:nvSpPr>
          <p:cNvPr id="4" name="Rectangle 3">
            <a:extLst>
              <a:ext uri="{FF2B5EF4-FFF2-40B4-BE49-F238E27FC236}">
                <a16:creationId xmlns:a16="http://schemas.microsoft.com/office/drawing/2014/main" id="{251F2F55-558F-43CD-DC12-00B515A33830}"/>
              </a:ext>
            </a:extLst>
          </p:cNvPr>
          <p:cNvSpPr/>
          <p:nvPr/>
        </p:nvSpPr>
        <p:spPr>
          <a:xfrm>
            <a:off x="4857976" y="5617479"/>
            <a:ext cx="794128" cy="22449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011001-CD37-6854-D563-A80F35677095}"/>
              </a:ext>
            </a:extLst>
          </p:cNvPr>
          <p:cNvCxnSpPr>
            <a:cxnSpLocks/>
            <a:stCxn id="4" idx="3"/>
            <a:endCxn id="16" idx="1"/>
          </p:cNvCxnSpPr>
          <p:nvPr/>
        </p:nvCxnSpPr>
        <p:spPr>
          <a:xfrm flipV="1">
            <a:off x="5652104" y="5712152"/>
            <a:ext cx="2266778" cy="175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38FB15-195D-C7BC-073C-F2BCD17F641C}"/>
              </a:ext>
            </a:extLst>
          </p:cNvPr>
          <p:cNvSpPr txBox="1"/>
          <p:nvPr/>
        </p:nvSpPr>
        <p:spPr>
          <a:xfrm>
            <a:off x="7918882" y="3190548"/>
            <a:ext cx="3542190" cy="1107996"/>
          </a:xfrm>
          <a:prstGeom prst="rect">
            <a:avLst/>
          </a:prstGeom>
          <a:noFill/>
        </p:spPr>
        <p:txBody>
          <a:bodyPr wrap="square" rtlCol="0">
            <a:spAutoFit/>
          </a:bodyPr>
          <a:lstStyle/>
          <a:p>
            <a:r>
              <a:rPr lang="en-US" sz="1100"/>
              <a:t>Applicants will be prompted to attach all required documents per category requirements outlined in the current Revenue Procedure. </a:t>
            </a:r>
          </a:p>
          <a:p>
            <a:endParaRPr lang="en-US" sz="1100"/>
          </a:p>
          <a:p>
            <a:r>
              <a:rPr lang="en-US" sz="1100" i="1"/>
              <a:t>Note: Documentation requirements are conditional based on subcategory chosen by the applicant.</a:t>
            </a:r>
          </a:p>
        </p:txBody>
      </p:sp>
      <p:sp>
        <p:nvSpPr>
          <p:cNvPr id="3" name="Rectangle 2">
            <a:extLst>
              <a:ext uri="{FF2B5EF4-FFF2-40B4-BE49-F238E27FC236}">
                <a16:creationId xmlns:a16="http://schemas.microsoft.com/office/drawing/2014/main" id="{43373134-72B0-956B-8130-9CC83508D202}"/>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3a</a:t>
            </a:r>
          </a:p>
        </p:txBody>
      </p:sp>
      <p:sp>
        <p:nvSpPr>
          <p:cNvPr id="9" name="Rectangle 8">
            <a:extLst>
              <a:ext uri="{FF2B5EF4-FFF2-40B4-BE49-F238E27FC236}">
                <a16:creationId xmlns:a16="http://schemas.microsoft.com/office/drawing/2014/main" id="{18296A28-7BAE-698D-811D-8DDC0069AD1F}"/>
              </a:ext>
            </a:extLst>
          </p:cNvPr>
          <p:cNvSpPr/>
          <p:nvPr/>
        </p:nvSpPr>
        <p:spPr>
          <a:xfrm>
            <a:off x="903387" y="1960774"/>
            <a:ext cx="4748717" cy="3576851"/>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37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15</a:t>
            </a:fld>
            <a:endParaRPr lang="en-US"/>
          </a:p>
        </p:txBody>
      </p:sp>
      <p:sp>
        <p:nvSpPr>
          <p:cNvPr id="5" name="Rectangle 4">
            <a:extLst>
              <a:ext uri="{FF2B5EF4-FFF2-40B4-BE49-F238E27FC236}">
                <a16:creationId xmlns:a16="http://schemas.microsoft.com/office/drawing/2014/main" id="{45AC4285-B96F-DD66-C634-468ABCE3187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3a</a:t>
            </a:r>
          </a:p>
        </p:txBody>
      </p:sp>
      <p:sp>
        <p:nvSpPr>
          <p:cNvPr id="14" name="TextBox 13">
            <a:extLst>
              <a:ext uri="{FF2B5EF4-FFF2-40B4-BE49-F238E27FC236}">
                <a16:creationId xmlns:a16="http://schemas.microsoft.com/office/drawing/2014/main" id="{65E5C8B4-8D22-74C8-B401-F12AA1D8A3D7}"/>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pic>
        <p:nvPicPr>
          <p:cNvPr id="17" name="Picture 16">
            <a:extLst>
              <a:ext uri="{FF2B5EF4-FFF2-40B4-BE49-F238E27FC236}">
                <a16:creationId xmlns:a16="http://schemas.microsoft.com/office/drawing/2014/main" id="{E0B707D5-60B8-5164-63F7-54B948261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514658"/>
            <a:ext cx="6599699" cy="1848134"/>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EB703393-3E55-F775-A809-587E777E8442}"/>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22" name="TextBox 21">
            <a:extLst>
              <a:ext uri="{FF2B5EF4-FFF2-40B4-BE49-F238E27FC236}">
                <a16:creationId xmlns:a16="http://schemas.microsoft.com/office/drawing/2014/main" id="{6ED8AE3B-F683-8107-5F63-D8EE2DC97D1A}"/>
              </a:ext>
            </a:extLst>
          </p:cNvPr>
          <p:cNvSpPr txBox="1"/>
          <p:nvPr/>
        </p:nvSpPr>
        <p:spPr>
          <a:xfrm>
            <a:off x="7830423" y="3628600"/>
            <a:ext cx="3542190" cy="938719"/>
          </a:xfrm>
          <a:prstGeom prst="rect">
            <a:avLst/>
          </a:prstGeom>
          <a:noFill/>
        </p:spPr>
        <p:txBody>
          <a:bodyPr wrap="square" lIns="91440" tIns="45720" rIns="91440" bIns="45720" rtlCol="0" anchor="t">
            <a:spAutoFit/>
          </a:bodyPr>
          <a:lstStyle/>
          <a:p>
            <a:r>
              <a:rPr lang="en-US" sz="1100"/>
              <a:t>Applicants will be required to </a:t>
            </a:r>
            <a:r>
              <a:rPr lang="en-US" sz="1100" b="1"/>
              <a:t>Attest</a:t>
            </a:r>
            <a:r>
              <a:rPr lang="en-US" sz="1100"/>
              <a:t> to all required Attestations prior to submission.</a:t>
            </a:r>
            <a:br>
              <a:rPr lang="en-US" sz="1100"/>
            </a:br>
            <a:br>
              <a:rPr lang="en-US" sz="1100"/>
            </a:br>
            <a:r>
              <a:rPr lang="en-US" sz="1100" i="1"/>
              <a:t>Note: Some attestations are conditional based on subcategory selected and applicant responses. </a:t>
            </a:r>
            <a:endParaRPr lang="en-US" sz="1100"/>
          </a:p>
        </p:txBody>
      </p:sp>
      <p:sp>
        <p:nvSpPr>
          <p:cNvPr id="24" name="TextBox 23">
            <a:extLst>
              <a:ext uri="{FF2B5EF4-FFF2-40B4-BE49-F238E27FC236}">
                <a16:creationId xmlns:a16="http://schemas.microsoft.com/office/drawing/2014/main" id="{9CA31E1D-D1FD-D815-0396-7B6B701DBC40}"/>
              </a:ext>
            </a:extLst>
          </p:cNvPr>
          <p:cNvSpPr txBox="1"/>
          <p:nvPr/>
        </p:nvSpPr>
        <p:spPr>
          <a:xfrm>
            <a:off x="7824161" y="1502387"/>
            <a:ext cx="3542190" cy="430887"/>
          </a:xfrm>
          <a:prstGeom prst="rect">
            <a:avLst/>
          </a:prstGeom>
          <a:noFill/>
        </p:spPr>
        <p:txBody>
          <a:bodyPr wrap="square" rtlCol="0">
            <a:spAutoFit/>
          </a:bodyPr>
          <a:lstStyle/>
          <a:p>
            <a:r>
              <a:rPr lang="en-US" sz="1100"/>
              <a:t>Applicants will select </a:t>
            </a:r>
            <a:r>
              <a:rPr lang="en-US" sz="1100" b="1"/>
              <a:t>Submit</a:t>
            </a:r>
            <a:r>
              <a:rPr lang="en-US" sz="1100"/>
              <a:t> and be prompted to agree to required Attestations. </a:t>
            </a:r>
            <a:endParaRPr lang="en-US" sz="1100" i="1"/>
          </a:p>
        </p:txBody>
      </p:sp>
      <p:sp>
        <p:nvSpPr>
          <p:cNvPr id="25" name="TextBox 24">
            <a:extLst>
              <a:ext uri="{FF2B5EF4-FFF2-40B4-BE49-F238E27FC236}">
                <a16:creationId xmlns:a16="http://schemas.microsoft.com/office/drawing/2014/main" id="{EB5CABB4-EBD5-F4CC-0FA7-A88D6CF172BD}"/>
              </a:ext>
            </a:extLst>
          </p:cNvPr>
          <p:cNvSpPr txBox="1"/>
          <p:nvPr/>
        </p:nvSpPr>
        <p:spPr>
          <a:xfrm>
            <a:off x="7813198" y="5158620"/>
            <a:ext cx="3542190" cy="430887"/>
          </a:xfrm>
          <a:prstGeom prst="rect">
            <a:avLst/>
          </a:prstGeom>
          <a:noFill/>
        </p:spPr>
        <p:txBody>
          <a:bodyPr wrap="square" rtlCol="0">
            <a:spAutoFit/>
          </a:bodyPr>
          <a:lstStyle/>
          <a:p>
            <a:r>
              <a:rPr lang="en-US" sz="1100"/>
              <a:t>Once applicants have attested, they can </a:t>
            </a:r>
            <a:r>
              <a:rPr lang="en-US" sz="1100" b="1"/>
              <a:t>confirm submission</a:t>
            </a:r>
            <a:r>
              <a:rPr lang="en-US" sz="1100"/>
              <a:t> of their 48E(h) application for allocation</a:t>
            </a:r>
          </a:p>
        </p:txBody>
      </p:sp>
      <p:sp>
        <p:nvSpPr>
          <p:cNvPr id="26" name="Rectangle 25">
            <a:extLst>
              <a:ext uri="{FF2B5EF4-FFF2-40B4-BE49-F238E27FC236}">
                <a16:creationId xmlns:a16="http://schemas.microsoft.com/office/drawing/2014/main" id="{C6ED9B69-46FD-BC72-E9DD-7A1989AF9DB6}"/>
              </a:ext>
            </a:extLst>
          </p:cNvPr>
          <p:cNvSpPr/>
          <p:nvPr/>
        </p:nvSpPr>
        <p:spPr>
          <a:xfrm>
            <a:off x="922020" y="2237085"/>
            <a:ext cx="1836420" cy="622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35DADA-66BA-6AB7-D782-7293C09B6A1B}"/>
              </a:ext>
            </a:extLst>
          </p:cNvPr>
          <p:cNvSpPr/>
          <p:nvPr/>
        </p:nvSpPr>
        <p:spPr>
          <a:xfrm>
            <a:off x="1084979" y="2916556"/>
            <a:ext cx="786260" cy="18145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3E6A339A-927A-DBD6-41F6-CFD8E93A1AD5}"/>
              </a:ext>
            </a:extLst>
          </p:cNvPr>
          <p:cNvCxnSpPr>
            <a:cxnSpLocks/>
            <a:stCxn id="27" idx="0"/>
          </p:cNvCxnSpPr>
          <p:nvPr/>
        </p:nvCxnSpPr>
        <p:spPr>
          <a:xfrm rot="5400000" flipH="1" flipV="1">
            <a:off x="4052779" y="-850616"/>
            <a:ext cx="1192503" cy="6341843"/>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30" name="Trapezoid 19">
            <a:extLst>
              <a:ext uri="{FF2B5EF4-FFF2-40B4-BE49-F238E27FC236}">
                <a16:creationId xmlns:a16="http://schemas.microsoft.com/office/drawing/2014/main" id="{97654057-7600-17AF-B2FD-C960F7FE387A}"/>
              </a:ext>
            </a:extLst>
          </p:cNvPr>
          <p:cNvSpPr/>
          <p:nvPr/>
        </p:nvSpPr>
        <p:spPr>
          <a:xfrm rot="16200000">
            <a:off x="415441" y="3277776"/>
            <a:ext cx="3751342" cy="876936"/>
          </a:xfrm>
          <a:custGeom>
            <a:avLst/>
            <a:gdLst>
              <a:gd name="connsiteX0" fmla="*/ 0 w 1191249"/>
              <a:gd name="connsiteY0" fmla="*/ 854769 h 854769"/>
              <a:gd name="connsiteX1" fmla="*/ 213692 w 1191249"/>
              <a:gd name="connsiteY1" fmla="*/ 0 h 854769"/>
              <a:gd name="connsiteX2" fmla="*/ 977557 w 1191249"/>
              <a:gd name="connsiteY2" fmla="*/ 0 h 854769"/>
              <a:gd name="connsiteX3" fmla="*/ 1191249 w 1191249"/>
              <a:gd name="connsiteY3" fmla="*/ 854769 h 854769"/>
              <a:gd name="connsiteX4" fmla="*/ 0 w 1191249"/>
              <a:gd name="connsiteY4" fmla="*/ 854769 h 854769"/>
              <a:gd name="connsiteX0" fmla="*/ 0 w 1505286"/>
              <a:gd name="connsiteY0" fmla="*/ 854769 h 854769"/>
              <a:gd name="connsiteX1" fmla="*/ 213692 w 1505286"/>
              <a:gd name="connsiteY1" fmla="*/ 0 h 854769"/>
              <a:gd name="connsiteX2" fmla="*/ 977557 w 1505286"/>
              <a:gd name="connsiteY2" fmla="*/ 0 h 854769"/>
              <a:gd name="connsiteX3" fmla="*/ 1505286 w 1505286"/>
              <a:gd name="connsiteY3" fmla="*/ 605387 h 854769"/>
              <a:gd name="connsiteX4" fmla="*/ 0 w 1505286"/>
              <a:gd name="connsiteY4" fmla="*/ 854769 h 854769"/>
              <a:gd name="connsiteX0" fmla="*/ 0 w 3149359"/>
              <a:gd name="connsiteY0" fmla="*/ 642334 h 642334"/>
              <a:gd name="connsiteX1" fmla="*/ 1857765 w 3149359"/>
              <a:gd name="connsiteY1" fmla="*/ 0 h 642334"/>
              <a:gd name="connsiteX2" fmla="*/ 2621630 w 3149359"/>
              <a:gd name="connsiteY2" fmla="*/ 0 h 642334"/>
              <a:gd name="connsiteX3" fmla="*/ 3149359 w 3149359"/>
              <a:gd name="connsiteY3" fmla="*/ 605387 h 642334"/>
              <a:gd name="connsiteX4" fmla="*/ 0 w 3149359"/>
              <a:gd name="connsiteY4" fmla="*/ 642334 h 642334"/>
              <a:gd name="connsiteX0" fmla="*/ 0 w 3149359"/>
              <a:gd name="connsiteY0" fmla="*/ 1445897 h 1445897"/>
              <a:gd name="connsiteX1" fmla="*/ 2458129 w 3149359"/>
              <a:gd name="connsiteY1" fmla="*/ 0 h 1445897"/>
              <a:gd name="connsiteX2" fmla="*/ 2621630 w 3149359"/>
              <a:gd name="connsiteY2" fmla="*/ 803563 h 1445897"/>
              <a:gd name="connsiteX3" fmla="*/ 3149359 w 3149359"/>
              <a:gd name="connsiteY3" fmla="*/ 1408950 h 1445897"/>
              <a:gd name="connsiteX4" fmla="*/ 0 w 3149359"/>
              <a:gd name="connsiteY4" fmla="*/ 1445897 h 1445897"/>
              <a:gd name="connsiteX0" fmla="*/ 0 w 3149359"/>
              <a:gd name="connsiteY0" fmla="*/ 670043 h 670043"/>
              <a:gd name="connsiteX1" fmla="*/ 2411947 w 3149359"/>
              <a:gd name="connsiteY1" fmla="*/ 0 h 670043"/>
              <a:gd name="connsiteX2" fmla="*/ 2621630 w 3149359"/>
              <a:gd name="connsiteY2" fmla="*/ 27709 h 670043"/>
              <a:gd name="connsiteX3" fmla="*/ 3149359 w 3149359"/>
              <a:gd name="connsiteY3" fmla="*/ 633096 h 670043"/>
              <a:gd name="connsiteX4" fmla="*/ 0 w 3149359"/>
              <a:gd name="connsiteY4" fmla="*/ 670043 h 670043"/>
              <a:gd name="connsiteX0" fmla="*/ 0 w 3690379"/>
              <a:gd name="connsiteY0" fmla="*/ 670043 h 876936"/>
              <a:gd name="connsiteX1" fmla="*/ 2411947 w 3690379"/>
              <a:gd name="connsiteY1" fmla="*/ 0 h 876936"/>
              <a:gd name="connsiteX2" fmla="*/ 2621630 w 3690379"/>
              <a:gd name="connsiteY2" fmla="*/ 27709 h 876936"/>
              <a:gd name="connsiteX3" fmla="*/ 3690379 w 3690379"/>
              <a:gd name="connsiteY3" fmla="*/ 876936 h 876936"/>
              <a:gd name="connsiteX4" fmla="*/ 0 w 3690379"/>
              <a:gd name="connsiteY4" fmla="*/ 670043 h 876936"/>
              <a:gd name="connsiteX0" fmla="*/ 0 w 3751342"/>
              <a:gd name="connsiteY0" fmla="*/ 868163 h 876936"/>
              <a:gd name="connsiteX1" fmla="*/ 2472910 w 3751342"/>
              <a:gd name="connsiteY1" fmla="*/ 0 h 876936"/>
              <a:gd name="connsiteX2" fmla="*/ 2682593 w 3751342"/>
              <a:gd name="connsiteY2" fmla="*/ 27709 h 876936"/>
              <a:gd name="connsiteX3" fmla="*/ 3751342 w 3751342"/>
              <a:gd name="connsiteY3" fmla="*/ 876936 h 876936"/>
              <a:gd name="connsiteX4" fmla="*/ 0 w 3751342"/>
              <a:gd name="connsiteY4" fmla="*/ 868163 h 8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342" h="876936">
                <a:moveTo>
                  <a:pt x="0" y="868163"/>
                </a:moveTo>
                <a:lnTo>
                  <a:pt x="2472910" y="0"/>
                </a:lnTo>
                <a:lnTo>
                  <a:pt x="2682593" y="27709"/>
                </a:lnTo>
                <a:lnTo>
                  <a:pt x="3751342" y="876936"/>
                </a:lnTo>
                <a:lnTo>
                  <a:pt x="0" y="868163"/>
                </a:lnTo>
                <a:close/>
              </a:path>
            </a:pathLst>
          </a:custGeom>
          <a:solidFill>
            <a:schemeClr val="accent5">
              <a:lumMod val="60000"/>
              <a:lumOff val="40000"/>
              <a:alpha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BDF91EA-0DDE-EF06-A486-D3D58D99AE31}"/>
              </a:ext>
            </a:extLst>
          </p:cNvPr>
          <p:cNvGrpSpPr/>
          <p:nvPr/>
        </p:nvGrpSpPr>
        <p:grpSpPr>
          <a:xfrm>
            <a:off x="2703267" y="1735088"/>
            <a:ext cx="2872739" cy="3794444"/>
            <a:chOff x="2703267" y="1735088"/>
            <a:chExt cx="2872739" cy="3794444"/>
          </a:xfrm>
        </p:grpSpPr>
        <p:pic>
          <p:nvPicPr>
            <p:cNvPr id="31" name="Picture 2">
              <a:extLst>
                <a:ext uri="{FF2B5EF4-FFF2-40B4-BE49-F238E27FC236}">
                  <a16:creationId xmlns:a16="http://schemas.microsoft.com/office/drawing/2014/main" id="{326BE652-C24F-8C21-E273-7F1AB797D0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53" t="19294" r="31778" b="9601"/>
            <a:stretch/>
          </p:blipFill>
          <p:spPr bwMode="auto">
            <a:xfrm>
              <a:off x="2703267" y="1735088"/>
              <a:ext cx="2872739" cy="37944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051ACA9-80CD-EA6B-7CD5-7D1751436463}"/>
                </a:ext>
              </a:extLst>
            </p:cNvPr>
            <p:cNvGrpSpPr/>
            <p:nvPr/>
          </p:nvGrpSpPr>
          <p:grpSpPr>
            <a:xfrm>
              <a:off x="3906742" y="4572515"/>
              <a:ext cx="883181" cy="153888"/>
              <a:chOff x="3998182" y="4801115"/>
              <a:chExt cx="883181" cy="153888"/>
            </a:xfrm>
          </p:grpSpPr>
          <p:sp>
            <p:nvSpPr>
              <p:cNvPr id="4" name="Rectangle 3">
                <a:extLst>
                  <a:ext uri="{FF2B5EF4-FFF2-40B4-BE49-F238E27FC236}">
                    <a16:creationId xmlns:a16="http://schemas.microsoft.com/office/drawing/2014/main" id="{2077F57A-B30C-003C-8130-CA304F4FBB29}"/>
                  </a:ext>
                </a:extLst>
              </p:cNvPr>
              <p:cNvSpPr/>
              <p:nvPr/>
            </p:nvSpPr>
            <p:spPr>
              <a:xfrm>
                <a:off x="4081463" y="4813374"/>
                <a:ext cx="476250" cy="106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2BACB4-B7B1-D418-FE4F-DC2A7C89A216}"/>
                  </a:ext>
                </a:extLst>
              </p:cNvPr>
              <p:cNvSpPr txBox="1"/>
              <p:nvPr/>
            </p:nvSpPr>
            <p:spPr>
              <a:xfrm>
                <a:off x="3998182" y="4801115"/>
                <a:ext cx="883181" cy="153888"/>
              </a:xfrm>
              <a:prstGeom prst="rect">
                <a:avLst/>
              </a:prstGeom>
              <a:noFill/>
            </p:spPr>
            <p:txBody>
              <a:bodyPr wrap="square" rtlCol="0">
                <a:spAutoFit/>
              </a:bodyPr>
              <a:lstStyle/>
              <a:p>
                <a:r>
                  <a:rPr lang="en-US" sz="400">
                    <a:solidFill>
                      <a:srgbClr val="6C6C6C"/>
                    </a:solidFill>
                  </a:rPr>
                  <a:t>[</a:t>
                </a:r>
                <a:r>
                  <a:rPr lang="en-US" sz="400" i="1">
                    <a:solidFill>
                      <a:srgbClr val="6C6C6C"/>
                    </a:solidFill>
                  </a:rPr>
                  <a:t>Organization Name</a:t>
                </a:r>
                <a:r>
                  <a:rPr lang="en-US" sz="400">
                    <a:solidFill>
                      <a:srgbClr val="6C6C6C"/>
                    </a:solidFill>
                  </a:rPr>
                  <a:t>]</a:t>
                </a:r>
              </a:p>
            </p:txBody>
          </p:sp>
        </p:grpSp>
      </p:grpSp>
      <p:sp>
        <p:nvSpPr>
          <p:cNvPr id="32" name="Rectangle 31">
            <a:extLst>
              <a:ext uri="{FF2B5EF4-FFF2-40B4-BE49-F238E27FC236}">
                <a16:creationId xmlns:a16="http://schemas.microsoft.com/office/drawing/2014/main" id="{B711D7C2-E360-8B00-5A25-DDF269BF46A9}"/>
              </a:ext>
            </a:extLst>
          </p:cNvPr>
          <p:cNvSpPr/>
          <p:nvPr/>
        </p:nvSpPr>
        <p:spPr>
          <a:xfrm>
            <a:off x="2758441" y="2042708"/>
            <a:ext cx="125653" cy="2919818"/>
          </a:xfrm>
          <a:prstGeom prst="rect">
            <a:avLst/>
          </a:prstGeom>
          <a:noFill/>
          <a:ln w="127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491D918A-FE0C-95F0-2263-7CF8F6F0E9A1}"/>
              </a:ext>
            </a:extLst>
          </p:cNvPr>
          <p:cNvCxnSpPr>
            <a:cxnSpLocks/>
          </p:cNvCxnSpPr>
          <p:nvPr/>
        </p:nvCxnSpPr>
        <p:spPr>
          <a:xfrm>
            <a:off x="2932134" y="4050947"/>
            <a:ext cx="48878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26E271-E670-5940-0D10-5F091D307A87}"/>
              </a:ext>
            </a:extLst>
          </p:cNvPr>
          <p:cNvSpPr/>
          <p:nvPr/>
        </p:nvSpPr>
        <p:spPr>
          <a:xfrm>
            <a:off x="5136357" y="5250205"/>
            <a:ext cx="375429" cy="21714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13B5350-D06D-8BF9-9909-BCE403434891}"/>
              </a:ext>
            </a:extLst>
          </p:cNvPr>
          <p:cNvCxnSpPr>
            <a:cxnSpLocks/>
            <a:stCxn id="34" idx="3"/>
            <a:endCxn id="25" idx="1"/>
          </p:cNvCxnSpPr>
          <p:nvPr/>
        </p:nvCxnSpPr>
        <p:spPr>
          <a:xfrm>
            <a:off x="5511786" y="5358778"/>
            <a:ext cx="2301412" cy="1528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12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16</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3" name="Rectangle 2">
            <a:extLst>
              <a:ext uri="{FF2B5EF4-FFF2-40B4-BE49-F238E27FC236}">
                <a16:creationId xmlns:a16="http://schemas.microsoft.com/office/drawing/2014/main" id="{11C1213F-1CB5-70DE-CEA0-41AAF323724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3b</a:t>
            </a:r>
          </a:p>
        </p:txBody>
      </p:sp>
      <p:pic>
        <p:nvPicPr>
          <p:cNvPr id="4" name="Picture 3">
            <a:extLst>
              <a:ext uri="{FF2B5EF4-FFF2-40B4-BE49-F238E27FC236}">
                <a16:creationId xmlns:a16="http://schemas.microsoft.com/office/drawing/2014/main" id="{224FA477-E51F-F21A-28AE-F9D104257FC3}"/>
              </a:ext>
            </a:extLst>
          </p:cNvPr>
          <p:cNvPicPr>
            <a:picLocks noChangeAspect="1"/>
          </p:cNvPicPr>
          <p:nvPr/>
        </p:nvPicPr>
        <p:blipFill>
          <a:blip r:embed="rId3"/>
          <a:stretch>
            <a:fillRect/>
          </a:stretch>
        </p:blipFill>
        <p:spPr>
          <a:xfrm>
            <a:off x="769927" y="1857743"/>
            <a:ext cx="6682741" cy="312798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62DD2ED3-48FA-1552-5D69-FC01BB8C6141}"/>
              </a:ext>
            </a:extLst>
          </p:cNvPr>
          <p:cNvSpPr/>
          <p:nvPr/>
        </p:nvSpPr>
        <p:spPr>
          <a:xfrm>
            <a:off x="768447" y="2241796"/>
            <a:ext cx="5327553" cy="274392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A72AF43-447B-43BC-1657-86F3A177A252}"/>
              </a:ext>
            </a:extLst>
          </p:cNvPr>
          <p:cNvCxnSpPr>
            <a:cxnSpLocks/>
          </p:cNvCxnSpPr>
          <p:nvPr/>
        </p:nvCxnSpPr>
        <p:spPr>
          <a:xfrm>
            <a:off x="6096000" y="4144553"/>
            <a:ext cx="177849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EE83F2-4BED-4E37-097D-3F7A49FBB727}"/>
              </a:ext>
            </a:extLst>
          </p:cNvPr>
          <p:cNvSpPr txBox="1"/>
          <p:nvPr/>
        </p:nvSpPr>
        <p:spPr>
          <a:xfrm>
            <a:off x="7875973" y="3844471"/>
            <a:ext cx="3542190" cy="938719"/>
          </a:xfrm>
          <a:prstGeom prst="rect">
            <a:avLst/>
          </a:prstGeom>
          <a:noFill/>
        </p:spPr>
        <p:txBody>
          <a:bodyPr wrap="square" rtlCol="0">
            <a:spAutoFit/>
          </a:bodyPr>
          <a:lstStyle/>
          <a:p>
            <a:r>
              <a:rPr lang="en-US" sz="1100"/>
              <a:t>Applicants will enter all </a:t>
            </a:r>
            <a:r>
              <a:rPr lang="en-US" sz="1100" b="1"/>
              <a:t>Facility Identification Details</a:t>
            </a:r>
            <a:r>
              <a:rPr lang="en-US" sz="1100"/>
              <a:t> including optional Project Name and Facility Street Address. </a:t>
            </a:r>
            <a:br>
              <a:rPr lang="en-US" sz="1100"/>
            </a:br>
            <a:br>
              <a:rPr lang="en-US" sz="1100"/>
            </a:br>
            <a:endParaRPr lang="en-US" sz="1100"/>
          </a:p>
        </p:txBody>
      </p:sp>
    </p:spTree>
    <p:extLst>
      <p:ext uri="{BB962C8B-B14F-4D97-AF65-F5344CB8AC3E}">
        <p14:creationId xmlns:p14="http://schemas.microsoft.com/office/powerpoint/2010/main" val="237913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920E98D-2D85-3FE3-454D-D99A47E42949}"/>
              </a:ext>
            </a:extLst>
          </p:cNvPr>
          <p:cNvGrpSpPr/>
          <p:nvPr/>
        </p:nvGrpSpPr>
        <p:grpSpPr>
          <a:xfrm>
            <a:off x="949254" y="1759818"/>
            <a:ext cx="3971935" cy="4267601"/>
            <a:chOff x="988690" y="1790605"/>
            <a:chExt cx="4725075" cy="4907785"/>
          </a:xfrm>
          <a:effectLst>
            <a:outerShdw blurRad="50800" dist="38100" dir="2700000" algn="tl" rotWithShape="0">
              <a:prstClr val="black">
                <a:alpha val="40000"/>
              </a:prstClr>
            </a:outerShdw>
          </a:effectLst>
        </p:grpSpPr>
        <p:grpSp>
          <p:nvGrpSpPr>
            <p:cNvPr id="30" name="Group 29">
              <a:extLst>
                <a:ext uri="{FF2B5EF4-FFF2-40B4-BE49-F238E27FC236}">
                  <a16:creationId xmlns:a16="http://schemas.microsoft.com/office/drawing/2014/main" id="{E0085445-0EE4-68E5-432A-7B8645EA8D6F}"/>
                </a:ext>
              </a:extLst>
            </p:cNvPr>
            <p:cNvGrpSpPr/>
            <p:nvPr/>
          </p:nvGrpSpPr>
          <p:grpSpPr>
            <a:xfrm>
              <a:off x="988690" y="1790605"/>
              <a:ext cx="4725075" cy="4030321"/>
              <a:chOff x="952114" y="1746103"/>
              <a:chExt cx="6524852" cy="5312769"/>
            </a:xfrm>
            <a:effectLst>
              <a:outerShdw blurRad="50800" dist="38100" dir="2700000" algn="tl" rotWithShape="0">
                <a:prstClr val="black">
                  <a:alpha val="40000"/>
                </a:prstClr>
              </a:outerShdw>
            </a:effectLst>
          </p:grpSpPr>
          <p:sp>
            <p:nvSpPr>
              <p:cNvPr id="36" name="Rectangle 35">
                <a:extLst>
                  <a:ext uri="{FF2B5EF4-FFF2-40B4-BE49-F238E27FC236}">
                    <a16:creationId xmlns:a16="http://schemas.microsoft.com/office/drawing/2014/main" id="{5398A394-5448-6586-CA09-A14FB9F8AC4B}"/>
                  </a:ext>
                </a:extLst>
              </p:cNvPr>
              <p:cNvSpPr/>
              <p:nvPr/>
            </p:nvSpPr>
            <p:spPr>
              <a:xfrm>
                <a:off x="5051835" y="1746103"/>
                <a:ext cx="2424108" cy="39328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453CF2-6964-B8BE-6709-3EE222AD80C5}"/>
                  </a:ext>
                </a:extLst>
              </p:cNvPr>
              <p:cNvGrpSpPr/>
              <p:nvPr/>
            </p:nvGrpSpPr>
            <p:grpSpPr>
              <a:xfrm>
                <a:off x="952114" y="1746103"/>
                <a:ext cx="6524852" cy="5312769"/>
                <a:chOff x="952114" y="1746103"/>
                <a:chExt cx="6524852" cy="5312769"/>
              </a:xfrm>
            </p:grpSpPr>
            <p:pic>
              <p:nvPicPr>
                <p:cNvPr id="38" name="Picture 37">
                  <a:extLst>
                    <a:ext uri="{FF2B5EF4-FFF2-40B4-BE49-F238E27FC236}">
                      <a16:creationId xmlns:a16="http://schemas.microsoft.com/office/drawing/2014/main" id="{FCF2F49B-212A-E1AE-1B29-4B870450F5D1}"/>
                    </a:ext>
                  </a:extLst>
                </p:cNvPr>
                <p:cNvPicPr>
                  <a:picLocks noChangeAspect="1"/>
                </p:cNvPicPr>
                <p:nvPr/>
              </p:nvPicPr>
              <p:blipFill>
                <a:blip r:embed="rId3"/>
                <a:stretch>
                  <a:fillRect/>
                </a:stretch>
              </p:blipFill>
              <p:spPr>
                <a:xfrm>
                  <a:off x="961530" y="5395086"/>
                  <a:ext cx="6515436" cy="1663786"/>
                </a:xfrm>
                <a:prstGeom prst="rect">
                  <a:avLst/>
                </a:prstGeom>
              </p:spPr>
            </p:pic>
            <p:pic>
              <p:nvPicPr>
                <p:cNvPr id="39" name="Picture 38">
                  <a:extLst>
                    <a:ext uri="{FF2B5EF4-FFF2-40B4-BE49-F238E27FC236}">
                      <a16:creationId xmlns:a16="http://schemas.microsoft.com/office/drawing/2014/main" id="{2EF856C0-DDFC-90AE-4049-023E683A96DC}"/>
                    </a:ext>
                  </a:extLst>
                </p:cNvPr>
                <p:cNvPicPr>
                  <a:picLocks noChangeAspect="1"/>
                </p:cNvPicPr>
                <p:nvPr/>
              </p:nvPicPr>
              <p:blipFill>
                <a:blip r:embed="rId4"/>
                <a:stretch>
                  <a:fillRect/>
                </a:stretch>
              </p:blipFill>
              <p:spPr>
                <a:xfrm>
                  <a:off x="952114" y="1746103"/>
                  <a:ext cx="4286470" cy="3657788"/>
                </a:xfrm>
                <a:prstGeom prst="rect">
                  <a:avLst/>
                </a:prstGeom>
              </p:spPr>
            </p:pic>
          </p:grpSp>
        </p:grpSp>
        <p:grpSp>
          <p:nvGrpSpPr>
            <p:cNvPr id="32" name="Group 31">
              <a:extLst>
                <a:ext uri="{FF2B5EF4-FFF2-40B4-BE49-F238E27FC236}">
                  <a16:creationId xmlns:a16="http://schemas.microsoft.com/office/drawing/2014/main" id="{E147EA39-5071-929F-35CD-B7258FFFF6B0}"/>
                </a:ext>
              </a:extLst>
            </p:cNvPr>
            <p:cNvGrpSpPr/>
            <p:nvPr/>
          </p:nvGrpSpPr>
          <p:grpSpPr>
            <a:xfrm>
              <a:off x="988690" y="5434540"/>
              <a:ext cx="4724334" cy="1263850"/>
              <a:chOff x="995509" y="5409762"/>
              <a:chExt cx="4717515" cy="1263850"/>
            </a:xfrm>
          </p:grpSpPr>
          <p:pic>
            <p:nvPicPr>
              <p:cNvPr id="34" name="Picture 33">
                <a:extLst>
                  <a:ext uri="{FF2B5EF4-FFF2-40B4-BE49-F238E27FC236}">
                    <a16:creationId xmlns:a16="http://schemas.microsoft.com/office/drawing/2014/main" id="{39DAA78F-BBA8-8A62-7F1C-179DEB5A6C6C}"/>
                  </a:ext>
                </a:extLst>
              </p:cNvPr>
              <p:cNvPicPr>
                <a:picLocks noChangeAspect="1"/>
              </p:cNvPicPr>
              <p:nvPr/>
            </p:nvPicPr>
            <p:blipFill>
              <a:blip r:embed="rId5"/>
              <a:stretch>
                <a:fillRect/>
              </a:stretch>
            </p:blipFill>
            <p:spPr>
              <a:xfrm>
                <a:off x="995509" y="5531221"/>
                <a:ext cx="3843191" cy="1142391"/>
              </a:xfrm>
              <a:prstGeom prst="rect">
                <a:avLst/>
              </a:prstGeom>
            </p:spPr>
          </p:pic>
          <p:sp>
            <p:nvSpPr>
              <p:cNvPr id="35" name="Rectangle 34">
                <a:extLst>
                  <a:ext uri="{FF2B5EF4-FFF2-40B4-BE49-F238E27FC236}">
                    <a16:creationId xmlns:a16="http://schemas.microsoft.com/office/drawing/2014/main" id="{0A3028F6-F922-EDD5-5A64-F12D631FB29C}"/>
                  </a:ext>
                </a:extLst>
              </p:cNvPr>
              <p:cNvSpPr/>
              <p:nvPr/>
            </p:nvSpPr>
            <p:spPr>
              <a:xfrm>
                <a:off x="4781252" y="5409762"/>
                <a:ext cx="931772" cy="1261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17</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9" name="Rectangle 8">
            <a:extLst>
              <a:ext uri="{FF2B5EF4-FFF2-40B4-BE49-F238E27FC236}">
                <a16:creationId xmlns:a16="http://schemas.microsoft.com/office/drawing/2014/main" id="{18296A28-7BAE-698D-811D-8DDC0069AD1F}"/>
              </a:ext>
            </a:extLst>
          </p:cNvPr>
          <p:cNvSpPr/>
          <p:nvPr/>
        </p:nvSpPr>
        <p:spPr>
          <a:xfrm>
            <a:off x="941634" y="1759502"/>
            <a:ext cx="3096212" cy="597719"/>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A501276-0308-7034-48D1-2A0C0EB8D6AA}"/>
              </a:ext>
            </a:extLst>
          </p:cNvPr>
          <p:cNvCxnSpPr>
            <a:cxnSpLocks/>
            <a:stCxn id="9" idx="3"/>
          </p:cNvCxnSpPr>
          <p:nvPr/>
        </p:nvCxnSpPr>
        <p:spPr>
          <a:xfrm flipV="1">
            <a:off x="4037846" y="2058361"/>
            <a:ext cx="3202072"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7AE617-3D34-601F-E597-DCBAB78834EB}"/>
              </a:ext>
            </a:extLst>
          </p:cNvPr>
          <p:cNvSpPr/>
          <p:nvPr/>
        </p:nvSpPr>
        <p:spPr>
          <a:xfrm>
            <a:off x="949254" y="2361638"/>
            <a:ext cx="3088592" cy="898433"/>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0DD3FF-8DB9-549B-0B17-2CF305F758E5}"/>
              </a:ext>
            </a:extLst>
          </p:cNvPr>
          <p:cNvSpPr/>
          <p:nvPr/>
        </p:nvSpPr>
        <p:spPr>
          <a:xfrm>
            <a:off x="949254" y="3288545"/>
            <a:ext cx="3088592" cy="912626"/>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E494DD0-1EC3-CB69-27C8-E40DBB63F3A3}"/>
              </a:ext>
            </a:extLst>
          </p:cNvPr>
          <p:cNvCxnSpPr>
            <a:cxnSpLocks/>
            <a:stCxn id="6" idx="3"/>
          </p:cNvCxnSpPr>
          <p:nvPr/>
        </p:nvCxnSpPr>
        <p:spPr>
          <a:xfrm>
            <a:off x="4037846" y="2810855"/>
            <a:ext cx="323296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80CAB7-973D-869F-1110-A2C851577552}"/>
              </a:ext>
            </a:extLst>
          </p:cNvPr>
          <p:cNvCxnSpPr>
            <a:cxnSpLocks/>
            <a:stCxn id="8" idx="3"/>
          </p:cNvCxnSpPr>
          <p:nvPr/>
        </p:nvCxnSpPr>
        <p:spPr>
          <a:xfrm>
            <a:off x="4037846" y="3744858"/>
            <a:ext cx="320207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8F9D21-A7A1-7E5B-A69E-6CD2C2F4D77F}"/>
              </a:ext>
            </a:extLst>
          </p:cNvPr>
          <p:cNvSpPr/>
          <p:nvPr/>
        </p:nvSpPr>
        <p:spPr>
          <a:xfrm>
            <a:off x="948631" y="4194184"/>
            <a:ext cx="3089215" cy="180980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9BB8A24-1505-2A23-C3F8-5B4A55C8DCEE}"/>
              </a:ext>
            </a:extLst>
          </p:cNvPr>
          <p:cNvCxnSpPr>
            <a:cxnSpLocks/>
            <a:endCxn id="22" idx="1"/>
          </p:cNvCxnSpPr>
          <p:nvPr/>
        </p:nvCxnSpPr>
        <p:spPr>
          <a:xfrm>
            <a:off x="4044201" y="4958992"/>
            <a:ext cx="3226611"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3b</a:t>
            </a:r>
          </a:p>
        </p:txBody>
      </p:sp>
      <p:sp>
        <p:nvSpPr>
          <p:cNvPr id="14" name="TextBox 13">
            <a:extLst>
              <a:ext uri="{FF2B5EF4-FFF2-40B4-BE49-F238E27FC236}">
                <a16:creationId xmlns:a16="http://schemas.microsoft.com/office/drawing/2014/main" id="{A99A7EA8-ED79-7BF6-A29B-B330B90182ED}"/>
              </a:ext>
            </a:extLst>
          </p:cNvPr>
          <p:cNvSpPr txBox="1"/>
          <p:nvPr/>
        </p:nvSpPr>
        <p:spPr>
          <a:xfrm>
            <a:off x="7266870" y="1843889"/>
            <a:ext cx="4547808" cy="430887"/>
          </a:xfrm>
          <a:prstGeom prst="rect">
            <a:avLst/>
          </a:prstGeom>
          <a:noFill/>
        </p:spPr>
        <p:txBody>
          <a:bodyPr wrap="square" rtlCol="0">
            <a:spAutoFit/>
          </a:bodyPr>
          <a:lstStyle/>
          <a:p>
            <a:r>
              <a:rPr lang="en-US" sz="1100"/>
              <a:t>Applicants will enter the facility </a:t>
            </a:r>
            <a:r>
              <a:rPr lang="en-US" sz="1100" b="1"/>
              <a:t>Latitude</a:t>
            </a:r>
            <a:r>
              <a:rPr lang="en-US" sz="1100"/>
              <a:t> and </a:t>
            </a:r>
            <a:r>
              <a:rPr lang="en-US" sz="1100" b="1"/>
              <a:t>Longitude </a:t>
            </a:r>
            <a:r>
              <a:rPr lang="en-US" sz="1100"/>
              <a:t>and identify if the facility is located on land under Tribal Regulatory Authority. </a:t>
            </a:r>
          </a:p>
        </p:txBody>
      </p:sp>
      <p:sp>
        <p:nvSpPr>
          <p:cNvPr id="17" name="TextBox 16">
            <a:extLst>
              <a:ext uri="{FF2B5EF4-FFF2-40B4-BE49-F238E27FC236}">
                <a16:creationId xmlns:a16="http://schemas.microsoft.com/office/drawing/2014/main" id="{9073B42A-DFFD-93BC-A79A-6AEB8D95F336}"/>
              </a:ext>
            </a:extLst>
          </p:cNvPr>
          <p:cNvSpPr txBox="1"/>
          <p:nvPr/>
        </p:nvSpPr>
        <p:spPr>
          <a:xfrm>
            <a:off x="7335450" y="2853841"/>
            <a:ext cx="4547808" cy="261610"/>
          </a:xfrm>
          <a:prstGeom prst="rect">
            <a:avLst/>
          </a:prstGeom>
          <a:noFill/>
        </p:spPr>
        <p:txBody>
          <a:bodyPr wrap="square" rtlCol="0">
            <a:spAutoFit/>
          </a:bodyPr>
          <a:lstStyle/>
          <a:p>
            <a:r>
              <a:rPr lang="en-US" sz="1100"/>
              <a:t>Applicants will select the facility </a:t>
            </a:r>
            <a:r>
              <a:rPr lang="en-US" sz="1100" b="1"/>
              <a:t>Technology Type</a:t>
            </a:r>
            <a:endParaRPr lang="en-US" sz="1100"/>
          </a:p>
        </p:txBody>
      </p:sp>
      <p:sp>
        <p:nvSpPr>
          <p:cNvPr id="20" name="TextBox 19">
            <a:extLst>
              <a:ext uri="{FF2B5EF4-FFF2-40B4-BE49-F238E27FC236}">
                <a16:creationId xmlns:a16="http://schemas.microsoft.com/office/drawing/2014/main" id="{71CC0293-CE45-45E4-8E10-C00FAC9D8C1A}"/>
              </a:ext>
            </a:extLst>
          </p:cNvPr>
          <p:cNvSpPr txBox="1"/>
          <p:nvPr/>
        </p:nvSpPr>
        <p:spPr>
          <a:xfrm>
            <a:off x="7270812" y="3288812"/>
            <a:ext cx="4547808" cy="1031051"/>
          </a:xfrm>
          <a:prstGeom prst="rect">
            <a:avLst/>
          </a:prstGeom>
          <a:noFill/>
        </p:spPr>
        <p:txBody>
          <a:bodyPr wrap="square" lIns="91440" tIns="45720" rIns="91440" bIns="45720" rtlCol="0" anchor="t">
            <a:spAutoFit/>
          </a:bodyPr>
          <a:lstStyle/>
          <a:p>
            <a:r>
              <a:rPr lang="en-US" sz="1100"/>
              <a:t>Applicants will enter the </a:t>
            </a:r>
            <a:r>
              <a:rPr lang="en-US" sz="1100" b="1"/>
              <a:t>energy generating capacity</a:t>
            </a:r>
            <a:r>
              <a:rPr lang="en-US" sz="1100"/>
              <a:t> of the facility. </a:t>
            </a:r>
          </a:p>
          <a:p>
            <a:endParaRPr lang="en-US" sz="600" i="1"/>
          </a:p>
          <a:p>
            <a:r>
              <a:rPr lang="en-US" sz="1100" i="1"/>
              <a:t>Note: fields are conditional based on the technology type selected. For example, if the applicant selects Wind Energy Facility, the applicant will be prompted to complete only Energy Generating Capacity (kW AC).</a:t>
            </a:r>
            <a:endParaRPr lang="en-US" sz="1100"/>
          </a:p>
        </p:txBody>
      </p:sp>
      <p:sp>
        <p:nvSpPr>
          <p:cNvPr id="22" name="TextBox 21">
            <a:extLst>
              <a:ext uri="{FF2B5EF4-FFF2-40B4-BE49-F238E27FC236}">
                <a16:creationId xmlns:a16="http://schemas.microsoft.com/office/drawing/2014/main" id="{39946A15-006F-CE5A-DCFD-E9E16282BCEF}"/>
              </a:ext>
            </a:extLst>
          </p:cNvPr>
          <p:cNvSpPr txBox="1"/>
          <p:nvPr/>
        </p:nvSpPr>
        <p:spPr>
          <a:xfrm>
            <a:off x="7270812" y="4351134"/>
            <a:ext cx="4547808" cy="1215717"/>
          </a:xfrm>
          <a:prstGeom prst="rect">
            <a:avLst/>
          </a:prstGeom>
          <a:noFill/>
        </p:spPr>
        <p:txBody>
          <a:bodyPr wrap="square" rtlCol="0">
            <a:spAutoFit/>
          </a:bodyPr>
          <a:lstStyle/>
          <a:p>
            <a:r>
              <a:rPr lang="en-US" sz="1100"/>
              <a:t>Applicants will be prompted to enter </a:t>
            </a:r>
            <a:r>
              <a:rPr lang="en-US" sz="1100" b="1"/>
              <a:t>Facility Usage</a:t>
            </a:r>
            <a:r>
              <a:rPr lang="en-US" sz="1100"/>
              <a:t> details including Customer Type, Ownership Model, Point of Interconnection, and Additional Selection Criteria. </a:t>
            </a:r>
          </a:p>
          <a:p>
            <a:endParaRPr lang="en-US" sz="600"/>
          </a:p>
          <a:p>
            <a:r>
              <a:rPr lang="en-US" sz="1100" i="1"/>
              <a:t>Note: Facility Usage is conditional for each subcategory based on requirements outlined in guidance. Questions and response options will differ across each subcategory. </a:t>
            </a:r>
          </a:p>
        </p:txBody>
      </p:sp>
    </p:spTree>
    <p:extLst>
      <p:ext uri="{BB962C8B-B14F-4D97-AF65-F5344CB8AC3E}">
        <p14:creationId xmlns:p14="http://schemas.microsoft.com/office/powerpoint/2010/main" val="1596543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2B080-223F-9351-B645-FB472AA35B5A}"/>
              </a:ext>
            </a:extLst>
          </p:cNvPr>
          <p:cNvPicPr>
            <a:picLocks noChangeAspect="1"/>
          </p:cNvPicPr>
          <p:nvPr/>
        </p:nvPicPr>
        <p:blipFill>
          <a:blip r:embed="rId3"/>
          <a:stretch>
            <a:fillRect/>
          </a:stretch>
        </p:blipFill>
        <p:spPr>
          <a:xfrm>
            <a:off x="919511" y="1857743"/>
            <a:ext cx="3606985" cy="3835597"/>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18</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cxnSp>
        <p:nvCxnSpPr>
          <p:cNvPr id="10" name="Straight Connector 9">
            <a:extLst>
              <a:ext uri="{FF2B5EF4-FFF2-40B4-BE49-F238E27FC236}">
                <a16:creationId xmlns:a16="http://schemas.microsoft.com/office/drawing/2014/main" id="{4A501276-0308-7034-48D1-2A0C0EB8D6AA}"/>
              </a:ext>
            </a:extLst>
          </p:cNvPr>
          <p:cNvCxnSpPr>
            <a:cxnSpLocks/>
          </p:cNvCxnSpPr>
          <p:nvPr/>
        </p:nvCxnSpPr>
        <p:spPr>
          <a:xfrm flipV="1">
            <a:off x="4579513" y="1981309"/>
            <a:ext cx="2691299" cy="141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8F9D21-A7A1-7E5B-A69E-6CD2C2F4D77F}"/>
              </a:ext>
            </a:extLst>
          </p:cNvPr>
          <p:cNvSpPr/>
          <p:nvPr/>
        </p:nvSpPr>
        <p:spPr>
          <a:xfrm>
            <a:off x="972528" y="1857743"/>
            <a:ext cx="3553968" cy="3302732"/>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97DEA8E-A0FE-C1B4-028E-B5BC46EA9CFD}"/>
              </a:ext>
            </a:extLst>
          </p:cNvPr>
          <p:cNvSpPr/>
          <p:nvPr/>
        </p:nvSpPr>
        <p:spPr>
          <a:xfrm>
            <a:off x="3964494" y="5491063"/>
            <a:ext cx="562002" cy="168796"/>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04155AD-F423-4ECB-C719-7B3D1C5533C5}"/>
              </a:ext>
            </a:extLst>
          </p:cNvPr>
          <p:cNvCxnSpPr>
            <a:cxnSpLocks/>
            <a:stCxn id="26" idx="3"/>
          </p:cNvCxnSpPr>
          <p:nvPr/>
        </p:nvCxnSpPr>
        <p:spPr>
          <a:xfrm>
            <a:off x="4526496" y="5575461"/>
            <a:ext cx="2905678" cy="336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3b</a:t>
            </a:r>
          </a:p>
        </p:txBody>
      </p:sp>
      <p:sp>
        <p:nvSpPr>
          <p:cNvPr id="14" name="TextBox 13">
            <a:extLst>
              <a:ext uri="{FF2B5EF4-FFF2-40B4-BE49-F238E27FC236}">
                <a16:creationId xmlns:a16="http://schemas.microsoft.com/office/drawing/2014/main" id="{A99A7EA8-ED79-7BF6-A29B-B330B90182ED}"/>
              </a:ext>
            </a:extLst>
          </p:cNvPr>
          <p:cNvSpPr txBox="1"/>
          <p:nvPr/>
        </p:nvSpPr>
        <p:spPr>
          <a:xfrm>
            <a:off x="7266870" y="1843889"/>
            <a:ext cx="4547808" cy="430887"/>
          </a:xfrm>
          <a:prstGeom prst="rect">
            <a:avLst/>
          </a:prstGeom>
          <a:noFill/>
        </p:spPr>
        <p:txBody>
          <a:bodyPr wrap="square" rtlCol="0">
            <a:spAutoFit/>
          </a:bodyPr>
          <a:lstStyle/>
          <a:p>
            <a:r>
              <a:rPr lang="en-US" sz="1100"/>
              <a:t>Applicants will select the applicable eligible housing type for their facility. </a:t>
            </a:r>
          </a:p>
        </p:txBody>
      </p:sp>
      <p:sp>
        <p:nvSpPr>
          <p:cNvPr id="23" name="TextBox 22">
            <a:extLst>
              <a:ext uri="{FF2B5EF4-FFF2-40B4-BE49-F238E27FC236}">
                <a16:creationId xmlns:a16="http://schemas.microsoft.com/office/drawing/2014/main" id="{D8F19C6D-DE43-C2D7-756B-CC652891BCAE}"/>
              </a:ext>
            </a:extLst>
          </p:cNvPr>
          <p:cNvSpPr txBox="1"/>
          <p:nvPr/>
        </p:nvSpPr>
        <p:spPr>
          <a:xfrm>
            <a:off x="7432174" y="5360017"/>
            <a:ext cx="4616388" cy="430887"/>
          </a:xfrm>
          <a:prstGeom prst="rect">
            <a:avLst/>
          </a:prstGeom>
          <a:noFill/>
        </p:spPr>
        <p:txBody>
          <a:bodyPr wrap="square" rtlCol="0">
            <a:spAutoFit/>
          </a:bodyPr>
          <a:lstStyle/>
          <a:p>
            <a:r>
              <a:rPr lang="en-US" sz="1100"/>
              <a:t>Once all required fields have been completed, applicants will select </a:t>
            </a:r>
            <a:r>
              <a:rPr lang="en-US" sz="1100" b="1"/>
              <a:t>Next</a:t>
            </a:r>
            <a:r>
              <a:rPr lang="en-US" sz="1100"/>
              <a:t> to move on to required documentation. </a:t>
            </a:r>
          </a:p>
        </p:txBody>
      </p:sp>
    </p:spTree>
    <p:extLst>
      <p:ext uri="{BB962C8B-B14F-4D97-AF65-F5344CB8AC3E}">
        <p14:creationId xmlns:p14="http://schemas.microsoft.com/office/powerpoint/2010/main" val="186413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06C3189-DBB8-0E9F-18F3-EA3E5425E5F3}"/>
              </a:ext>
            </a:extLst>
          </p:cNvPr>
          <p:cNvGrpSpPr/>
          <p:nvPr/>
        </p:nvGrpSpPr>
        <p:grpSpPr>
          <a:xfrm>
            <a:off x="754141" y="1611522"/>
            <a:ext cx="5081051" cy="4285919"/>
            <a:chOff x="754141" y="1611522"/>
            <a:chExt cx="5081051" cy="4285919"/>
          </a:xfrm>
        </p:grpSpPr>
        <p:pic>
          <p:nvPicPr>
            <p:cNvPr id="19" name="Picture 18">
              <a:extLst>
                <a:ext uri="{FF2B5EF4-FFF2-40B4-BE49-F238E27FC236}">
                  <a16:creationId xmlns:a16="http://schemas.microsoft.com/office/drawing/2014/main" id="{3A0CFE4B-F3CF-1E2E-0ED8-DD37D33914CD}"/>
                </a:ext>
              </a:extLst>
            </p:cNvPr>
            <p:cNvPicPr>
              <a:picLocks noChangeAspect="1"/>
            </p:cNvPicPr>
            <p:nvPr/>
          </p:nvPicPr>
          <p:blipFill>
            <a:blip r:embed="rId3"/>
            <a:stretch>
              <a:fillRect/>
            </a:stretch>
          </p:blipFill>
          <p:spPr>
            <a:xfrm>
              <a:off x="838200" y="1611522"/>
              <a:ext cx="4996992" cy="428591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8D51C331-44B7-C8DE-3D81-FE3554E1995A}"/>
                </a:ext>
              </a:extLst>
            </p:cNvPr>
            <p:cNvSpPr/>
            <p:nvPr/>
          </p:nvSpPr>
          <p:spPr>
            <a:xfrm>
              <a:off x="838201" y="2018960"/>
              <a:ext cx="3941190" cy="6205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9C17180-1A17-76E2-853B-F5CFF086B44D}"/>
                </a:ext>
              </a:extLst>
            </p:cNvPr>
            <p:cNvSpPr txBox="1"/>
            <p:nvPr/>
          </p:nvSpPr>
          <p:spPr>
            <a:xfrm>
              <a:off x="754141" y="1960775"/>
              <a:ext cx="4025249" cy="584775"/>
            </a:xfrm>
            <a:prstGeom prst="rect">
              <a:avLst/>
            </a:prstGeom>
            <a:noFill/>
          </p:spPr>
          <p:txBody>
            <a:bodyPr wrap="square">
              <a:spAutoFit/>
            </a:bodyPr>
            <a:lstStyle/>
            <a:p>
              <a:pPr marL="171450" indent="-91440">
                <a:buFont typeface="Arial" panose="020B0604020202020204" pitchFamily="34" charset="0"/>
                <a:buChar char="•"/>
              </a:pPr>
              <a:r>
                <a:rPr lang="en-US" sz="400"/>
                <a:t>A copy of the final, executed interconnection agreement, if applicable (see below) executed by each party on or before the date of application submission.</a:t>
              </a:r>
              <a:br>
                <a:rPr lang="en-US" sz="400"/>
              </a:br>
              <a:br>
                <a:rPr lang="en-US" sz="400"/>
              </a:br>
              <a:r>
                <a:rPr lang="en-US" sz="400"/>
                <a:t>If the facility is located in a market where the interconnection agreement cannot be countersigned by the interconnecting utility prior to completion of construction or interconnection of the facility, the applicant must provide: </a:t>
              </a:r>
              <a:br>
                <a:rPr lang="en-US" sz="400"/>
              </a:br>
              <a:r>
                <a:rPr lang="en-US" sz="400"/>
                <a:t>1) a copy of the submitted interconnection agreement with proof of submission</a:t>
              </a:r>
              <a:br>
                <a:rPr lang="en-US" sz="400"/>
              </a:br>
              <a:r>
                <a:rPr lang="en-US" sz="400"/>
                <a:t>2) a copy of the final completed interconnection screen/study, and </a:t>
              </a:r>
              <a:br>
                <a:rPr lang="en-US" sz="400"/>
              </a:br>
              <a:r>
                <a:rPr lang="en-US" sz="400"/>
                <a:t>3) either a conditional approval letter  that identifies the specific facility from the interconnecting utility or an  affidavit stating that, based on the interconnecting utility’s guidance, the facility’s interconnection agreement cannot be countersigned by the interconnecting utility and executed until after construction of the facility.</a:t>
              </a:r>
            </a:p>
          </p:txBody>
        </p:sp>
        <p:sp>
          <p:nvSpPr>
            <p:cNvPr id="22" name="Rectangle 21">
              <a:extLst>
                <a:ext uri="{FF2B5EF4-FFF2-40B4-BE49-F238E27FC236}">
                  <a16:creationId xmlns:a16="http://schemas.microsoft.com/office/drawing/2014/main" id="{9D30E9CF-1B91-70AC-2D8D-ADE8B0EC1A1F}"/>
                </a:ext>
              </a:extLst>
            </p:cNvPr>
            <p:cNvSpPr/>
            <p:nvPr/>
          </p:nvSpPr>
          <p:spPr>
            <a:xfrm>
              <a:off x="947738" y="4243388"/>
              <a:ext cx="3790950" cy="6185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76E0B5A-08FF-01B1-401F-135BA51E7658}"/>
                </a:ext>
              </a:extLst>
            </p:cNvPr>
            <p:cNvSpPr txBox="1"/>
            <p:nvPr/>
          </p:nvSpPr>
          <p:spPr>
            <a:xfrm>
              <a:off x="898442" y="4199356"/>
              <a:ext cx="3790950" cy="215444"/>
            </a:xfrm>
            <a:prstGeom prst="rect">
              <a:avLst/>
            </a:prstGeom>
            <a:noFill/>
          </p:spPr>
          <p:txBody>
            <a:bodyPr wrap="square">
              <a:spAutoFit/>
            </a:bodyPr>
            <a:lstStyle/>
            <a:p>
              <a:r>
                <a:rPr lang="en-US" sz="400"/>
                <a:t>A Draft Benefits Sharing Statement that includes the information described in the current Revenue Procedure. A template Benefits Sharing Statement template is linked on the Program homepage. </a:t>
              </a:r>
            </a:p>
          </p:txBody>
        </p:sp>
        <p:sp>
          <p:nvSpPr>
            <p:cNvPr id="25" name="Rectangle 24">
              <a:extLst>
                <a:ext uri="{FF2B5EF4-FFF2-40B4-BE49-F238E27FC236}">
                  <a16:creationId xmlns:a16="http://schemas.microsoft.com/office/drawing/2014/main" id="{7FAB8F98-EDEB-534A-B584-CD9FB4C54C9F}"/>
                </a:ext>
              </a:extLst>
            </p:cNvPr>
            <p:cNvSpPr/>
            <p:nvPr/>
          </p:nvSpPr>
          <p:spPr>
            <a:xfrm>
              <a:off x="947737" y="3794256"/>
              <a:ext cx="2771776" cy="776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B5E5E79-B834-78BF-02FC-C9E8E78C159E}"/>
                </a:ext>
              </a:extLst>
            </p:cNvPr>
            <p:cNvSpPr txBox="1"/>
            <p:nvPr/>
          </p:nvSpPr>
          <p:spPr>
            <a:xfrm>
              <a:off x="862754" y="3739091"/>
              <a:ext cx="3826638" cy="215444"/>
            </a:xfrm>
            <a:prstGeom prst="rect">
              <a:avLst/>
            </a:prstGeom>
            <a:noFill/>
          </p:spPr>
          <p:txBody>
            <a:bodyPr wrap="square">
              <a:spAutoFit/>
            </a:bodyPr>
            <a:lstStyle/>
            <a:p>
              <a:r>
                <a:rPr lang="en-US" sz="400"/>
                <a:t>Documentation demonstrating that the property will be installed on an eligible residential rental building, and not just its tenants, participates in a covered housing program.</a:t>
              </a:r>
            </a:p>
          </p:txBody>
        </p:sp>
        <p:sp>
          <p:nvSpPr>
            <p:cNvPr id="28" name="Rectangle 27">
              <a:extLst>
                <a:ext uri="{FF2B5EF4-FFF2-40B4-BE49-F238E27FC236}">
                  <a16:creationId xmlns:a16="http://schemas.microsoft.com/office/drawing/2014/main" id="{7DE3827C-DCAB-6B73-9F0F-7D1EA461A559}"/>
                </a:ext>
              </a:extLst>
            </p:cNvPr>
            <p:cNvSpPr/>
            <p:nvPr/>
          </p:nvSpPr>
          <p:spPr>
            <a:xfrm>
              <a:off x="947737" y="3100388"/>
              <a:ext cx="3741655" cy="1716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10B156-BEC4-1ABE-9E00-022A29FE9FE0}"/>
                </a:ext>
              </a:extLst>
            </p:cNvPr>
            <p:cNvSpPr txBox="1"/>
            <p:nvPr/>
          </p:nvSpPr>
          <p:spPr>
            <a:xfrm>
              <a:off x="883108" y="3072288"/>
              <a:ext cx="3896282" cy="215444"/>
            </a:xfrm>
            <a:prstGeom prst="rect">
              <a:avLst/>
            </a:prstGeom>
            <a:noFill/>
          </p:spPr>
          <p:txBody>
            <a:bodyPr wrap="square">
              <a:spAutoFit/>
            </a:bodyPr>
            <a:lstStyle/>
            <a:p>
              <a:r>
                <a:rPr lang="en-US" sz="400"/>
                <a:t>Documentation demonstrating applicant meets Ownership Criteria if applying under Additional Selection Criteria. See section 7.07 of the 2025 current Revenue Procedure for detailed requirements. </a:t>
              </a:r>
            </a:p>
          </p:txBody>
        </p:sp>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19</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attach all required documents. </a:t>
            </a:r>
          </a:p>
        </p:txBody>
      </p:sp>
      <p:cxnSp>
        <p:nvCxnSpPr>
          <p:cNvPr id="10" name="Straight Connector 9">
            <a:extLst>
              <a:ext uri="{FF2B5EF4-FFF2-40B4-BE49-F238E27FC236}">
                <a16:creationId xmlns:a16="http://schemas.microsoft.com/office/drawing/2014/main" id="{4A501276-0308-7034-48D1-2A0C0EB8D6AA}"/>
              </a:ext>
            </a:extLst>
          </p:cNvPr>
          <p:cNvCxnSpPr>
            <a:cxnSpLocks/>
          </p:cNvCxnSpPr>
          <p:nvPr/>
        </p:nvCxnSpPr>
        <p:spPr>
          <a:xfrm>
            <a:off x="4863448" y="3566866"/>
            <a:ext cx="30554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95E3EB-CC46-355D-5147-6C96D45F5905}"/>
              </a:ext>
            </a:extLst>
          </p:cNvPr>
          <p:cNvSpPr txBox="1"/>
          <p:nvPr/>
        </p:nvSpPr>
        <p:spPr>
          <a:xfrm>
            <a:off x="7918882" y="5340922"/>
            <a:ext cx="3542190" cy="600164"/>
          </a:xfrm>
          <a:prstGeom prst="rect">
            <a:avLst/>
          </a:prstGeom>
          <a:noFill/>
        </p:spPr>
        <p:txBody>
          <a:bodyPr wrap="square" rtlCol="0">
            <a:spAutoFit/>
          </a:bodyPr>
          <a:lstStyle/>
          <a:p>
            <a:r>
              <a:rPr lang="en-US" sz="1100"/>
              <a:t>Once required documents have been attached, applicants will select </a:t>
            </a:r>
            <a:r>
              <a:rPr lang="en-US" sz="1100" b="1"/>
              <a:t>Next</a:t>
            </a:r>
            <a:r>
              <a:rPr lang="en-US" sz="1100"/>
              <a:t> to review their application prior to submission. </a:t>
            </a:r>
          </a:p>
        </p:txBody>
      </p:sp>
      <p:sp>
        <p:nvSpPr>
          <p:cNvPr id="4" name="Rectangle 3">
            <a:extLst>
              <a:ext uri="{FF2B5EF4-FFF2-40B4-BE49-F238E27FC236}">
                <a16:creationId xmlns:a16="http://schemas.microsoft.com/office/drawing/2014/main" id="{251F2F55-558F-43CD-DC12-00B515A33830}"/>
              </a:ext>
            </a:extLst>
          </p:cNvPr>
          <p:cNvSpPr/>
          <p:nvPr/>
        </p:nvSpPr>
        <p:spPr>
          <a:xfrm>
            <a:off x="4154788" y="5718044"/>
            <a:ext cx="708660" cy="184772"/>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011001-CD37-6854-D563-A80F35677095}"/>
              </a:ext>
            </a:extLst>
          </p:cNvPr>
          <p:cNvCxnSpPr>
            <a:cxnSpLocks/>
            <a:stCxn id="4" idx="3"/>
          </p:cNvCxnSpPr>
          <p:nvPr/>
        </p:nvCxnSpPr>
        <p:spPr>
          <a:xfrm flipV="1">
            <a:off x="4863448" y="5789326"/>
            <a:ext cx="2985152" cy="2110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38FB15-195D-C7BC-073C-F2BCD17F641C}"/>
              </a:ext>
            </a:extLst>
          </p:cNvPr>
          <p:cNvSpPr txBox="1"/>
          <p:nvPr/>
        </p:nvSpPr>
        <p:spPr>
          <a:xfrm>
            <a:off x="7918882" y="2960417"/>
            <a:ext cx="3542190" cy="1107996"/>
          </a:xfrm>
          <a:prstGeom prst="rect">
            <a:avLst/>
          </a:prstGeom>
          <a:noFill/>
        </p:spPr>
        <p:txBody>
          <a:bodyPr wrap="square" rtlCol="0">
            <a:spAutoFit/>
          </a:bodyPr>
          <a:lstStyle/>
          <a:p>
            <a:r>
              <a:rPr lang="en-US" sz="1100"/>
              <a:t>Applicants will be prompted to attach all required documents per category requirements outlined in the current Revenue Procedure. </a:t>
            </a:r>
          </a:p>
          <a:p>
            <a:endParaRPr lang="en-US" sz="1100"/>
          </a:p>
          <a:p>
            <a:r>
              <a:rPr lang="en-US" sz="1100" i="1"/>
              <a:t>Note: Documentation requirements are conditional based on subcategory chosen by the applicant.</a:t>
            </a:r>
          </a:p>
        </p:txBody>
      </p:sp>
      <p:sp>
        <p:nvSpPr>
          <p:cNvPr id="3" name="Rectangle 2">
            <a:extLst>
              <a:ext uri="{FF2B5EF4-FFF2-40B4-BE49-F238E27FC236}">
                <a16:creationId xmlns:a16="http://schemas.microsoft.com/office/drawing/2014/main" id="{43373134-72B0-956B-8130-9CC83508D202}"/>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3b</a:t>
            </a:r>
          </a:p>
        </p:txBody>
      </p:sp>
      <p:sp>
        <p:nvSpPr>
          <p:cNvPr id="9" name="Rectangle 8">
            <a:extLst>
              <a:ext uri="{FF2B5EF4-FFF2-40B4-BE49-F238E27FC236}">
                <a16:creationId xmlns:a16="http://schemas.microsoft.com/office/drawing/2014/main" id="{18296A28-7BAE-698D-811D-8DDC0069AD1F}"/>
              </a:ext>
            </a:extLst>
          </p:cNvPr>
          <p:cNvSpPr/>
          <p:nvPr/>
        </p:nvSpPr>
        <p:spPr>
          <a:xfrm>
            <a:off x="849145" y="1888735"/>
            <a:ext cx="4014303" cy="3771124"/>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00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6DF2EB-1B12-DD29-C417-843272DF9E9D}"/>
              </a:ext>
            </a:extLst>
          </p:cNvPr>
          <p:cNvSpPr>
            <a:spLocks noGrp="1"/>
          </p:cNvSpPr>
          <p:nvPr>
            <p:ph type="title"/>
          </p:nvPr>
        </p:nvSpPr>
        <p:spPr/>
        <p:txBody>
          <a:bodyPr/>
          <a:lstStyle/>
          <a:p>
            <a:r>
              <a:rPr lang="en-US"/>
              <a:t>Appendix</a:t>
            </a:r>
          </a:p>
        </p:txBody>
      </p:sp>
      <p:sp>
        <p:nvSpPr>
          <p:cNvPr id="9" name="Text Placeholder 8">
            <a:extLst>
              <a:ext uri="{FF2B5EF4-FFF2-40B4-BE49-F238E27FC236}">
                <a16:creationId xmlns:a16="http://schemas.microsoft.com/office/drawing/2014/main" id="{63A90263-9B99-3129-E38F-62C47D5B525E}"/>
              </a:ext>
            </a:extLst>
          </p:cNvPr>
          <p:cNvSpPr>
            <a:spLocks noGrp="1"/>
          </p:cNvSpPr>
          <p:nvPr>
            <p:ph type="body" idx="1"/>
          </p:nvPr>
        </p:nvSpPr>
        <p:spPr/>
        <p:txBody>
          <a:bodyPr>
            <a:normAutofit fontScale="62500" lnSpcReduction="20000"/>
          </a:bodyPr>
          <a:lstStyle/>
          <a:p>
            <a:r>
              <a:rPr lang="en-US" b="1"/>
              <a:t>Conditional Questions, Documentation, and Attestations for:</a:t>
            </a:r>
          </a:p>
          <a:p>
            <a:r>
              <a:rPr lang="en-US"/>
              <a:t>Categories 1b – 1d</a:t>
            </a:r>
          </a:p>
          <a:p>
            <a:r>
              <a:rPr lang="en-US"/>
              <a:t>Categories 2a – 2b</a:t>
            </a:r>
          </a:p>
          <a:p>
            <a:r>
              <a:rPr lang="en-US"/>
              <a:t>Categories 3a – 3b</a:t>
            </a:r>
          </a:p>
          <a:p>
            <a:r>
              <a:rPr lang="en-US"/>
              <a:t>Categories 4a – 4b</a:t>
            </a:r>
          </a:p>
        </p:txBody>
      </p:sp>
      <p:sp>
        <p:nvSpPr>
          <p:cNvPr id="7" name="Slide Number Placeholder 6">
            <a:extLst>
              <a:ext uri="{FF2B5EF4-FFF2-40B4-BE49-F238E27FC236}">
                <a16:creationId xmlns:a16="http://schemas.microsoft.com/office/drawing/2014/main" id="{E2231240-BC1C-682D-CC28-0BE82BA55FBD}"/>
              </a:ext>
            </a:extLst>
          </p:cNvPr>
          <p:cNvSpPr>
            <a:spLocks noGrp="1"/>
          </p:cNvSpPr>
          <p:nvPr>
            <p:ph type="sldNum" sz="quarter" idx="10"/>
          </p:nvPr>
        </p:nvSpPr>
        <p:spPr/>
        <p:txBody>
          <a:bodyPr/>
          <a:lstStyle/>
          <a:p>
            <a:fld id="{E773C8E2-B35B-254F-A137-6F2F570DAACB}" type="slidenum">
              <a:rPr lang="en-US" smtClean="0"/>
              <a:t>2</a:t>
            </a:fld>
            <a:endParaRPr lang="en-US"/>
          </a:p>
        </p:txBody>
      </p:sp>
    </p:spTree>
    <p:extLst>
      <p:ext uri="{BB962C8B-B14F-4D97-AF65-F5344CB8AC3E}">
        <p14:creationId xmlns:p14="http://schemas.microsoft.com/office/powerpoint/2010/main" val="73138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20</a:t>
            </a:fld>
            <a:endParaRPr lang="en-US"/>
          </a:p>
        </p:txBody>
      </p:sp>
      <p:sp>
        <p:nvSpPr>
          <p:cNvPr id="5" name="Rectangle 4">
            <a:extLst>
              <a:ext uri="{FF2B5EF4-FFF2-40B4-BE49-F238E27FC236}">
                <a16:creationId xmlns:a16="http://schemas.microsoft.com/office/drawing/2014/main" id="{45AC4285-B96F-DD66-C634-468ABCE3187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3b</a:t>
            </a:r>
          </a:p>
        </p:txBody>
      </p:sp>
      <p:pic>
        <p:nvPicPr>
          <p:cNvPr id="35" name="Picture 34">
            <a:extLst>
              <a:ext uri="{FF2B5EF4-FFF2-40B4-BE49-F238E27FC236}">
                <a16:creationId xmlns:a16="http://schemas.microsoft.com/office/drawing/2014/main" id="{6B5FAD2F-55A2-7BB4-E702-559039692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514658"/>
            <a:ext cx="6599699" cy="1848134"/>
          </a:xfrm>
          <a:prstGeom prst="rect">
            <a:avLst/>
          </a:prstGeom>
          <a:effectLst>
            <a:outerShdw blurRad="50800" dist="38100" dir="2700000" algn="tl" rotWithShape="0">
              <a:prstClr val="black">
                <a:alpha val="40000"/>
              </a:prstClr>
            </a:outerShdw>
          </a:effectLst>
        </p:spPr>
      </p:pic>
      <p:sp>
        <p:nvSpPr>
          <p:cNvPr id="41" name="TextBox 40">
            <a:extLst>
              <a:ext uri="{FF2B5EF4-FFF2-40B4-BE49-F238E27FC236}">
                <a16:creationId xmlns:a16="http://schemas.microsoft.com/office/drawing/2014/main" id="{1D43DA01-C6D9-741B-4692-47EFC09E46D0}"/>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42" name="TextBox 41">
            <a:extLst>
              <a:ext uri="{FF2B5EF4-FFF2-40B4-BE49-F238E27FC236}">
                <a16:creationId xmlns:a16="http://schemas.microsoft.com/office/drawing/2014/main" id="{C594256A-8AD8-F139-2E1B-65965624CD49}"/>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43" name="TextBox 42">
            <a:extLst>
              <a:ext uri="{FF2B5EF4-FFF2-40B4-BE49-F238E27FC236}">
                <a16:creationId xmlns:a16="http://schemas.microsoft.com/office/drawing/2014/main" id="{08EA5010-7C84-C281-877D-0E693B3CF653}"/>
              </a:ext>
            </a:extLst>
          </p:cNvPr>
          <p:cNvSpPr txBox="1"/>
          <p:nvPr/>
        </p:nvSpPr>
        <p:spPr>
          <a:xfrm>
            <a:off x="7830423" y="3628600"/>
            <a:ext cx="3542190" cy="938719"/>
          </a:xfrm>
          <a:prstGeom prst="rect">
            <a:avLst/>
          </a:prstGeom>
          <a:noFill/>
        </p:spPr>
        <p:txBody>
          <a:bodyPr wrap="square" lIns="91440" tIns="45720" rIns="91440" bIns="45720" rtlCol="0" anchor="t">
            <a:spAutoFit/>
          </a:bodyPr>
          <a:lstStyle/>
          <a:p>
            <a:r>
              <a:rPr lang="en-US" sz="1100"/>
              <a:t>Applicants will be required to </a:t>
            </a:r>
            <a:r>
              <a:rPr lang="en-US" sz="1100" b="1"/>
              <a:t>Attest</a:t>
            </a:r>
            <a:r>
              <a:rPr lang="en-US" sz="1100"/>
              <a:t> to all required Attestations prior to submission.</a:t>
            </a:r>
            <a:br>
              <a:rPr lang="en-US" sz="1100"/>
            </a:br>
            <a:br>
              <a:rPr lang="en-US" sz="1100"/>
            </a:br>
            <a:r>
              <a:rPr lang="en-US" sz="1100" i="1"/>
              <a:t>Note: Some attestations are conditional based on subcategory selected and applicant responses. </a:t>
            </a:r>
            <a:endParaRPr lang="en-US" sz="1100"/>
          </a:p>
        </p:txBody>
      </p:sp>
      <p:sp>
        <p:nvSpPr>
          <p:cNvPr id="44" name="TextBox 43">
            <a:extLst>
              <a:ext uri="{FF2B5EF4-FFF2-40B4-BE49-F238E27FC236}">
                <a16:creationId xmlns:a16="http://schemas.microsoft.com/office/drawing/2014/main" id="{0119976E-558B-272F-7A9A-919AC5960272}"/>
              </a:ext>
            </a:extLst>
          </p:cNvPr>
          <p:cNvSpPr txBox="1"/>
          <p:nvPr/>
        </p:nvSpPr>
        <p:spPr>
          <a:xfrm>
            <a:off x="7824161" y="1502387"/>
            <a:ext cx="3542190" cy="430887"/>
          </a:xfrm>
          <a:prstGeom prst="rect">
            <a:avLst/>
          </a:prstGeom>
          <a:noFill/>
        </p:spPr>
        <p:txBody>
          <a:bodyPr wrap="square" rtlCol="0">
            <a:spAutoFit/>
          </a:bodyPr>
          <a:lstStyle/>
          <a:p>
            <a:r>
              <a:rPr lang="en-US" sz="1100"/>
              <a:t>Applicants will select </a:t>
            </a:r>
            <a:r>
              <a:rPr lang="en-US" sz="1100" b="1"/>
              <a:t>Submit</a:t>
            </a:r>
            <a:r>
              <a:rPr lang="en-US" sz="1100"/>
              <a:t> and be prompted to agree to required Attestations. </a:t>
            </a:r>
            <a:endParaRPr lang="en-US" sz="1100" i="1"/>
          </a:p>
        </p:txBody>
      </p:sp>
      <p:sp>
        <p:nvSpPr>
          <p:cNvPr id="45" name="TextBox 44">
            <a:extLst>
              <a:ext uri="{FF2B5EF4-FFF2-40B4-BE49-F238E27FC236}">
                <a16:creationId xmlns:a16="http://schemas.microsoft.com/office/drawing/2014/main" id="{5854AF5C-4C00-273F-26E8-CA37104CB4B2}"/>
              </a:ext>
            </a:extLst>
          </p:cNvPr>
          <p:cNvSpPr txBox="1"/>
          <p:nvPr/>
        </p:nvSpPr>
        <p:spPr>
          <a:xfrm>
            <a:off x="7813198" y="5342932"/>
            <a:ext cx="3542190" cy="430887"/>
          </a:xfrm>
          <a:prstGeom prst="rect">
            <a:avLst/>
          </a:prstGeom>
          <a:noFill/>
        </p:spPr>
        <p:txBody>
          <a:bodyPr wrap="square" rtlCol="0">
            <a:spAutoFit/>
          </a:bodyPr>
          <a:lstStyle/>
          <a:p>
            <a:r>
              <a:rPr lang="en-US" sz="1100"/>
              <a:t>Once applicants have attested, they can </a:t>
            </a:r>
            <a:r>
              <a:rPr lang="en-US" sz="1100" b="1"/>
              <a:t>confirm submission</a:t>
            </a:r>
            <a:r>
              <a:rPr lang="en-US" sz="1100"/>
              <a:t> of their 48E(h) application for allocation</a:t>
            </a:r>
          </a:p>
        </p:txBody>
      </p:sp>
      <p:sp>
        <p:nvSpPr>
          <p:cNvPr id="46" name="Rectangle 45">
            <a:extLst>
              <a:ext uri="{FF2B5EF4-FFF2-40B4-BE49-F238E27FC236}">
                <a16:creationId xmlns:a16="http://schemas.microsoft.com/office/drawing/2014/main" id="{E305C3D3-2D2D-8E29-5413-3AC4F2AB5B4F}"/>
              </a:ext>
            </a:extLst>
          </p:cNvPr>
          <p:cNvSpPr/>
          <p:nvPr/>
        </p:nvSpPr>
        <p:spPr>
          <a:xfrm>
            <a:off x="922020" y="2237085"/>
            <a:ext cx="1836420" cy="622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0B05F9F-6DCA-811E-56D6-3AED2E502BBA}"/>
              </a:ext>
            </a:extLst>
          </p:cNvPr>
          <p:cNvSpPr/>
          <p:nvPr/>
        </p:nvSpPr>
        <p:spPr>
          <a:xfrm>
            <a:off x="1084979" y="2916556"/>
            <a:ext cx="786260" cy="18145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48" name="Connector: Elbow 47">
            <a:extLst>
              <a:ext uri="{FF2B5EF4-FFF2-40B4-BE49-F238E27FC236}">
                <a16:creationId xmlns:a16="http://schemas.microsoft.com/office/drawing/2014/main" id="{DCC62DB6-8E2B-3302-D6F7-B0968BC003A7}"/>
              </a:ext>
            </a:extLst>
          </p:cNvPr>
          <p:cNvCxnSpPr>
            <a:cxnSpLocks/>
            <a:stCxn id="47" idx="0"/>
          </p:cNvCxnSpPr>
          <p:nvPr/>
        </p:nvCxnSpPr>
        <p:spPr>
          <a:xfrm rot="5400000" flipH="1" flipV="1">
            <a:off x="4052779" y="-850616"/>
            <a:ext cx="1192503" cy="6341843"/>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9" name="Trapezoid 19">
            <a:extLst>
              <a:ext uri="{FF2B5EF4-FFF2-40B4-BE49-F238E27FC236}">
                <a16:creationId xmlns:a16="http://schemas.microsoft.com/office/drawing/2014/main" id="{83D78C85-F0C6-8AB2-1D60-F94B86DE761C}"/>
              </a:ext>
            </a:extLst>
          </p:cNvPr>
          <p:cNvSpPr/>
          <p:nvPr/>
        </p:nvSpPr>
        <p:spPr>
          <a:xfrm rot="16200000">
            <a:off x="415441" y="3277776"/>
            <a:ext cx="3751342" cy="876936"/>
          </a:xfrm>
          <a:custGeom>
            <a:avLst/>
            <a:gdLst>
              <a:gd name="connsiteX0" fmla="*/ 0 w 1191249"/>
              <a:gd name="connsiteY0" fmla="*/ 854769 h 854769"/>
              <a:gd name="connsiteX1" fmla="*/ 213692 w 1191249"/>
              <a:gd name="connsiteY1" fmla="*/ 0 h 854769"/>
              <a:gd name="connsiteX2" fmla="*/ 977557 w 1191249"/>
              <a:gd name="connsiteY2" fmla="*/ 0 h 854769"/>
              <a:gd name="connsiteX3" fmla="*/ 1191249 w 1191249"/>
              <a:gd name="connsiteY3" fmla="*/ 854769 h 854769"/>
              <a:gd name="connsiteX4" fmla="*/ 0 w 1191249"/>
              <a:gd name="connsiteY4" fmla="*/ 854769 h 854769"/>
              <a:gd name="connsiteX0" fmla="*/ 0 w 1505286"/>
              <a:gd name="connsiteY0" fmla="*/ 854769 h 854769"/>
              <a:gd name="connsiteX1" fmla="*/ 213692 w 1505286"/>
              <a:gd name="connsiteY1" fmla="*/ 0 h 854769"/>
              <a:gd name="connsiteX2" fmla="*/ 977557 w 1505286"/>
              <a:gd name="connsiteY2" fmla="*/ 0 h 854769"/>
              <a:gd name="connsiteX3" fmla="*/ 1505286 w 1505286"/>
              <a:gd name="connsiteY3" fmla="*/ 605387 h 854769"/>
              <a:gd name="connsiteX4" fmla="*/ 0 w 1505286"/>
              <a:gd name="connsiteY4" fmla="*/ 854769 h 854769"/>
              <a:gd name="connsiteX0" fmla="*/ 0 w 3149359"/>
              <a:gd name="connsiteY0" fmla="*/ 642334 h 642334"/>
              <a:gd name="connsiteX1" fmla="*/ 1857765 w 3149359"/>
              <a:gd name="connsiteY1" fmla="*/ 0 h 642334"/>
              <a:gd name="connsiteX2" fmla="*/ 2621630 w 3149359"/>
              <a:gd name="connsiteY2" fmla="*/ 0 h 642334"/>
              <a:gd name="connsiteX3" fmla="*/ 3149359 w 3149359"/>
              <a:gd name="connsiteY3" fmla="*/ 605387 h 642334"/>
              <a:gd name="connsiteX4" fmla="*/ 0 w 3149359"/>
              <a:gd name="connsiteY4" fmla="*/ 642334 h 642334"/>
              <a:gd name="connsiteX0" fmla="*/ 0 w 3149359"/>
              <a:gd name="connsiteY0" fmla="*/ 1445897 h 1445897"/>
              <a:gd name="connsiteX1" fmla="*/ 2458129 w 3149359"/>
              <a:gd name="connsiteY1" fmla="*/ 0 h 1445897"/>
              <a:gd name="connsiteX2" fmla="*/ 2621630 w 3149359"/>
              <a:gd name="connsiteY2" fmla="*/ 803563 h 1445897"/>
              <a:gd name="connsiteX3" fmla="*/ 3149359 w 3149359"/>
              <a:gd name="connsiteY3" fmla="*/ 1408950 h 1445897"/>
              <a:gd name="connsiteX4" fmla="*/ 0 w 3149359"/>
              <a:gd name="connsiteY4" fmla="*/ 1445897 h 1445897"/>
              <a:gd name="connsiteX0" fmla="*/ 0 w 3149359"/>
              <a:gd name="connsiteY0" fmla="*/ 670043 h 670043"/>
              <a:gd name="connsiteX1" fmla="*/ 2411947 w 3149359"/>
              <a:gd name="connsiteY1" fmla="*/ 0 h 670043"/>
              <a:gd name="connsiteX2" fmla="*/ 2621630 w 3149359"/>
              <a:gd name="connsiteY2" fmla="*/ 27709 h 670043"/>
              <a:gd name="connsiteX3" fmla="*/ 3149359 w 3149359"/>
              <a:gd name="connsiteY3" fmla="*/ 633096 h 670043"/>
              <a:gd name="connsiteX4" fmla="*/ 0 w 3149359"/>
              <a:gd name="connsiteY4" fmla="*/ 670043 h 670043"/>
              <a:gd name="connsiteX0" fmla="*/ 0 w 3690379"/>
              <a:gd name="connsiteY0" fmla="*/ 670043 h 876936"/>
              <a:gd name="connsiteX1" fmla="*/ 2411947 w 3690379"/>
              <a:gd name="connsiteY1" fmla="*/ 0 h 876936"/>
              <a:gd name="connsiteX2" fmla="*/ 2621630 w 3690379"/>
              <a:gd name="connsiteY2" fmla="*/ 27709 h 876936"/>
              <a:gd name="connsiteX3" fmla="*/ 3690379 w 3690379"/>
              <a:gd name="connsiteY3" fmla="*/ 876936 h 876936"/>
              <a:gd name="connsiteX4" fmla="*/ 0 w 3690379"/>
              <a:gd name="connsiteY4" fmla="*/ 670043 h 876936"/>
              <a:gd name="connsiteX0" fmla="*/ 0 w 3751342"/>
              <a:gd name="connsiteY0" fmla="*/ 868163 h 876936"/>
              <a:gd name="connsiteX1" fmla="*/ 2472910 w 3751342"/>
              <a:gd name="connsiteY1" fmla="*/ 0 h 876936"/>
              <a:gd name="connsiteX2" fmla="*/ 2682593 w 3751342"/>
              <a:gd name="connsiteY2" fmla="*/ 27709 h 876936"/>
              <a:gd name="connsiteX3" fmla="*/ 3751342 w 3751342"/>
              <a:gd name="connsiteY3" fmla="*/ 876936 h 876936"/>
              <a:gd name="connsiteX4" fmla="*/ 0 w 3751342"/>
              <a:gd name="connsiteY4" fmla="*/ 868163 h 8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342" h="876936">
                <a:moveTo>
                  <a:pt x="0" y="868163"/>
                </a:moveTo>
                <a:lnTo>
                  <a:pt x="2472910" y="0"/>
                </a:lnTo>
                <a:lnTo>
                  <a:pt x="2682593" y="27709"/>
                </a:lnTo>
                <a:lnTo>
                  <a:pt x="3751342" y="876936"/>
                </a:lnTo>
                <a:lnTo>
                  <a:pt x="0" y="868163"/>
                </a:lnTo>
                <a:close/>
              </a:path>
            </a:pathLst>
          </a:custGeom>
          <a:solidFill>
            <a:schemeClr val="accent5">
              <a:lumMod val="60000"/>
              <a:lumOff val="40000"/>
              <a:alpha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B7F3EAF-F28D-3675-3A21-09A09585B6E9}"/>
              </a:ext>
            </a:extLst>
          </p:cNvPr>
          <p:cNvGrpSpPr/>
          <p:nvPr/>
        </p:nvGrpSpPr>
        <p:grpSpPr>
          <a:xfrm>
            <a:off x="2714317" y="1744874"/>
            <a:ext cx="2981314" cy="3942738"/>
            <a:chOff x="2714317" y="1744874"/>
            <a:chExt cx="2981314" cy="3942738"/>
          </a:xfrm>
        </p:grpSpPr>
        <p:grpSp>
          <p:nvGrpSpPr>
            <p:cNvPr id="36" name="Group 35">
              <a:extLst>
                <a:ext uri="{FF2B5EF4-FFF2-40B4-BE49-F238E27FC236}">
                  <a16:creationId xmlns:a16="http://schemas.microsoft.com/office/drawing/2014/main" id="{0DCE45FD-B74B-F858-B99F-84BDBB485658}"/>
                </a:ext>
              </a:extLst>
            </p:cNvPr>
            <p:cNvGrpSpPr/>
            <p:nvPr/>
          </p:nvGrpSpPr>
          <p:grpSpPr>
            <a:xfrm>
              <a:off x="2714317" y="1744874"/>
              <a:ext cx="2981314" cy="3942738"/>
              <a:chOff x="308857" y="382029"/>
              <a:chExt cx="4706202" cy="5957716"/>
            </a:xfrm>
          </p:grpSpPr>
          <p:pic>
            <p:nvPicPr>
              <p:cNvPr id="37" name="Picture 2">
                <a:extLst>
                  <a:ext uri="{FF2B5EF4-FFF2-40B4-BE49-F238E27FC236}">
                    <a16:creationId xmlns:a16="http://schemas.microsoft.com/office/drawing/2014/main" id="{7208F8FB-5421-FA83-CB4B-693D89185F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29" t="17714" r="31922" b="7265"/>
              <a:stretch/>
            </p:blipFill>
            <p:spPr bwMode="auto">
              <a:xfrm>
                <a:off x="308858" y="382029"/>
                <a:ext cx="4706201" cy="59577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CB5B5CD4-DE8A-3BB0-7499-B072FC5E937D}"/>
                  </a:ext>
                </a:extLst>
              </p:cNvPr>
              <p:cNvSpPr/>
              <p:nvPr/>
            </p:nvSpPr>
            <p:spPr>
              <a:xfrm>
                <a:off x="308858" y="4396740"/>
                <a:ext cx="4706201" cy="151057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a:extLst>
                  <a:ext uri="{FF2B5EF4-FFF2-40B4-BE49-F238E27FC236}">
                    <a16:creationId xmlns:a16="http://schemas.microsoft.com/office/drawing/2014/main" id="{609755C4-83F0-CE3B-08B4-9D76AE7E4C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29" t="68436" r="31922" b="20410"/>
              <a:stretch/>
            </p:blipFill>
            <p:spPr bwMode="auto">
              <a:xfrm>
                <a:off x="308857" y="5008155"/>
                <a:ext cx="4706201"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21C24545-BA2F-E796-DC69-B034AC4605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29" t="79591" r="31922" b="12710"/>
              <a:stretch/>
            </p:blipFill>
            <p:spPr bwMode="auto">
              <a:xfrm>
                <a:off x="308858" y="4396740"/>
                <a:ext cx="4706201" cy="611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0038E54E-5A53-5D99-4477-2AF98A07D461}"/>
                </a:ext>
              </a:extLst>
            </p:cNvPr>
            <p:cNvGrpSpPr/>
            <p:nvPr/>
          </p:nvGrpSpPr>
          <p:grpSpPr>
            <a:xfrm>
              <a:off x="3998182" y="4808735"/>
              <a:ext cx="883181" cy="153888"/>
              <a:chOff x="3998182" y="4801115"/>
              <a:chExt cx="883181" cy="153888"/>
            </a:xfrm>
          </p:grpSpPr>
          <p:sp>
            <p:nvSpPr>
              <p:cNvPr id="4" name="Rectangle 3">
                <a:extLst>
                  <a:ext uri="{FF2B5EF4-FFF2-40B4-BE49-F238E27FC236}">
                    <a16:creationId xmlns:a16="http://schemas.microsoft.com/office/drawing/2014/main" id="{983C3E10-5106-F11B-49F8-7B561993CFF3}"/>
                  </a:ext>
                </a:extLst>
              </p:cNvPr>
              <p:cNvSpPr/>
              <p:nvPr/>
            </p:nvSpPr>
            <p:spPr>
              <a:xfrm>
                <a:off x="4081463" y="4813374"/>
                <a:ext cx="476250" cy="106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BAE571-FDB1-7FB9-49EB-74E980213B85}"/>
                  </a:ext>
                </a:extLst>
              </p:cNvPr>
              <p:cNvSpPr txBox="1"/>
              <p:nvPr/>
            </p:nvSpPr>
            <p:spPr>
              <a:xfrm>
                <a:off x="3998182" y="4801115"/>
                <a:ext cx="883181" cy="153888"/>
              </a:xfrm>
              <a:prstGeom prst="rect">
                <a:avLst/>
              </a:prstGeom>
              <a:noFill/>
            </p:spPr>
            <p:txBody>
              <a:bodyPr wrap="square" rtlCol="0">
                <a:spAutoFit/>
              </a:bodyPr>
              <a:lstStyle/>
              <a:p>
                <a:r>
                  <a:rPr lang="en-US" sz="400">
                    <a:solidFill>
                      <a:srgbClr val="6C6C6C"/>
                    </a:solidFill>
                  </a:rPr>
                  <a:t>[</a:t>
                </a:r>
                <a:r>
                  <a:rPr lang="en-US" sz="400" i="1">
                    <a:solidFill>
                      <a:srgbClr val="6C6C6C"/>
                    </a:solidFill>
                  </a:rPr>
                  <a:t>Organization Name</a:t>
                </a:r>
                <a:r>
                  <a:rPr lang="en-US" sz="400">
                    <a:solidFill>
                      <a:srgbClr val="6C6C6C"/>
                    </a:solidFill>
                  </a:rPr>
                  <a:t>]</a:t>
                </a:r>
              </a:p>
            </p:txBody>
          </p:sp>
        </p:grpSp>
      </p:grpSp>
      <p:sp>
        <p:nvSpPr>
          <p:cNvPr id="50" name="Rectangle 49">
            <a:extLst>
              <a:ext uri="{FF2B5EF4-FFF2-40B4-BE49-F238E27FC236}">
                <a16:creationId xmlns:a16="http://schemas.microsoft.com/office/drawing/2014/main" id="{7245879E-40D9-0511-0414-1F2D0F72FF19}"/>
              </a:ext>
            </a:extLst>
          </p:cNvPr>
          <p:cNvSpPr/>
          <p:nvPr/>
        </p:nvSpPr>
        <p:spPr>
          <a:xfrm>
            <a:off x="2810215" y="2256334"/>
            <a:ext cx="125653" cy="2919818"/>
          </a:xfrm>
          <a:prstGeom prst="rect">
            <a:avLst/>
          </a:prstGeom>
          <a:noFill/>
          <a:ln w="127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5EB49B5D-52C6-D2EF-0EE8-0D04DF6F9F7E}"/>
              </a:ext>
            </a:extLst>
          </p:cNvPr>
          <p:cNvCxnSpPr>
            <a:cxnSpLocks/>
          </p:cNvCxnSpPr>
          <p:nvPr/>
        </p:nvCxnSpPr>
        <p:spPr>
          <a:xfrm>
            <a:off x="2932134" y="4050947"/>
            <a:ext cx="48878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471CB74-5B12-75B5-F897-CA9B27EEDF60}"/>
              </a:ext>
            </a:extLst>
          </p:cNvPr>
          <p:cNvSpPr/>
          <p:nvPr/>
        </p:nvSpPr>
        <p:spPr>
          <a:xfrm>
            <a:off x="5255686" y="5465892"/>
            <a:ext cx="375429" cy="184969"/>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12C6B23A-0652-6AC8-7E88-D9BBA74CBD0B}"/>
              </a:ext>
            </a:extLst>
          </p:cNvPr>
          <p:cNvCxnSpPr>
            <a:cxnSpLocks/>
            <a:stCxn id="52" idx="3"/>
            <a:endCxn id="45" idx="1"/>
          </p:cNvCxnSpPr>
          <p:nvPr/>
        </p:nvCxnSpPr>
        <p:spPr>
          <a:xfrm flipV="1">
            <a:off x="5631115" y="5558376"/>
            <a:ext cx="2182083"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05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21</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3" name="Rectangle 2">
            <a:extLst>
              <a:ext uri="{FF2B5EF4-FFF2-40B4-BE49-F238E27FC236}">
                <a16:creationId xmlns:a16="http://schemas.microsoft.com/office/drawing/2014/main" id="{11C1213F-1CB5-70DE-CEA0-41AAF323724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4a</a:t>
            </a:r>
          </a:p>
        </p:txBody>
      </p:sp>
      <p:pic>
        <p:nvPicPr>
          <p:cNvPr id="4" name="Picture 3">
            <a:extLst>
              <a:ext uri="{FF2B5EF4-FFF2-40B4-BE49-F238E27FC236}">
                <a16:creationId xmlns:a16="http://schemas.microsoft.com/office/drawing/2014/main" id="{CD677DAD-34C4-3A6C-4A2F-4235568EAA34}"/>
              </a:ext>
            </a:extLst>
          </p:cNvPr>
          <p:cNvPicPr>
            <a:picLocks noChangeAspect="1"/>
          </p:cNvPicPr>
          <p:nvPr/>
        </p:nvPicPr>
        <p:blipFill>
          <a:blip r:embed="rId3"/>
          <a:stretch>
            <a:fillRect/>
          </a:stretch>
        </p:blipFill>
        <p:spPr>
          <a:xfrm>
            <a:off x="769927" y="1857743"/>
            <a:ext cx="6682741" cy="312798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2BBC556-16AA-81E6-1589-43423BFB4B5F}"/>
              </a:ext>
            </a:extLst>
          </p:cNvPr>
          <p:cNvSpPr/>
          <p:nvPr/>
        </p:nvSpPr>
        <p:spPr>
          <a:xfrm>
            <a:off x="768447" y="2241796"/>
            <a:ext cx="5327553" cy="274392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0E3622B-4A5A-9015-BB47-EB55F1F707BE}"/>
              </a:ext>
            </a:extLst>
          </p:cNvPr>
          <p:cNvCxnSpPr>
            <a:cxnSpLocks/>
          </p:cNvCxnSpPr>
          <p:nvPr/>
        </p:nvCxnSpPr>
        <p:spPr>
          <a:xfrm>
            <a:off x="6096000" y="4144553"/>
            <a:ext cx="177849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9FA610-1167-D3F0-52AB-3B6E27D41885}"/>
              </a:ext>
            </a:extLst>
          </p:cNvPr>
          <p:cNvSpPr txBox="1"/>
          <p:nvPr/>
        </p:nvSpPr>
        <p:spPr>
          <a:xfrm>
            <a:off x="7875973" y="3844471"/>
            <a:ext cx="3542190" cy="938719"/>
          </a:xfrm>
          <a:prstGeom prst="rect">
            <a:avLst/>
          </a:prstGeom>
          <a:noFill/>
        </p:spPr>
        <p:txBody>
          <a:bodyPr wrap="square" rtlCol="0">
            <a:spAutoFit/>
          </a:bodyPr>
          <a:lstStyle/>
          <a:p>
            <a:r>
              <a:rPr lang="en-US" sz="1100"/>
              <a:t>Applicants will enter all </a:t>
            </a:r>
            <a:r>
              <a:rPr lang="en-US" sz="1100" b="1"/>
              <a:t>Facility Identification Details</a:t>
            </a:r>
            <a:r>
              <a:rPr lang="en-US" sz="1100"/>
              <a:t> including optional Project Name and Facility Street Address. </a:t>
            </a:r>
            <a:br>
              <a:rPr lang="en-US" sz="1100"/>
            </a:br>
            <a:br>
              <a:rPr lang="en-US" sz="1100"/>
            </a:br>
            <a:endParaRPr lang="en-US" sz="1100"/>
          </a:p>
        </p:txBody>
      </p:sp>
    </p:spTree>
    <p:extLst>
      <p:ext uri="{BB962C8B-B14F-4D97-AF65-F5344CB8AC3E}">
        <p14:creationId xmlns:p14="http://schemas.microsoft.com/office/powerpoint/2010/main" val="329973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D90979F-8D81-1432-D031-6AFC78C5CDC1}"/>
              </a:ext>
            </a:extLst>
          </p:cNvPr>
          <p:cNvGrpSpPr/>
          <p:nvPr/>
        </p:nvGrpSpPr>
        <p:grpSpPr>
          <a:xfrm>
            <a:off x="988690" y="1790605"/>
            <a:ext cx="4725075" cy="4083430"/>
            <a:chOff x="988690" y="1790605"/>
            <a:chExt cx="4725075" cy="4083430"/>
          </a:xfrm>
        </p:grpSpPr>
        <p:grpSp>
          <p:nvGrpSpPr>
            <p:cNvPr id="30" name="Group 29">
              <a:extLst>
                <a:ext uri="{FF2B5EF4-FFF2-40B4-BE49-F238E27FC236}">
                  <a16:creationId xmlns:a16="http://schemas.microsoft.com/office/drawing/2014/main" id="{D142D8A4-3DCE-AD1A-84EA-76D6B96DE852}"/>
                </a:ext>
              </a:extLst>
            </p:cNvPr>
            <p:cNvGrpSpPr/>
            <p:nvPr/>
          </p:nvGrpSpPr>
          <p:grpSpPr>
            <a:xfrm>
              <a:off x="988690" y="1790605"/>
              <a:ext cx="4725075" cy="4083430"/>
              <a:chOff x="952114" y="1746103"/>
              <a:chExt cx="6524852" cy="5382777"/>
            </a:xfrm>
            <a:effectLst>
              <a:outerShdw blurRad="50800" dist="38100" dir="2700000" algn="tl" rotWithShape="0">
                <a:prstClr val="black">
                  <a:alpha val="40000"/>
                </a:prstClr>
              </a:outerShdw>
            </a:effectLst>
          </p:grpSpPr>
          <p:sp>
            <p:nvSpPr>
              <p:cNvPr id="31" name="Rectangle 30">
                <a:extLst>
                  <a:ext uri="{FF2B5EF4-FFF2-40B4-BE49-F238E27FC236}">
                    <a16:creationId xmlns:a16="http://schemas.microsoft.com/office/drawing/2014/main" id="{5EE19560-7476-B61C-EA56-86E09D7B3CD0}"/>
                  </a:ext>
                </a:extLst>
              </p:cNvPr>
              <p:cNvSpPr/>
              <p:nvPr/>
            </p:nvSpPr>
            <p:spPr>
              <a:xfrm>
                <a:off x="5051835" y="1746103"/>
                <a:ext cx="2424108" cy="39328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C05CEEF-4ACC-15B3-4E7F-17937351B6D2}"/>
                  </a:ext>
                </a:extLst>
              </p:cNvPr>
              <p:cNvGrpSpPr/>
              <p:nvPr/>
            </p:nvGrpSpPr>
            <p:grpSpPr>
              <a:xfrm>
                <a:off x="952114" y="1746103"/>
                <a:ext cx="6524852" cy="5382777"/>
                <a:chOff x="952114" y="1746103"/>
                <a:chExt cx="6524852" cy="5382777"/>
              </a:xfrm>
            </p:grpSpPr>
            <p:pic>
              <p:nvPicPr>
                <p:cNvPr id="33" name="Picture 32">
                  <a:extLst>
                    <a:ext uri="{FF2B5EF4-FFF2-40B4-BE49-F238E27FC236}">
                      <a16:creationId xmlns:a16="http://schemas.microsoft.com/office/drawing/2014/main" id="{6D1E0233-86AC-D38F-454F-A45C0E7CBB59}"/>
                    </a:ext>
                  </a:extLst>
                </p:cNvPr>
                <p:cNvPicPr>
                  <a:picLocks noChangeAspect="1"/>
                </p:cNvPicPr>
                <p:nvPr/>
              </p:nvPicPr>
              <p:blipFill>
                <a:blip r:embed="rId3"/>
                <a:stretch>
                  <a:fillRect/>
                </a:stretch>
              </p:blipFill>
              <p:spPr>
                <a:xfrm>
                  <a:off x="961530" y="5401370"/>
                  <a:ext cx="6515436" cy="1727510"/>
                </a:xfrm>
                <a:prstGeom prst="rect">
                  <a:avLst/>
                </a:prstGeom>
              </p:spPr>
            </p:pic>
            <p:pic>
              <p:nvPicPr>
                <p:cNvPr id="34" name="Picture 33">
                  <a:extLst>
                    <a:ext uri="{FF2B5EF4-FFF2-40B4-BE49-F238E27FC236}">
                      <a16:creationId xmlns:a16="http://schemas.microsoft.com/office/drawing/2014/main" id="{6003520F-E03E-4586-B258-809A15FB43FE}"/>
                    </a:ext>
                  </a:extLst>
                </p:cNvPr>
                <p:cNvPicPr>
                  <a:picLocks noChangeAspect="1"/>
                </p:cNvPicPr>
                <p:nvPr/>
              </p:nvPicPr>
              <p:blipFill>
                <a:blip r:embed="rId4"/>
                <a:stretch>
                  <a:fillRect/>
                </a:stretch>
              </p:blipFill>
              <p:spPr>
                <a:xfrm>
                  <a:off x="952114" y="1746103"/>
                  <a:ext cx="4286470" cy="3657788"/>
                </a:xfrm>
                <a:prstGeom prst="rect">
                  <a:avLst/>
                </a:prstGeom>
              </p:spPr>
            </p:pic>
          </p:grpSp>
        </p:grpSp>
        <p:sp>
          <p:nvSpPr>
            <p:cNvPr id="37" name="Rectangle 36">
              <a:extLst>
                <a:ext uri="{FF2B5EF4-FFF2-40B4-BE49-F238E27FC236}">
                  <a16:creationId xmlns:a16="http://schemas.microsoft.com/office/drawing/2014/main" id="{44D0316A-0B25-E34D-B69B-63D40172108A}"/>
                </a:ext>
              </a:extLst>
            </p:cNvPr>
            <p:cNvSpPr/>
            <p:nvPr/>
          </p:nvSpPr>
          <p:spPr>
            <a:xfrm>
              <a:off x="1066263" y="5000074"/>
              <a:ext cx="1883121" cy="766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71A7725B-3157-CCB3-5472-1308F40CEBF2}"/>
                </a:ext>
              </a:extLst>
            </p:cNvPr>
            <p:cNvPicPr>
              <a:picLocks noChangeAspect="1"/>
            </p:cNvPicPr>
            <p:nvPr/>
          </p:nvPicPr>
          <p:blipFill>
            <a:blip r:embed="rId5"/>
            <a:stretch>
              <a:fillRect/>
            </a:stretch>
          </p:blipFill>
          <p:spPr>
            <a:xfrm>
              <a:off x="995509" y="4586952"/>
              <a:ext cx="3865162" cy="817148"/>
            </a:xfrm>
            <a:prstGeom prst="rect">
              <a:avLst/>
            </a:prstGeom>
          </p:spPr>
        </p:pic>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22</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9" name="Rectangle 8">
            <a:extLst>
              <a:ext uri="{FF2B5EF4-FFF2-40B4-BE49-F238E27FC236}">
                <a16:creationId xmlns:a16="http://schemas.microsoft.com/office/drawing/2014/main" id="{18296A28-7BAE-698D-811D-8DDC0069AD1F}"/>
              </a:ext>
            </a:extLst>
          </p:cNvPr>
          <p:cNvSpPr/>
          <p:nvPr/>
        </p:nvSpPr>
        <p:spPr>
          <a:xfrm>
            <a:off x="995509" y="1750902"/>
            <a:ext cx="3599350" cy="687961"/>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A501276-0308-7034-48D1-2A0C0EB8D6AA}"/>
              </a:ext>
            </a:extLst>
          </p:cNvPr>
          <p:cNvCxnSpPr>
            <a:cxnSpLocks/>
            <a:stCxn id="9" idx="3"/>
            <a:endCxn id="17" idx="1"/>
          </p:cNvCxnSpPr>
          <p:nvPr/>
        </p:nvCxnSpPr>
        <p:spPr>
          <a:xfrm flipV="1">
            <a:off x="4594859" y="2059333"/>
            <a:ext cx="2672011" cy="3555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7AE617-3D34-601F-E597-DCBAB78834EB}"/>
              </a:ext>
            </a:extLst>
          </p:cNvPr>
          <p:cNvSpPr/>
          <p:nvPr/>
        </p:nvSpPr>
        <p:spPr>
          <a:xfrm>
            <a:off x="988690" y="2469453"/>
            <a:ext cx="3475764" cy="959547"/>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0DD3FF-8DB9-549B-0B17-2CF305F758E5}"/>
              </a:ext>
            </a:extLst>
          </p:cNvPr>
          <p:cNvSpPr/>
          <p:nvPr/>
        </p:nvSpPr>
        <p:spPr>
          <a:xfrm>
            <a:off x="988691" y="3513458"/>
            <a:ext cx="3888560" cy="101948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E494DD0-1EC3-CB69-27C8-E40DBB63F3A3}"/>
              </a:ext>
            </a:extLst>
          </p:cNvPr>
          <p:cNvCxnSpPr>
            <a:cxnSpLocks/>
            <a:stCxn id="6" idx="3"/>
            <a:endCxn id="20" idx="1"/>
          </p:cNvCxnSpPr>
          <p:nvPr/>
        </p:nvCxnSpPr>
        <p:spPr>
          <a:xfrm>
            <a:off x="4464454" y="2949227"/>
            <a:ext cx="2870996" cy="823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80CAB7-973D-869F-1110-A2C851577552}"/>
              </a:ext>
            </a:extLst>
          </p:cNvPr>
          <p:cNvCxnSpPr>
            <a:cxnSpLocks/>
          </p:cNvCxnSpPr>
          <p:nvPr/>
        </p:nvCxnSpPr>
        <p:spPr>
          <a:xfrm>
            <a:off x="4860670" y="3930922"/>
            <a:ext cx="24062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BB8A24-1505-2A23-C3F8-5B4A55C8DCEE}"/>
              </a:ext>
            </a:extLst>
          </p:cNvPr>
          <p:cNvCxnSpPr>
            <a:cxnSpLocks/>
            <a:endCxn id="23" idx="1"/>
          </p:cNvCxnSpPr>
          <p:nvPr/>
        </p:nvCxnSpPr>
        <p:spPr>
          <a:xfrm>
            <a:off x="4877250" y="4955698"/>
            <a:ext cx="2393562" cy="329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97DEA8E-A0FE-C1B4-028E-B5BC46EA9CFD}"/>
              </a:ext>
            </a:extLst>
          </p:cNvPr>
          <p:cNvSpPr/>
          <p:nvPr/>
        </p:nvSpPr>
        <p:spPr>
          <a:xfrm>
            <a:off x="5096639" y="5605903"/>
            <a:ext cx="598758" cy="21411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04155AD-F423-4ECB-C719-7B3D1C5533C5}"/>
              </a:ext>
            </a:extLst>
          </p:cNvPr>
          <p:cNvCxnSpPr>
            <a:cxnSpLocks/>
            <a:stCxn id="26" idx="3"/>
          </p:cNvCxnSpPr>
          <p:nvPr/>
        </p:nvCxnSpPr>
        <p:spPr>
          <a:xfrm>
            <a:off x="5695397" y="5712962"/>
            <a:ext cx="1575415" cy="443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4a</a:t>
            </a:r>
          </a:p>
        </p:txBody>
      </p:sp>
      <p:sp>
        <p:nvSpPr>
          <p:cNvPr id="24" name="Rectangle 23">
            <a:extLst>
              <a:ext uri="{FF2B5EF4-FFF2-40B4-BE49-F238E27FC236}">
                <a16:creationId xmlns:a16="http://schemas.microsoft.com/office/drawing/2014/main" id="{3D8F9D21-A7A1-7E5B-A69E-6CD2C2F4D77F}"/>
              </a:ext>
            </a:extLst>
          </p:cNvPr>
          <p:cNvSpPr/>
          <p:nvPr/>
        </p:nvSpPr>
        <p:spPr>
          <a:xfrm>
            <a:off x="988691" y="4578734"/>
            <a:ext cx="3871980" cy="92479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BB3CB71-8D12-FA5B-A165-12F6C60AD9D6}"/>
              </a:ext>
            </a:extLst>
          </p:cNvPr>
          <p:cNvSpPr txBox="1"/>
          <p:nvPr/>
        </p:nvSpPr>
        <p:spPr>
          <a:xfrm>
            <a:off x="7266870" y="1843889"/>
            <a:ext cx="4547808" cy="430887"/>
          </a:xfrm>
          <a:prstGeom prst="rect">
            <a:avLst/>
          </a:prstGeom>
          <a:noFill/>
        </p:spPr>
        <p:txBody>
          <a:bodyPr wrap="square" rtlCol="0">
            <a:spAutoFit/>
          </a:bodyPr>
          <a:lstStyle/>
          <a:p>
            <a:r>
              <a:rPr lang="en-US" sz="1100"/>
              <a:t>Applicants will enter the facility </a:t>
            </a:r>
            <a:r>
              <a:rPr lang="en-US" sz="1100" b="1"/>
              <a:t>Latitude</a:t>
            </a:r>
            <a:r>
              <a:rPr lang="en-US" sz="1100"/>
              <a:t> and </a:t>
            </a:r>
            <a:r>
              <a:rPr lang="en-US" sz="1100" b="1"/>
              <a:t>Longitude </a:t>
            </a:r>
            <a:r>
              <a:rPr lang="en-US" sz="1100"/>
              <a:t>and identify if the facility is located on land under Tribal Regulatory Authority. </a:t>
            </a:r>
          </a:p>
        </p:txBody>
      </p:sp>
      <p:sp>
        <p:nvSpPr>
          <p:cNvPr id="20" name="TextBox 19">
            <a:extLst>
              <a:ext uri="{FF2B5EF4-FFF2-40B4-BE49-F238E27FC236}">
                <a16:creationId xmlns:a16="http://schemas.microsoft.com/office/drawing/2014/main" id="{9F92A84F-BB03-7884-C591-1BB5FFD4D7E0}"/>
              </a:ext>
            </a:extLst>
          </p:cNvPr>
          <p:cNvSpPr txBox="1"/>
          <p:nvPr/>
        </p:nvSpPr>
        <p:spPr>
          <a:xfrm>
            <a:off x="7335450" y="2826654"/>
            <a:ext cx="4547808" cy="261610"/>
          </a:xfrm>
          <a:prstGeom prst="rect">
            <a:avLst/>
          </a:prstGeom>
          <a:noFill/>
        </p:spPr>
        <p:txBody>
          <a:bodyPr wrap="square" rtlCol="0">
            <a:spAutoFit/>
          </a:bodyPr>
          <a:lstStyle/>
          <a:p>
            <a:r>
              <a:rPr lang="en-US" sz="1100"/>
              <a:t>Applicants will select the facility </a:t>
            </a:r>
            <a:r>
              <a:rPr lang="en-US" sz="1100" b="1"/>
              <a:t>Technology Type</a:t>
            </a:r>
            <a:endParaRPr lang="en-US" sz="1100"/>
          </a:p>
        </p:txBody>
      </p:sp>
      <p:sp>
        <p:nvSpPr>
          <p:cNvPr id="22" name="TextBox 21">
            <a:extLst>
              <a:ext uri="{FF2B5EF4-FFF2-40B4-BE49-F238E27FC236}">
                <a16:creationId xmlns:a16="http://schemas.microsoft.com/office/drawing/2014/main" id="{723EE351-C818-6B34-9890-C2EACC3B6406}"/>
              </a:ext>
            </a:extLst>
          </p:cNvPr>
          <p:cNvSpPr txBox="1"/>
          <p:nvPr/>
        </p:nvSpPr>
        <p:spPr>
          <a:xfrm>
            <a:off x="7270812" y="3288812"/>
            <a:ext cx="4547808" cy="1031051"/>
          </a:xfrm>
          <a:prstGeom prst="rect">
            <a:avLst/>
          </a:prstGeom>
          <a:noFill/>
        </p:spPr>
        <p:txBody>
          <a:bodyPr wrap="square" lIns="91440" tIns="45720" rIns="91440" bIns="45720" rtlCol="0" anchor="t">
            <a:spAutoFit/>
          </a:bodyPr>
          <a:lstStyle/>
          <a:p>
            <a:r>
              <a:rPr lang="en-US" sz="1100"/>
              <a:t>Applicants will enter the </a:t>
            </a:r>
            <a:r>
              <a:rPr lang="en-US" sz="1100" b="1"/>
              <a:t>energy generating capacity</a:t>
            </a:r>
            <a:r>
              <a:rPr lang="en-US" sz="1100"/>
              <a:t> of the facility. </a:t>
            </a:r>
          </a:p>
          <a:p>
            <a:endParaRPr lang="en-US" sz="600" i="1"/>
          </a:p>
          <a:p>
            <a:r>
              <a:rPr lang="en-US" sz="1100" i="1"/>
              <a:t>Note: fields are conditional based on the technology type selected. For example, if the applicant selects Wind Energy Facility, the applicant will be prompted to complete only Energy Generating Capacity (kW AC).</a:t>
            </a:r>
            <a:endParaRPr lang="en-US" sz="1100"/>
          </a:p>
        </p:txBody>
      </p:sp>
      <p:sp>
        <p:nvSpPr>
          <p:cNvPr id="23" name="TextBox 22">
            <a:extLst>
              <a:ext uri="{FF2B5EF4-FFF2-40B4-BE49-F238E27FC236}">
                <a16:creationId xmlns:a16="http://schemas.microsoft.com/office/drawing/2014/main" id="{D2E357FA-48A0-4FD4-DBAF-7AD14F54F074}"/>
              </a:ext>
            </a:extLst>
          </p:cNvPr>
          <p:cNvSpPr txBox="1"/>
          <p:nvPr/>
        </p:nvSpPr>
        <p:spPr>
          <a:xfrm>
            <a:off x="7270812" y="4351134"/>
            <a:ext cx="4547808" cy="1215717"/>
          </a:xfrm>
          <a:prstGeom prst="rect">
            <a:avLst/>
          </a:prstGeom>
          <a:noFill/>
        </p:spPr>
        <p:txBody>
          <a:bodyPr wrap="square" rtlCol="0">
            <a:spAutoFit/>
          </a:bodyPr>
          <a:lstStyle/>
          <a:p>
            <a:r>
              <a:rPr lang="en-US" sz="1100"/>
              <a:t>Applicants will be prompted to enter </a:t>
            </a:r>
            <a:r>
              <a:rPr lang="en-US" sz="1100" b="1"/>
              <a:t>Facility Usage</a:t>
            </a:r>
            <a:r>
              <a:rPr lang="en-US" sz="1100"/>
              <a:t> details including Customer Type, Ownership Model, Point of Interconnection, and Additional Selection Criteria. </a:t>
            </a:r>
          </a:p>
          <a:p>
            <a:endParaRPr lang="en-US" sz="600"/>
          </a:p>
          <a:p>
            <a:r>
              <a:rPr lang="en-US" sz="1100" i="1"/>
              <a:t>Note: Facility Usage is conditional for each subcategory based on requirements outlined in guidance. Questions and response options will differ across each subcategory. </a:t>
            </a:r>
          </a:p>
        </p:txBody>
      </p:sp>
      <p:sp>
        <p:nvSpPr>
          <p:cNvPr id="29" name="TextBox 28">
            <a:extLst>
              <a:ext uri="{FF2B5EF4-FFF2-40B4-BE49-F238E27FC236}">
                <a16:creationId xmlns:a16="http://schemas.microsoft.com/office/drawing/2014/main" id="{F05A112F-4FD8-FE25-DA21-1F16D44F115D}"/>
              </a:ext>
            </a:extLst>
          </p:cNvPr>
          <p:cNvSpPr txBox="1"/>
          <p:nvPr/>
        </p:nvSpPr>
        <p:spPr>
          <a:xfrm>
            <a:off x="7266870" y="5605903"/>
            <a:ext cx="4616388" cy="430887"/>
          </a:xfrm>
          <a:prstGeom prst="rect">
            <a:avLst/>
          </a:prstGeom>
          <a:noFill/>
        </p:spPr>
        <p:txBody>
          <a:bodyPr wrap="square" rtlCol="0">
            <a:spAutoFit/>
          </a:bodyPr>
          <a:lstStyle/>
          <a:p>
            <a:r>
              <a:rPr lang="en-US" sz="1100"/>
              <a:t>Once all required fields have been completed, applicants will select </a:t>
            </a:r>
            <a:r>
              <a:rPr lang="en-US" sz="1100" b="1"/>
              <a:t>Next</a:t>
            </a:r>
            <a:r>
              <a:rPr lang="en-US" sz="1100"/>
              <a:t> to move on to required documentation. </a:t>
            </a:r>
          </a:p>
        </p:txBody>
      </p:sp>
    </p:spTree>
    <p:extLst>
      <p:ext uri="{BB962C8B-B14F-4D97-AF65-F5344CB8AC3E}">
        <p14:creationId xmlns:p14="http://schemas.microsoft.com/office/powerpoint/2010/main" val="323075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23</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attach all required documents. </a:t>
            </a:r>
          </a:p>
        </p:txBody>
      </p:sp>
      <p:sp>
        <p:nvSpPr>
          <p:cNvPr id="3" name="Rectangle 2">
            <a:extLst>
              <a:ext uri="{FF2B5EF4-FFF2-40B4-BE49-F238E27FC236}">
                <a16:creationId xmlns:a16="http://schemas.microsoft.com/office/drawing/2014/main" id="{43373134-72B0-956B-8130-9CC83508D202}"/>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4a</a:t>
            </a:r>
          </a:p>
        </p:txBody>
      </p:sp>
      <p:sp>
        <p:nvSpPr>
          <p:cNvPr id="8" name="TextBox 7">
            <a:extLst>
              <a:ext uri="{FF2B5EF4-FFF2-40B4-BE49-F238E27FC236}">
                <a16:creationId xmlns:a16="http://schemas.microsoft.com/office/drawing/2014/main" id="{270E6B37-6E7E-FE1C-D3F9-F6FBE4211764}"/>
              </a:ext>
            </a:extLst>
          </p:cNvPr>
          <p:cNvSpPr txBox="1"/>
          <p:nvPr/>
        </p:nvSpPr>
        <p:spPr>
          <a:xfrm>
            <a:off x="7981018" y="4087974"/>
            <a:ext cx="3542190" cy="600164"/>
          </a:xfrm>
          <a:prstGeom prst="rect">
            <a:avLst/>
          </a:prstGeom>
          <a:noFill/>
        </p:spPr>
        <p:txBody>
          <a:bodyPr wrap="square" rtlCol="0">
            <a:spAutoFit/>
          </a:bodyPr>
          <a:lstStyle/>
          <a:p>
            <a:r>
              <a:rPr lang="en-US" sz="1100"/>
              <a:t>Once required documents have been attached, applicants will select </a:t>
            </a:r>
            <a:r>
              <a:rPr lang="en-US" sz="1100" b="1"/>
              <a:t>Next</a:t>
            </a:r>
            <a:r>
              <a:rPr lang="en-US" sz="1100"/>
              <a:t> to review their application prior to submission. </a:t>
            </a:r>
          </a:p>
        </p:txBody>
      </p:sp>
      <p:sp>
        <p:nvSpPr>
          <p:cNvPr id="11" name="TextBox 10">
            <a:extLst>
              <a:ext uri="{FF2B5EF4-FFF2-40B4-BE49-F238E27FC236}">
                <a16:creationId xmlns:a16="http://schemas.microsoft.com/office/drawing/2014/main" id="{F79849CB-FEF2-4F1F-FBE3-DF50B67F1408}"/>
              </a:ext>
            </a:extLst>
          </p:cNvPr>
          <p:cNvSpPr txBox="1"/>
          <p:nvPr/>
        </p:nvSpPr>
        <p:spPr>
          <a:xfrm>
            <a:off x="7918882" y="2875002"/>
            <a:ext cx="3542190" cy="1107996"/>
          </a:xfrm>
          <a:prstGeom prst="rect">
            <a:avLst/>
          </a:prstGeom>
          <a:noFill/>
        </p:spPr>
        <p:txBody>
          <a:bodyPr wrap="square" rtlCol="0">
            <a:spAutoFit/>
          </a:bodyPr>
          <a:lstStyle/>
          <a:p>
            <a:r>
              <a:rPr lang="en-US" sz="1100"/>
              <a:t>Applicants will be prompted to attach all required documents per category requirements outlined in the current Revenue Procedure. </a:t>
            </a:r>
          </a:p>
          <a:p>
            <a:endParaRPr lang="en-US" sz="1100"/>
          </a:p>
          <a:p>
            <a:r>
              <a:rPr lang="en-US" sz="1100" i="1"/>
              <a:t>Note: Documentation requirements are conditional based on subcategory chosen by the applicant.</a:t>
            </a:r>
          </a:p>
        </p:txBody>
      </p:sp>
      <p:grpSp>
        <p:nvGrpSpPr>
          <p:cNvPr id="14" name="Group 13">
            <a:extLst>
              <a:ext uri="{FF2B5EF4-FFF2-40B4-BE49-F238E27FC236}">
                <a16:creationId xmlns:a16="http://schemas.microsoft.com/office/drawing/2014/main" id="{B217681D-9DFB-4044-3268-A7962E332906}"/>
              </a:ext>
            </a:extLst>
          </p:cNvPr>
          <p:cNvGrpSpPr/>
          <p:nvPr/>
        </p:nvGrpSpPr>
        <p:grpSpPr>
          <a:xfrm>
            <a:off x="788049" y="1820953"/>
            <a:ext cx="7192969" cy="2750805"/>
            <a:chOff x="788049" y="1820953"/>
            <a:chExt cx="7192969" cy="2750805"/>
          </a:xfrm>
        </p:grpSpPr>
        <p:pic>
          <p:nvPicPr>
            <p:cNvPr id="17" name="Picture 16">
              <a:extLst>
                <a:ext uri="{FF2B5EF4-FFF2-40B4-BE49-F238E27FC236}">
                  <a16:creationId xmlns:a16="http://schemas.microsoft.com/office/drawing/2014/main" id="{4BA06FAA-5DD0-C8B0-42E1-179972929855}"/>
                </a:ext>
              </a:extLst>
            </p:cNvPr>
            <p:cNvPicPr>
              <a:picLocks noChangeAspect="1"/>
            </p:cNvPicPr>
            <p:nvPr/>
          </p:nvPicPr>
          <p:blipFill>
            <a:blip r:embed="rId2"/>
            <a:stretch>
              <a:fillRect/>
            </a:stretch>
          </p:blipFill>
          <p:spPr>
            <a:xfrm>
              <a:off x="788049" y="1820953"/>
              <a:ext cx="7085406" cy="2750805"/>
            </a:xfrm>
            <a:prstGeom prst="rect">
              <a:avLst/>
            </a:prstGeom>
            <a:effectLst>
              <a:outerShdw blurRad="50800" dist="38100" dir="2700000" algn="tl" rotWithShape="0">
                <a:prstClr val="black">
                  <a:alpha val="40000"/>
                </a:prstClr>
              </a:outerShdw>
            </a:effectLst>
          </p:spPr>
        </p:pic>
        <p:cxnSp>
          <p:nvCxnSpPr>
            <p:cNvPr id="18" name="Straight Connector 17">
              <a:extLst>
                <a:ext uri="{FF2B5EF4-FFF2-40B4-BE49-F238E27FC236}">
                  <a16:creationId xmlns:a16="http://schemas.microsoft.com/office/drawing/2014/main" id="{B0905D56-C17B-F0B0-4FCC-A1252E3C1C53}"/>
                </a:ext>
              </a:extLst>
            </p:cNvPr>
            <p:cNvCxnSpPr>
              <a:cxnSpLocks/>
            </p:cNvCxnSpPr>
            <p:nvPr/>
          </p:nvCxnSpPr>
          <p:spPr>
            <a:xfrm>
              <a:off x="5976594" y="3566866"/>
              <a:ext cx="19422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B30D701-1DAB-2005-B991-F41772378A15}"/>
                </a:ext>
              </a:extLst>
            </p:cNvPr>
            <p:cNvSpPr/>
            <p:nvPr/>
          </p:nvSpPr>
          <p:spPr>
            <a:xfrm>
              <a:off x="5260733" y="4275809"/>
              <a:ext cx="794128" cy="22449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BCC900C-DB47-9585-6514-A99C4D293A40}"/>
                </a:ext>
              </a:extLst>
            </p:cNvPr>
            <p:cNvCxnSpPr>
              <a:cxnSpLocks/>
              <a:stCxn id="19" idx="3"/>
              <a:endCxn id="8" idx="1"/>
            </p:cNvCxnSpPr>
            <p:nvPr/>
          </p:nvCxnSpPr>
          <p:spPr>
            <a:xfrm flipV="1">
              <a:off x="6054861" y="4388056"/>
              <a:ext cx="1926157"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CCFAC15-6C13-A4ED-313D-676256A45AC0}"/>
                </a:ext>
              </a:extLst>
            </p:cNvPr>
            <p:cNvSpPr/>
            <p:nvPr/>
          </p:nvSpPr>
          <p:spPr>
            <a:xfrm>
              <a:off x="923827" y="2479249"/>
              <a:ext cx="5052767" cy="7875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AD01849-F051-8B78-0514-F5783A675285}"/>
                </a:ext>
              </a:extLst>
            </p:cNvPr>
            <p:cNvSpPr txBox="1"/>
            <p:nvPr/>
          </p:nvSpPr>
          <p:spPr>
            <a:xfrm>
              <a:off x="910969" y="2442187"/>
              <a:ext cx="5143892" cy="854080"/>
            </a:xfrm>
            <a:prstGeom prst="rect">
              <a:avLst/>
            </a:prstGeom>
            <a:noFill/>
          </p:spPr>
          <p:txBody>
            <a:bodyPr wrap="square">
              <a:spAutoFit/>
            </a:bodyPr>
            <a:lstStyle/>
            <a:p>
              <a:pPr marL="171450" indent="-171450">
                <a:buFont typeface="Arial" panose="020B0604020202020204" pitchFamily="34" charset="0"/>
                <a:buChar char="•"/>
              </a:pPr>
              <a:r>
                <a:rPr lang="en-US" sz="550"/>
                <a:t>A copy of the final, executed interconnection agreement, if applicable (see below) executed by each party on or before the date of application submission.</a:t>
              </a:r>
              <a:br>
                <a:rPr lang="en-US" sz="550"/>
              </a:br>
              <a:br>
                <a:rPr lang="en-US" sz="550"/>
              </a:br>
              <a:r>
                <a:rPr lang="en-US" sz="550"/>
                <a:t>If the facility is located in a market where the interconnection agreement cannot be countersigned by the interconnecting utility prior to completion of construction or interconnection of the facility, the applicant must provide: </a:t>
              </a:r>
              <a:br>
                <a:rPr lang="en-US" sz="550"/>
              </a:br>
              <a:r>
                <a:rPr lang="en-US" sz="550"/>
                <a:t>1) a copy of the submitted interconnection agreement with proof of submission</a:t>
              </a:r>
              <a:br>
                <a:rPr lang="en-US" sz="550"/>
              </a:br>
              <a:r>
                <a:rPr lang="en-US" sz="550"/>
                <a:t>2) a copy of the final completed interconnection screen/study, and </a:t>
              </a:r>
              <a:br>
                <a:rPr lang="en-US" sz="550"/>
              </a:br>
              <a:r>
                <a:rPr lang="en-US" sz="550"/>
                <a:t>3) either a conditional approval letter  that identifies the specific facility from the interconnecting utility or an  affidavit stating that, based on the interconnecting utility’s guidance, the facility’s interconnection agreement cannot be countersigned by the interconnecting utility and executed until after construction of the facility.</a:t>
              </a:r>
            </a:p>
          </p:txBody>
        </p:sp>
        <p:sp>
          <p:nvSpPr>
            <p:cNvPr id="23" name="Rectangle 22">
              <a:extLst>
                <a:ext uri="{FF2B5EF4-FFF2-40B4-BE49-F238E27FC236}">
                  <a16:creationId xmlns:a16="http://schemas.microsoft.com/office/drawing/2014/main" id="{0973A567-F89C-6629-0D02-2B4542745A20}"/>
                </a:ext>
              </a:extLst>
            </p:cNvPr>
            <p:cNvSpPr/>
            <p:nvPr/>
          </p:nvSpPr>
          <p:spPr>
            <a:xfrm>
              <a:off x="895612" y="2270688"/>
              <a:ext cx="5080982" cy="1933667"/>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041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24</a:t>
            </a:fld>
            <a:endParaRPr lang="en-US"/>
          </a:p>
        </p:txBody>
      </p:sp>
      <p:sp>
        <p:nvSpPr>
          <p:cNvPr id="5" name="Rectangle 4">
            <a:extLst>
              <a:ext uri="{FF2B5EF4-FFF2-40B4-BE49-F238E27FC236}">
                <a16:creationId xmlns:a16="http://schemas.microsoft.com/office/drawing/2014/main" id="{45AC4285-B96F-DD66-C634-468ABCE3187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4a</a:t>
            </a:r>
          </a:p>
        </p:txBody>
      </p:sp>
      <p:sp>
        <p:nvSpPr>
          <p:cNvPr id="14" name="TextBox 13">
            <a:extLst>
              <a:ext uri="{FF2B5EF4-FFF2-40B4-BE49-F238E27FC236}">
                <a16:creationId xmlns:a16="http://schemas.microsoft.com/office/drawing/2014/main" id="{D56E59F8-FB27-D2FF-6E83-479B6A7DA313}"/>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pic>
        <p:nvPicPr>
          <p:cNvPr id="17" name="Picture 16">
            <a:extLst>
              <a:ext uri="{FF2B5EF4-FFF2-40B4-BE49-F238E27FC236}">
                <a16:creationId xmlns:a16="http://schemas.microsoft.com/office/drawing/2014/main" id="{672EADD5-D88E-D07C-E539-6DC44F7F6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514658"/>
            <a:ext cx="6599699" cy="1848134"/>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6644F987-B1BE-2D03-8D2D-3A7DEAC39DAB}"/>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22" name="TextBox 21">
            <a:extLst>
              <a:ext uri="{FF2B5EF4-FFF2-40B4-BE49-F238E27FC236}">
                <a16:creationId xmlns:a16="http://schemas.microsoft.com/office/drawing/2014/main" id="{2028D44C-1EB9-394E-110E-861ADD5154E9}"/>
              </a:ext>
            </a:extLst>
          </p:cNvPr>
          <p:cNvSpPr txBox="1"/>
          <p:nvPr/>
        </p:nvSpPr>
        <p:spPr>
          <a:xfrm>
            <a:off x="7830423" y="3628600"/>
            <a:ext cx="3542190" cy="938719"/>
          </a:xfrm>
          <a:prstGeom prst="rect">
            <a:avLst/>
          </a:prstGeom>
          <a:noFill/>
        </p:spPr>
        <p:txBody>
          <a:bodyPr wrap="square" lIns="91440" tIns="45720" rIns="91440" bIns="45720" rtlCol="0" anchor="t">
            <a:spAutoFit/>
          </a:bodyPr>
          <a:lstStyle/>
          <a:p>
            <a:r>
              <a:rPr lang="en-US" sz="1100"/>
              <a:t>Applicants will be required to </a:t>
            </a:r>
            <a:r>
              <a:rPr lang="en-US" sz="1100" b="1"/>
              <a:t>Attest</a:t>
            </a:r>
            <a:r>
              <a:rPr lang="en-US" sz="1100"/>
              <a:t> to all required Attestations prior to submission.</a:t>
            </a:r>
            <a:br>
              <a:rPr lang="en-US" sz="1100"/>
            </a:br>
            <a:br>
              <a:rPr lang="en-US" sz="1100"/>
            </a:br>
            <a:r>
              <a:rPr lang="en-US" sz="1100" i="1"/>
              <a:t>Note: Some attestations are conditional based on subcategory selected and applicant responses. </a:t>
            </a:r>
            <a:endParaRPr lang="en-US" sz="1100"/>
          </a:p>
        </p:txBody>
      </p:sp>
      <p:sp>
        <p:nvSpPr>
          <p:cNvPr id="24" name="TextBox 23">
            <a:extLst>
              <a:ext uri="{FF2B5EF4-FFF2-40B4-BE49-F238E27FC236}">
                <a16:creationId xmlns:a16="http://schemas.microsoft.com/office/drawing/2014/main" id="{CE158004-100A-EB93-9A7D-637CB1635624}"/>
              </a:ext>
            </a:extLst>
          </p:cNvPr>
          <p:cNvSpPr txBox="1"/>
          <p:nvPr/>
        </p:nvSpPr>
        <p:spPr>
          <a:xfrm>
            <a:off x="7824161" y="1502387"/>
            <a:ext cx="3542190" cy="430887"/>
          </a:xfrm>
          <a:prstGeom prst="rect">
            <a:avLst/>
          </a:prstGeom>
          <a:noFill/>
        </p:spPr>
        <p:txBody>
          <a:bodyPr wrap="square" rtlCol="0">
            <a:spAutoFit/>
          </a:bodyPr>
          <a:lstStyle/>
          <a:p>
            <a:r>
              <a:rPr lang="en-US" sz="1100"/>
              <a:t>Applicants will select </a:t>
            </a:r>
            <a:r>
              <a:rPr lang="en-US" sz="1100" b="1"/>
              <a:t>Submit</a:t>
            </a:r>
            <a:r>
              <a:rPr lang="en-US" sz="1100"/>
              <a:t> and be prompted to agree to required Attestations. </a:t>
            </a:r>
            <a:endParaRPr lang="en-US" sz="1100" i="1"/>
          </a:p>
        </p:txBody>
      </p:sp>
      <p:sp>
        <p:nvSpPr>
          <p:cNvPr id="25" name="TextBox 24">
            <a:extLst>
              <a:ext uri="{FF2B5EF4-FFF2-40B4-BE49-F238E27FC236}">
                <a16:creationId xmlns:a16="http://schemas.microsoft.com/office/drawing/2014/main" id="{5017CF50-D982-7587-A1BF-764001966071}"/>
              </a:ext>
            </a:extLst>
          </p:cNvPr>
          <p:cNvSpPr txBox="1"/>
          <p:nvPr/>
        </p:nvSpPr>
        <p:spPr>
          <a:xfrm>
            <a:off x="7813198" y="5158620"/>
            <a:ext cx="3542190" cy="430887"/>
          </a:xfrm>
          <a:prstGeom prst="rect">
            <a:avLst/>
          </a:prstGeom>
          <a:noFill/>
        </p:spPr>
        <p:txBody>
          <a:bodyPr wrap="square" rtlCol="0">
            <a:spAutoFit/>
          </a:bodyPr>
          <a:lstStyle/>
          <a:p>
            <a:r>
              <a:rPr lang="en-US" sz="1100"/>
              <a:t>Once applicants have attested, they can </a:t>
            </a:r>
            <a:r>
              <a:rPr lang="en-US" sz="1100" b="1"/>
              <a:t>confirm submission</a:t>
            </a:r>
            <a:r>
              <a:rPr lang="en-US" sz="1100"/>
              <a:t> of their 48E(h) application for allocation</a:t>
            </a:r>
          </a:p>
        </p:txBody>
      </p:sp>
      <p:sp>
        <p:nvSpPr>
          <p:cNvPr id="26" name="Rectangle 25">
            <a:extLst>
              <a:ext uri="{FF2B5EF4-FFF2-40B4-BE49-F238E27FC236}">
                <a16:creationId xmlns:a16="http://schemas.microsoft.com/office/drawing/2014/main" id="{66A17925-7618-A682-C301-A85DB36FF32A}"/>
              </a:ext>
            </a:extLst>
          </p:cNvPr>
          <p:cNvSpPr/>
          <p:nvPr/>
        </p:nvSpPr>
        <p:spPr>
          <a:xfrm>
            <a:off x="922020" y="2237085"/>
            <a:ext cx="1836420" cy="622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8E4F3EE-C3C7-9198-9AAC-D4B895090C08}"/>
              </a:ext>
            </a:extLst>
          </p:cNvPr>
          <p:cNvSpPr/>
          <p:nvPr/>
        </p:nvSpPr>
        <p:spPr>
          <a:xfrm>
            <a:off x="1084979" y="2916556"/>
            <a:ext cx="786260" cy="18145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819CBBB2-F7BB-354A-DAF7-B93DAAB9AEEB}"/>
              </a:ext>
            </a:extLst>
          </p:cNvPr>
          <p:cNvCxnSpPr>
            <a:cxnSpLocks/>
            <a:stCxn id="27" idx="0"/>
          </p:cNvCxnSpPr>
          <p:nvPr/>
        </p:nvCxnSpPr>
        <p:spPr>
          <a:xfrm rot="5400000" flipH="1" flipV="1">
            <a:off x="4052779" y="-850616"/>
            <a:ext cx="1192503" cy="6341843"/>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30" name="Trapezoid 19">
            <a:extLst>
              <a:ext uri="{FF2B5EF4-FFF2-40B4-BE49-F238E27FC236}">
                <a16:creationId xmlns:a16="http://schemas.microsoft.com/office/drawing/2014/main" id="{6B9F0BCB-B057-B05C-4E4D-130FC4508B69}"/>
              </a:ext>
            </a:extLst>
          </p:cNvPr>
          <p:cNvSpPr/>
          <p:nvPr/>
        </p:nvSpPr>
        <p:spPr>
          <a:xfrm rot="16200000">
            <a:off x="415441" y="3277776"/>
            <a:ext cx="3751342" cy="876936"/>
          </a:xfrm>
          <a:custGeom>
            <a:avLst/>
            <a:gdLst>
              <a:gd name="connsiteX0" fmla="*/ 0 w 1191249"/>
              <a:gd name="connsiteY0" fmla="*/ 854769 h 854769"/>
              <a:gd name="connsiteX1" fmla="*/ 213692 w 1191249"/>
              <a:gd name="connsiteY1" fmla="*/ 0 h 854769"/>
              <a:gd name="connsiteX2" fmla="*/ 977557 w 1191249"/>
              <a:gd name="connsiteY2" fmla="*/ 0 h 854769"/>
              <a:gd name="connsiteX3" fmla="*/ 1191249 w 1191249"/>
              <a:gd name="connsiteY3" fmla="*/ 854769 h 854769"/>
              <a:gd name="connsiteX4" fmla="*/ 0 w 1191249"/>
              <a:gd name="connsiteY4" fmla="*/ 854769 h 854769"/>
              <a:gd name="connsiteX0" fmla="*/ 0 w 1505286"/>
              <a:gd name="connsiteY0" fmla="*/ 854769 h 854769"/>
              <a:gd name="connsiteX1" fmla="*/ 213692 w 1505286"/>
              <a:gd name="connsiteY1" fmla="*/ 0 h 854769"/>
              <a:gd name="connsiteX2" fmla="*/ 977557 w 1505286"/>
              <a:gd name="connsiteY2" fmla="*/ 0 h 854769"/>
              <a:gd name="connsiteX3" fmla="*/ 1505286 w 1505286"/>
              <a:gd name="connsiteY3" fmla="*/ 605387 h 854769"/>
              <a:gd name="connsiteX4" fmla="*/ 0 w 1505286"/>
              <a:gd name="connsiteY4" fmla="*/ 854769 h 854769"/>
              <a:gd name="connsiteX0" fmla="*/ 0 w 3149359"/>
              <a:gd name="connsiteY0" fmla="*/ 642334 h 642334"/>
              <a:gd name="connsiteX1" fmla="*/ 1857765 w 3149359"/>
              <a:gd name="connsiteY1" fmla="*/ 0 h 642334"/>
              <a:gd name="connsiteX2" fmla="*/ 2621630 w 3149359"/>
              <a:gd name="connsiteY2" fmla="*/ 0 h 642334"/>
              <a:gd name="connsiteX3" fmla="*/ 3149359 w 3149359"/>
              <a:gd name="connsiteY3" fmla="*/ 605387 h 642334"/>
              <a:gd name="connsiteX4" fmla="*/ 0 w 3149359"/>
              <a:gd name="connsiteY4" fmla="*/ 642334 h 642334"/>
              <a:gd name="connsiteX0" fmla="*/ 0 w 3149359"/>
              <a:gd name="connsiteY0" fmla="*/ 1445897 h 1445897"/>
              <a:gd name="connsiteX1" fmla="*/ 2458129 w 3149359"/>
              <a:gd name="connsiteY1" fmla="*/ 0 h 1445897"/>
              <a:gd name="connsiteX2" fmla="*/ 2621630 w 3149359"/>
              <a:gd name="connsiteY2" fmla="*/ 803563 h 1445897"/>
              <a:gd name="connsiteX3" fmla="*/ 3149359 w 3149359"/>
              <a:gd name="connsiteY3" fmla="*/ 1408950 h 1445897"/>
              <a:gd name="connsiteX4" fmla="*/ 0 w 3149359"/>
              <a:gd name="connsiteY4" fmla="*/ 1445897 h 1445897"/>
              <a:gd name="connsiteX0" fmla="*/ 0 w 3149359"/>
              <a:gd name="connsiteY0" fmla="*/ 670043 h 670043"/>
              <a:gd name="connsiteX1" fmla="*/ 2411947 w 3149359"/>
              <a:gd name="connsiteY1" fmla="*/ 0 h 670043"/>
              <a:gd name="connsiteX2" fmla="*/ 2621630 w 3149359"/>
              <a:gd name="connsiteY2" fmla="*/ 27709 h 670043"/>
              <a:gd name="connsiteX3" fmla="*/ 3149359 w 3149359"/>
              <a:gd name="connsiteY3" fmla="*/ 633096 h 670043"/>
              <a:gd name="connsiteX4" fmla="*/ 0 w 3149359"/>
              <a:gd name="connsiteY4" fmla="*/ 670043 h 670043"/>
              <a:gd name="connsiteX0" fmla="*/ 0 w 3690379"/>
              <a:gd name="connsiteY0" fmla="*/ 670043 h 876936"/>
              <a:gd name="connsiteX1" fmla="*/ 2411947 w 3690379"/>
              <a:gd name="connsiteY1" fmla="*/ 0 h 876936"/>
              <a:gd name="connsiteX2" fmla="*/ 2621630 w 3690379"/>
              <a:gd name="connsiteY2" fmla="*/ 27709 h 876936"/>
              <a:gd name="connsiteX3" fmla="*/ 3690379 w 3690379"/>
              <a:gd name="connsiteY3" fmla="*/ 876936 h 876936"/>
              <a:gd name="connsiteX4" fmla="*/ 0 w 3690379"/>
              <a:gd name="connsiteY4" fmla="*/ 670043 h 876936"/>
              <a:gd name="connsiteX0" fmla="*/ 0 w 3751342"/>
              <a:gd name="connsiteY0" fmla="*/ 868163 h 876936"/>
              <a:gd name="connsiteX1" fmla="*/ 2472910 w 3751342"/>
              <a:gd name="connsiteY1" fmla="*/ 0 h 876936"/>
              <a:gd name="connsiteX2" fmla="*/ 2682593 w 3751342"/>
              <a:gd name="connsiteY2" fmla="*/ 27709 h 876936"/>
              <a:gd name="connsiteX3" fmla="*/ 3751342 w 3751342"/>
              <a:gd name="connsiteY3" fmla="*/ 876936 h 876936"/>
              <a:gd name="connsiteX4" fmla="*/ 0 w 3751342"/>
              <a:gd name="connsiteY4" fmla="*/ 868163 h 8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342" h="876936">
                <a:moveTo>
                  <a:pt x="0" y="868163"/>
                </a:moveTo>
                <a:lnTo>
                  <a:pt x="2472910" y="0"/>
                </a:lnTo>
                <a:lnTo>
                  <a:pt x="2682593" y="27709"/>
                </a:lnTo>
                <a:lnTo>
                  <a:pt x="3751342" y="876936"/>
                </a:lnTo>
                <a:lnTo>
                  <a:pt x="0" y="868163"/>
                </a:lnTo>
                <a:close/>
              </a:path>
            </a:pathLst>
          </a:custGeom>
          <a:solidFill>
            <a:schemeClr val="accent5">
              <a:lumMod val="60000"/>
              <a:lumOff val="40000"/>
              <a:alpha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96B82BB-7E9C-C0B7-0D7A-45E372DD75AB}"/>
              </a:ext>
            </a:extLst>
          </p:cNvPr>
          <p:cNvGrpSpPr/>
          <p:nvPr/>
        </p:nvGrpSpPr>
        <p:grpSpPr>
          <a:xfrm>
            <a:off x="2703267" y="1735088"/>
            <a:ext cx="2872739" cy="3794444"/>
            <a:chOff x="2703267" y="1735088"/>
            <a:chExt cx="2872739" cy="3794444"/>
          </a:xfrm>
        </p:grpSpPr>
        <p:pic>
          <p:nvPicPr>
            <p:cNvPr id="31" name="Picture 2">
              <a:extLst>
                <a:ext uri="{FF2B5EF4-FFF2-40B4-BE49-F238E27FC236}">
                  <a16:creationId xmlns:a16="http://schemas.microsoft.com/office/drawing/2014/main" id="{682CE793-E514-9ED2-0405-2D74F3E347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53" t="19294" r="31778" b="9601"/>
            <a:stretch/>
          </p:blipFill>
          <p:spPr bwMode="auto">
            <a:xfrm>
              <a:off x="2703267" y="1735088"/>
              <a:ext cx="2872739" cy="37944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DDA89428-1EBC-E087-988E-BD3753736ACC}"/>
                </a:ext>
              </a:extLst>
            </p:cNvPr>
            <p:cNvGrpSpPr/>
            <p:nvPr/>
          </p:nvGrpSpPr>
          <p:grpSpPr>
            <a:xfrm>
              <a:off x="3906742" y="4572515"/>
              <a:ext cx="883181" cy="153888"/>
              <a:chOff x="3998182" y="4801115"/>
              <a:chExt cx="883181" cy="153888"/>
            </a:xfrm>
          </p:grpSpPr>
          <p:sp>
            <p:nvSpPr>
              <p:cNvPr id="4" name="Rectangle 3">
                <a:extLst>
                  <a:ext uri="{FF2B5EF4-FFF2-40B4-BE49-F238E27FC236}">
                    <a16:creationId xmlns:a16="http://schemas.microsoft.com/office/drawing/2014/main" id="{502892B5-D72E-E7ED-0C6E-1DF43BBBA963}"/>
                  </a:ext>
                </a:extLst>
              </p:cNvPr>
              <p:cNvSpPr/>
              <p:nvPr/>
            </p:nvSpPr>
            <p:spPr>
              <a:xfrm>
                <a:off x="4081463" y="4813374"/>
                <a:ext cx="476250" cy="106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F3C3A9-1D0B-D613-E9CB-5AAAE491DFEB}"/>
                  </a:ext>
                </a:extLst>
              </p:cNvPr>
              <p:cNvSpPr txBox="1"/>
              <p:nvPr/>
            </p:nvSpPr>
            <p:spPr>
              <a:xfrm>
                <a:off x="3998182" y="4801115"/>
                <a:ext cx="883181" cy="153888"/>
              </a:xfrm>
              <a:prstGeom prst="rect">
                <a:avLst/>
              </a:prstGeom>
              <a:noFill/>
            </p:spPr>
            <p:txBody>
              <a:bodyPr wrap="square" rtlCol="0">
                <a:spAutoFit/>
              </a:bodyPr>
              <a:lstStyle/>
              <a:p>
                <a:r>
                  <a:rPr lang="en-US" sz="400">
                    <a:solidFill>
                      <a:srgbClr val="6C6C6C"/>
                    </a:solidFill>
                  </a:rPr>
                  <a:t>[</a:t>
                </a:r>
                <a:r>
                  <a:rPr lang="en-US" sz="400" i="1">
                    <a:solidFill>
                      <a:srgbClr val="6C6C6C"/>
                    </a:solidFill>
                  </a:rPr>
                  <a:t>Organization Name</a:t>
                </a:r>
                <a:r>
                  <a:rPr lang="en-US" sz="400">
                    <a:solidFill>
                      <a:srgbClr val="6C6C6C"/>
                    </a:solidFill>
                  </a:rPr>
                  <a:t>]</a:t>
                </a:r>
              </a:p>
            </p:txBody>
          </p:sp>
        </p:grpSp>
      </p:grpSp>
      <p:sp>
        <p:nvSpPr>
          <p:cNvPr id="32" name="Rectangle 31">
            <a:extLst>
              <a:ext uri="{FF2B5EF4-FFF2-40B4-BE49-F238E27FC236}">
                <a16:creationId xmlns:a16="http://schemas.microsoft.com/office/drawing/2014/main" id="{F28D98A3-043D-ED06-B8C6-22BD6FA80E84}"/>
              </a:ext>
            </a:extLst>
          </p:cNvPr>
          <p:cNvSpPr/>
          <p:nvPr/>
        </p:nvSpPr>
        <p:spPr>
          <a:xfrm>
            <a:off x="2758441" y="2042708"/>
            <a:ext cx="125653" cy="2919818"/>
          </a:xfrm>
          <a:prstGeom prst="rect">
            <a:avLst/>
          </a:prstGeom>
          <a:noFill/>
          <a:ln w="127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C9D9E8E-34F0-DD44-0A4E-973B99BC5564}"/>
              </a:ext>
            </a:extLst>
          </p:cNvPr>
          <p:cNvCxnSpPr>
            <a:cxnSpLocks/>
          </p:cNvCxnSpPr>
          <p:nvPr/>
        </p:nvCxnSpPr>
        <p:spPr>
          <a:xfrm>
            <a:off x="2932134" y="4050947"/>
            <a:ext cx="48878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769B0DD-10B8-4888-A3A4-52DEF9084AE1}"/>
              </a:ext>
            </a:extLst>
          </p:cNvPr>
          <p:cNvSpPr/>
          <p:nvPr/>
        </p:nvSpPr>
        <p:spPr>
          <a:xfrm>
            <a:off x="5136357" y="5250205"/>
            <a:ext cx="375429" cy="21714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3300B72-9254-A534-34C9-E9DCFA801D23}"/>
              </a:ext>
            </a:extLst>
          </p:cNvPr>
          <p:cNvCxnSpPr>
            <a:cxnSpLocks/>
            <a:stCxn id="34" idx="3"/>
            <a:endCxn id="25" idx="1"/>
          </p:cNvCxnSpPr>
          <p:nvPr/>
        </p:nvCxnSpPr>
        <p:spPr>
          <a:xfrm>
            <a:off x="5511786" y="5358778"/>
            <a:ext cx="2301412" cy="1528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6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25</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3" name="Rectangle 2">
            <a:extLst>
              <a:ext uri="{FF2B5EF4-FFF2-40B4-BE49-F238E27FC236}">
                <a16:creationId xmlns:a16="http://schemas.microsoft.com/office/drawing/2014/main" id="{11C1213F-1CB5-70DE-CEA0-41AAF323724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4b</a:t>
            </a:r>
          </a:p>
        </p:txBody>
      </p:sp>
      <p:pic>
        <p:nvPicPr>
          <p:cNvPr id="4" name="Picture 3">
            <a:extLst>
              <a:ext uri="{FF2B5EF4-FFF2-40B4-BE49-F238E27FC236}">
                <a16:creationId xmlns:a16="http://schemas.microsoft.com/office/drawing/2014/main" id="{A28CE6BE-9B5B-550B-8BD2-13ADBB5BCFC4}"/>
              </a:ext>
            </a:extLst>
          </p:cNvPr>
          <p:cNvPicPr>
            <a:picLocks noChangeAspect="1"/>
          </p:cNvPicPr>
          <p:nvPr/>
        </p:nvPicPr>
        <p:blipFill>
          <a:blip r:embed="rId3"/>
          <a:stretch>
            <a:fillRect/>
          </a:stretch>
        </p:blipFill>
        <p:spPr>
          <a:xfrm>
            <a:off x="769927" y="1857743"/>
            <a:ext cx="6682741" cy="312798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DC4EBE3-8A0E-EEF5-0052-963F70BF76D7}"/>
              </a:ext>
            </a:extLst>
          </p:cNvPr>
          <p:cNvSpPr/>
          <p:nvPr/>
        </p:nvSpPr>
        <p:spPr>
          <a:xfrm>
            <a:off x="768447" y="2241796"/>
            <a:ext cx="5327553" cy="274392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C80E0F3-E733-5AB6-FFFB-476D378FD54D}"/>
              </a:ext>
            </a:extLst>
          </p:cNvPr>
          <p:cNvCxnSpPr>
            <a:cxnSpLocks/>
          </p:cNvCxnSpPr>
          <p:nvPr/>
        </p:nvCxnSpPr>
        <p:spPr>
          <a:xfrm>
            <a:off x="6096000" y="4144553"/>
            <a:ext cx="177849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32F8CF-E735-34B9-4451-71FEEF179644}"/>
              </a:ext>
            </a:extLst>
          </p:cNvPr>
          <p:cNvSpPr txBox="1"/>
          <p:nvPr/>
        </p:nvSpPr>
        <p:spPr>
          <a:xfrm>
            <a:off x="7875973" y="3844471"/>
            <a:ext cx="3542190" cy="938719"/>
          </a:xfrm>
          <a:prstGeom prst="rect">
            <a:avLst/>
          </a:prstGeom>
          <a:noFill/>
        </p:spPr>
        <p:txBody>
          <a:bodyPr wrap="square" rtlCol="0">
            <a:spAutoFit/>
          </a:bodyPr>
          <a:lstStyle/>
          <a:p>
            <a:r>
              <a:rPr lang="en-US" sz="1100"/>
              <a:t>Applicants will enter all </a:t>
            </a:r>
            <a:r>
              <a:rPr lang="en-US" sz="1100" b="1"/>
              <a:t>Facility Identification Details</a:t>
            </a:r>
            <a:r>
              <a:rPr lang="en-US" sz="1100"/>
              <a:t> including optional Project Name and Facility Street Address. </a:t>
            </a:r>
            <a:br>
              <a:rPr lang="en-US" sz="1100"/>
            </a:br>
            <a:br>
              <a:rPr lang="en-US" sz="1100"/>
            </a:br>
            <a:endParaRPr lang="en-US" sz="1100"/>
          </a:p>
        </p:txBody>
      </p:sp>
    </p:spTree>
    <p:extLst>
      <p:ext uri="{BB962C8B-B14F-4D97-AF65-F5344CB8AC3E}">
        <p14:creationId xmlns:p14="http://schemas.microsoft.com/office/powerpoint/2010/main" val="336315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D7CB9A9-3DB5-8BB0-C924-280DC0649DBA}"/>
              </a:ext>
            </a:extLst>
          </p:cNvPr>
          <p:cNvGrpSpPr/>
          <p:nvPr/>
        </p:nvGrpSpPr>
        <p:grpSpPr>
          <a:xfrm>
            <a:off x="949254" y="1759818"/>
            <a:ext cx="3971935" cy="4267601"/>
            <a:chOff x="949254" y="1759818"/>
            <a:chExt cx="3971935" cy="4267601"/>
          </a:xfrm>
        </p:grpSpPr>
        <p:grpSp>
          <p:nvGrpSpPr>
            <p:cNvPr id="23" name="Group 22">
              <a:extLst>
                <a:ext uri="{FF2B5EF4-FFF2-40B4-BE49-F238E27FC236}">
                  <a16:creationId xmlns:a16="http://schemas.microsoft.com/office/drawing/2014/main" id="{6D1E756C-44CB-7A5B-CA57-11674D38F612}"/>
                </a:ext>
              </a:extLst>
            </p:cNvPr>
            <p:cNvGrpSpPr/>
            <p:nvPr/>
          </p:nvGrpSpPr>
          <p:grpSpPr>
            <a:xfrm>
              <a:off x="949254" y="1759818"/>
              <a:ext cx="3971935" cy="4267601"/>
              <a:chOff x="988690" y="1790605"/>
              <a:chExt cx="4725075" cy="4907785"/>
            </a:xfrm>
            <a:effectLst>
              <a:outerShdw blurRad="50800" dist="38100" dir="2700000" algn="tl" rotWithShape="0">
                <a:prstClr val="black">
                  <a:alpha val="40000"/>
                </a:prstClr>
              </a:outerShdw>
            </a:effectLst>
          </p:grpSpPr>
          <p:grpSp>
            <p:nvGrpSpPr>
              <p:cNvPr id="29" name="Group 28">
                <a:extLst>
                  <a:ext uri="{FF2B5EF4-FFF2-40B4-BE49-F238E27FC236}">
                    <a16:creationId xmlns:a16="http://schemas.microsoft.com/office/drawing/2014/main" id="{83D14AB5-35F4-3675-000B-A2200969EF75}"/>
                  </a:ext>
                </a:extLst>
              </p:cNvPr>
              <p:cNvGrpSpPr/>
              <p:nvPr/>
            </p:nvGrpSpPr>
            <p:grpSpPr>
              <a:xfrm>
                <a:off x="988690" y="1790605"/>
                <a:ext cx="4725075" cy="4030321"/>
                <a:chOff x="952114" y="1746103"/>
                <a:chExt cx="6524852" cy="5312769"/>
              </a:xfrm>
              <a:effectLst>
                <a:outerShdw blurRad="50800" dist="38100" dir="2700000" algn="tl" rotWithShape="0">
                  <a:prstClr val="black">
                    <a:alpha val="40000"/>
                  </a:prstClr>
                </a:outerShdw>
              </a:effectLst>
            </p:grpSpPr>
            <p:sp>
              <p:nvSpPr>
                <p:cNvPr id="35" name="Rectangle 34">
                  <a:extLst>
                    <a:ext uri="{FF2B5EF4-FFF2-40B4-BE49-F238E27FC236}">
                      <a16:creationId xmlns:a16="http://schemas.microsoft.com/office/drawing/2014/main" id="{ED954051-F3EB-FE98-4326-CF0F9F4EFAAF}"/>
                    </a:ext>
                  </a:extLst>
                </p:cNvPr>
                <p:cNvSpPr/>
                <p:nvPr/>
              </p:nvSpPr>
              <p:spPr>
                <a:xfrm>
                  <a:off x="5051835" y="1746103"/>
                  <a:ext cx="2424108" cy="39328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4DE992A-74EE-8AE1-E8B6-CDA307B749D0}"/>
                    </a:ext>
                  </a:extLst>
                </p:cNvPr>
                <p:cNvGrpSpPr/>
                <p:nvPr/>
              </p:nvGrpSpPr>
              <p:grpSpPr>
                <a:xfrm>
                  <a:off x="952114" y="1746103"/>
                  <a:ext cx="6524852" cy="5312769"/>
                  <a:chOff x="952114" y="1746103"/>
                  <a:chExt cx="6524852" cy="5312769"/>
                </a:xfrm>
              </p:grpSpPr>
              <p:pic>
                <p:nvPicPr>
                  <p:cNvPr id="37" name="Picture 36">
                    <a:extLst>
                      <a:ext uri="{FF2B5EF4-FFF2-40B4-BE49-F238E27FC236}">
                        <a16:creationId xmlns:a16="http://schemas.microsoft.com/office/drawing/2014/main" id="{C5877E21-AB89-82E1-F19F-3F2BC6E12174}"/>
                      </a:ext>
                    </a:extLst>
                  </p:cNvPr>
                  <p:cNvPicPr>
                    <a:picLocks noChangeAspect="1"/>
                  </p:cNvPicPr>
                  <p:nvPr/>
                </p:nvPicPr>
                <p:blipFill>
                  <a:blip r:embed="rId3"/>
                  <a:stretch>
                    <a:fillRect/>
                  </a:stretch>
                </p:blipFill>
                <p:spPr>
                  <a:xfrm>
                    <a:off x="961530" y="5395086"/>
                    <a:ext cx="6515436" cy="1663786"/>
                  </a:xfrm>
                  <a:prstGeom prst="rect">
                    <a:avLst/>
                  </a:prstGeom>
                </p:spPr>
              </p:pic>
              <p:pic>
                <p:nvPicPr>
                  <p:cNvPr id="38" name="Picture 37">
                    <a:extLst>
                      <a:ext uri="{FF2B5EF4-FFF2-40B4-BE49-F238E27FC236}">
                        <a16:creationId xmlns:a16="http://schemas.microsoft.com/office/drawing/2014/main" id="{6237A324-B9F8-383A-6611-131C7055EFF6}"/>
                      </a:ext>
                    </a:extLst>
                  </p:cNvPr>
                  <p:cNvPicPr>
                    <a:picLocks noChangeAspect="1"/>
                  </p:cNvPicPr>
                  <p:nvPr/>
                </p:nvPicPr>
                <p:blipFill>
                  <a:blip r:embed="rId4"/>
                  <a:stretch>
                    <a:fillRect/>
                  </a:stretch>
                </p:blipFill>
                <p:spPr>
                  <a:xfrm>
                    <a:off x="952114" y="1746103"/>
                    <a:ext cx="4286470" cy="3657788"/>
                  </a:xfrm>
                  <a:prstGeom prst="rect">
                    <a:avLst/>
                  </a:prstGeom>
                </p:spPr>
              </p:pic>
            </p:grpSp>
          </p:grpSp>
          <p:grpSp>
            <p:nvGrpSpPr>
              <p:cNvPr id="30" name="Group 29">
                <a:extLst>
                  <a:ext uri="{FF2B5EF4-FFF2-40B4-BE49-F238E27FC236}">
                    <a16:creationId xmlns:a16="http://schemas.microsoft.com/office/drawing/2014/main" id="{B0850B5C-576E-62AE-A935-66D74482BC5F}"/>
                  </a:ext>
                </a:extLst>
              </p:cNvPr>
              <p:cNvGrpSpPr/>
              <p:nvPr/>
            </p:nvGrpSpPr>
            <p:grpSpPr>
              <a:xfrm>
                <a:off x="988690" y="5434540"/>
                <a:ext cx="4724334" cy="1263850"/>
                <a:chOff x="63756" y="3764287"/>
                <a:chExt cx="4717515" cy="1263850"/>
              </a:xfrm>
            </p:grpSpPr>
            <p:grpSp>
              <p:nvGrpSpPr>
                <p:cNvPr id="31" name="Group 30">
                  <a:extLst>
                    <a:ext uri="{FF2B5EF4-FFF2-40B4-BE49-F238E27FC236}">
                      <a16:creationId xmlns:a16="http://schemas.microsoft.com/office/drawing/2014/main" id="{D38E251F-D805-4DEC-3FD0-D65EA536C343}"/>
                    </a:ext>
                  </a:extLst>
                </p:cNvPr>
                <p:cNvGrpSpPr/>
                <p:nvPr/>
              </p:nvGrpSpPr>
              <p:grpSpPr>
                <a:xfrm>
                  <a:off x="63756" y="3764287"/>
                  <a:ext cx="4717515" cy="1263850"/>
                  <a:chOff x="995509" y="5409762"/>
                  <a:chExt cx="4717515" cy="1263850"/>
                </a:xfrm>
              </p:grpSpPr>
              <p:pic>
                <p:nvPicPr>
                  <p:cNvPr id="33" name="Picture 32">
                    <a:extLst>
                      <a:ext uri="{FF2B5EF4-FFF2-40B4-BE49-F238E27FC236}">
                        <a16:creationId xmlns:a16="http://schemas.microsoft.com/office/drawing/2014/main" id="{84C2163F-D908-ACE5-8813-31B24FB15944}"/>
                      </a:ext>
                    </a:extLst>
                  </p:cNvPr>
                  <p:cNvPicPr>
                    <a:picLocks noChangeAspect="1"/>
                  </p:cNvPicPr>
                  <p:nvPr/>
                </p:nvPicPr>
                <p:blipFill>
                  <a:blip r:embed="rId5"/>
                  <a:stretch>
                    <a:fillRect/>
                  </a:stretch>
                </p:blipFill>
                <p:spPr>
                  <a:xfrm>
                    <a:off x="995509" y="5531221"/>
                    <a:ext cx="3843191" cy="1142391"/>
                  </a:xfrm>
                  <a:prstGeom prst="rect">
                    <a:avLst/>
                  </a:prstGeom>
                </p:spPr>
              </p:pic>
              <p:sp>
                <p:nvSpPr>
                  <p:cNvPr id="34" name="Rectangle 33">
                    <a:extLst>
                      <a:ext uri="{FF2B5EF4-FFF2-40B4-BE49-F238E27FC236}">
                        <a16:creationId xmlns:a16="http://schemas.microsoft.com/office/drawing/2014/main" id="{A3E4AE9A-33BC-2EDA-96C4-511518367719}"/>
                      </a:ext>
                    </a:extLst>
                  </p:cNvPr>
                  <p:cNvSpPr/>
                  <p:nvPr/>
                </p:nvSpPr>
                <p:spPr>
                  <a:xfrm>
                    <a:off x="4781252" y="5409762"/>
                    <a:ext cx="931772" cy="1261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a:extLst>
                    <a:ext uri="{FF2B5EF4-FFF2-40B4-BE49-F238E27FC236}">
                      <a16:creationId xmlns:a16="http://schemas.microsoft.com/office/drawing/2014/main" id="{BE64D958-00B4-6E80-BB5E-519A06170CF3}"/>
                    </a:ext>
                  </a:extLst>
                </p:cNvPr>
                <p:cNvPicPr>
                  <a:picLocks noChangeAspect="1"/>
                </p:cNvPicPr>
                <p:nvPr/>
              </p:nvPicPr>
              <p:blipFill>
                <a:blip r:embed="rId6"/>
                <a:stretch>
                  <a:fillRect/>
                </a:stretch>
              </p:blipFill>
              <p:spPr>
                <a:xfrm>
                  <a:off x="4130873" y="4791152"/>
                  <a:ext cx="602971" cy="187018"/>
                </a:xfrm>
                <a:prstGeom prst="rect">
                  <a:avLst/>
                </a:prstGeom>
              </p:spPr>
            </p:pic>
          </p:grpSp>
        </p:grpSp>
        <p:sp>
          <p:nvSpPr>
            <p:cNvPr id="40" name="Rectangle 39">
              <a:extLst>
                <a:ext uri="{FF2B5EF4-FFF2-40B4-BE49-F238E27FC236}">
                  <a16:creationId xmlns:a16="http://schemas.microsoft.com/office/drawing/2014/main" id="{B203861B-6600-6384-77B5-031BF0C52F12}"/>
                </a:ext>
              </a:extLst>
            </p:cNvPr>
            <p:cNvSpPr/>
            <p:nvPr/>
          </p:nvSpPr>
          <p:spPr>
            <a:xfrm>
              <a:off x="949254" y="4800600"/>
              <a:ext cx="1292296" cy="211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4563C0D5-776B-B16C-8546-790A949C86C4}"/>
                </a:ext>
              </a:extLst>
            </p:cNvPr>
            <p:cNvPicPr>
              <a:picLocks noChangeAspect="1"/>
            </p:cNvPicPr>
            <p:nvPr/>
          </p:nvPicPr>
          <p:blipFill>
            <a:blip r:embed="rId7"/>
            <a:stretch>
              <a:fillRect/>
            </a:stretch>
          </p:blipFill>
          <p:spPr>
            <a:xfrm>
              <a:off x="949254" y="4188519"/>
              <a:ext cx="3525040" cy="745242"/>
            </a:xfrm>
            <a:prstGeom prst="rect">
              <a:avLst/>
            </a:prstGeom>
          </p:spPr>
        </p:pic>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26</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9" name="Rectangle 8">
            <a:extLst>
              <a:ext uri="{FF2B5EF4-FFF2-40B4-BE49-F238E27FC236}">
                <a16:creationId xmlns:a16="http://schemas.microsoft.com/office/drawing/2014/main" id="{18296A28-7BAE-698D-811D-8DDC0069AD1F}"/>
              </a:ext>
            </a:extLst>
          </p:cNvPr>
          <p:cNvSpPr/>
          <p:nvPr/>
        </p:nvSpPr>
        <p:spPr>
          <a:xfrm>
            <a:off x="954986" y="1798738"/>
            <a:ext cx="3369364" cy="53225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A501276-0308-7034-48D1-2A0C0EB8D6AA}"/>
              </a:ext>
            </a:extLst>
          </p:cNvPr>
          <p:cNvCxnSpPr>
            <a:cxnSpLocks/>
            <a:stCxn id="9" idx="3"/>
            <a:endCxn id="11" idx="1"/>
          </p:cNvCxnSpPr>
          <p:nvPr/>
        </p:nvCxnSpPr>
        <p:spPr>
          <a:xfrm flipV="1">
            <a:off x="4324350" y="2059333"/>
            <a:ext cx="2942520" cy="553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7AE617-3D34-601F-E597-DCBAB78834EB}"/>
              </a:ext>
            </a:extLst>
          </p:cNvPr>
          <p:cNvSpPr/>
          <p:nvPr/>
        </p:nvSpPr>
        <p:spPr>
          <a:xfrm>
            <a:off x="949254" y="2352704"/>
            <a:ext cx="3375096" cy="86443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0DD3FF-8DB9-549B-0B17-2CF305F758E5}"/>
              </a:ext>
            </a:extLst>
          </p:cNvPr>
          <p:cNvSpPr/>
          <p:nvPr/>
        </p:nvSpPr>
        <p:spPr>
          <a:xfrm>
            <a:off x="954986" y="3295720"/>
            <a:ext cx="3413208" cy="849461"/>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E494DD0-1EC3-CB69-27C8-E40DBB63F3A3}"/>
              </a:ext>
            </a:extLst>
          </p:cNvPr>
          <p:cNvCxnSpPr>
            <a:cxnSpLocks/>
            <a:stCxn id="6" idx="3"/>
          </p:cNvCxnSpPr>
          <p:nvPr/>
        </p:nvCxnSpPr>
        <p:spPr>
          <a:xfrm flipV="1">
            <a:off x="4324350" y="2769016"/>
            <a:ext cx="3011100" cy="1590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80CAB7-973D-869F-1110-A2C851577552}"/>
              </a:ext>
            </a:extLst>
          </p:cNvPr>
          <p:cNvCxnSpPr>
            <a:cxnSpLocks/>
            <a:stCxn id="8" idx="3"/>
            <a:endCxn id="17" idx="1"/>
          </p:cNvCxnSpPr>
          <p:nvPr/>
        </p:nvCxnSpPr>
        <p:spPr>
          <a:xfrm>
            <a:off x="4368194" y="3720451"/>
            <a:ext cx="2902618" cy="838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8F9D21-A7A1-7E5B-A69E-6CD2C2F4D77F}"/>
              </a:ext>
            </a:extLst>
          </p:cNvPr>
          <p:cNvSpPr/>
          <p:nvPr/>
        </p:nvSpPr>
        <p:spPr>
          <a:xfrm>
            <a:off x="948631" y="4206449"/>
            <a:ext cx="3419563" cy="181864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9BB8A24-1505-2A23-C3F8-5B4A55C8DCEE}"/>
              </a:ext>
            </a:extLst>
          </p:cNvPr>
          <p:cNvCxnSpPr>
            <a:cxnSpLocks/>
          </p:cNvCxnSpPr>
          <p:nvPr/>
        </p:nvCxnSpPr>
        <p:spPr>
          <a:xfrm>
            <a:off x="4368194" y="4928429"/>
            <a:ext cx="28149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97DEA8E-A0FE-C1B4-028E-B5BC46EA9CFD}"/>
              </a:ext>
            </a:extLst>
          </p:cNvPr>
          <p:cNvSpPr/>
          <p:nvPr/>
        </p:nvSpPr>
        <p:spPr>
          <a:xfrm>
            <a:off x="4368817" y="5821347"/>
            <a:ext cx="511824" cy="163784"/>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04155AD-F423-4ECB-C719-7B3D1C5533C5}"/>
              </a:ext>
            </a:extLst>
          </p:cNvPr>
          <p:cNvCxnSpPr>
            <a:cxnSpLocks/>
            <a:stCxn id="26" idx="3"/>
            <a:endCxn id="22" idx="1"/>
          </p:cNvCxnSpPr>
          <p:nvPr/>
        </p:nvCxnSpPr>
        <p:spPr>
          <a:xfrm flipV="1">
            <a:off x="4880641" y="5902658"/>
            <a:ext cx="2386229" cy="58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4b</a:t>
            </a:r>
          </a:p>
        </p:txBody>
      </p:sp>
      <p:sp>
        <p:nvSpPr>
          <p:cNvPr id="11" name="TextBox 10">
            <a:extLst>
              <a:ext uri="{FF2B5EF4-FFF2-40B4-BE49-F238E27FC236}">
                <a16:creationId xmlns:a16="http://schemas.microsoft.com/office/drawing/2014/main" id="{CCE4E7DE-68F8-97C2-1F18-E0367EDEBD01}"/>
              </a:ext>
            </a:extLst>
          </p:cNvPr>
          <p:cNvSpPr txBox="1"/>
          <p:nvPr/>
        </p:nvSpPr>
        <p:spPr>
          <a:xfrm>
            <a:off x="7266870" y="1843889"/>
            <a:ext cx="4547808" cy="430887"/>
          </a:xfrm>
          <a:prstGeom prst="rect">
            <a:avLst/>
          </a:prstGeom>
          <a:noFill/>
        </p:spPr>
        <p:txBody>
          <a:bodyPr wrap="square" rtlCol="0">
            <a:spAutoFit/>
          </a:bodyPr>
          <a:lstStyle/>
          <a:p>
            <a:r>
              <a:rPr lang="en-US" sz="1100"/>
              <a:t>Applicants will enter the facility </a:t>
            </a:r>
            <a:r>
              <a:rPr lang="en-US" sz="1100" b="1"/>
              <a:t>Latitude</a:t>
            </a:r>
            <a:r>
              <a:rPr lang="en-US" sz="1100"/>
              <a:t> and </a:t>
            </a:r>
            <a:r>
              <a:rPr lang="en-US" sz="1100" b="1"/>
              <a:t>Longitude </a:t>
            </a:r>
            <a:r>
              <a:rPr lang="en-US" sz="1100"/>
              <a:t>and identify if the facility is located on land under Tribal Regulatory Authority. </a:t>
            </a:r>
          </a:p>
        </p:txBody>
      </p:sp>
      <p:sp>
        <p:nvSpPr>
          <p:cNvPr id="14" name="TextBox 13">
            <a:extLst>
              <a:ext uri="{FF2B5EF4-FFF2-40B4-BE49-F238E27FC236}">
                <a16:creationId xmlns:a16="http://schemas.microsoft.com/office/drawing/2014/main" id="{7BA6CAA7-F55D-6332-3088-DC4EBF7C89EF}"/>
              </a:ext>
            </a:extLst>
          </p:cNvPr>
          <p:cNvSpPr txBox="1"/>
          <p:nvPr/>
        </p:nvSpPr>
        <p:spPr>
          <a:xfrm>
            <a:off x="7335450" y="2634242"/>
            <a:ext cx="4547808" cy="261610"/>
          </a:xfrm>
          <a:prstGeom prst="rect">
            <a:avLst/>
          </a:prstGeom>
          <a:noFill/>
        </p:spPr>
        <p:txBody>
          <a:bodyPr wrap="square" rtlCol="0">
            <a:spAutoFit/>
          </a:bodyPr>
          <a:lstStyle/>
          <a:p>
            <a:r>
              <a:rPr lang="en-US" sz="1100"/>
              <a:t>Applicants will select the facility </a:t>
            </a:r>
            <a:r>
              <a:rPr lang="en-US" sz="1100" b="1"/>
              <a:t>Technology Type</a:t>
            </a:r>
            <a:endParaRPr lang="en-US" sz="1100"/>
          </a:p>
        </p:txBody>
      </p:sp>
      <p:sp>
        <p:nvSpPr>
          <p:cNvPr id="17" name="TextBox 16">
            <a:extLst>
              <a:ext uri="{FF2B5EF4-FFF2-40B4-BE49-F238E27FC236}">
                <a16:creationId xmlns:a16="http://schemas.microsoft.com/office/drawing/2014/main" id="{A6169FCF-ACAB-9428-1650-25CE67876DF8}"/>
              </a:ext>
            </a:extLst>
          </p:cNvPr>
          <p:cNvSpPr txBox="1"/>
          <p:nvPr/>
        </p:nvSpPr>
        <p:spPr>
          <a:xfrm>
            <a:off x="7270812" y="3288812"/>
            <a:ext cx="4547808" cy="1031051"/>
          </a:xfrm>
          <a:prstGeom prst="rect">
            <a:avLst/>
          </a:prstGeom>
          <a:noFill/>
        </p:spPr>
        <p:txBody>
          <a:bodyPr wrap="square" lIns="91440" tIns="45720" rIns="91440" bIns="45720" rtlCol="0" anchor="t">
            <a:spAutoFit/>
          </a:bodyPr>
          <a:lstStyle/>
          <a:p>
            <a:r>
              <a:rPr lang="en-US" sz="1100"/>
              <a:t>Applicants will enter the </a:t>
            </a:r>
            <a:r>
              <a:rPr lang="en-US" sz="1100" b="1"/>
              <a:t>energy generating capacity</a:t>
            </a:r>
            <a:r>
              <a:rPr lang="en-US" sz="1100"/>
              <a:t> of the facility. </a:t>
            </a:r>
          </a:p>
          <a:p>
            <a:endParaRPr lang="en-US" sz="600" i="1"/>
          </a:p>
          <a:p>
            <a:r>
              <a:rPr lang="en-US" sz="1100" i="1"/>
              <a:t>Note: fields are conditional based on the technology type selected. For example, if the applicant selects Wind Energy Facility, the applicant will be prompted to complete only Energy Generating Capacity (kW AC).</a:t>
            </a:r>
            <a:endParaRPr lang="en-US" sz="1100"/>
          </a:p>
        </p:txBody>
      </p:sp>
      <p:sp>
        <p:nvSpPr>
          <p:cNvPr id="20" name="TextBox 19">
            <a:extLst>
              <a:ext uri="{FF2B5EF4-FFF2-40B4-BE49-F238E27FC236}">
                <a16:creationId xmlns:a16="http://schemas.microsoft.com/office/drawing/2014/main" id="{759E569B-7B47-E050-D3EF-D83F4E04326F}"/>
              </a:ext>
            </a:extLst>
          </p:cNvPr>
          <p:cNvSpPr txBox="1"/>
          <p:nvPr/>
        </p:nvSpPr>
        <p:spPr>
          <a:xfrm>
            <a:off x="7270812" y="4351134"/>
            <a:ext cx="4547808" cy="1215717"/>
          </a:xfrm>
          <a:prstGeom prst="rect">
            <a:avLst/>
          </a:prstGeom>
          <a:noFill/>
        </p:spPr>
        <p:txBody>
          <a:bodyPr wrap="square" rtlCol="0">
            <a:spAutoFit/>
          </a:bodyPr>
          <a:lstStyle/>
          <a:p>
            <a:r>
              <a:rPr lang="en-US" sz="1100"/>
              <a:t>Applicants will be prompted to enter </a:t>
            </a:r>
            <a:r>
              <a:rPr lang="en-US" sz="1100" b="1"/>
              <a:t>Facility Usage</a:t>
            </a:r>
            <a:r>
              <a:rPr lang="en-US" sz="1100"/>
              <a:t> details including Customer Type, Ownership Model, Point of Interconnection, and Additional Selection Criteria. </a:t>
            </a:r>
          </a:p>
          <a:p>
            <a:endParaRPr lang="en-US" sz="600"/>
          </a:p>
          <a:p>
            <a:r>
              <a:rPr lang="en-US" sz="1100" i="1"/>
              <a:t>Note: Facility Usage is conditional for each subcategory based on requirements outlined in guidance. Questions and response options will differ across each subcategory. </a:t>
            </a:r>
          </a:p>
        </p:txBody>
      </p:sp>
      <p:sp>
        <p:nvSpPr>
          <p:cNvPr id="22" name="TextBox 21">
            <a:extLst>
              <a:ext uri="{FF2B5EF4-FFF2-40B4-BE49-F238E27FC236}">
                <a16:creationId xmlns:a16="http://schemas.microsoft.com/office/drawing/2014/main" id="{059397B1-277E-9A85-9CCE-68D02438B0DE}"/>
              </a:ext>
            </a:extLst>
          </p:cNvPr>
          <p:cNvSpPr txBox="1"/>
          <p:nvPr/>
        </p:nvSpPr>
        <p:spPr>
          <a:xfrm>
            <a:off x="7266870" y="5687214"/>
            <a:ext cx="4616388" cy="430887"/>
          </a:xfrm>
          <a:prstGeom prst="rect">
            <a:avLst/>
          </a:prstGeom>
          <a:noFill/>
        </p:spPr>
        <p:txBody>
          <a:bodyPr wrap="square" rtlCol="0">
            <a:spAutoFit/>
          </a:bodyPr>
          <a:lstStyle/>
          <a:p>
            <a:r>
              <a:rPr lang="en-US" sz="1100"/>
              <a:t>Once all required fields have been completed, applicants will select </a:t>
            </a:r>
            <a:r>
              <a:rPr lang="en-US" sz="1100" b="1"/>
              <a:t>Next</a:t>
            </a:r>
            <a:r>
              <a:rPr lang="en-US" sz="1100"/>
              <a:t> to move on to required documentation. </a:t>
            </a:r>
          </a:p>
        </p:txBody>
      </p:sp>
    </p:spTree>
    <p:extLst>
      <p:ext uri="{BB962C8B-B14F-4D97-AF65-F5344CB8AC3E}">
        <p14:creationId xmlns:p14="http://schemas.microsoft.com/office/powerpoint/2010/main" val="214359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27</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attach all required documents. </a:t>
            </a:r>
          </a:p>
        </p:txBody>
      </p:sp>
      <p:sp>
        <p:nvSpPr>
          <p:cNvPr id="3" name="Rectangle 2">
            <a:extLst>
              <a:ext uri="{FF2B5EF4-FFF2-40B4-BE49-F238E27FC236}">
                <a16:creationId xmlns:a16="http://schemas.microsoft.com/office/drawing/2014/main" id="{43373134-72B0-956B-8130-9CC83508D202}"/>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4b</a:t>
            </a:r>
          </a:p>
        </p:txBody>
      </p:sp>
      <p:grpSp>
        <p:nvGrpSpPr>
          <p:cNvPr id="8" name="Group 7">
            <a:extLst>
              <a:ext uri="{FF2B5EF4-FFF2-40B4-BE49-F238E27FC236}">
                <a16:creationId xmlns:a16="http://schemas.microsoft.com/office/drawing/2014/main" id="{601BA9F9-1AE7-9D10-BEDC-D058FCD89208}"/>
              </a:ext>
            </a:extLst>
          </p:cNvPr>
          <p:cNvGrpSpPr/>
          <p:nvPr/>
        </p:nvGrpSpPr>
        <p:grpSpPr>
          <a:xfrm>
            <a:off x="838201" y="1611522"/>
            <a:ext cx="6854072" cy="3687604"/>
            <a:chOff x="838201" y="1611522"/>
            <a:chExt cx="6854072" cy="3687604"/>
          </a:xfrm>
        </p:grpSpPr>
        <p:pic>
          <p:nvPicPr>
            <p:cNvPr id="11" name="Picture 10">
              <a:extLst>
                <a:ext uri="{FF2B5EF4-FFF2-40B4-BE49-F238E27FC236}">
                  <a16:creationId xmlns:a16="http://schemas.microsoft.com/office/drawing/2014/main" id="{5B5E5A5F-7317-5401-ECF5-55296BA105BF}"/>
                </a:ext>
              </a:extLst>
            </p:cNvPr>
            <p:cNvPicPr>
              <a:picLocks noChangeAspect="1"/>
            </p:cNvPicPr>
            <p:nvPr/>
          </p:nvPicPr>
          <p:blipFill>
            <a:blip r:embed="rId3"/>
            <a:stretch>
              <a:fillRect/>
            </a:stretch>
          </p:blipFill>
          <p:spPr>
            <a:xfrm>
              <a:off x="838201" y="1611522"/>
              <a:ext cx="6854072" cy="3687604"/>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DAFF4B77-F743-007B-2FD2-78CB32A21781}"/>
                </a:ext>
              </a:extLst>
            </p:cNvPr>
            <p:cNvSpPr/>
            <p:nvPr/>
          </p:nvSpPr>
          <p:spPr>
            <a:xfrm>
              <a:off x="999243" y="2300136"/>
              <a:ext cx="5192612" cy="7875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5CDA5B6-E078-D02B-6EB0-40FB870B48A8}"/>
                </a:ext>
              </a:extLst>
            </p:cNvPr>
            <p:cNvSpPr txBox="1"/>
            <p:nvPr/>
          </p:nvSpPr>
          <p:spPr>
            <a:xfrm>
              <a:off x="986384" y="2263074"/>
              <a:ext cx="5109615" cy="854080"/>
            </a:xfrm>
            <a:prstGeom prst="rect">
              <a:avLst/>
            </a:prstGeom>
            <a:noFill/>
          </p:spPr>
          <p:txBody>
            <a:bodyPr wrap="square">
              <a:spAutoFit/>
            </a:bodyPr>
            <a:lstStyle/>
            <a:p>
              <a:pPr marL="171450" indent="-171450">
                <a:buFont typeface="Arial" panose="020B0604020202020204" pitchFamily="34" charset="0"/>
                <a:buChar char="•"/>
              </a:pPr>
              <a:r>
                <a:rPr lang="en-US" sz="550"/>
                <a:t>A copy of the final, executed interconnection agreement, if applicable (see below) executed by each party on or before the date of application submission.</a:t>
              </a:r>
              <a:br>
                <a:rPr lang="en-US" sz="550"/>
              </a:br>
              <a:br>
                <a:rPr lang="en-US" sz="550"/>
              </a:br>
              <a:r>
                <a:rPr lang="en-US" sz="550"/>
                <a:t>If the facility is located in a market where the interconnection agreement cannot be countersigned by the interconnecting utility prior to completion of construction or interconnection of the facility, the applicant must provide: </a:t>
              </a:r>
              <a:br>
                <a:rPr lang="en-US" sz="550"/>
              </a:br>
              <a:r>
                <a:rPr lang="en-US" sz="550"/>
                <a:t>1) a copy of the submitted interconnection agreement with proof of submission</a:t>
              </a:r>
              <a:br>
                <a:rPr lang="en-US" sz="550"/>
              </a:br>
              <a:r>
                <a:rPr lang="en-US" sz="550"/>
                <a:t>2) a copy of the final completed interconnection screen/study, and </a:t>
              </a:r>
              <a:br>
                <a:rPr lang="en-US" sz="550"/>
              </a:br>
              <a:r>
                <a:rPr lang="en-US" sz="550"/>
                <a:t>3) either a conditional approval letter  that identifies the specific facility from the interconnecting utility or an  affidavit stating that, based on the interconnecting utility’s guidance, the facility’s interconnection agreement cannot be countersigned by the interconnecting utility and executed until after construction of the facility.</a:t>
              </a:r>
            </a:p>
          </p:txBody>
        </p:sp>
        <p:sp>
          <p:nvSpPr>
            <p:cNvPr id="17" name="Rectangle 16">
              <a:extLst>
                <a:ext uri="{FF2B5EF4-FFF2-40B4-BE49-F238E27FC236}">
                  <a16:creationId xmlns:a16="http://schemas.microsoft.com/office/drawing/2014/main" id="{606A81D0-4AFF-A0B0-EB01-4C43D055E6F6}"/>
                </a:ext>
              </a:extLst>
            </p:cNvPr>
            <p:cNvSpPr/>
            <p:nvPr/>
          </p:nvSpPr>
          <p:spPr>
            <a:xfrm>
              <a:off x="1121790" y="3676454"/>
              <a:ext cx="4873657" cy="25451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6291099-7E43-0F58-5A9A-CE35B01F9741}"/>
                </a:ext>
              </a:extLst>
            </p:cNvPr>
            <p:cNvSpPr txBox="1"/>
            <p:nvPr/>
          </p:nvSpPr>
          <p:spPr>
            <a:xfrm>
              <a:off x="1074134" y="3662731"/>
              <a:ext cx="5042830" cy="276999"/>
            </a:xfrm>
            <a:prstGeom prst="rect">
              <a:avLst/>
            </a:prstGeom>
            <a:noFill/>
          </p:spPr>
          <p:txBody>
            <a:bodyPr wrap="square">
              <a:spAutoFit/>
            </a:bodyPr>
            <a:lstStyle/>
            <a:p>
              <a:r>
                <a:rPr lang="en-US" sz="600"/>
                <a:t>Documentation demonstrating applicant meets Ownership Criteria if applying under Additional Selection Criteria. See section 7.07 of the 2025 current Revenue Procedure for detailed requirements. </a:t>
              </a:r>
            </a:p>
          </p:txBody>
        </p:sp>
      </p:grpSp>
      <p:sp>
        <p:nvSpPr>
          <p:cNvPr id="20" name="TextBox 19">
            <a:extLst>
              <a:ext uri="{FF2B5EF4-FFF2-40B4-BE49-F238E27FC236}">
                <a16:creationId xmlns:a16="http://schemas.microsoft.com/office/drawing/2014/main" id="{3A84DEE3-4B4B-28D7-255A-0F2CDF5E8BED}"/>
              </a:ext>
            </a:extLst>
          </p:cNvPr>
          <p:cNvSpPr txBox="1"/>
          <p:nvPr/>
        </p:nvSpPr>
        <p:spPr>
          <a:xfrm>
            <a:off x="7918882" y="2960417"/>
            <a:ext cx="3542190" cy="1107996"/>
          </a:xfrm>
          <a:prstGeom prst="rect">
            <a:avLst/>
          </a:prstGeom>
          <a:noFill/>
        </p:spPr>
        <p:txBody>
          <a:bodyPr wrap="square" rtlCol="0">
            <a:spAutoFit/>
          </a:bodyPr>
          <a:lstStyle/>
          <a:p>
            <a:r>
              <a:rPr lang="en-US" sz="1100"/>
              <a:t>Applicants will be prompted to attach all required documents per category requirements outlined in the current Revenue Procedure. </a:t>
            </a:r>
          </a:p>
          <a:p>
            <a:endParaRPr lang="en-US" sz="1100"/>
          </a:p>
          <a:p>
            <a:r>
              <a:rPr lang="en-US" sz="1100" i="1"/>
              <a:t>Note: Documentation requirements are conditional based on subcategory chosen by the applicant.</a:t>
            </a:r>
          </a:p>
        </p:txBody>
      </p:sp>
      <p:cxnSp>
        <p:nvCxnSpPr>
          <p:cNvPr id="21" name="Straight Connector 20">
            <a:extLst>
              <a:ext uri="{FF2B5EF4-FFF2-40B4-BE49-F238E27FC236}">
                <a16:creationId xmlns:a16="http://schemas.microsoft.com/office/drawing/2014/main" id="{9892F2B2-6A99-A9B7-D728-22F29AFD61F4}"/>
              </a:ext>
            </a:extLst>
          </p:cNvPr>
          <p:cNvCxnSpPr>
            <a:cxnSpLocks/>
          </p:cNvCxnSpPr>
          <p:nvPr/>
        </p:nvCxnSpPr>
        <p:spPr>
          <a:xfrm>
            <a:off x="6145245" y="3566866"/>
            <a:ext cx="180191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5C78AD2-AFFF-91CA-DF14-1C8226590641}"/>
              </a:ext>
            </a:extLst>
          </p:cNvPr>
          <p:cNvSpPr/>
          <p:nvPr/>
        </p:nvSpPr>
        <p:spPr>
          <a:xfrm>
            <a:off x="976551" y="1873181"/>
            <a:ext cx="5192611" cy="3015732"/>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2AF58B-DA5F-4D73-EB90-5C36D2D5E1AD}"/>
              </a:ext>
            </a:extLst>
          </p:cNvPr>
          <p:cNvSpPr/>
          <p:nvPr/>
        </p:nvSpPr>
        <p:spPr>
          <a:xfrm>
            <a:off x="5397727" y="5027438"/>
            <a:ext cx="794128" cy="22449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4D4AEE-C4D6-B504-C0CB-D5B0BCB623F6}"/>
              </a:ext>
            </a:extLst>
          </p:cNvPr>
          <p:cNvSpPr txBox="1"/>
          <p:nvPr/>
        </p:nvSpPr>
        <p:spPr>
          <a:xfrm>
            <a:off x="7792755" y="4836084"/>
            <a:ext cx="3542190" cy="600164"/>
          </a:xfrm>
          <a:prstGeom prst="rect">
            <a:avLst/>
          </a:prstGeom>
          <a:noFill/>
        </p:spPr>
        <p:txBody>
          <a:bodyPr wrap="square" rtlCol="0">
            <a:spAutoFit/>
          </a:bodyPr>
          <a:lstStyle/>
          <a:p>
            <a:r>
              <a:rPr lang="en-US" sz="1100"/>
              <a:t>Once required documents have been attached, applicants will select </a:t>
            </a:r>
            <a:r>
              <a:rPr lang="en-US" sz="1100" b="1"/>
              <a:t>Next</a:t>
            </a:r>
            <a:r>
              <a:rPr lang="en-US" sz="1100"/>
              <a:t> to review their application prior to submission. </a:t>
            </a:r>
          </a:p>
        </p:txBody>
      </p:sp>
      <p:cxnSp>
        <p:nvCxnSpPr>
          <p:cNvPr id="25" name="Straight Connector 24">
            <a:extLst>
              <a:ext uri="{FF2B5EF4-FFF2-40B4-BE49-F238E27FC236}">
                <a16:creationId xmlns:a16="http://schemas.microsoft.com/office/drawing/2014/main" id="{84FB3BCE-EF93-69DF-A4E9-53FC9E164250}"/>
              </a:ext>
            </a:extLst>
          </p:cNvPr>
          <p:cNvCxnSpPr>
            <a:cxnSpLocks/>
          </p:cNvCxnSpPr>
          <p:nvPr/>
        </p:nvCxnSpPr>
        <p:spPr>
          <a:xfrm>
            <a:off x="6251247" y="5128547"/>
            <a:ext cx="1541508" cy="761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98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14DBA2-20C1-97D7-A8C5-44FE84103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514658"/>
            <a:ext cx="6599699" cy="184813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28</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5" name="Rectangle 4">
            <a:extLst>
              <a:ext uri="{FF2B5EF4-FFF2-40B4-BE49-F238E27FC236}">
                <a16:creationId xmlns:a16="http://schemas.microsoft.com/office/drawing/2014/main" id="{45AC4285-B96F-DD66-C634-468ABCE3187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4b</a:t>
            </a:r>
          </a:p>
        </p:txBody>
      </p:sp>
      <p:sp>
        <p:nvSpPr>
          <p:cNvPr id="21" name="TextBox 20">
            <a:extLst>
              <a:ext uri="{FF2B5EF4-FFF2-40B4-BE49-F238E27FC236}">
                <a16:creationId xmlns:a16="http://schemas.microsoft.com/office/drawing/2014/main" id="{EC16880E-D76D-08F8-7974-6C5372708622}"/>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22" name="TextBox 21">
            <a:extLst>
              <a:ext uri="{FF2B5EF4-FFF2-40B4-BE49-F238E27FC236}">
                <a16:creationId xmlns:a16="http://schemas.microsoft.com/office/drawing/2014/main" id="{07B7EF29-D4BC-A62D-F5E2-7685214234D7}"/>
              </a:ext>
            </a:extLst>
          </p:cNvPr>
          <p:cNvSpPr txBox="1"/>
          <p:nvPr/>
        </p:nvSpPr>
        <p:spPr>
          <a:xfrm>
            <a:off x="7830423" y="3628600"/>
            <a:ext cx="3542190" cy="938719"/>
          </a:xfrm>
          <a:prstGeom prst="rect">
            <a:avLst/>
          </a:prstGeom>
          <a:noFill/>
        </p:spPr>
        <p:txBody>
          <a:bodyPr wrap="square" lIns="91440" tIns="45720" rIns="91440" bIns="45720" rtlCol="0" anchor="t">
            <a:spAutoFit/>
          </a:bodyPr>
          <a:lstStyle/>
          <a:p>
            <a:r>
              <a:rPr lang="en-US" sz="1100"/>
              <a:t>Applicants will be required to </a:t>
            </a:r>
            <a:r>
              <a:rPr lang="en-US" sz="1100" b="1"/>
              <a:t>Attest</a:t>
            </a:r>
            <a:r>
              <a:rPr lang="en-US" sz="1100"/>
              <a:t> to all required Attestations prior to submission.</a:t>
            </a:r>
            <a:br>
              <a:rPr lang="en-US" sz="1100"/>
            </a:br>
            <a:br>
              <a:rPr lang="en-US" sz="1100"/>
            </a:br>
            <a:r>
              <a:rPr lang="en-US" sz="1100" i="1"/>
              <a:t>Note: Some attestations are conditional based on subcategory selected and applicant responses. </a:t>
            </a:r>
            <a:endParaRPr lang="en-US" sz="1100"/>
          </a:p>
        </p:txBody>
      </p:sp>
      <p:sp>
        <p:nvSpPr>
          <p:cNvPr id="24" name="TextBox 23">
            <a:extLst>
              <a:ext uri="{FF2B5EF4-FFF2-40B4-BE49-F238E27FC236}">
                <a16:creationId xmlns:a16="http://schemas.microsoft.com/office/drawing/2014/main" id="{301B97BA-5498-564E-93F7-420C12B52404}"/>
              </a:ext>
            </a:extLst>
          </p:cNvPr>
          <p:cNvSpPr txBox="1"/>
          <p:nvPr/>
        </p:nvSpPr>
        <p:spPr>
          <a:xfrm>
            <a:off x="7824161" y="1502387"/>
            <a:ext cx="3542190" cy="430887"/>
          </a:xfrm>
          <a:prstGeom prst="rect">
            <a:avLst/>
          </a:prstGeom>
          <a:noFill/>
        </p:spPr>
        <p:txBody>
          <a:bodyPr wrap="square" rtlCol="0">
            <a:spAutoFit/>
          </a:bodyPr>
          <a:lstStyle/>
          <a:p>
            <a:r>
              <a:rPr lang="en-US" sz="1100"/>
              <a:t>Applicants will select </a:t>
            </a:r>
            <a:r>
              <a:rPr lang="en-US" sz="1100" b="1"/>
              <a:t>Submit</a:t>
            </a:r>
            <a:r>
              <a:rPr lang="en-US" sz="1100"/>
              <a:t> and be prompted to agree to required Attestations. </a:t>
            </a:r>
            <a:endParaRPr lang="en-US" sz="1100" i="1"/>
          </a:p>
        </p:txBody>
      </p:sp>
      <p:sp>
        <p:nvSpPr>
          <p:cNvPr id="25" name="TextBox 24">
            <a:extLst>
              <a:ext uri="{FF2B5EF4-FFF2-40B4-BE49-F238E27FC236}">
                <a16:creationId xmlns:a16="http://schemas.microsoft.com/office/drawing/2014/main" id="{E3A93A3C-31B6-70D0-032F-818F117B211C}"/>
              </a:ext>
            </a:extLst>
          </p:cNvPr>
          <p:cNvSpPr txBox="1"/>
          <p:nvPr/>
        </p:nvSpPr>
        <p:spPr>
          <a:xfrm>
            <a:off x="7869760" y="5353365"/>
            <a:ext cx="3542190" cy="430887"/>
          </a:xfrm>
          <a:prstGeom prst="rect">
            <a:avLst/>
          </a:prstGeom>
          <a:noFill/>
        </p:spPr>
        <p:txBody>
          <a:bodyPr wrap="square" rtlCol="0">
            <a:spAutoFit/>
          </a:bodyPr>
          <a:lstStyle/>
          <a:p>
            <a:r>
              <a:rPr lang="en-US" sz="1100"/>
              <a:t>Once applicants have attested, they can </a:t>
            </a:r>
            <a:r>
              <a:rPr lang="en-US" sz="1100" b="1"/>
              <a:t>confirm submission</a:t>
            </a:r>
            <a:r>
              <a:rPr lang="en-US" sz="1100"/>
              <a:t> of their 48E(h) application for allocation</a:t>
            </a:r>
          </a:p>
        </p:txBody>
      </p:sp>
      <p:sp>
        <p:nvSpPr>
          <p:cNvPr id="26" name="Rectangle 25">
            <a:extLst>
              <a:ext uri="{FF2B5EF4-FFF2-40B4-BE49-F238E27FC236}">
                <a16:creationId xmlns:a16="http://schemas.microsoft.com/office/drawing/2014/main" id="{EE01BBBB-6D73-2918-3BDF-7FB2F947AC48}"/>
              </a:ext>
            </a:extLst>
          </p:cNvPr>
          <p:cNvSpPr/>
          <p:nvPr/>
        </p:nvSpPr>
        <p:spPr>
          <a:xfrm>
            <a:off x="922020" y="2237085"/>
            <a:ext cx="1836420" cy="622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FEB2003-C03A-B81F-E3F2-49608566C847}"/>
              </a:ext>
            </a:extLst>
          </p:cNvPr>
          <p:cNvSpPr/>
          <p:nvPr/>
        </p:nvSpPr>
        <p:spPr>
          <a:xfrm>
            <a:off x="1084979" y="2916556"/>
            <a:ext cx="786260" cy="18145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4686D740-3778-A270-8615-ED19EC34A357}"/>
              </a:ext>
            </a:extLst>
          </p:cNvPr>
          <p:cNvCxnSpPr>
            <a:cxnSpLocks/>
            <a:stCxn id="27" idx="0"/>
          </p:cNvCxnSpPr>
          <p:nvPr/>
        </p:nvCxnSpPr>
        <p:spPr>
          <a:xfrm rot="5400000" flipH="1" flipV="1">
            <a:off x="4052779" y="-850616"/>
            <a:ext cx="1192503" cy="6341843"/>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30" name="Trapezoid 19">
            <a:extLst>
              <a:ext uri="{FF2B5EF4-FFF2-40B4-BE49-F238E27FC236}">
                <a16:creationId xmlns:a16="http://schemas.microsoft.com/office/drawing/2014/main" id="{A38DF5F0-F173-3925-5321-93E8B682836B}"/>
              </a:ext>
            </a:extLst>
          </p:cNvPr>
          <p:cNvSpPr/>
          <p:nvPr/>
        </p:nvSpPr>
        <p:spPr>
          <a:xfrm rot="16200000">
            <a:off x="415441" y="3277776"/>
            <a:ext cx="3751342" cy="876936"/>
          </a:xfrm>
          <a:custGeom>
            <a:avLst/>
            <a:gdLst>
              <a:gd name="connsiteX0" fmla="*/ 0 w 1191249"/>
              <a:gd name="connsiteY0" fmla="*/ 854769 h 854769"/>
              <a:gd name="connsiteX1" fmla="*/ 213692 w 1191249"/>
              <a:gd name="connsiteY1" fmla="*/ 0 h 854769"/>
              <a:gd name="connsiteX2" fmla="*/ 977557 w 1191249"/>
              <a:gd name="connsiteY2" fmla="*/ 0 h 854769"/>
              <a:gd name="connsiteX3" fmla="*/ 1191249 w 1191249"/>
              <a:gd name="connsiteY3" fmla="*/ 854769 h 854769"/>
              <a:gd name="connsiteX4" fmla="*/ 0 w 1191249"/>
              <a:gd name="connsiteY4" fmla="*/ 854769 h 854769"/>
              <a:gd name="connsiteX0" fmla="*/ 0 w 1505286"/>
              <a:gd name="connsiteY0" fmla="*/ 854769 h 854769"/>
              <a:gd name="connsiteX1" fmla="*/ 213692 w 1505286"/>
              <a:gd name="connsiteY1" fmla="*/ 0 h 854769"/>
              <a:gd name="connsiteX2" fmla="*/ 977557 w 1505286"/>
              <a:gd name="connsiteY2" fmla="*/ 0 h 854769"/>
              <a:gd name="connsiteX3" fmla="*/ 1505286 w 1505286"/>
              <a:gd name="connsiteY3" fmla="*/ 605387 h 854769"/>
              <a:gd name="connsiteX4" fmla="*/ 0 w 1505286"/>
              <a:gd name="connsiteY4" fmla="*/ 854769 h 854769"/>
              <a:gd name="connsiteX0" fmla="*/ 0 w 3149359"/>
              <a:gd name="connsiteY0" fmla="*/ 642334 h 642334"/>
              <a:gd name="connsiteX1" fmla="*/ 1857765 w 3149359"/>
              <a:gd name="connsiteY1" fmla="*/ 0 h 642334"/>
              <a:gd name="connsiteX2" fmla="*/ 2621630 w 3149359"/>
              <a:gd name="connsiteY2" fmla="*/ 0 h 642334"/>
              <a:gd name="connsiteX3" fmla="*/ 3149359 w 3149359"/>
              <a:gd name="connsiteY3" fmla="*/ 605387 h 642334"/>
              <a:gd name="connsiteX4" fmla="*/ 0 w 3149359"/>
              <a:gd name="connsiteY4" fmla="*/ 642334 h 642334"/>
              <a:gd name="connsiteX0" fmla="*/ 0 w 3149359"/>
              <a:gd name="connsiteY0" fmla="*/ 1445897 h 1445897"/>
              <a:gd name="connsiteX1" fmla="*/ 2458129 w 3149359"/>
              <a:gd name="connsiteY1" fmla="*/ 0 h 1445897"/>
              <a:gd name="connsiteX2" fmla="*/ 2621630 w 3149359"/>
              <a:gd name="connsiteY2" fmla="*/ 803563 h 1445897"/>
              <a:gd name="connsiteX3" fmla="*/ 3149359 w 3149359"/>
              <a:gd name="connsiteY3" fmla="*/ 1408950 h 1445897"/>
              <a:gd name="connsiteX4" fmla="*/ 0 w 3149359"/>
              <a:gd name="connsiteY4" fmla="*/ 1445897 h 1445897"/>
              <a:gd name="connsiteX0" fmla="*/ 0 w 3149359"/>
              <a:gd name="connsiteY0" fmla="*/ 670043 h 670043"/>
              <a:gd name="connsiteX1" fmla="*/ 2411947 w 3149359"/>
              <a:gd name="connsiteY1" fmla="*/ 0 h 670043"/>
              <a:gd name="connsiteX2" fmla="*/ 2621630 w 3149359"/>
              <a:gd name="connsiteY2" fmla="*/ 27709 h 670043"/>
              <a:gd name="connsiteX3" fmla="*/ 3149359 w 3149359"/>
              <a:gd name="connsiteY3" fmla="*/ 633096 h 670043"/>
              <a:gd name="connsiteX4" fmla="*/ 0 w 3149359"/>
              <a:gd name="connsiteY4" fmla="*/ 670043 h 670043"/>
              <a:gd name="connsiteX0" fmla="*/ 0 w 3690379"/>
              <a:gd name="connsiteY0" fmla="*/ 670043 h 876936"/>
              <a:gd name="connsiteX1" fmla="*/ 2411947 w 3690379"/>
              <a:gd name="connsiteY1" fmla="*/ 0 h 876936"/>
              <a:gd name="connsiteX2" fmla="*/ 2621630 w 3690379"/>
              <a:gd name="connsiteY2" fmla="*/ 27709 h 876936"/>
              <a:gd name="connsiteX3" fmla="*/ 3690379 w 3690379"/>
              <a:gd name="connsiteY3" fmla="*/ 876936 h 876936"/>
              <a:gd name="connsiteX4" fmla="*/ 0 w 3690379"/>
              <a:gd name="connsiteY4" fmla="*/ 670043 h 876936"/>
              <a:gd name="connsiteX0" fmla="*/ 0 w 3751342"/>
              <a:gd name="connsiteY0" fmla="*/ 868163 h 876936"/>
              <a:gd name="connsiteX1" fmla="*/ 2472910 w 3751342"/>
              <a:gd name="connsiteY1" fmla="*/ 0 h 876936"/>
              <a:gd name="connsiteX2" fmla="*/ 2682593 w 3751342"/>
              <a:gd name="connsiteY2" fmla="*/ 27709 h 876936"/>
              <a:gd name="connsiteX3" fmla="*/ 3751342 w 3751342"/>
              <a:gd name="connsiteY3" fmla="*/ 876936 h 876936"/>
              <a:gd name="connsiteX4" fmla="*/ 0 w 3751342"/>
              <a:gd name="connsiteY4" fmla="*/ 868163 h 8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342" h="876936">
                <a:moveTo>
                  <a:pt x="0" y="868163"/>
                </a:moveTo>
                <a:lnTo>
                  <a:pt x="2472910" y="0"/>
                </a:lnTo>
                <a:lnTo>
                  <a:pt x="2682593" y="27709"/>
                </a:lnTo>
                <a:lnTo>
                  <a:pt x="3751342" y="876936"/>
                </a:lnTo>
                <a:lnTo>
                  <a:pt x="0" y="868163"/>
                </a:lnTo>
                <a:close/>
              </a:path>
            </a:pathLst>
          </a:custGeom>
          <a:solidFill>
            <a:schemeClr val="accent5">
              <a:lumMod val="60000"/>
              <a:lumOff val="40000"/>
              <a:alpha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9662EFF-EFFF-5875-7868-5C484CCFD061}"/>
              </a:ext>
            </a:extLst>
          </p:cNvPr>
          <p:cNvGrpSpPr/>
          <p:nvPr/>
        </p:nvGrpSpPr>
        <p:grpSpPr>
          <a:xfrm>
            <a:off x="2714317" y="1744874"/>
            <a:ext cx="2981314" cy="3942738"/>
            <a:chOff x="2714317" y="1744874"/>
            <a:chExt cx="2981314" cy="3942738"/>
          </a:xfrm>
        </p:grpSpPr>
        <p:grpSp>
          <p:nvGrpSpPr>
            <p:cNvPr id="35" name="Group 34">
              <a:extLst>
                <a:ext uri="{FF2B5EF4-FFF2-40B4-BE49-F238E27FC236}">
                  <a16:creationId xmlns:a16="http://schemas.microsoft.com/office/drawing/2014/main" id="{C8E80ABC-27E0-8798-F095-3C404C5909FD}"/>
                </a:ext>
              </a:extLst>
            </p:cNvPr>
            <p:cNvGrpSpPr/>
            <p:nvPr/>
          </p:nvGrpSpPr>
          <p:grpSpPr>
            <a:xfrm>
              <a:off x="2714317" y="1744874"/>
              <a:ext cx="2981314" cy="3942738"/>
              <a:chOff x="308857" y="382029"/>
              <a:chExt cx="4706202" cy="5957716"/>
            </a:xfrm>
          </p:grpSpPr>
          <p:pic>
            <p:nvPicPr>
              <p:cNvPr id="36" name="Picture 2">
                <a:extLst>
                  <a:ext uri="{FF2B5EF4-FFF2-40B4-BE49-F238E27FC236}">
                    <a16:creationId xmlns:a16="http://schemas.microsoft.com/office/drawing/2014/main" id="{06741E14-CA0B-A0B0-171E-609599DB7A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29" t="17714" r="31922" b="7265"/>
              <a:stretch/>
            </p:blipFill>
            <p:spPr bwMode="auto">
              <a:xfrm>
                <a:off x="308858" y="382029"/>
                <a:ext cx="4706201" cy="59577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6F106844-1C81-C812-1357-1B4F9FC08E61}"/>
                  </a:ext>
                </a:extLst>
              </p:cNvPr>
              <p:cNvSpPr/>
              <p:nvPr/>
            </p:nvSpPr>
            <p:spPr>
              <a:xfrm>
                <a:off x="308858" y="4396740"/>
                <a:ext cx="4706201" cy="151057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a:extLst>
                  <a:ext uri="{FF2B5EF4-FFF2-40B4-BE49-F238E27FC236}">
                    <a16:creationId xmlns:a16="http://schemas.microsoft.com/office/drawing/2014/main" id="{0044FB13-0503-AFDD-6C58-E661228F70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29" t="68436" r="31922" b="20410"/>
              <a:stretch/>
            </p:blipFill>
            <p:spPr bwMode="auto">
              <a:xfrm>
                <a:off x="308857" y="5008155"/>
                <a:ext cx="4706201"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F056D49F-8DAD-A284-A2DB-BE179331C1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29" t="79591" r="31922" b="12710"/>
              <a:stretch/>
            </p:blipFill>
            <p:spPr bwMode="auto">
              <a:xfrm>
                <a:off x="308858" y="4396740"/>
                <a:ext cx="4706201" cy="611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CC67F55C-3033-C2F4-C6F4-3188F4A9079D}"/>
                </a:ext>
              </a:extLst>
            </p:cNvPr>
            <p:cNvGrpSpPr/>
            <p:nvPr/>
          </p:nvGrpSpPr>
          <p:grpSpPr>
            <a:xfrm>
              <a:off x="3998182" y="4808735"/>
              <a:ext cx="883181" cy="153888"/>
              <a:chOff x="3998182" y="4801115"/>
              <a:chExt cx="883181" cy="153888"/>
            </a:xfrm>
          </p:grpSpPr>
          <p:sp>
            <p:nvSpPr>
              <p:cNvPr id="4" name="Rectangle 3">
                <a:extLst>
                  <a:ext uri="{FF2B5EF4-FFF2-40B4-BE49-F238E27FC236}">
                    <a16:creationId xmlns:a16="http://schemas.microsoft.com/office/drawing/2014/main" id="{395DA05E-DF8C-BF7E-D7AD-DA872326C926}"/>
                  </a:ext>
                </a:extLst>
              </p:cNvPr>
              <p:cNvSpPr/>
              <p:nvPr/>
            </p:nvSpPr>
            <p:spPr>
              <a:xfrm>
                <a:off x="4081463" y="4813374"/>
                <a:ext cx="476250" cy="106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BED34F-7E22-E3EE-F00E-BE220EDD40ED}"/>
                  </a:ext>
                </a:extLst>
              </p:cNvPr>
              <p:cNvSpPr txBox="1"/>
              <p:nvPr/>
            </p:nvSpPr>
            <p:spPr>
              <a:xfrm>
                <a:off x="3998182" y="4801115"/>
                <a:ext cx="883181" cy="153888"/>
              </a:xfrm>
              <a:prstGeom prst="rect">
                <a:avLst/>
              </a:prstGeom>
              <a:noFill/>
            </p:spPr>
            <p:txBody>
              <a:bodyPr wrap="square" rtlCol="0">
                <a:spAutoFit/>
              </a:bodyPr>
              <a:lstStyle/>
              <a:p>
                <a:r>
                  <a:rPr lang="en-US" sz="400">
                    <a:solidFill>
                      <a:srgbClr val="6C6C6C"/>
                    </a:solidFill>
                  </a:rPr>
                  <a:t>[</a:t>
                </a:r>
                <a:r>
                  <a:rPr lang="en-US" sz="400" i="1">
                    <a:solidFill>
                      <a:srgbClr val="6C6C6C"/>
                    </a:solidFill>
                  </a:rPr>
                  <a:t>Organization Name</a:t>
                </a:r>
                <a:r>
                  <a:rPr lang="en-US" sz="400">
                    <a:solidFill>
                      <a:srgbClr val="6C6C6C"/>
                    </a:solidFill>
                  </a:rPr>
                  <a:t>]</a:t>
                </a:r>
              </a:p>
            </p:txBody>
          </p:sp>
        </p:grpSp>
      </p:grpSp>
      <p:sp>
        <p:nvSpPr>
          <p:cNvPr id="31" name="Rectangle 30">
            <a:extLst>
              <a:ext uri="{FF2B5EF4-FFF2-40B4-BE49-F238E27FC236}">
                <a16:creationId xmlns:a16="http://schemas.microsoft.com/office/drawing/2014/main" id="{9595756A-3DAA-1BFD-A7E7-F3F6BC354EFE}"/>
              </a:ext>
            </a:extLst>
          </p:cNvPr>
          <p:cNvSpPr/>
          <p:nvPr/>
        </p:nvSpPr>
        <p:spPr>
          <a:xfrm>
            <a:off x="2810215" y="2256334"/>
            <a:ext cx="125653" cy="2919818"/>
          </a:xfrm>
          <a:prstGeom prst="rect">
            <a:avLst/>
          </a:prstGeom>
          <a:noFill/>
          <a:ln w="127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6C03D84F-624B-7719-D48C-7B26E7636CCF}"/>
              </a:ext>
            </a:extLst>
          </p:cNvPr>
          <p:cNvCxnSpPr>
            <a:cxnSpLocks/>
          </p:cNvCxnSpPr>
          <p:nvPr/>
        </p:nvCxnSpPr>
        <p:spPr>
          <a:xfrm>
            <a:off x="2932134" y="4050947"/>
            <a:ext cx="48878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408843E-E107-A12F-CD63-FA3424123F72}"/>
              </a:ext>
            </a:extLst>
          </p:cNvPr>
          <p:cNvSpPr/>
          <p:nvPr/>
        </p:nvSpPr>
        <p:spPr>
          <a:xfrm>
            <a:off x="5246259" y="5484746"/>
            <a:ext cx="375429" cy="184969"/>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77E69DB3-7528-F826-FFA9-251F8727A884}"/>
              </a:ext>
            </a:extLst>
          </p:cNvPr>
          <p:cNvCxnSpPr>
            <a:cxnSpLocks/>
            <a:stCxn id="33" idx="3"/>
            <a:endCxn id="25" idx="1"/>
          </p:cNvCxnSpPr>
          <p:nvPr/>
        </p:nvCxnSpPr>
        <p:spPr>
          <a:xfrm flipV="1">
            <a:off x="5621688" y="5568809"/>
            <a:ext cx="2248072" cy="842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67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0"/>
          </p:nvPr>
        </p:nvSpPr>
        <p:spPr/>
        <p:txBody>
          <a:bodyPr/>
          <a:lstStyle/>
          <a:p>
            <a:fld id="{E773C8E2-B35B-254F-A137-6F2F570DAACB}" type="slidenum">
              <a:rPr lang="en-US" smtClean="0"/>
              <a:t>3</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3" name="Rectangle 2">
            <a:extLst>
              <a:ext uri="{FF2B5EF4-FFF2-40B4-BE49-F238E27FC236}">
                <a16:creationId xmlns:a16="http://schemas.microsoft.com/office/drawing/2014/main" id="{11C1213F-1CB5-70DE-CEA0-41AAF323724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2a</a:t>
            </a:r>
          </a:p>
        </p:txBody>
      </p:sp>
      <p:pic>
        <p:nvPicPr>
          <p:cNvPr id="6" name="Picture 5">
            <a:extLst>
              <a:ext uri="{FF2B5EF4-FFF2-40B4-BE49-F238E27FC236}">
                <a16:creationId xmlns:a16="http://schemas.microsoft.com/office/drawing/2014/main" id="{FFFB9C62-792B-26CD-12D7-AA551838B172}"/>
              </a:ext>
            </a:extLst>
          </p:cNvPr>
          <p:cNvPicPr>
            <a:picLocks noChangeAspect="1"/>
          </p:cNvPicPr>
          <p:nvPr/>
        </p:nvPicPr>
        <p:blipFill>
          <a:blip r:embed="rId3"/>
          <a:stretch>
            <a:fillRect/>
          </a:stretch>
        </p:blipFill>
        <p:spPr>
          <a:xfrm>
            <a:off x="769927" y="1857743"/>
            <a:ext cx="6682741" cy="312798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06355E1-6FD0-84FD-53C7-3576BD9FD2D5}"/>
              </a:ext>
            </a:extLst>
          </p:cNvPr>
          <p:cNvSpPr/>
          <p:nvPr/>
        </p:nvSpPr>
        <p:spPr>
          <a:xfrm>
            <a:off x="768447" y="2241796"/>
            <a:ext cx="5327553" cy="274392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E280985-84B5-94F7-F9EA-C02051D846F1}"/>
              </a:ext>
            </a:extLst>
          </p:cNvPr>
          <p:cNvCxnSpPr>
            <a:cxnSpLocks/>
          </p:cNvCxnSpPr>
          <p:nvPr/>
        </p:nvCxnSpPr>
        <p:spPr>
          <a:xfrm>
            <a:off x="6096000" y="4144553"/>
            <a:ext cx="177849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FB072AA-21FE-37A0-D915-4F3A6AB476E1}"/>
              </a:ext>
            </a:extLst>
          </p:cNvPr>
          <p:cNvSpPr txBox="1"/>
          <p:nvPr/>
        </p:nvSpPr>
        <p:spPr>
          <a:xfrm>
            <a:off x="7875973" y="3844471"/>
            <a:ext cx="3542190" cy="938719"/>
          </a:xfrm>
          <a:prstGeom prst="rect">
            <a:avLst/>
          </a:prstGeom>
          <a:noFill/>
        </p:spPr>
        <p:txBody>
          <a:bodyPr wrap="square" rtlCol="0">
            <a:spAutoFit/>
          </a:bodyPr>
          <a:lstStyle/>
          <a:p>
            <a:r>
              <a:rPr lang="en-US" sz="1100"/>
              <a:t>Applicants will enter all </a:t>
            </a:r>
            <a:r>
              <a:rPr lang="en-US" sz="1100" b="1"/>
              <a:t>Facility Identification Details</a:t>
            </a:r>
            <a:r>
              <a:rPr lang="en-US" sz="1100"/>
              <a:t> including optional Project Name and Facility Street Address. </a:t>
            </a:r>
            <a:br>
              <a:rPr lang="en-US" sz="1100"/>
            </a:br>
            <a:br>
              <a:rPr lang="en-US" sz="1100"/>
            </a:br>
            <a:endParaRPr lang="en-US" sz="1100"/>
          </a:p>
        </p:txBody>
      </p:sp>
    </p:spTree>
    <p:extLst>
      <p:ext uri="{BB962C8B-B14F-4D97-AF65-F5344CB8AC3E}">
        <p14:creationId xmlns:p14="http://schemas.microsoft.com/office/powerpoint/2010/main" val="202091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35E01AF-2363-5F5D-5912-3C5744AE8C3D}"/>
              </a:ext>
            </a:extLst>
          </p:cNvPr>
          <p:cNvGrpSpPr/>
          <p:nvPr/>
        </p:nvGrpSpPr>
        <p:grpSpPr>
          <a:xfrm>
            <a:off x="988690" y="1790605"/>
            <a:ext cx="4725075" cy="4083430"/>
            <a:chOff x="988690" y="1790605"/>
            <a:chExt cx="4725075" cy="4083430"/>
          </a:xfrm>
        </p:grpSpPr>
        <p:grpSp>
          <p:nvGrpSpPr>
            <p:cNvPr id="29" name="Group 28">
              <a:extLst>
                <a:ext uri="{FF2B5EF4-FFF2-40B4-BE49-F238E27FC236}">
                  <a16:creationId xmlns:a16="http://schemas.microsoft.com/office/drawing/2014/main" id="{0AF6A56B-C7AA-FFA6-3CC6-271ED696BFE8}"/>
                </a:ext>
              </a:extLst>
            </p:cNvPr>
            <p:cNvGrpSpPr/>
            <p:nvPr/>
          </p:nvGrpSpPr>
          <p:grpSpPr>
            <a:xfrm>
              <a:off x="988690" y="1790605"/>
              <a:ext cx="4725075" cy="4083430"/>
              <a:chOff x="952114" y="1746103"/>
              <a:chExt cx="6524852" cy="5382777"/>
            </a:xfrm>
            <a:effectLst>
              <a:outerShdw blurRad="50800" dist="38100" dir="2700000" algn="tl" rotWithShape="0">
                <a:prstClr val="black">
                  <a:alpha val="40000"/>
                </a:prstClr>
              </a:outerShdw>
            </a:effectLst>
          </p:grpSpPr>
          <p:sp>
            <p:nvSpPr>
              <p:cNvPr id="30" name="Rectangle 29">
                <a:extLst>
                  <a:ext uri="{FF2B5EF4-FFF2-40B4-BE49-F238E27FC236}">
                    <a16:creationId xmlns:a16="http://schemas.microsoft.com/office/drawing/2014/main" id="{439B631E-F112-690F-11E9-73A6D775CAAB}"/>
                  </a:ext>
                </a:extLst>
              </p:cNvPr>
              <p:cNvSpPr/>
              <p:nvPr/>
            </p:nvSpPr>
            <p:spPr>
              <a:xfrm>
                <a:off x="5051835" y="1746103"/>
                <a:ext cx="2424108" cy="39328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F8615AE-62E4-829A-29AE-3E514A24EBA1}"/>
                  </a:ext>
                </a:extLst>
              </p:cNvPr>
              <p:cNvGrpSpPr/>
              <p:nvPr/>
            </p:nvGrpSpPr>
            <p:grpSpPr>
              <a:xfrm>
                <a:off x="952114" y="1746103"/>
                <a:ext cx="6524852" cy="5382777"/>
                <a:chOff x="952114" y="1746103"/>
                <a:chExt cx="6524852" cy="5382777"/>
              </a:xfrm>
            </p:grpSpPr>
            <p:pic>
              <p:nvPicPr>
                <p:cNvPr id="32" name="Picture 31">
                  <a:extLst>
                    <a:ext uri="{FF2B5EF4-FFF2-40B4-BE49-F238E27FC236}">
                      <a16:creationId xmlns:a16="http://schemas.microsoft.com/office/drawing/2014/main" id="{0FCD53F0-8AE0-3009-4964-32648BA920A8}"/>
                    </a:ext>
                  </a:extLst>
                </p:cNvPr>
                <p:cNvPicPr>
                  <a:picLocks noChangeAspect="1"/>
                </p:cNvPicPr>
                <p:nvPr/>
              </p:nvPicPr>
              <p:blipFill>
                <a:blip r:embed="rId3"/>
                <a:stretch>
                  <a:fillRect/>
                </a:stretch>
              </p:blipFill>
              <p:spPr>
                <a:xfrm>
                  <a:off x="961530" y="5401370"/>
                  <a:ext cx="6515436" cy="1727510"/>
                </a:xfrm>
                <a:prstGeom prst="rect">
                  <a:avLst/>
                </a:prstGeom>
              </p:spPr>
            </p:pic>
            <p:pic>
              <p:nvPicPr>
                <p:cNvPr id="33" name="Picture 32">
                  <a:extLst>
                    <a:ext uri="{FF2B5EF4-FFF2-40B4-BE49-F238E27FC236}">
                      <a16:creationId xmlns:a16="http://schemas.microsoft.com/office/drawing/2014/main" id="{45E1ADE6-3AC2-D602-3D6F-E770576B0A72}"/>
                    </a:ext>
                  </a:extLst>
                </p:cNvPr>
                <p:cNvPicPr>
                  <a:picLocks noChangeAspect="1"/>
                </p:cNvPicPr>
                <p:nvPr/>
              </p:nvPicPr>
              <p:blipFill>
                <a:blip r:embed="rId4"/>
                <a:stretch>
                  <a:fillRect/>
                </a:stretch>
              </p:blipFill>
              <p:spPr>
                <a:xfrm>
                  <a:off x="952114" y="1746103"/>
                  <a:ext cx="4286470" cy="3657788"/>
                </a:xfrm>
                <a:prstGeom prst="rect">
                  <a:avLst/>
                </a:prstGeom>
              </p:spPr>
            </p:pic>
          </p:grpSp>
        </p:grpSp>
        <p:pic>
          <p:nvPicPr>
            <p:cNvPr id="37" name="Picture 36">
              <a:extLst>
                <a:ext uri="{FF2B5EF4-FFF2-40B4-BE49-F238E27FC236}">
                  <a16:creationId xmlns:a16="http://schemas.microsoft.com/office/drawing/2014/main" id="{59C8DF35-40F7-1A3B-3F02-F0564E5C3025}"/>
                </a:ext>
              </a:extLst>
            </p:cNvPr>
            <p:cNvPicPr>
              <a:picLocks noChangeAspect="1"/>
            </p:cNvPicPr>
            <p:nvPr/>
          </p:nvPicPr>
          <p:blipFill>
            <a:blip r:embed="rId5"/>
            <a:stretch>
              <a:fillRect/>
            </a:stretch>
          </p:blipFill>
          <p:spPr>
            <a:xfrm>
              <a:off x="1010597" y="4521960"/>
              <a:ext cx="3385341" cy="1275206"/>
            </a:xfrm>
            <a:prstGeom prst="rect">
              <a:avLst/>
            </a:prstGeom>
          </p:spPr>
        </p:pic>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4</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9" name="Rectangle 8">
            <a:extLst>
              <a:ext uri="{FF2B5EF4-FFF2-40B4-BE49-F238E27FC236}">
                <a16:creationId xmlns:a16="http://schemas.microsoft.com/office/drawing/2014/main" id="{18296A28-7BAE-698D-811D-8DDC0069AD1F}"/>
              </a:ext>
            </a:extLst>
          </p:cNvPr>
          <p:cNvSpPr/>
          <p:nvPr/>
        </p:nvSpPr>
        <p:spPr>
          <a:xfrm>
            <a:off x="995509" y="1734414"/>
            <a:ext cx="3385342" cy="699207"/>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A501276-0308-7034-48D1-2A0C0EB8D6AA}"/>
              </a:ext>
            </a:extLst>
          </p:cNvPr>
          <p:cNvCxnSpPr>
            <a:cxnSpLocks/>
            <a:stCxn id="9" idx="3"/>
            <a:endCxn id="14" idx="1"/>
          </p:cNvCxnSpPr>
          <p:nvPr/>
        </p:nvCxnSpPr>
        <p:spPr>
          <a:xfrm flipV="1">
            <a:off x="4380851" y="2059333"/>
            <a:ext cx="2886019" cy="246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7AE617-3D34-601F-E597-DCBAB78834EB}"/>
              </a:ext>
            </a:extLst>
          </p:cNvPr>
          <p:cNvSpPr/>
          <p:nvPr/>
        </p:nvSpPr>
        <p:spPr>
          <a:xfrm>
            <a:off x="987207" y="2614207"/>
            <a:ext cx="3475764" cy="83590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0DD3FF-8DB9-549B-0B17-2CF305F758E5}"/>
              </a:ext>
            </a:extLst>
          </p:cNvPr>
          <p:cNvSpPr/>
          <p:nvPr/>
        </p:nvSpPr>
        <p:spPr>
          <a:xfrm>
            <a:off x="987207" y="3558015"/>
            <a:ext cx="3894419" cy="958112"/>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E494DD0-1EC3-CB69-27C8-E40DBB63F3A3}"/>
              </a:ext>
            </a:extLst>
          </p:cNvPr>
          <p:cNvCxnSpPr>
            <a:cxnSpLocks/>
            <a:stCxn id="6" idx="3"/>
            <a:endCxn id="17" idx="1"/>
          </p:cNvCxnSpPr>
          <p:nvPr/>
        </p:nvCxnSpPr>
        <p:spPr>
          <a:xfrm>
            <a:off x="4462971" y="3032161"/>
            <a:ext cx="2872479" cy="150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80CAB7-973D-869F-1110-A2C851577552}"/>
              </a:ext>
            </a:extLst>
          </p:cNvPr>
          <p:cNvCxnSpPr>
            <a:cxnSpLocks/>
          </p:cNvCxnSpPr>
          <p:nvPr/>
        </p:nvCxnSpPr>
        <p:spPr>
          <a:xfrm>
            <a:off x="4881626" y="3994296"/>
            <a:ext cx="239083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8F9D21-A7A1-7E5B-A69E-6CD2C2F4D77F}"/>
              </a:ext>
            </a:extLst>
          </p:cNvPr>
          <p:cNvSpPr/>
          <p:nvPr/>
        </p:nvSpPr>
        <p:spPr>
          <a:xfrm>
            <a:off x="987949" y="4516127"/>
            <a:ext cx="3392902" cy="1310507"/>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9BB8A24-1505-2A23-C3F8-5B4A55C8DCEE}"/>
              </a:ext>
            </a:extLst>
          </p:cNvPr>
          <p:cNvCxnSpPr>
            <a:cxnSpLocks/>
          </p:cNvCxnSpPr>
          <p:nvPr/>
        </p:nvCxnSpPr>
        <p:spPr>
          <a:xfrm>
            <a:off x="4380851" y="4606161"/>
            <a:ext cx="288996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97DEA8E-A0FE-C1B4-028E-B5BC46EA9CFD}"/>
              </a:ext>
            </a:extLst>
          </p:cNvPr>
          <p:cNvSpPr/>
          <p:nvPr/>
        </p:nvSpPr>
        <p:spPr>
          <a:xfrm>
            <a:off x="5044430" y="5612516"/>
            <a:ext cx="668594" cy="21411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04155AD-F423-4ECB-C719-7B3D1C5533C5}"/>
              </a:ext>
            </a:extLst>
          </p:cNvPr>
          <p:cNvCxnSpPr>
            <a:cxnSpLocks/>
            <a:stCxn id="26" idx="3"/>
          </p:cNvCxnSpPr>
          <p:nvPr/>
        </p:nvCxnSpPr>
        <p:spPr>
          <a:xfrm>
            <a:off x="5713024" y="5719575"/>
            <a:ext cx="22088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2a</a:t>
            </a:r>
          </a:p>
        </p:txBody>
      </p:sp>
      <p:sp>
        <p:nvSpPr>
          <p:cNvPr id="14" name="TextBox 13">
            <a:extLst>
              <a:ext uri="{FF2B5EF4-FFF2-40B4-BE49-F238E27FC236}">
                <a16:creationId xmlns:a16="http://schemas.microsoft.com/office/drawing/2014/main" id="{6C8D3893-BDCB-5CDA-70C5-35BB31C26E3E}"/>
              </a:ext>
            </a:extLst>
          </p:cNvPr>
          <p:cNvSpPr txBox="1"/>
          <p:nvPr/>
        </p:nvSpPr>
        <p:spPr>
          <a:xfrm>
            <a:off x="7266870" y="1843889"/>
            <a:ext cx="4547808" cy="430887"/>
          </a:xfrm>
          <a:prstGeom prst="rect">
            <a:avLst/>
          </a:prstGeom>
          <a:noFill/>
        </p:spPr>
        <p:txBody>
          <a:bodyPr wrap="square" rtlCol="0">
            <a:spAutoFit/>
          </a:bodyPr>
          <a:lstStyle/>
          <a:p>
            <a:r>
              <a:rPr lang="en-US" sz="1100"/>
              <a:t>Applicants will enter the facility </a:t>
            </a:r>
            <a:r>
              <a:rPr lang="en-US" sz="1100" b="1"/>
              <a:t>Latitude</a:t>
            </a:r>
            <a:r>
              <a:rPr lang="en-US" sz="1100"/>
              <a:t> and </a:t>
            </a:r>
            <a:r>
              <a:rPr lang="en-US" sz="1100" b="1"/>
              <a:t>Longitude </a:t>
            </a:r>
            <a:r>
              <a:rPr lang="en-US" sz="1100"/>
              <a:t>and identify if the facility is located on land under Tribal Regulatory Authority. </a:t>
            </a:r>
          </a:p>
        </p:txBody>
      </p:sp>
      <p:sp>
        <p:nvSpPr>
          <p:cNvPr id="17" name="TextBox 16">
            <a:extLst>
              <a:ext uri="{FF2B5EF4-FFF2-40B4-BE49-F238E27FC236}">
                <a16:creationId xmlns:a16="http://schemas.microsoft.com/office/drawing/2014/main" id="{E9449896-5129-9F7E-3246-A3730F109359}"/>
              </a:ext>
            </a:extLst>
          </p:cNvPr>
          <p:cNvSpPr txBox="1"/>
          <p:nvPr/>
        </p:nvSpPr>
        <p:spPr>
          <a:xfrm>
            <a:off x="7335450" y="2916413"/>
            <a:ext cx="4547808" cy="261610"/>
          </a:xfrm>
          <a:prstGeom prst="rect">
            <a:avLst/>
          </a:prstGeom>
          <a:noFill/>
        </p:spPr>
        <p:txBody>
          <a:bodyPr wrap="square" rtlCol="0">
            <a:spAutoFit/>
          </a:bodyPr>
          <a:lstStyle/>
          <a:p>
            <a:r>
              <a:rPr lang="en-US" sz="1100"/>
              <a:t>Applicants will select the facility </a:t>
            </a:r>
            <a:r>
              <a:rPr lang="en-US" sz="1100" b="1"/>
              <a:t>Technology Type</a:t>
            </a:r>
            <a:endParaRPr lang="en-US" sz="1100"/>
          </a:p>
        </p:txBody>
      </p:sp>
      <p:sp>
        <p:nvSpPr>
          <p:cNvPr id="20" name="TextBox 19">
            <a:extLst>
              <a:ext uri="{FF2B5EF4-FFF2-40B4-BE49-F238E27FC236}">
                <a16:creationId xmlns:a16="http://schemas.microsoft.com/office/drawing/2014/main" id="{97E14CBA-28B1-02CA-5AA6-9D4FEF5A58A3}"/>
              </a:ext>
            </a:extLst>
          </p:cNvPr>
          <p:cNvSpPr txBox="1"/>
          <p:nvPr/>
        </p:nvSpPr>
        <p:spPr>
          <a:xfrm>
            <a:off x="7270812" y="3288812"/>
            <a:ext cx="4547808" cy="1031051"/>
          </a:xfrm>
          <a:prstGeom prst="rect">
            <a:avLst/>
          </a:prstGeom>
          <a:noFill/>
        </p:spPr>
        <p:txBody>
          <a:bodyPr wrap="square" lIns="91440" tIns="45720" rIns="91440" bIns="45720" rtlCol="0" anchor="t">
            <a:spAutoFit/>
          </a:bodyPr>
          <a:lstStyle/>
          <a:p>
            <a:r>
              <a:rPr lang="en-US" sz="1100"/>
              <a:t>Applicants will enter the </a:t>
            </a:r>
            <a:r>
              <a:rPr lang="en-US" sz="1100" b="1"/>
              <a:t>energy generating capacity</a:t>
            </a:r>
            <a:r>
              <a:rPr lang="en-US" sz="1100"/>
              <a:t> of the facility. </a:t>
            </a:r>
          </a:p>
          <a:p>
            <a:endParaRPr lang="en-US" sz="600" i="1"/>
          </a:p>
          <a:p>
            <a:r>
              <a:rPr lang="en-US" sz="1100" i="1"/>
              <a:t>Note: fields are conditional based on the technology type selected. For example, if the applicant selects Wind Energy Facility, the applicant will be prompted to complete only Energy Generating Capacity (kW AC).</a:t>
            </a:r>
            <a:endParaRPr lang="en-US" sz="1100"/>
          </a:p>
        </p:txBody>
      </p:sp>
      <p:sp>
        <p:nvSpPr>
          <p:cNvPr id="22" name="TextBox 21">
            <a:extLst>
              <a:ext uri="{FF2B5EF4-FFF2-40B4-BE49-F238E27FC236}">
                <a16:creationId xmlns:a16="http://schemas.microsoft.com/office/drawing/2014/main" id="{2D91C7BB-740D-2851-A6F0-5C3762FCD489}"/>
              </a:ext>
            </a:extLst>
          </p:cNvPr>
          <p:cNvSpPr txBox="1"/>
          <p:nvPr/>
        </p:nvSpPr>
        <p:spPr>
          <a:xfrm>
            <a:off x="7270812" y="4351134"/>
            <a:ext cx="4547808" cy="1215717"/>
          </a:xfrm>
          <a:prstGeom prst="rect">
            <a:avLst/>
          </a:prstGeom>
          <a:noFill/>
        </p:spPr>
        <p:txBody>
          <a:bodyPr wrap="square" rtlCol="0">
            <a:spAutoFit/>
          </a:bodyPr>
          <a:lstStyle/>
          <a:p>
            <a:r>
              <a:rPr lang="en-US" sz="1100"/>
              <a:t>Applicants will be prompted to enter </a:t>
            </a:r>
            <a:r>
              <a:rPr lang="en-US" sz="1100" b="1"/>
              <a:t>Facility Usage</a:t>
            </a:r>
            <a:r>
              <a:rPr lang="en-US" sz="1100"/>
              <a:t> details including Customer Type, Ownership Model, Point of Interconnection, and Additional Selection Criteria. </a:t>
            </a:r>
          </a:p>
          <a:p>
            <a:endParaRPr lang="en-US" sz="600"/>
          </a:p>
          <a:p>
            <a:r>
              <a:rPr lang="en-US" sz="1100" i="1"/>
              <a:t>Note: Facility Usage is conditional for each subcategory based on requirements outlined in guidance. Questions and response options will differ across each subcategory. </a:t>
            </a:r>
          </a:p>
        </p:txBody>
      </p:sp>
      <p:sp>
        <p:nvSpPr>
          <p:cNvPr id="23" name="TextBox 22">
            <a:extLst>
              <a:ext uri="{FF2B5EF4-FFF2-40B4-BE49-F238E27FC236}">
                <a16:creationId xmlns:a16="http://schemas.microsoft.com/office/drawing/2014/main" id="{7D1BA6E7-94D3-FC9F-73D2-EC05040963B9}"/>
              </a:ext>
            </a:extLst>
          </p:cNvPr>
          <p:cNvSpPr txBox="1"/>
          <p:nvPr/>
        </p:nvSpPr>
        <p:spPr>
          <a:xfrm>
            <a:off x="7266870" y="5605903"/>
            <a:ext cx="4616388" cy="430887"/>
          </a:xfrm>
          <a:prstGeom prst="rect">
            <a:avLst/>
          </a:prstGeom>
          <a:noFill/>
        </p:spPr>
        <p:txBody>
          <a:bodyPr wrap="square" rtlCol="0">
            <a:spAutoFit/>
          </a:bodyPr>
          <a:lstStyle/>
          <a:p>
            <a:r>
              <a:rPr lang="en-US" sz="1100"/>
              <a:t>Once all required fields have been completed, applicants will select </a:t>
            </a:r>
            <a:r>
              <a:rPr lang="en-US" sz="1100" b="1"/>
              <a:t>Next</a:t>
            </a:r>
            <a:r>
              <a:rPr lang="en-US" sz="1100"/>
              <a:t> to move on to required documentation. </a:t>
            </a:r>
          </a:p>
        </p:txBody>
      </p:sp>
    </p:spTree>
    <p:extLst>
      <p:ext uri="{BB962C8B-B14F-4D97-AF65-F5344CB8AC3E}">
        <p14:creationId xmlns:p14="http://schemas.microsoft.com/office/powerpoint/2010/main" val="147206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5</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attach all required documents. </a:t>
            </a:r>
          </a:p>
        </p:txBody>
      </p:sp>
      <p:sp>
        <p:nvSpPr>
          <p:cNvPr id="16" name="TextBox 15">
            <a:extLst>
              <a:ext uri="{FF2B5EF4-FFF2-40B4-BE49-F238E27FC236}">
                <a16:creationId xmlns:a16="http://schemas.microsoft.com/office/drawing/2014/main" id="{F995E3EB-CC46-355D-5147-6C96D45F5905}"/>
              </a:ext>
            </a:extLst>
          </p:cNvPr>
          <p:cNvSpPr txBox="1"/>
          <p:nvPr/>
        </p:nvSpPr>
        <p:spPr>
          <a:xfrm>
            <a:off x="7981018" y="4087974"/>
            <a:ext cx="3542190" cy="600164"/>
          </a:xfrm>
          <a:prstGeom prst="rect">
            <a:avLst/>
          </a:prstGeom>
          <a:noFill/>
        </p:spPr>
        <p:txBody>
          <a:bodyPr wrap="square" rtlCol="0">
            <a:spAutoFit/>
          </a:bodyPr>
          <a:lstStyle/>
          <a:p>
            <a:r>
              <a:rPr lang="en-US" sz="1100"/>
              <a:t>Once required documents have been attached, applicants will select </a:t>
            </a:r>
            <a:r>
              <a:rPr lang="en-US" sz="1100" b="1"/>
              <a:t>Next</a:t>
            </a:r>
            <a:r>
              <a:rPr lang="en-US" sz="1100"/>
              <a:t> to review their application prior to submission. </a:t>
            </a:r>
          </a:p>
        </p:txBody>
      </p:sp>
      <p:sp>
        <p:nvSpPr>
          <p:cNvPr id="12" name="TextBox 11">
            <a:extLst>
              <a:ext uri="{FF2B5EF4-FFF2-40B4-BE49-F238E27FC236}">
                <a16:creationId xmlns:a16="http://schemas.microsoft.com/office/drawing/2014/main" id="{6E38FB15-195D-C7BC-073C-F2BCD17F641C}"/>
              </a:ext>
            </a:extLst>
          </p:cNvPr>
          <p:cNvSpPr txBox="1"/>
          <p:nvPr/>
        </p:nvSpPr>
        <p:spPr>
          <a:xfrm>
            <a:off x="7918882" y="2875002"/>
            <a:ext cx="3542190" cy="1107996"/>
          </a:xfrm>
          <a:prstGeom prst="rect">
            <a:avLst/>
          </a:prstGeom>
          <a:noFill/>
        </p:spPr>
        <p:txBody>
          <a:bodyPr wrap="square" rtlCol="0">
            <a:spAutoFit/>
          </a:bodyPr>
          <a:lstStyle/>
          <a:p>
            <a:r>
              <a:rPr lang="en-US" sz="1100"/>
              <a:t>Applicants will be prompted to attach all required documents per category requirements outlined in the current Revenue Procedure. </a:t>
            </a:r>
          </a:p>
          <a:p>
            <a:endParaRPr lang="en-US" sz="1100"/>
          </a:p>
          <a:p>
            <a:r>
              <a:rPr lang="en-US" sz="1100" i="1"/>
              <a:t>Note: Documentation requirements are conditional based on subcategory chosen by the applicant.</a:t>
            </a:r>
          </a:p>
        </p:txBody>
      </p:sp>
      <p:sp>
        <p:nvSpPr>
          <p:cNvPr id="3" name="Rectangle 2">
            <a:extLst>
              <a:ext uri="{FF2B5EF4-FFF2-40B4-BE49-F238E27FC236}">
                <a16:creationId xmlns:a16="http://schemas.microsoft.com/office/drawing/2014/main" id="{43373134-72B0-956B-8130-9CC83508D202}"/>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2a</a:t>
            </a:r>
          </a:p>
        </p:txBody>
      </p:sp>
      <p:grpSp>
        <p:nvGrpSpPr>
          <p:cNvPr id="26" name="Group 25">
            <a:extLst>
              <a:ext uri="{FF2B5EF4-FFF2-40B4-BE49-F238E27FC236}">
                <a16:creationId xmlns:a16="http://schemas.microsoft.com/office/drawing/2014/main" id="{84CA4EE6-B27B-0BC5-8BD3-7CCA5AA9FA72}"/>
              </a:ext>
            </a:extLst>
          </p:cNvPr>
          <p:cNvGrpSpPr/>
          <p:nvPr/>
        </p:nvGrpSpPr>
        <p:grpSpPr>
          <a:xfrm>
            <a:off x="788049" y="1820953"/>
            <a:ext cx="7192969" cy="2750805"/>
            <a:chOff x="788049" y="1820953"/>
            <a:chExt cx="7192969" cy="2750805"/>
          </a:xfrm>
        </p:grpSpPr>
        <p:pic>
          <p:nvPicPr>
            <p:cNvPr id="19" name="Picture 18">
              <a:extLst>
                <a:ext uri="{FF2B5EF4-FFF2-40B4-BE49-F238E27FC236}">
                  <a16:creationId xmlns:a16="http://schemas.microsoft.com/office/drawing/2014/main" id="{F90CF0BA-30D2-3CF3-E57B-3058DE834521}"/>
                </a:ext>
              </a:extLst>
            </p:cNvPr>
            <p:cNvPicPr>
              <a:picLocks noChangeAspect="1"/>
            </p:cNvPicPr>
            <p:nvPr/>
          </p:nvPicPr>
          <p:blipFill>
            <a:blip r:embed="rId3"/>
            <a:stretch>
              <a:fillRect/>
            </a:stretch>
          </p:blipFill>
          <p:spPr>
            <a:xfrm>
              <a:off x="788049" y="1820953"/>
              <a:ext cx="7085406" cy="2750805"/>
            </a:xfrm>
            <a:prstGeom prst="rect">
              <a:avLst/>
            </a:prstGeom>
            <a:effectLst>
              <a:outerShdw blurRad="50800" dist="38100" dir="2700000" algn="tl" rotWithShape="0">
                <a:prstClr val="black">
                  <a:alpha val="40000"/>
                </a:prstClr>
              </a:outerShdw>
            </a:effectLst>
          </p:spPr>
        </p:pic>
        <p:cxnSp>
          <p:nvCxnSpPr>
            <p:cNvPr id="10" name="Straight Connector 9">
              <a:extLst>
                <a:ext uri="{FF2B5EF4-FFF2-40B4-BE49-F238E27FC236}">
                  <a16:creationId xmlns:a16="http://schemas.microsoft.com/office/drawing/2014/main" id="{4A501276-0308-7034-48D1-2A0C0EB8D6AA}"/>
                </a:ext>
              </a:extLst>
            </p:cNvPr>
            <p:cNvCxnSpPr>
              <a:cxnSpLocks/>
            </p:cNvCxnSpPr>
            <p:nvPr/>
          </p:nvCxnSpPr>
          <p:spPr>
            <a:xfrm>
              <a:off x="5976594" y="3566866"/>
              <a:ext cx="194228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51F2F55-558F-43CD-DC12-00B515A33830}"/>
                </a:ext>
              </a:extLst>
            </p:cNvPr>
            <p:cNvSpPr/>
            <p:nvPr/>
          </p:nvSpPr>
          <p:spPr>
            <a:xfrm>
              <a:off x="5260733" y="4275809"/>
              <a:ext cx="794128" cy="22449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A011001-CD37-6854-D563-A80F35677095}"/>
                </a:ext>
              </a:extLst>
            </p:cNvPr>
            <p:cNvCxnSpPr>
              <a:cxnSpLocks/>
              <a:stCxn id="4" idx="3"/>
              <a:endCxn id="16" idx="1"/>
            </p:cNvCxnSpPr>
            <p:nvPr/>
          </p:nvCxnSpPr>
          <p:spPr>
            <a:xfrm flipV="1">
              <a:off x="6054861" y="4388056"/>
              <a:ext cx="1926157"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E6932EE-73EA-5C91-87AA-F2533E994A60}"/>
                </a:ext>
              </a:extLst>
            </p:cNvPr>
            <p:cNvSpPr/>
            <p:nvPr/>
          </p:nvSpPr>
          <p:spPr>
            <a:xfrm>
              <a:off x="923827" y="2479249"/>
              <a:ext cx="5052767" cy="7875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6AF3A6D-418E-D0BA-6E34-033ABC34B6BF}"/>
                </a:ext>
              </a:extLst>
            </p:cNvPr>
            <p:cNvSpPr txBox="1"/>
            <p:nvPr/>
          </p:nvSpPr>
          <p:spPr>
            <a:xfrm>
              <a:off x="910969" y="2442187"/>
              <a:ext cx="5143892" cy="854080"/>
            </a:xfrm>
            <a:prstGeom prst="rect">
              <a:avLst/>
            </a:prstGeom>
            <a:noFill/>
          </p:spPr>
          <p:txBody>
            <a:bodyPr wrap="square">
              <a:spAutoFit/>
            </a:bodyPr>
            <a:lstStyle/>
            <a:p>
              <a:pPr marL="171450" indent="-171450">
                <a:buFont typeface="Arial" panose="020B0604020202020204" pitchFamily="34" charset="0"/>
                <a:buChar char="•"/>
              </a:pPr>
              <a:r>
                <a:rPr lang="en-US" sz="550"/>
                <a:t>A copy of the final, executed interconnection agreement, if applicable (see below) executed by each party on or before the date of application submission.</a:t>
              </a:r>
              <a:br>
                <a:rPr lang="en-US" sz="550"/>
              </a:br>
              <a:br>
                <a:rPr lang="en-US" sz="550"/>
              </a:br>
              <a:r>
                <a:rPr lang="en-US" sz="550"/>
                <a:t>If the facility is located in a market where the interconnection agreement cannot be countersigned by the interconnecting utility prior to completion of construction or interconnection of the facility, the applicant must provide: </a:t>
              </a:r>
              <a:br>
                <a:rPr lang="en-US" sz="550"/>
              </a:br>
              <a:r>
                <a:rPr lang="en-US" sz="550"/>
                <a:t>1) a copy of the submitted interconnection agreement with proof of submission</a:t>
              </a:r>
              <a:br>
                <a:rPr lang="en-US" sz="550"/>
              </a:br>
              <a:r>
                <a:rPr lang="en-US" sz="550"/>
                <a:t>2) a copy of the final completed interconnection screen/study, and </a:t>
              </a:r>
              <a:br>
                <a:rPr lang="en-US" sz="550"/>
              </a:br>
              <a:r>
                <a:rPr lang="en-US" sz="550"/>
                <a:t>3) either a conditional approval letter  that identifies the specific facility from the interconnecting utility or an  affidavit stating that, based on the interconnecting utility’s guidance, the facility’s interconnection agreement cannot be countersigned by the interconnecting utility and executed until after construction of the facility.</a:t>
              </a:r>
            </a:p>
          </p:txBody>
        </p:sp>
        <p:sp>
          <p:nvSpPr>
            <p:cNvPr id="9" name="Rectangle 8">
              <a:extLst>
                <a:ext uri="{FF2B5EF4-FFF2-40B4-BE49-F238E27FC236}">
                  <a16:creationId xmlns:a16="http://schemas.microsoft.com/office/drawing/2014/main" id="{18296A28-7BAE-698D-811D-8DDC0069AD1F}"/>
                </a:ext>
              </a:extLst>
            </p:cNvPr>
            <p:cNvSpPr/>
            <p:nvPr/>
          </p:nvSpPr>
          <p:spPr>
            <a:xfrm>
              <a:off x="895612" y="2270688"/>
              <a:ext cx="5080982" cy="1933667"/>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278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6</a:t>
            </a:fld>
            <a:endParaRPr lang="en-US"/>
          </a:p>
        </p:txBody>
      </p:sp>
      <p:sp>
        <p:nvSpPr>
          <p:cNvPr id="5" name="Rectangle 4">
            <a:extLst>
              <a:ext uri="{FF2B5EF4-FFF2-40B4-BE49-F238E27FC236}">
                <a16:creationId xmlns:a16="http://schemas.microsoft.com/office/drawing/2014/main" id="{45AC4285-B96F-DD66-C634-468ABCE3187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2a</a:t>
            </a:r>
          </a:p>
        </p:txBody>
      </p:sp>
      <p:sp>
        <p:nvSpPr>
          <p:cNvPr id="14" name="TextBox 13">
            <a:extLst>
              <a:ext uri="{FF2B5EF4-FFF2-40B4-BE49-F238E27FC236}">
                <a16:creationId xmlns:a16="http://schemas.microsoft.com/office/drawing/2014/main" id="{5E715EE3-CA88-39DD-6590-21F2575E374D}"/>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pic>
        <p:nvPicPr>
          <p:cNvPr id="17" name="Picture 16">
            <a:extLst>
              <a:ext uri="{FF2B5EF4-FFF2-40B4-BE49-F238E27FC236}">
                <a16:creationId xmlns:a16="http://schemas.microsoft.com/office/drawing/2014/main" id="{B6EA6381-5A4E-D388-D96A-5F8F413B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514658"/>
            <a:ext cx="6599699" cy="1848134"/>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D3CE926A-0E2B-1721-A89D-060937947B20}"/>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review all information prior to submission. </a:t>
            </a:r>
          </a:p>
        </p:txBody>
      </p:sp>
      <p:sp>
        <p:nvSpPr>
          <p:cNvPr id="22" name="TextBox 21">
            <a:extLst>
              <a:ext uri="{FF2B5EF4-FFF2-40B4-BE49-F238E27FC236}">
                <a16:creationId xmlns:a16="http://schemas.microsoft.com/office/drawing/2014/main" id="{E666163B-6C12-5B08-C864-935FFCA2D8F8}"/>
              </a:ext>
            </a:extLst>
          </p:cNvPr>
          <p:cNvSpPr txBox="1"/>
          <p:nvPr/>
        </p:nvSpPr>
        <p:spPr>
          <a:xfrm>
            <a:off x="7830423" y="3628600"/>
            <a:ext cx="3542190" cy="938719"/>
          </a:xfrm>
          <a:prstGeom prst="rect">
            <a:avLst/>
          </a:prstGeom>
          <a:noFill/>
        </p:spPr>
        <p:txBody>
          <a:bodyPr wrap="square" lIns="91440" tIns="45720" rIns="91440" bIns="45720" rtlCol="0" anchor="t">
            <a:spAutoFit/>
          </a:bodyPr>
          <a:lstStyle/>
          <a:p>
            <a:r>
              <a:rPr lang="en-US" sz="1100"/>
              <a:t>Applicants will be required to </a:t>
            </a:r>
            <a:r>
              <a:rPr lang="en-US" sz="1100" b="1"/>
              <a:t>Attest</a:t>
            </a:r>
            <a:r>
              <a:rPr lang="en-US" sz="1100"/>
              <a:t> to all required Attestations prior to submission.</a:t>
            </a:r>
            <a:br>
              <a:rPr lang="en-US" sz="1100"/>
            </a:br>
            <a:br>
              <a:rPr lang="en-US" sz="1100"/>
            </a:br>
            <a:r>
              <a:rPr lang="en-US" sz="1100" i="1"/>
              <a:t>Note: Some attestations are conditional based on subcategory selected and applicant responses. </a:t>
            </a:r>
            <a:endParaRPr lang="en-US" sz="1100"/>
          </a:p>
        </p:txBody>
      </p:sp>
      <p:sp>
        <p:nvSpPr>
          <p:cNvPr id="24" name="TextBox 23">
            <a:extLst>
              <a:ext uri="{FF2B5EF4-FFF2-40B4-BE49-F238E27FC236}">
                <a16:creationId xmlns:a16="http://schemas.microsoft.com/office/drawing/2014/main" id="{776D8F09-A7F9-0B57-C7BA-6FF7685B4754}"/>
              </a:ext>
            </a:extLst>
          </p:cNvPr>
          <p:cNvSpPr txBox="1"/>
          <p:nvPr/>
        </p:nvSpPr>
        <p:spPr>
          <a:xfrm>
            <a:off x="7824161" y="1502387"/>
            <a:ext cx="3542190" cy="430887"/>
          </a:xfrm>
          <a:prstGeom prst="rect">
            <a:avLst/>
          </a:prstGeom>
          <a:noFill/>
        </p:spPr>
        <p:txBody>
          <a:bodyPr wrap="square" rtlCol="0">
            <a:spAutoFit/>
          </a:bodyPr>
          <a:lstStyle/>
          <a:p>
            <a:r>
              <a:rPr lang="en-US" sz="1100"/>
              <a:t>Applicants will select </a:t>
            </a:r>
            <a:r>
              <a:rPr lang="en-US" sz="1100" b="1"/>
              <a:t>Submit</a:t>
            </a:r>
            <a:r>
              <a:rPr lang="en-US" sz="1100"/>
              <a:t> and be prompted to agree to required Attestations. </a:t>
            </a:r>
            <a:endParaRPr lang="en-US" sz="1100" i="1"/>
          </a:p>
        </p:txBody>
      </p:sp>
      <p:sp>
        <p:nvSpPr>
          <p:cNvPr id="25" name="TextBox 24">
            <a:extLst>
              <a:ext uri="{FF2B5EF4-FFF2-40B4-BE49-F238E27FC236}">
                <a16:creationId xmlns:a16="http://schemas.microsoft.com/office/drawing/2014/main" id="{EA718775-445B-1B2C-A9AC-6AD8FF19B310}"/>
              </a:ext>
            </a:extLst>
          </p:cNvPr>
          <p:cNvSpPr txBox="1"/>
          <p:nvPr/>
        </p:nvSpPr>
        <p:spPr>
          <a:xfrm>
            <a:off x="7813198" y="5158620"/>
            <a:ext cx="3542190" cy="430887"/>
          </a:xfrm>
          <a:prstGeom prst="rect">
            <a:avLst/>
          </a:prstGeom>
          <a:noFill/>
        </p:spPr>
        <p:txBody>
          <a:bodyPr wrap="square" rtlCol="0">
            <a:spAutoFit/>
          </a:bodyPr>
          <a:lstStyle/>
          <a:p>
            <a:r>
              <a:rPr lang="en-US" sz="1100"/>
              <a:t>Once applicants have attested, they can </a:t>
            </a:r>
            <a:r>
              <a:rPr lang="en-US" sz="1100" b="1"/>
              <a:t>confirm submission</a:t>
            </a:r>
            <a:r>
              <a:rPr lang="en-US" sz="1100"/>
              <a:t> of their 48E(h) application for allocation</a:t>
            </a:r>
          </a:p>
        </p:txBody>
      </p:sp>
      <p:sp>
        <p:nvSpPr>
          <p:cNvPr id="26" name="Rectangle 25">
            <a:extLst>
              <a:ext uri="{FF2B5EF4-FFF2-40B4-BE49-F238E27FC236}">
                <a16:creationId xmlns:a16="http://schemas.microsoft.com/office/drawing/2014/main" id="{487239FD-56AA-965C-5151-D55C8C473B61}"/>
              </a:ext>
            </a:extLst>
          </p:cNvPr>
          <p:cNvSpPr/>
          <p:nvPr/>
        </p:nvSpPr>
        <p:spPr>
          <a:xfrm>
            <a:off x="922020" y="2237085"/>
            <a:ext cx="1836420" cy="622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061766C-3C54-E957-236F-145AC353E911}"/>
              </a:ext>
            </a:extLst>
          </p:cNvPr>
          <p:cNvSpPr/>
          <p:nvPr/>
        </p:nvSpPr>
        <p:spPr>
          <a:xfrm>
            <a:off x="1084979" y="2916556"/>
            <a:ext cx="786260" cy="18145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6F56DF5A-5B8F-E8BF-E8DB-3578F5A72269}"/>
              </a:ext>
            </a:extLst>
          </p:cNvPr>
          <p:cNvCxnSpPr>
            <a:cxnSpLocks/>
            <a:stCxn id="27" idx="0"/>
          </p:cNvCxnSpPr>
          <p:nvPr/>
        </p:nvCxnSpPr>
        <p:spPr>
          <a:xfrm rot="5400000" flipH="1" flipV="1">
            <a:off x="4052779" y="-850616"/>
            <a:ext cx="1192503" cy="6341843"/>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30" name="Trapezoid 19">
            <a:extLst>
              <a:ext uri="{FF2B5EF4-FFF2-40B4-BE49-F238E27FC236}">
                <a16:creationId xmlns:a16="http://schemas.microsoft.com/office/drawing/2014/main" id="{398A42EC-9FC6-1421-7A9C-03046C5495C7}"/>
              </a:ext>
            </a:extLst>
          </p:cNvPr>
          <p:cNvSpPr/>
          <p:nvPr/>
        </p:nvSpPr>
        <p:spPr>
          <a:xfrm rot="16200000">
            <a:off x="415441" y="3277776"/>
            <a:ext cx="3751342" cy="876936"/>
          </a:xfrm>
          <a:custGeom>
            <a:avLst/>
            <a:gdLst>
              <a:gd name="connsiteX0" fmla="*/ 0 w 1191249"/>
              <a:gd name="connsiteY0" fmla="*/ 854769 h 854769"/>
              <a:gd name="connsiteX1" fmla="*/ 213692 w 1191249"/>
              <a:gd name="connsiteY1" fmla="*/ 0 h 854769"/>
              <a:gd name="connsiteX2" fmla="*/ 977557 w 1191249"/>
              <a:gd name="connsiteY2" fmla="*/ 0 h 854769"/>
              <a:gd name="connsiteX3" fmla="*/ 1191249 w 1191249"/>
              <a:gd name="connsiteY3" fmla="*/ 854769 h 854769"/>
              <a:gd name="connsiteX4" fmla="*/ 0 w 1191249"/>
              <a:gd name="connsiteY4" fmla="*/ 854769 h 854769"/>
              <a:gd name="connsiteX0" fmla="*/ 0 w 1505286"/>
              <a:gd name="connsiteY0" fmla="*/ 854769 h 854769"/>
              <a:gd name="connsiteX1" fmla="*/ 213692 w 1505286"/>
              <a:gd name="connsiteY1" fmla="*/ 0 h 854769"/>
              <a:gd name="connsiteX2" fmla="*/ 977557 w 1505286"/>
              <a:gd name="connsiteY2" fmla="*/ 0 h 854769"/>
              <a:gd name="connsiteX3" fmla="*/ 1505286 w 1505286"/>
              <a:gd name="connsiteY3" fmla="*/ 605387 h 854769"/>
              <a:gd name="connsiteX4" fmla="*/ 0 w 1505286"/>
              <a:gd name="connsiteY4" fmla="*/ 854769 h 854769"/>
              <a:gd name="connsiteX0" fmla="*/ 0 w 3149359"/>
              <a:gd name="connsiteY0" fmla="*/ 642334 h 642334"/>
              <a:gd name="connsiteX1" fmla="*/ 1857765 w 3149359"/>
              <a:gd name="connsiteY1" fmla="*/ 0 h 642334"/>
              <a:gd name="connsiteX2" fmla="*/ 2621630 w 3149359"/>
              <a:gd name="connsiteY2" fmla="*/ 0 h 642334"/>
              <a:gd name="connsiteX3" fmla="*/ 3149359 w 3149359"/>
              <a:gd name="connsiteY3" fmla="*/ 605387 h 642334"/>
              <a:gd name="connsiteX4" fmla="*/ 0 w 3149359"/>
              <a:gd name="connsiteY4" fmla="*/ 642334 h 642334"/>
              <a:gd name="connsiteX0" fmla="*/ 0 w 3149359"/>
              <a:gd name="connsiteY0" fmla="*/ 1445897 h 1445897"/>
              <a:gd name="connsiteX1" fmla="*/ 2458129 w 3149359"/>
              <a:gd name="connsiteY1" fmla="*/ 0 h 1445897"/>
              <a:gd name="connsiteX2" fmla="*/ 2621630 w 3149359"/>
              <a:gd name="connsiteY2" fmla="*/ 803563 h 1445897"/>
              <a:gd name="connsiteX3" fmla="*/ 3149359 w 3149359"/>
              <a:gd name="connsiteY3" fmla="*/ 1408950 h 1445897"/>
              <a:gd name="connsiteX4" fmla="*/ 0 w 3149359"/>
              <a:gd name="connsiteY4" fmla="*/ 1445897 h 1445897"/>
              <a:gd name="connsiteX0" fmla="*/ 0 w 3149359"/>
              <a:gd name="connsiteY0" fmla="*/ 670043 h 670043"/>
              <a:gd name="connsiteX1" fmla="*/ 2411947 w 3149359"/>
              <a:gd name="connsiteY1" fmla="*/ 0 h 670043"/>
              <a:gd name="connsiteX2" fmla="*/ 2621630 w 3149359"/>
              <a:gd name="connsiteY2" fmla="*/ 27709 h 670043"/>
              <a:gd name="connsiteX3" fmla="*/ 3149359 w 3149359"/>
              <a:gd name="connsiteY3" fmla="*/ 633096 h 670043"/>
              <a:gd name="connsiteX4" fmla="*/ 0 w 3149359"/>
              <a:gd name="connsiteY4" fmla="*/ 670043 h 670043"/>
              <a:gd name="connsiteX0" fmla="*/ 0 w 3690379"/>
              <a:gd name="connsiteY0" fmla="*/ 670043 h 876936"/>
              <a:gd name="connsiteX1" fmla="*/ 2411947 w 3690379"/>
              <a:gd name="connsiteY1" fmla="*/ 0 h 876936"/>
              <a:gd name="connsiteX2" fmla="*/ 2621630 w 3690379"/>
              <a:gd name="connsiteY2" fmla="*/ 27709 h 876936"/>
              <a:gd name="connsiteX3" fmla="*/ 3690379 w 3690379"/>
              <a:gd name="connsiteY3" fmla="*/ 876936 h 876936"/>
              <a:gd name="connsiteX4" fmla="*/ 0 w 3690379"/>
              <a:gd name="connsiteY4" fmla="*/ 670043 h 876936"/>
              <a:gd name="connsiteX0" fmla="*/ 0 w 3751342"/>
              <a:gd name="connsiteY0" fmla="*/ 868163 h 876936"/>
              <a:gd name="connsiteX1" fmla="*/ 2472910 w 3751342"/>
              <a:gd name="connsiteY1" fmla="*/ 0 h 876936"/>
              <a:gd name="connsiteX2" fmla="*/ 2682593 w 3751342"/>
              <a:gd name="connsiteY2" fmla="*/ 27709 h 876936"/>
              <a:gd name="connsiteX3" fmla="*/ 3751342 w 3751342"/>
              <a:gd name="connsiteY3" fmla="*/ 876936 h 876936"/>
              <a:gd name="connsiteX4" fmla="*/ 0 w 3751342"/>
              <a:gd name="connsiteY4" fmla="*/ 868163 h 8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342" h="876936">
                <a:moveTo>
                  <a:pt x="0" y="868163"/>
                </a:moveTo>
                <a:lnTo>
                  <a:pt x="2472910" y="0"/>
                </a:lnTo>
                <a:lnTo>
                  <a:pt x="2682593" y="27709"/>
                </a:lnTo>
                <a:lnTo>
                  <a:pt x="3751342" y="876936"/>
                </a:lnTo>
                <a:lnTo>
                  <a:pt x="0" y="868163"/>
                </a:lnTo>
                <a:close/>
              </a:path>
            </a:pathLst>
          </a:custGeom>
          <a:solidFill>
            <a:schemeClr val="accent5">
              <a:lumMod val="60000"/>
              <a:lumOff val="40000"/>
              <a:alpha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8581B22-8705-99A5-441A-2D4C5A4AE5C8}"/>
              </a:ext>
            </a:extLst>
          </p:cNvPr>
          <p:cNvGrpSpPr/>
          <p:nvPr/>
        </p:nvGrpSpPr>
        <p:grpSpPr>
          <a:xfrm>
            <a:off x="2703267" y="1735088"/>
            <a:ext cx="2872739" cy="3794444"/>
            <a:chOff x="2703267" y="1735088"/>
            <a:chExt cx="2872739" cy="3794444"/>
          </a:xfrm>
        </p:grpSpPr>
        <p:pic>
          <p:nvPicPr>
            <p:cNvPr id="31" name="Picture 2">
              <a:extLst>
                <a:ext uri="{FF2B5EF4-FFF2-40B4-BE49-F238E27FC236}">
                  <a16:creationId xmlns:a16="http://schemas.microsoft.com/office/drawing/2014/main" id="{E7DCF3FA-7959-17CF-CE0E-6A23F1CE6C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53" t="19294" r="31778" b="9601"/>
            <a:stretch/>
          </p:blipFill>
          <p:spPr bwMode="auto">
            <a:xfrm>
              <a:off x="2703267" y="1735088"/>
              <a:ext cx="2872739" cy="37944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368EF72E-E0D4-4D23-6E7D-6802CA9408AB}"/>
                </a:ext>
              </a:extLst>
            </p:cNvPr>
            <p:cNvGrpSpPr/>
            <p:nvPr/>
          </p:nvGrpSpPr>
          <p:grpSpPr>
            <a:xfrm>
              <a:off x="3902932" y="4568934"/>
              <a:ext cx="883181" cy="153888"/>
              <a:chOff x="3998182" y="4801115"/>
              <a:chExt cx="883181" cy="153888"/>
            </a:xfrm>
          </p:grpSpPr>
          <p:sp>
            <p:nvSpPr>
              <p:cNvPr id="4" name="Rectangle 3">
                <a:extLst>
                  <a:ext uri="{FF2B5EF4-FFF2-40B4-BE49-F238E27FC236}">
                    <a16:creationId xmlns:a16="http://schemas.microsoft.com/office/drawing/2014/main" id="{CD08D701-727C-544E-8A08-3E1DDF99ACB7}"/>
                  </a:ext>
                </a:extLst>
              </p:cNvPr>
              <p:cNvSpPr/>
              <p:nvPr/>
            </p:nvSpPr>
            <p:spPr>
              <a:xfrm>
                <a:off x="4081463" y="4813374"/>
                <a:ext cx="476250" cy="106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A542FC-CEA5-AA17-B4D0-90EA4DC7660D}"/>
                  </a:ext>
                </a:extLst>
              </p:cNvPr>
              <p:cNvSpPr txBox="1"/>
              <p:nvPr/>
            </p:nvSpPr>
            <p:spPr>
              <a:xfrm>
                <a:off x="3998182" y="4801115"/>
                <a:ext cx="883181" cy="153888"/>
              </a:xfrm>
              <a:prstGeom prst="rect">
                <a:avLst/>
              </a:prstGeom>
              <a:noFill/>
            </p:spPr>
            <p:txBody>
              <a:bodyPr wrap="square" rtlCol="0">
                <a:spAutoFit/>
              </a:bodyPr>
              <a:lstStyle/>
              <a:p>
                <a:r>
                  <a:rPr lang="en-US" sz="400">
                    <a:solidFill>
                      <a:srgbClr val="6C6C6C"/>
                    </a:solidFill>
                  </a:rPr>
                  <a:t>[</a:t>
                </a:r>
                <a:r>
                  <a:rPr lang="en-US" sz="400" i="1">
                    <a:solidFill>
                      <a:srgbClr val="6C6C6C"/>
                    </a:solidFill>
                  </a:rPr>
                  <a:t>Organization Name</a:t>
                </a:r>
                <a:r>
                  <a:rPr lang="en-US" sz="400">
                    <a:solidFill>
                      <a:srgbClr val="6C6C6C"/>
                    </a:solidFill>
                  </a:rPr>
                  <a:t>]</a:t>
                </a:r>
              </a:p>
            </p:txBody>
          </p:sp>
        </p:grpSp>
      </p:grpSp>
      <p:sp>
        <p:nvSpPr>
          <p:cNvPr id="32" name="Rectangle 31">
            <a:extLst>
              <a:ext uri="{FF2B5EF4-FFF2-40B4-BE49-F238E27FC236}">
                <a16:creationId xmlns:a16="http://schemas.microsoft.com/office/drawing/2014/main" id="{FB076639-50DD-33BC-FB4B-19CAC1930E2C}"/>
              </a:ext>
            </a:extLst>
          </p:cNvPr>
          <p:cNvSpPr/>
          <p:nvPr/>
        </p:nvSpPr>
        <p:spPr>
          <a:xfrm>
            <a:off x="2758441" y="2042708"/>
            <a:ext cx="125653" cy="2919818"/>
          </a:xfrm>
          <a:prstGeom prst="rect">
            <a:avLst/>
          </a:prstGeom>
          <a:noFill/>
          <a:ln w="1270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30BE4D0-6045-14B9-4684-3F2C8F15B0A4}"/>
              </a:ext>
            </a:extLst>
          </p:cNvPr>
          <p:cNvCxnSpPr>
            <a:cxnSpLocks/>
          </p:cNvCxnSpPr>
          <p:nvPr/>
        </p:nvCxnSpPr>
        <p:spPr>
          <a:xfrm>
            <a:off x="2932134" y="4050947"/>
            <a:ext cx="488781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6AA46A4-BD03-7E92-46E8-60DDE5635F07}"/>
              </a:ext>
            </a:extLst>
          </p:cNvPr>
          <p:cNvSpPr/>
          <p:nvPr/>
        </p:nvSpPr>
        <p:spPr>
          <a:xfrm>
            <a:off x="5136357" y="5250205"/>
            <a:ext cx="375429" cy="21714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41FC217C-A110-6E1C-F33A-6323DD7B9524}"/>
              </a:ext>
            </a:extLst>
          </p:cNvPr>
          <p:cNvCxnSpPr>
            <a:cxnSpLocks/>
            <a:stCxn id="34" idx="3"/>
            <a:endCxn id="25" idx="1"/>
          </p:cNvCxnSpPr>
          <p:nvPr/>
        </p:nvCxnSpPr>
        <p:spPr>
          <a:xfrm>
            <a:off x="5511786" y="5358778"/>
            <a:ext cx="2301412" cy="1528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66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7</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3" name="Rectangle 2">
            <a:extLst>
              <a:ext uri="{FF2B5EF4-FFF2-40B4-BE49-F238E27FC236}">
                <a16:creationId xmlns:a16="http://schemas.microsoft.com/office/drawing/2014/main" id="{11C1213F-1CB5-70DE-CEA0-41AAF323724F}"/>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2b</a:t>
            </a:r>
          </a:p>
        </p:txBody>
      </p:sp>
      <p:pic>
        <p:nvPicPr>
          <p:cNvPr id="4" name="Picture 3">
            <a:extLst>
              <a:ext uri="{FF2B5EF4-FFF2-40B4-BE49-F238E27FC236}">
                <a16:creationId xmlns:a16="http://schemas.microsoft.com/office/drawing/2014/main" id="{487C6928-6CC9-70AC-2117-56C147F42D08}"/>
              </a:ext>
            </a:extLst>
          </p:cNvPr>
          <p:cNvPicPr>
            <a:picLocks noChangeAspect="1"/>
          </p:cNvPicPr>
          <p:nvPr/>
        </p:nvPicPr>
        <p:blipFill>
          <a:blip r:embed="rId3"/>
          <a:stretch>
            <a:fillRect/>
          </a:stretch>
        </p:blipFill>
        <p:spPr>
          <a:xfrm>
            <a:off x="769927" y="1857743"/>
            <a:ext cx="6682741" cy="312798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608F66D-FBD2-E1C7-17BC-AA32C00EE6C2}"/>
              </a:ext>
            </a:extLst>
          </p:cNvPr>
          <p:cNvSpPr/>
          <p:nvPr/>
        </p:nvSpPr>
        <p:spPr>
          <a:xfrm>
            <a:off x="768447" y="2241796"/>
            <a:ext cx="5327553" cy="2743928"/>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807E59C-72B1-4550-6331-6F374A5F1968}"/>
              </a:ext>
            </a:extLst>
          </p:cNvPr>
          <p:cNvCxnSpPr>
            <a:cxnSpLocks/>
          </p:cNvCxnSpPr>
          <p:nvPr/>
        </p:nvCxnSpPr>
        <p:spPr>
          <a:xfrm>
            <a:off x="6096000" y="4144553"/>
            <a:ext cx="177849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57B701-6697-E690-C340-241F596A5052}"/>
              </a:ext>
            </a:extLst>
          </p:cNvPr>
          <p:cNvSpPr txBox="1"/>
          <p:nvPr/>
        </p:nvSpPr>
        <p:spPr>
          <a:xfrm>
            <a:off x="7875973" y="3844471"/>
            <a:ext cx="3542190" cy="938719"/>
          </a:xfrm>
          <a:prstGeom prst="rect">
            <a:avLst/>
          </a:prstGeom>
          <a:noFill/>
        </p:spPr>
        <p:txBody>
          <a:bodyPr wrap="square" rtlCol="0">
            <a:spAutoFit/>
          </a:bodyPr>
          <a:lstStyle/>
          <a:p>
            <a:r>
              <a:rPr lang="en-US" sz="1100"/>
              <a:t>Applicants will enter all </a:t>
            </a:r>
            <a:r>
              <a:rPr lang="en-US" sz="1100" b="1"/>
              <a:t>Facility Identification Details</a:t>
            </a:r>
            <a:r>
              <a:rPr lang="en-US" sz="1100"/>
              <a:t> including optional Project Name and Facility Street Address. </a:t>
            </a:r>
            <a:br>
              <a:rPr lang="en-US" sz="1100"/>
            </a:br>
            <a:br>
              <a:rPr lang="en-US" sz="1100"/>
            </a:br>
            <a:endParaRPr lang="en-US" sz="1100"/>
          </a:p>
        </p:txBody>
      </p:sp>
    </p:spTree>
    <p:extLst>
      <p:ext uri="{BB962C8B-B14F-4D97-AF65-F5344CB8AC3E}">
        <p14:creationId xmlns:p14="http://schemas.microsoft.com/office/powerpoint/2010/main" val="325379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019DA48C-1733-8F27-ECE4-C7D3C6F8F7BF}"/>
              </a:ext>
            </a:extLst>
          </p:cNvPr>
          <p:cNvPicPr>
            <a:picLocks noChangeAspect="1"/>
          </p:cNvPicPr>
          <p:nvPr/>
        </p:nvPicPr>
        <p:blipFill>
          <a:blip r:embed="rId3"/>
          <a:stretch>
            <a:fillRect/>
          </a:stretch>
        </p:blipFill>
        <p:spPr>
          <a:xfrm>
            <a:off x="920593" y="1782916"/>
            <a:ext cx="3210656" cy="42205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8</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584775"/>
          </a:xfrm>
          <a:prstGeom prst="rect">
            <a:avLst/>
          </a:prstGeom>
          <a:noFill/>
        </p:spPr>
        <p:txBody>
          <a:bodyPr wrap="square" rtlCol="0">
            <a:spAutoFit/>
          </a:bodyPr>
          <a:lstStyle/>
          <a:p>
            <a:r>
              <a:rPr lang="en-US" sz="1600"/>
              <a:t>Applicants will be prompted to enter all Facility Information and Details including address, latitude/longitude, technology type, facility size, cost, etc. </a:t>
            </a:r>
          </a:p>
        </p:txBody>
      </p:sp>
      <p:sp>
        <p:nvSpPr>
          <p:cNvPr id="9" name="Rectangle 8">
            <a:extLst>
              <a:ext uri="{FF2B5EF4-FFF2-40B4-BE49-F238E27FC236}">
                <a16:creationId xmlns:a16="http://schemas.microsoft.com/office/drawing/2014/main" id="{18296A28-7BAE-698D-811D-8DDC0069AD1F}"/>
              </a:ext>
            </a:extLst>
          </p:cNvPr>
          <p:cNvSpPr/>
          <p:nvPr/>
        </p:nvSpPr>
        <p:spPr>
          <a:xfrm>
            <a:off x="896327" y="1773664"/>
            <a:ext cx="3234921" cy="582327"/>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A501276-0308-7034-48D1-2A0C0EB8D6AA}"/>
              </a:ext>
            </a:extLst>
          </p:cNvPr>
          <p:cNvCxnSpPr>
            <a:cxnSpLocks/>
            <a:stCxn id="9" idx="3"/>
            <a:endCxn id="14" idx="1"/>
          </p:cNvCxnSpPr>
          <p:nvPr/>
        </p:nvCxnSpPr>
        <p:spPr>
          <a:xfrm flipV="1">
            <a:off x="4131248" y="2059333"/>
            <a:ext cx="3135622" cy="549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7AE617-3D34-601F-E597-DCBAB78834EB}"/>
              </a:ext>
            </a:extLst>
          </p:cNvPr>
          <p:cNvSpPr/>
          <p:nvPr/>
        </p:nvSpPr>
        <p:spPr>
          <a:xfrm>
            <a:off x="892386" y="2506866"/>
            <a:ext cx="3238863" cy="725410"/>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0DD3FF-8DB9-549B-0B17-2CF305F758E5}"/>
              </a:ext>
            </a:extLst>
          </p:cNvPr>
          <p:cNvSpPr/>
          <p:nvPr/>
        </p:nvSpPr>
        <p:spPr>
          <a:xfrm>
            <a:off x="896328" y="3276042"/>
            <a:ext cx="3234920" cy="861774"/>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E494DD0-1EC3-CB69-27C8-E40DBB63F3A3}"/>
              </a:ext>
            </a:extLst>
          </p:cNvPr>
          <p:cNvCxnSpPr>
            <a:cxnSpLocks/>
          </p:cNvCxnSpPr>
          <p:nvPr/>
        </p:nvCxnSpPr>
        <p:spPr>
          <a:xfrm flipV="1">
            <a:off x="4121087" y="2805218"/>
            <a:ext cx="3145783" cy="3112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80CAB7-973D-869F-1110-A2C851577552}"/>
              </a:ext>
            </a:extLst>
          </p:cNvPr>
          <p:cNvCxnSpPr>
            <a:cxnSpLocks/>
            <a:stCxn id="8" idx="3"/>
          </p:cNvCxnSpPr>
          <p:nvPr/>
        </p:nvCxnSpPr>
        <p:spPr>
          <a:xfrm flipV="1">
            <a:off x="4131248" y="3681503"/>
            <a:ext cx="3055744" cy="2542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D8F9D21-A7A1-7E5B-A69E-6CD2C2F4D77F}"/>
              </a:ext>
            </a:extLst>
          </p:cNvPr>
          <p:cNvSpPr/>
          <p:nvPr/>
        </p:nvSpPr>
        <p:spPr>
          <a:xfrm>
            <a:off x="896328" y="4150585"/>
            <a:ext cx="3210656" cy="1691291"/>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9BB8A24-1505-2A23-C3F8-5B4A55C8DCEE}"/>
              </a:ext>
            </a:extLst>
          </p:cNvPr>
          <p:cNvCxnSpPr>
            <a:cxnSpLocks/>
            <a:stCxn id="24" idx="3"/>
            <a:endCxn id="22" idx="1"/>
          </p:cNvCxnSpPr>
          <p:nvPr/>
        </p:nvCxnSpPr>
        <p:spPr>
          <a:xfrm flipV="1">
            <a:off x="4106984" y="4958993"/>
            <a:ext cx="3163828" cy="3723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97DEA8E-A0FE-C1B4-028E-B5BC46EA9CFD}"/>
              </a:ext>
            </a:extLst>
          </p:cNvPr>
          <p:cNvSpPr/>
          <p:nvPr/>
        </p:nvSpPr>
        <p:spPr>
          <a:xfrm>
            <a:off x="3487974" y="5825639"/>
            <a:ext cx="643275" cy="177801"/>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04155AD-F423-4ECB-C719-7B3D1C5533C5}"/>
              </a:ext>
            </a:extLst>
          </p:cNvPr>
          <p:cNvCxnSpPr>
            <a:cxnSpLocks/>
            <a:stCxn id="26" idx="3"/>
          </p:cNvCxnSpPr>
          <p:nvPr/>
        </p:nvCxnSpPr>
        <p:spPr>
          <a:xfrm>
            <a:off x="4131249" y="5914540"/>
            <a:ext cx="2961565" cy="81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0DF670-CD0B-2521-350A-1FBCF1F5A388}"/>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2b</a:t>
            </a:r>
          </a:p>
        </p:txBody>
      </p:sp>
      <p:sp>
        <p:nvSpPr>
          <p:cNvPr id="14" name="TextBox 13">
            <a:extLst>
              <a:ext uri="{FF2B5EF4-FFF2-40B4-BE49-F238E27FC236}">
                <a16:creationId xmlns:a16="http://schemas.microsoft.com/office/drawing/2014/main" id="{4F829855-1C7D-150C-B72E-240F0A328405}"/>
              </a:ext>
            </a:extLst>
          </p:cNvPr>
          <p:cNvSpPr txBox="1"/>
          <p:nvPr/>
        </p:nvSpPr>
        <p:spPr>
          <a:xfrm>
            <a:off x="7266870" y="1843889"/>
            <a:ext cx="4547808" cy="430887"/>
          </a:xfrm>
          <a:prstGeom prst="rect">
            <a:avLst/>
          </a:prstGeom>
          <a:noFill/>
        </p:spPr>
        <p:txBody>
          <a:bodyPr wrap="square" rtlCol="0">
            <a:spAutoFit/>
          </a:bodyPr>
          <a:lstStyle/>
          <a:p>
            <a:r>
              <a:rPr lang="en-US" sz="1100"/>
              <a:t>Applicants will enter the facility </a:t>
            </a:r>
            <a:r>
              <a:rPr lang="en-US" sz="1100" b="1"/>
              <a:t>Latitude</a:t>
            </a:r>
            <a:r>
              <a:rPr lang="en-US" sz="1100"/>
              <a:t> and </a:t>
            </a:r>
            <a:r>
              <a:rPr lang="en-US" sz="1100" b="1"/>
              <a:t>Longitude </a:t>
            </a:r>
            <a:r>
              <a:rPr lang="en-US" sz="1100"/>
              <a:t>and identify if the facility is located on land under Tribal Regulatory Authority. </a:t>
            </a:r>
          </a:p>
        </p:txBody>
      </p:sp>
      <p:sp>
        <p:nvSpPr>
          <p:cNvPr id="17" name="TextBox 16">
            <a:extLst>
              <a:ext uri="{FF2B5EF4-FFF2-40B4-BE49-F238E27FC236}">
                <a16:creationId xmlns:a16="http://schemas.microsoft.com/office/drawing/2014/main" id="{51D94881-BD12-5DAA-4DEF-F7AA4399FB0E}"/>
              </a:ext>
            </a:extLst>
          </p:cNvPr>
          <p:cNvSpPr txBox="1"/>
          <p:nvPr/>
        </p:nvSpPr>
        <p:spPr>
          <a:xfrm>
            <a:off x="7331743" y="2647546"/>
            <a:ext cx="4547808" cy="261610"/>
          </a:xfrm>
          <a:prstGeom prst="rect">
            <a:avLst/>
          </a:prstGeom>
          <a:noFill/>
        </p:spPr>
        <p:txBody>
          <a:bodyPr wrap="square" rtlCol="0">
            <a:spAutoFit/>
          </a:bodyPr>
          <a:lstStyle/>
          <a:p>
            <a:r>
              <a:rPr lang="en-US" sz="1100"/>
              <a:t>Applicants will select the facility </a:t>
            </a:r>
            <a:r>
              <a:rPr lang="en-US" sz="1100" b="1"/>
              <a:t>Technology Type</a:t>
            </a:r>
            <a:endParaRPr lang="en-US" sz="1100"/>
          </a:p>
        </p:txBody>
      </p:sp>
      <p:sp>
        <p:nvSpPr>
          <p:cNvPr id="20" name="TextBox 19">
            <a:extLst>
              <a:ext uri="{FF2B5EF4-FFF2-40B4-BE49-F238E27FC236}">
                <a16:creationId xmlns:a16="http://schemas.microsoft.com/office/drawing/2014/main" id="{7A1FC186-FF21-CC3F-699C-DF226019AB0F}"/>
              </a:ext>
            </a:extLst>
          </p:cNvPr>
          <p:cNvSpPr txBox="1"/>
          <p:nvPr/>
        </p:nvSpPr>
        <p:spPr>
          <a:xfrm>
            <a:off x="7270812" y="3288812"/>
            <a:ext cx="4547808" cy="1031051"/>
          </a:xfrm>
          <a:prstGeom prst="rect">
            <a:avLst/>
          </a:prstGeom>
          <a:noFill/>
        </p:spPr>
        <p:txBody>
          <a:bodyPr wrap="square" lIns="91440" tIns="45720" rIns="91440" bIns="45720" rtlCol="0" anchor="t">
            <a:spAutoFit/>
          </a:bodyPr>
          <a:lstStyle/>
          <a:p>
            <a:r>
              <a:rPr lang="en-US" sz="1100"/>
              <a:t>Applicants will enter the </a:t>
            </a:r>
            <a:r>
              <a:rPr lang="en-US" sz="1100" b="1"/>
              <a:t>energy generating capacity</a:t>
            </a:r>
            <a:r>
              <a:rPr lang="en-US" sz="1100"/>
              <a:t> of the facility. </a:t>
            </a:r>
          </a:p>
          <a:p>
            <a:endParaRPr lang="en-US" sz="600" i="1"/>
          </a:p>
          <a:p>
            <a:r>
              <a:rPr lang="en-US" sz="1100" i="1"/>
              <a:t>Note: fields are conditional based on the technology type selected. For example, if the applicant selects Wind Energy Facility, the applicant will be prompted to complete only Energy Generating Capacity (kW AC).</a:t>
            </a:r>
            <a:endParaRPr lang="en-US" sz="1100"/>
          </a:p>
        </p:txBody>
      </p:sp>
      <p:sp>
        <p:nvSpPr>
          <p:cNvPr id="22" name="TextBox 21">
            <a:extLst>
              <a:ext uri="{FF2B5EF4-FFF2-40B4-BE49-F238E27FC236}">
                <a16:creationId xmlns:a16="http://schemas.microsoft.com/office/drawing/2014/main" id="{E9E82592-3FE5-DDF3-0A52-4F1302B2CB39}"/>
              </a:ext>
            </a:extLst>
          </p:cNvPr>
          <p:cNvSpPr txBox="1"/>
          <p:nvPr/>
        </p:nvSpPr>
        <p:spPr>
          <a:xfrm>
            <a:off x="7270812" y="4351134"/>
            <a:ext cx="4547808" cy="1215717"/>
          </a:xfrm>
          <a:prstGeom prst="rect">
            <a:avLst/>
          </a:prstGeom>
          <a:noFill/>
        </p:spPr>
        <p:txBody>
          <a:bodyPr wrap="square" rtlCol="0">
            <a:spAutoFit/>
          </a:bodyPr>
          <a:lstStyle/>
          <a:p>
            <a:r>
              <a:rPr lang="en-US" sz="1100"/>
              <a:t>Applicants will be prompted to enter </a:t>
            </a:r>
            <a:r>
              <a:rPr lang="en-US" sz="1100" b="1"/>
              <a:t>Facility Usage</a:t>
            </a:r>
            <a:r>
              <a:rPr lang="en-US" sz="1100"/>
              <a:t> details including Customer Type, Ownership Model, Point of Interconnection, and Additional Selection Criteria. </a:t>
            </a:r>
          </a:p>
          <a:p>
            <a:endParaRPr lang="en-US" sz="600"/>
          </a:p>
          <a:p>
            <a:r>
              <a:rPr lang="en-US" sz="1100" i="1"/>
              <a:t>Note: Facility Usage is conditional for each subcategory based on requirements outlined in guidance. Questions and response options will differ across each subcategory. </a:t>
            </a:r>
          </a:p>
        </p:txBody>
      </p:sp>
      <p:sp>
        <p:nvSpPr>
          <p:cNvPr id="23" name="TextBox 22">
            <a:extLst>
              <a:ext uri="{FF2B5EF4-FFF2-40B4-BE49-F238E27FC236}">
                <a16:creationId xmlns:a16="http://schemas.microsoft.com/office/drawing/2014/main" id="{8815AD34-25D8-CA71-5F7B-2D8F5F30E0A9}"/>
              </a:ext>
            </a:extLst>
          </p:cNvPr>
          <p:cNvSpPr txBox="1"/>
          <p:nvPr/>
        </p:nvSpPr>
        <p:spPr>
          <a:xfrm>
            <a:off x="7266870" y="5605903"/>
            <a:ext cx="4616388" cy="430887"/>
          </a:xfrm>
          <a:prstGeom prst="rect">
            <a:avLst/>
          </a:prstGeom>
          <a:noFill/>
        </p:spPr>
        <p:txBody>
          <a:bodyPr wrap="square" rtlCol="0">
            <a:spAutoFit/>
          </a:bodyPr>
          <a:lstStyle/>
          <a:p>
            <a:r>
              <a:rPr lang="en-US" sz="1100"/>
              <a:t>Once all required fields have been completed, applicants will select </a:t>
            </a:r>
            <a:r>
              <a:rPr lang="en-US" sz="1100" b="1"/>
              <a:t>Next</a:t>
            </a:r>
            <a:r>
              <a:rPr lang="en-US" sz="1100"/>
              <a:t> to move on to required documentation. </a:t>
            </a:r>
          </a:p>
        </p:txBody>
      </p:sp>
    </p:spTree>
    <p:extLst>
      <p:ext uri="{BB962C8B-B14F-4D97-AF65-F5344CB8AC3E}">
        <p14:creationId xmlns:p14="http://schemas.microsoft.com/office/powerpoint/2010/main" val="104882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22DB60-2CA7-5DFC-ADAD-FBFA0EA1C47A}"/>
              </a:ext>
            </a:extLst>
          </p:cNvPr>
          <p:cNvGrpSpPr/>
          <p:nvPr/>
        </p:nvGrpSpPr>
        <p:grpSpPr>
          <a:xfrm>
            <a:off x="838201" y="1611522"/>
            <a:ext cx="6854072" cy="3687604"/>
            <a:chOff x="838201" y="1611522"/>
            <a:chExt cx="6854072" cy="3687604"/>
          </a:xfrm>
        </p:grpSpPr>
        <p:pic>
          <p:nvPicPr>
            <p:cNvPr id="18" name="Picture 17">
              <a:extLst>
                <a:ext uri="{FF2B5EF4-FFF2-40B4-BE49-F238E27FC236}">
                  <a16:creationId xmlns:a16="http://schemas.microsoft.com/office/drawing/2014/main" id="{38C887F8-2C7C-A362-5A20-1DD34D5D884F}"/>
                </a:ext>
              </a:extLst>
            </p:cNvPr>
            <p:cNvPicPr>
              <a:picLocks noChangeAspect="1"/>
            </p:cNvPicPr>
            <p:nvPr/>
          </p:nvPicPr>
          <p:blipFill>
            <a:blip r:embed="rId3"/>
            <a:stretch>
              <a:fillRect/>
            </a:stretch>
          </p:blipFill>
          <p:spPr>
            <a:xfrm>
              <a:off x="838201" y="1611522"/>
              <a:ext cx="6854072" cy="3687604"/>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4256B0A0-7988-5C37-F776-623FE3390DAD}"/>
                </a:ext>
              </a:extLst>
            </p:cNvPr>
            <p:cNvSpPr/>
            <p:nvPr/>
          </p:nvSpPr>
          <p:spPr>
            <a:xfrm>
              <a:off x="999243" y="2300136"/>
              <a:ext cx="5192612" cy="78753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7113210-2CB8-4367-FB61-692312F0A0F3}"/>
                </a:ext>
              </a:extLst>
            </p:cNvPr>
            <p:cNvSpPr txBox="1"/>
            <p:nvPr/>
          </p:nvSpPr>
          <p:spPr>
            <a:xfrm>
              <a:off x="986384" y="2263074"/>
              <a:ext cx="5109615" cy="854080"/>
            </a:xfrm>
            <a:prstGeom prst="rect">
              <a:avLst/>
            </a:prstGeom>
            <a:noFill/>
          </p:spPr>
          <p:txBody>
            <a:bodyPr wrap="square">
              <a:spAutoFit/>
            </a:bodyPr>
            <a:lstStyle/>
            <a:p>
              <a:pPr marL="171450" indent="-171450">
                <a:buFont typeface="Arial" panose="020B0604020202020204" pitchFamily="34" charset="0"/>
                <a:buChar char="•"/>
              </a:pPr>
              <a:r>
                <a:rPr lang="en-US" sz="550"/>
                <a:t>A copy of the final, executed interconnection agreement, if applicable (see below) executed by each party on or before the date of application submission.</a:t>
              </a:r>
              <a:br>
                <a:rPr lang="en-US" sz="550"/>
              </a:br>
              <a:br>
                <a:rPr lang="en-US" sz="550"/>
              </a:br>
              <a:r>
                <a:rPr lang="en-US" sz="550"/>
                <a:t>If the facility is located in a market where the interconnection agreement cannot be countersigned by the interconnecting utility prior to completion of construction or interconnection of the facility, the applicant must provide: </a:t>
              </a:r>
              <a:br>
                <a:rPr lang="en-US" sz="550"/>
              </a:br>
              <a:r>
                <a:rPr lang="en-US" sz="550"/>
                <a:t>1) a copy of the submitted interconnection agreement with proof of submission</a:t>
              </a:r>
              <a:br>
                <a:rPr lang="en-US" sz="550"/>
              </a:br>
              <a:r>
                <a:rPr lang="en-US" sz="550"/>
                <a:t>2) a copy of the final completed interconnection screen/study, and </a:t>
              </a:r>
              <a:br>
                <a:rPr lang="en-US" sz="550"/>
              </a:br>
              <a:r>
                <a:rPr lang="en-US" sz="550"/>
                <a:t>3) either a conditional approval letter  that identifies the specific facility from the interconnecting utility or an  affidavit stating that, based on the interconnecting utility’s guidance, the facility’s interconnection agreement cannot be countersigned by the interconnecting utility and executed until after construction of the facility.</a:t>
              </a:r>
            </a:p>
          </p:txBody>
        </p:sp>
        <p:sp>
          <p:nvSpPr>
            <p:cNvPr id="22" name="Rectangle 21">
              <a:extLst>
                <a:ext uri="{FF2B5EF4-FFF2-40B4-BE49-F238E27FC236}">
                  <a16:creationId xmlns:a16="http://schemas.microsoft.com/office/drawing/2014/main" id="{42BDAA1D-C707-4988-54A5-339EFB737BDB}"/>
                </a:ext>
              </a:extLst>
            </p:cNvPr>
            <p:cNvSpPr/>
            <p:nvPr/>
          </p:nvSpPr>
          <p:spPr>
            <a:xfrm>
              <a:off x="1121790" y="3676454"/>
              <a:ext cx="4873657" cy="25451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0D509F8-5FF1-84B5-CF32-8C3AEFF61869}"/>
                </a:ext>
              </a:extLst>
            </p:cNvPr>
            <p:cNvSpPr txBox="1"/>
            <p:nvPr/>
          </p:nvSpPr>
          <p:spPr>
            <a:xfrm>
              <a:off x="1074134" y="3662731"/>
              <a:ext cx="5042830" cy="276999"/>
            </a:xfrm>
            <a:prstGeom prst="rect">
              <a:avLst/>
            </a:prstGeom>
            <a:noFill/>
          </p:spPr>
          <p:txBody>
            <a:bodyPr wrap="square">
              <a:spAutoFit/>
            </a:bodyPr>
            <a:lstStyle/>
            <a:p>
              <a:r>
                <a:rPr lang="en-US" sz="600"/>
                <a:t>Documentation demonstrating applicant meets Ownership Criteria if applying under Additional Selection Criteria. See section 7.07 of the 2025 current Revenue Procedure for detailed requirements. </a:t>
              </a:r>
            </a:p>
          </p:txBody>
        </p:sp>
      </p:grpSp>
      <p:sp>
        <p:nvSpPr>
          <p:cNvPr id="2" name="Title 1">
            <a:extLst>
              <a:ext uri="{FF2B5EF4-FFF2-40B4-BE49-F238E27FC236}">
                <a16:creationId xmlns:a16="http://schemas.microsoft.com/office/drawing/2014/main" id="{1DC0F519-6D59-0EC2-3007-C9C27978BB93}"/>
              </a:ext>
            </a:extLst>
          </p:cNvPr>
          <p:cNvSpPr>
            <a:spLocks noGrp="1"/>
          </p:cNvSpPr>
          <p:nvPr>
            <p:ph type="title"/>
          </p:nvPr>
        </p:nvSpPr>
        <p:spPr/>
        <p:txBody>
          <a:bodyPr/>
          <a:lstStyle/>
          <a:p>
            <a:r>
              <a:rPr lang="en-US"/>
              <a:t>Application for Allocation</a:t>
            </a:r>
          </a:p>
        </p:txBody>
      </p:sp>
      <p:sp>
        <p:nvSpPr>
          <p:cNvPr id="7" name="Slide Number Placeholder 6">
            <a:extLst>
              <a:ext uri="{FF2B5EF4-FFF2-40B4-BE49-F238E27FC236}">
                <a16:creationId xmlns:a16="http://schemas.microsoft.com/office/drawing/2014/main" id="{037C3B44-2D02-F4BA-9E14-2429E183E070}"/>
              </a:ext>
            </a:extLst>
          </p:cNvPr>
          <p:cNvSpPr>
            <a:spLocks noGrp="1"/>
          </p:cNvSpPr>
          <p:nvPr>
            <p:ph type="sldNum" sz="quarter" idx="12"/>
          </p:nvPr>
        </p:nvSpPr>
        <p:spPr/>
        <p:txBody>
          <a:bodyPr/>
          <a:lstStyle/>
          <a:p>
            <a:fld id="{E773C8E2-B35B-254F-A137-6F2F570DAACB}" type="slidenum">
              <a:rPr lang="en-US" smtClean="0"/>
              <a:t>9</a:t>
            </a:fld>
            <a:endParaRPr lang="en-US"/>
          </a:p>
        </p:txBody>
      </p:sp>
      <p:sp>
        <p:nvSpPr>
          <p:cNvPr id="13" name="TextBox 12">
            <a:extLst>
              <a:ext uri="{FF2B5EF4-FFF2-40B4-BE49-F238E27FC236}">
                <a16:creationId xmlns:a16="http://schemas.microsoft.com/office/drawing/2014/main" id="{306880BB-CDF4-0078-FF0F-6FD01AD5046A}"/>
              </a:ext>
            </a:extLst>
          </p:cNvPr>
          <p:cNvSpPr txBox="1"/>
          <p:nvPr/>
        </p:nvSpPr>
        <p:spPr>
          <a:xfrm>
            <a:off x="769927" y="1198141"/>
            <a:ext cx="11206049" cy="338554"/>
          </a:xfrm>
          <a:prstGeom prst="rect">
            <a:avLst/>
          </a:prstGeom>
          <a:noFill/>
        </p:spPr>
        <p:txBody>
          <a:bodyPr wrap="square" rtlCol="0">
            <a:spAutoFit/>
          </a:bodyPr>
          <a:lstStyle/>
          <a:p>
            <a:r>
              <a:rPr lang="en-US" sz="1600"/>
              <a:t>Applicants will be prompted to attach all required documents. </a:t>
            </a:r>
          </a:p>
        </p:txBody>
      </p:sp>
      <p:sp>
        <p:nvSpPr>
          <p:cNvPr id="12" name="TextBox 11">
            <a:extLst>
              <a:ext uri="{FF2B5EF4-FFF2-40B4-BE49-F238E27FC236}">
                <a16:creationId xmlns:a16="http://schemas.microsoft.com/office/drawing/2014/main" id="{6E38FB15-195D-C7BC-073C-F2BCD17F641C}"/>
              </a:ext>
            </a:extLst>
          </p:cNvPr>
          <p:cNvSpPr txBox="1"/>
          <p:nvPr/>
        </p:nvSpPr>
        <p:spPr>
          <a:xfrm>
            <a:off x="7918882" y="2960417"/>
            <a:ext cx="3542190" cy="1107996"/>
          </a:xfrm>
          <a:prstGeom prst="rect">
            <a:avLst/>
          </a:prstGeom>
          <a:noFill/>
        </p:spPr>
        <p:txBody>
          <a:bodyPr wrap="square" rtlCol="0">
            <a:spAutoFit/>
          </a:bodyPr>
          <a:lstStyle/>
          <a:p>
            <a:r>
              <a:rPr lang="en-US" sz="1100"/>
              <a:t>Applicants will be prompted to attach all required documents per category requirements outlined in the current Revenue Procedure. </a:t>
            </a:r>
          </a:p>
          <a:p>
            <a:endParaRPr lang="en-US" sz="1100"/>
          </a:p>
          <a:p>
            <a:r>
              <a:rPr lang="en-US" sz="1100" i="1"/>
              <a:t>Note: Documentation requirements are conditional based on subcategory chosen by the applicant.</a:t>
            </a:r>
          </a:p>
        </p:txBody>
      </p:sp>
      <p:sp>
        <p:nvSpPr>
          <p:cNvPr id="3" name="Rectangle 2">
            <a:extLst>
              <a:ext uri="{FF2B5EF4-FFF2-40B4-BE49-F238E27FC236}">
                <a16:creationId xmlns:a16="http://schemas.microsoft.com/office/drawing/2014/main" id="{43373134-72B0-956B-8130-9CC83508D202}"/>
              </a:ext>
            </a:extLst>
          </p:cNvPr>
          <p:cNvSpPr/>
          <p:nvPr/>
        </p:nvSpPr>
        <p:spPr>
          <a:xfrm>
            <a:off x="11156826" y="85348"/>
            <a:ext cx="914400" cy="9144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600" b="1"/>
              <a:t>2b</a:t>
            </a:r>
          </a:p>
        </p:txBody>
      </p:sp>
      <p:cxnSp>
        <p:nvCxnSpPr>
          <p:cNvPr id="10" name="Straight Connector 9">
            <a:extLst>
              <a:ext uri="{FF2B5EF4-FFF2-40B4-BE49-F238E27FC236}">
                <a16:creationId xmlns:a16="http://schemas.microsoft.com/office/drawing/2014/main" id="{4A501276-0308-7034-48D1-2A0C0EB8D6AA}"/>
              </a:ext>
            </a:extLst>
          </p:cNvPr>
          <p:cNvCxnSpPr>
            <a:cxnSpLocks/>
          </p:cNvCxnSpPr>
          <p:nvPr/>
        </p:nvCxnSpPr>
        <p:spPr>
          <a:xfrm>
            <a:off x="6145245" y="3566866"/>
            <a:ext cx="180191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8296A28-7BAE-698D-811D-8DDC0069AD1F}"/>
              </a:ext>
            </a:extLst>
          </p:cNvPr>
          <p:cNvSpPr/>
          <p:nvPr/>
        </p:nvSpPr>
        <p:spPr>
          <a:xfrm>
            <a:off x="976551" y="1873181"/>
            <a:ext cx="5192611" cy="3015732"/>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1F2F55-558F-43CD-DC12-00B515A33830}"/>
              </a:ext>
            </a:extLst>
          </p:cNvPr>
          <p:cNvSpPr/>
          <p:nvPr/>
        </p:nvSpPr>
        <p:spPr>
          <a:xfrm>
            <a:off x="5397727" y="5027438"/>
            <a:ext cx="794128" cy="224495"/>
          </a:xfrm>
          <a:prstGeom prst="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995E3EB-CC46-355D-5147-6C96D45F5905}"/>
              </a:ext>
            </a:extLst>
          </p:cNvPr>
          <p:cNvSpPr txBox="1"/>
          <p:nvPr/>
        </p:nvSpPr>
        <p:spPr>
          <a:xfrm>
            <a:off x="7792755" y="4836084"/>
            <a:ext cx="3542190" cy="600164"/>
          </a:xfrm>
          <a:prstGeom prst="rect">
            <a:avLst/>
          </a:prstGeom>
          <a:noFill/>
        </p:spPr>
        <p:txBody>
          <a:bodyPr wrap="square" rtlCol="0">
            <a:spAutoFit/>
          </a:bodyPr>
          <a:lstStyle/>
          <a:p>
            <a:r>
              <a:rPr lang="en-US" sz="1100"/>
              <a:t>Once required documents have been attached, applicants will select </a:t>
            </a:r>
            <a:r>
              <a:rPr lang="en-US" sz="1100" b="1"/>
              <a:t>Next</a:t>
            </a:r>
            <a:r>
              <a:rPr lang="en-US" sz="1100"/>
              <a:t> to review their application prior to submission. </a:t>
            </a:r>
          </a:p>
        </p:txBody>
      </p:sp>
      <p:cxnSp>
        <p:nvCxnSpPr>
          <p:cNvPr id="6" name="Straight Connector 5">
            <a:extLst>
              <a:ext uri="{FF2B5EF4-FFF2-40B4-BE49-F238E27FC236}">
                <a16:creationId xmlns:a16="http://schemas.microsoft.com/office/drawing/2014/main" id="{1A011001-CD37-6854-D563-A80F35677095}"/>
              </a:ext>
            </a:extLst>
          </p:cNvPr>
          <p:cNvCxnSpPr>
            <a:cxnSpLocks/>
          </p:cNvCxnSpPr>
          <p:nvPr/>
        </p:nvCxnSpPr>
        <p:spPr>
          <a:xfrm>
            <a:off x="6251247" y="5128547"/>
            <a:ext cx="1541508" cy="761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723229"/>
      </p:ext>
    </p:extLst>
  </p:cSld>
  <p:clrMapOvr>
    <a:masterClrMapping/>
  </p:clrMapOvr>
</p:sld>
</file>

<file path=ppt/theme/theme1.xml><?xml version="1.0" encoding="utf-8"?>
<a:theme xmlns:a="http://schemas.openxmlformats.org/drawingml/2006/main" name="DOE ED Template (Green)">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E ED Template (Green)">
  <a:themeElements>
    <a:clrScheme name="Custom 8">
      <a:dk1>
        <a:srgbClr val="000000"/>
      </a:dk1>
      <a:lt1>
        <a:srgbClr val="FFFFFF"/>
      </a:lt1>
      <a:dk2>
        <a:srgbClr val="323265"/>
      </a:dk2>
      <a:lt2>
        <a:srgbClr val="E7E6E6"/>
      </a:lt2>
      <a:accent1>
        <a:srgbClr val="007B29"/>
      </a:accent1>
      <a:accent2>
        <a:srgbClr val="007B28"/>
      </a:accent2>
      <a:accent3>
        <a:srgbClr val="E9C028"/>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KE A COPY - ED PPT Template" id="{BAC84520-C74F-4144-83FB-A4F9A2BFD756}" vid="{20FCC1C7-313C-4D40-A2C7-FE963A9906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4b5b1f2-9c50-4276-9daa-3dd1db7e0404">
      <UserInfo>
        <DisplayName>Sferra, Gino J.</DisplayName>
        <AccountId>8</AccountId>
        <AccountType/>
      </UserInfo>
      <UserInfo>
        <DisplayName>Patel, Mitul A.</DisplayName>
        <AccountId>22</AccountId>
        <AccountType/>
      </UserInfo>
    </SharedWithUsers>
    <lcf76f155ced4ddcb4097134ff3c332f xmlns="0c7604b8-715d-421f-9253-fedaddba2049">
      <Terms xmlns="http://schemas.microsoft.com/office/infopath/2007/PartnerControls"/>
    </lcf76f155ced4ddcb4097134ff3c332f>
    <Link xmlns="0c7604b8-715d-421f-9253-fedaddba2049">
      <Url xsi:nil="true"/>
      <Description xsi:nil="true"/>
    </Link>
    <TaxCatchAll xmlns="b4b5b1f2-9c50-4276-9daa-3dd1db7e040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96DBE57A44AC458BF37996D4D47D14" ma:contentTypeVersion="16" ma:contentTypeDescription="Create a new document." ma:contentTypeScope="" ma:versionID="4c93dbfc62ac61ae36668b777e558f5a">
  <xsd:schema xmlns:xsd="http://www.w3.org/2001/XMLSchema" xmlns:xs="http://www.w3.org/2001/XMLSchema" xmlns:p="http://schemas.microsoft.com/office/2006/metadata/properties" xmlns:ns2="b4b5b1f2-9c50-4276-9daa-3dd1db7e0404" xmlns:ns3="0c7604b8-715d-421f-9253-fedaddba2049" targetNamespace="http://schemas.microsoft.com/office/2006/metadata/properties" ma:root="true" ma:fieldsID="f968d623ce5154942838c620d648cde5" ns2:_="" ns3:_="">
    <xsd:import namespace="b4b5b1f2-9c50-4276-9daa-3dd1db7e0404"/>
    <xsd:import namespace="0c7604b8-715d-421f-9253-fedaddba20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element ref="ns3: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5b1f2-9c50-4276-9daa-3dd1db7e04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c37eb43-34ae-4fba-bc93-5eed89472204}" ma:internalName="TaxCatchAll" ma:showField="CatchAllData" ma:web="b4b5b1f2-9c50-4276-9daa-3dd1db7e04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7604b8-715d-421f-9253-fedaddba20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Link" ma:index="22"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30B53A-040D-4883-9B8B-19B64A61257E}">
  <ds:schemaRefs>
    <ds:schemaRef ds:uri="http://schemas.microsoft.com/sharepoint/v3/contenttype/forms"/>
  </ds:schemaRefs>
</ds:datastoreItem>
</file>

<file path=customXml/itemProps2.xml><?xml version="1.0" encoding="utf-8"?>
<ds:datastoreItem xmlns:ds="http://schemas.openxmlformats.org/officeDocument/2006/customXml" ds:itemID="{82F1AF5E-2DCA-4976-9A64-09294BF72822}">
  <ds:schemaRefs>
    <ds:schemaRef ds:uri="0c7604b8-715d-421f-9253-fedaddba2049"/>
    <ds:schemaRef ds:uri="b4b5b1f2-9c50-4276-9daa-3dd1db7e04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74FAEF-4F4B-4573-9E4F-3B950F7F3E6C}">
  <ds:schemaRefs>
    <ds:schemaRef ds:uri="0c7604b8-715d-421f-9253-fedaddba2049"/>
    <ds:schemaRef ds:uri="b4b5b1f2-9c50-4276-9daa-3dd1db7e0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28</Slides>
  <Notes>25</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DOE ED Template (Green)</vt:lpstr>
      <vt:lpstr>1_DOE ED Template (Green)</vt:lpstr>
      <vt:lpstr>§ 48E(h): Clean Electricity Low-Income Communities Bonus Credit Program Application Wireframes</vt:lpstr>
      <vt:lpstr>Appendix</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lpstr>Application for Allocation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Justice Bonus ITC:  §48(e) and §48E(h)</dc:title>
  <dc:creator>Ruiz, Samantha</dc:creator>
  <cp:revision>3</cp:revision>
  <dcterms:created xsi:type="dcterms:W3CDTF">2022-11-30T14:22:45Z</dcterms:created>
  <dcterms:modified xsi:type="dcterms:W3CDTF">2025-01-13T14:48:18Z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0x0101001296DBE57A44AC458BF37996D4D47D14</vt:lpwstr>
  </property>
  <property fmtid="{D5CDD505-2E9C-101B-9397-08002B2CF9AE}" pid="3" name="MediaServiceImageTags">
    <vt:lpwstr/>
  </property>
  <property fmtid="{D5CDD505-2E9C-101B-9397-08002B2CF9AE}" pid="4" name="DOE_RecordsDispositionSchedule">
    <vt:lpwstr>3;#Unscheduled Mission Support|61e42951-4137-4b13-929b-939a2dc4abe0</vt:lpwstr>
  </property>
  <property fmtid="{D5CDD505-2E9C-101B-9397-08002B2CF9AE}" pid="5" name="DOE_LifecycleState">
    <vt:lpwstr>1;#Draft|44aca65a-a2b8-4064-ac99-6d3b27b9c145</vt:lpwstr>
  </property>
  <property fmtid="{D5CDD505-2E9C-101B-9397-08002B2CF9AE}" pid="6" name="DOE_ProjectStatus">
    <vt:lpwstr/>
  </property>
  <property fmtid="{D5CDD505-2E9C-101B-9397-08002B2CF9AE}" pid="7" name="DOE_OwningOrg">
    <vt:lpwstr>4;#Office of Policy|74f8a15e-576f-4586-a6cc-3b96b9734bcf</vt:lpwstr>
  </property>
</Properties>
</file>