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8" r:id="rId5"/>
    <p:sldId id="309" r:id="rId6"/>
    <p:sldId id="310" r:id="rId7"/>
    <p:sldId id="311" r:id="rId8"/>
    <p:sldId id="259" r:id="rId9"/>
    <p:sldId id="262" r:id="rId10"/>
    <p:sldId id="256" r:id="rId11"/>
    <p:sldId id="271" r:id="rId12"/>
    <p:sldId id="260" r:id="rId13"/>
    <p:sldId id="261" r:id="rId14"/>
    <p:sldId id="289" r:id="rId15"/>
    <p:sldId id="29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DA8F12-C512-4AA9-B6D6-7A3E23717AA3}" v="32" dt="2022-09-15T13:20:59.7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4FBB1-AD90-4B87-98E5-1F16A5155B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42CAFB-745F-4A84-986F-EDC3DF3D70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34F07-39CE-4CF5-99C9-C7DCC189B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204D-F0ED-4924-BF52-DF87E894CCEF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67C3B-0DFD-4132-8AFF-B053AC26C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8E018-49B2-4F10-863A-DDE2C0CD6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0C41-BEB5-4117-A1E6-B5BD11EB7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19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0B6E0-D09B-40C8-AB45-E94CC0C87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C26553-0BC2-4019-8262-F78F0BD9E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1055C-C8D3-4FE2-BB0C-35AC0B1B9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204D-F0ED-4924-BF52-DF87E894CCEF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421E9-0C7F-4718-9A8C-5ED170C4D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6B6A9-5156-4D59-BE3A-8C42512BA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0C41-BEB5-4117-A1E6-B5BD11EB7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052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99B69E-D090-40DC-B9E4-6EE6E0E052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20E6BF-AF28-4CDF-AB1F-FF4F560C82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3CA62-CB43-4811-B22F-9A0F4AB37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204D-F0ED-4924-BF52-DF87E894CCEF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094F5-3DB9-4A74-8570-D42D15AAD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95552-F129-4AF5-B861-935CF4125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0C41-BEB5-4117-A1E6-B5BD11EB7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75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6A6FD-D33F-40F7-AF8C-8E38EC02E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5E31B-1B9D-4F57-BA5C-821904AD0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94F79-28EA-4D8C-B1F2-319EE0708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204D-F0ED-4924-BF52-DF87E894CCEF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BE76D-A7FE-424D-94DC-8FF3A93C3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63297-A168-4A43-981A-6EAB2E1EB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0C41-BEB5-4117-A1E6-B5BD11EB7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47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AF2ED-CA12-43A7-9AC1-8B61E3991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DDF5B7-65D1-4152-9E8F-85E64DB71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C8589-40DB-4562-9559-A77F77B1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204D-F0ED-4924-BF52-DF87E894CCEF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47F91-6D66-406F-BD75-A19387F3F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6AE68-3DF1-409F-B8CF-90B927A7D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0C41-BEB5-4117-A1E6-B5BD11EB7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9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6FD78-3632-4F37-B99C-79022491B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45189-2E99-4BEA-B1A5-FF90DDF1EA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B42B8F-9654-4CCF-8B37-23FCA6286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08DD8-1A11-4AD1-9112-6E33805B3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204D-F0ED-4924-BF52-DF87E894CCEF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3458BE-33D4-455A-BF4A-9639FCBC4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78C854-11A4-4E6D-B325-0F12764FE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0C41-BEB5-4117-A1E6-B5BD11EB7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05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7A6DD-044B-42E8-8B96-1DA8D33C0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A6CF5-3C58-473D-91FA-DD4122952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01273A-0876-4CD8-9D2B-B3BE67C7AA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BF5383-2FF7-44B4-8F83-4FA843D558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40A34C-FB35-434F-8A2D-724BF08749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EEE24F-AF15-491A-979B-5A94B07FD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204D-F0ED-4924-BF52-DF87E894CCEF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70A68B-DEB2-4586-9062-7567CA809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BE492-8F4A-469F-83D8-1B59A1FF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0C41-BEB5-4117-A1E6-B5BD11EB7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16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3DEFB-F46A-4D3D-B5FF-EE8A686A3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7ADDEA-3C34-4F3A-B2EE-F502B3210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204D-F0ED-4924-BF52-DF87E894CCEF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63A3E6-6FDF-42D3-BBDD-1352B5A8B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EB34C8-562F-435A-B593-7EB1C728A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0C41-BEB5-4117-A1E6-B5BD11EB7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25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9E6774-3A30-471B-ADFB-B153B496D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204D-F0ED-4924-BF52-DF87E894CCEF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9AAEA-DAD5-45AC-A74F-51078CEA0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778D9-28C9-4B27-A512-06D062819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0C41-BEB5-4117-A1E6-B5BD11EB7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25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C2751-0B07-43EA-B21D-9DB2F05E1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84B39-9923-4BF8-A140-6997FCEAB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6C2B4-7650-4941-888E-AB0BC1CE10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6335EE-6714-4555-9462-F57E35D93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204D-F0ED-4924-BF52-DF87E894CCEF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ACF5B9-BC6F-44EB-9879-2BBFB7095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0CA791-F829-4B7D-A5A6-EB6313AFC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0C41-BEB5-4117-A1E6-B5BD11EB7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16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607E3-4391-4F34-A1F4-A150B39AF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FB397D-F593-4BE2-9839-C7F6D39F98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4313C9-3742-4AB9-ACA6-5DC2DAC0B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6DEA17-C82D-42D8-9A3A-A231059CB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204D-F0ED-4924-BF52-DF87E894CCEF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8A4C05-9CC9-41C2-A854-8954D72E7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290EB0-6B50-4051-B3CF-026F82DB4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0C41-BEB5-4117-A1E6-B5BD11EB7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8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BCBA92-35A4-44FF-86FD-F3B31E639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8C38B-9C56-4B17-ACF9-26D65095B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5F51E-F431-4D8C-BB26-D2120A2A06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1204D-F0ED-4924-BF52-DF87E894CCEF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A1BB2-E153-455E-9105-BE560819ED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137BF-A71D-466D-9031-813402B0C6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A0C41-BEB5-4117-A1E6-B5BD11EB7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latin typeface="+mn-lt"/>
              </a:rPr>
              <a:t>Attachment 1: Documentation of the dbGaP registration and access system web forms, including changes since 2019 PRA approval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B31F-5C2F-406D-9706-1F83DADA91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35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EDF211-2E99-4867-89B6-F5C66AD65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2" y="1638300"/>
            <a:ext cx="11458575" cy="3581400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DE723B60-877E-496C-8C16-03F2AFC91F37}"/>
              </a:ext>
            </a:extLst>
          </p:cNvPr>
          <p:cNvSpPr/>
          <p:nvPr/>
        </p:nvSpPr>
        <p:spPr>
          <a:xfrm>
            <a:off x="6574087" y="521732"/>
            <a:ext cx="4583289" cy="962660"/>
          </a:xfrm>
          <a:prstGeom prst="wedgeRoundRectCallout">
            <a:avLst>
              <a:gd name="adj1" fmla="val 7481"/>
              <a:gd name="adj2" fmla="val 15829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New tab added to allow user to close out some DARs within a project during a project renewal.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88C0D6-65C9-43D7-9CF1-733B7E6E9354}"/>
              </a:ext>
            </a:extLst>
          </p:cNvPr>
          <p:cNvSpPr txBox="1"/>
          <p:nvPr/>
        </p:nvSpPr>
        <p:spPr>
          <a:xfrm>
            <a:off x="1981200" y="152400"/>
            <a:ext cx="4216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Requesting Investigator: Access Web Form</a:t>
            </a:r>
          </a:p>
        </p:txBody>
      </p:sp>
    </p:spTree>
    <p:extLst>
      <p:ext uri="{BB962C8B-B14F-4D97-AF65-F5344CB8AC3E}">
        <p14:creationId xmlns:p14="http://schemas.microsoft.com/office/powerpoint/2010/main" val="1616365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BFB6-210B-40DF-9888-772D47E05FFC}" type="slidenum">
              <a:rPr lang="en-US" smtClean="0"/>
              <a:t>11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05231" y="151074"/>
            <a:ext cx="3759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Institutional Signing Official: Renewal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99" y="1086289"/>
            <a:ext cx="11333259" cy="426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701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1251"/>
          <a:stretch/>
        </p:blipFill>
        <p:spPr>
          <a:xfrm>
            <a:off x="1704975" y="664368"/>
            <a:ext cx="8686800" cy="59543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5231" y="151074"/>
            <a:ext cx="3776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Institutional Signing Official</a:t>
            </a:r>
            <a:r>
              <a:rPr lang="en-US" b="1">
                <a:solidFill>
                  <a:schemeClr val="bg1">
                    <a:lumMod val="50000"/>
                  </a:schemeClr>
                </a:solidFill>
              </a:rPr>
              <a:t>: Closeout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408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B31F-5C2F-406D-9706-1F83DADA91EE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81200" y="152400"/>
            <a:ext cx="4718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Submitting Investigator: Registration Web Form</a:t>
            </a:r>
          </a:p>
        </p:txBody>
      </p:sp>
      <p:pic>
        <p:nvPicPr>
          <p:cNvPr id="10" name="Picture 9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5156EDD0-312C-4344-B1FA-03D78E865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223" y="1139673"/>
            <a:ext cx="8626875" cy="448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272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B31F-5C2F-406D-9706-1F83DADA91EE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81200" y="152400"/>
            <a:ext cx="4718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Submitting Investigator: Registration Web Form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D8D9B4-71E1-490F-A83B-BDB90FEE4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50" y="565813"/>
            <a:ext cx="6740200" cy="6292187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DF60168A-D7B2-41BF-9EF2-7B4E718A6453}"/>
              </a:ext>
            </a:extLst>
          </p:cNvPr>
          <p:cNvSpPr/>
          <p:nvPr/>
        </p:nvSpPr>
        <p:spPr>
          <a:xfrm>
            <a:off x="7939268" y="3200743"/>
            <a:ext cx="3654063" cy="1022326"/>
          </a:xfrm>
          <a:prstGeom prst="wedgeRoundRectCallout">
            <a:avLst>
              <a:gd name="adj1" fmla="val -87195"/>
              <a:gd name="adj2" fmla="val 1886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Added the option to add an external data source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849BBC-009B-4270-BFB4-F39990723700}"/>
              </a:ext>
            </a:extLst>
          </p:cNvPr>
          <p:cNvSpPr/>
          <p:nvPr/>
        </p:nvSpPr>
        <p:spPr>
          <a:xfrm>
            <a:off x="285750" y="4298950"/>
            <a:ext cx="7404100" cy="24066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EDAA17-662D-4540-94D3-5C1401DCE1B0}"/>
              </a:ext>
            </a:extLst>
          </p:cNvPr>
          <p:cNvSpPr txBox="1"/>
          <p:nvPr/>
        </p:nvSpPr>
        <p:spPr>
          <a:xfrm>
            <a:off x="8108950" y="5638800"/>
            <a:ext cx="203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Page continues on next slide</a:t>
            </a:r>
          </a:p>
        </p:txBody>
      </p:sp>
    </p:spTree>
    <p:extLst>
      <p:ext uri="{BB962C8B-B14F-4D97-AF65-F5344CB8AC3E}">
        <p14:creationId xmlns:p14="http://schemas.microsoft.com/office/powerpoint/2010/main" val="1240945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B31F-5C2F-406D-9706-1F83DADA91EE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81200" y="152400"/>
            <a:ext cx="4718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Submitting Investigator: Registration Web Form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46197F-46C0-4A15-98F3-4C6998496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556" y="943633"/>
            <a:ext cx="10469460" cy="4970734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DF60168A-D7B2-41BF-9EF2-7B4E718A6453}"/>
              </a:ext>
            </a:extLst>
          </p:cNvPr>
          <p:cNvSpPr/>
          <p:nvPr/>
        </p:nvSpPr>
        <p:spPr>
          <a:xfrm>
            <a:off x="401818" y="1876437"/>
            <a:ext cx="3654063" cy="1022326"/>
          </a:xfrm>
          <a:prstGeom prst="wedgeRoundRectCallout">
            <a:avLst>
              <a:gd name="adj1" fmla="val 47484"/>
              <a:gd name="adj2" fmla="val 12218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Added new radio button selector for data types for those submitting data to </a:t>
            </a:r>
            <a:r>
              <a:rPr lang="en-US" dirty="0" err="1"/>
              <a:t>dbGaP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440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ADBB619-5479-4679-9B6A-5491233B7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935" y="1140178"/>
            <a:ext cx="10162204" cy="5717822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807EA1FD-0CB3-4BEE-BEC0-9AD29EC0477B}"/>
              </a:ext>
            </a:extLst>
          </p:cNvPr>
          <p:cNvSpPr/>
          <p:nvPr/>
        </p:nvSpPr>
        <p:spPr>
          <a:xfrm>
            <a:off x="893064" y="2126150"/>
            <a:ext cx="2176272" cy="274320"/>
          </a:xfrm>
          <a:prstGeom prst="wedgeRoundRectCallout">
            <a:avLst>
              <a:gd name="adj1" fmla="val -55567"/>
              <a:gd name="adj2" fmla="val 936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New select box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1E61AC-17A9-4810-BE44-73AB121D6C60}"/>
              </a:ext>
            </a:extLst>
          </p:cNvPr>
          <p:cNvSpPr txBox="1"/>
          <p:nvPr/>
        </p:nvSpPr>
        <p:spPr>
          <a:xfrm>
            <a:off x="1981200" y="152400"/>
            <a:ext cx="4216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Requesting Investigator: Access Web Form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A21D107C-CD0F-439C-834E-95862E7C0C44}"/>
              </a:ext>
            </a:extLst>
          </p:cNvPr>
          <p:cNvSpPr/>
          <p:nvPr/>
        </p:nvSpPr>
        <p:spPr>
          <a:xfrm>
            <a:off x="10610850" y="1408059"/>
            <a:ext cx="1433687" cy="2782941"/>
          </a:xfrm>
          <a:prstGeom prst="wedgeRoundRectCallout">
            <a:avLst>
              <a:gd name="adj1" fmla="val -118928"/>
              <a:gd name="adj2" fmla="val 10838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Encryption options removed from page because encryption is now automatic</a:t>
            </a:r>
          </a:p>
        </p:txBody>
      </p:sp>
    </p:spTree>
    <p:extLst>
      <p:ext uri="{BB962C8B-B14F-4D97-AF65-F5344CB8AC3E}">
        <p14:creationId xmlns:p14="http://schemas.microsoft.com/office/powerpoint/2010/main" val="1339924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4A493D-A08A-4990-9671-165D3072F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25" y="1397743"/>
            <a:ext cx="10876325" cy="4884524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8D73DD42-3916-4C72-820A-CFBEAA95166C}"/>
              </a:ext>
            </a:extLst>
          </p:cNvPr>
          <p:cNvSpPr/>
          <p:nvPr/>
        </p:nvSpPr>
        <p:spPr>
          <a:xfrm>
            <a:off x="5564502" y="1946534"/>
            <a:ext cx="3654063" cy="1022326"/>
          </a:xfrm>
          <a:prstGeom prst="wedgeRoundRectCallout">
            <a:avLst>
              <a:gd name="adj1" fmla="val -55567"/>
              <a:gd name="adj2" fmla="val 936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“Types of research” checkboxes removed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0B785D-167A-435A-B48D-FFC67D5B4FC0}"/>
              </a:ext>
            </a:extLst>
          </p:cNvPr>
          <p:cNvSpPr txBox="1"/>
          <p:nvPr/>
        </p:nvSpPr>
        <p:spPr>
          <a:xfrm>
            <a:off x="1981200" y="152400"/>
            <a:ext cx="4216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Requesting Investigator: Access Web Form</a:t>
            </a:r>
          </a:p>
        </p:txBody>
      </p:sp>
    </p:spTree>
    <p:extLst>
      <p:ext uri="{BB962C8B-B14F-4D97-AF65-F5344CB8AC3E}">
        <p14:creationId xmlns:p14="http://schemas.microsoft.com/office/powerpoint/2010/main" val="1909367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row: Right 13">
            <a:extLst>
              <a:ext uri="{FF2B5EF4-FFF2-40B4-BE49-F238E27FC236}">
                <a16:creationId xmlns:a16="http://schemas.microsoft.com/office/drawing/2014/main" id="{849B8E6F-F5D2-4BED-B203-62A35435DBE6}"/>
              </a:ext>
            </a:extLst>
          </p:cNvPr>
          <p:cNvSpPr/>
          <p:nvPr/>
        </p:nvSpPr>
        <p:spPr>
          <a:xfrm>
            <a:off x="5688901" y="3123363"/>
            <a:ext cx="469232" cy="3128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4AACFA0-1EFF-48DF-9DE8-C9A17D86E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26" y="2299652"/>
            <a:ext cx="10572750" cy="3305175"/>
          </a:xfrm>
          <a:prstGeom prst="rect">
            <a:avLst/>
          </a:prstGeom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1C3CF86C-AEB1-46D9-BEE9-3A8B097E3AD3}"/>
              </a:ext>
            </a:extLst>
          </p:cNvPr>
          <p:cNvSpPr/>
          <p:nvPr/>
        </p:nvSpPr>
        <p:spPr>
          <a:xfrm>
            <a:off x="4260567" y="1146492"/>
            <a:ext cx="5104271" cy="670560"/>
          </a:xfrm>
          <a:prstGeom prst="wedgeRoundRectCallout">
            <a:avLst>
              <a:gd name="adj1" fmla="val -72205"/>
              <a:gd name="adj2" fmla="val 21123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New tab added for investigators who choose to use cloud platforms for data analysis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2240A4-F629-45E5-B726-EAD3624A4BE4}"/>
              </a:ext>
            </a:extLst>
          </p:cNvPr>
          <p:cNvSpPr txBox="1"/>
          <p:nvPr/>
        </p:nvSpPr>
        <p:spPr>
          <a:xfrm>
            <a:off x="1981200" y="152400"/>
            <a:ext cx="4216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Requesting Investigator: Access Web Form</a:t>
            </a:r>
          </a:p>
        </p:txBody>
      </p:sp>
    </p:spTree>
    <p:extLst>
      <p:ext uri="{BB962C8B-B14F-4D97-AF65-F5344CB8AC3E}">
        <p14:creationId xmlns:p14="http://schemas.microsoft.com/office/powerpoint/2010/main" val="3738330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BFB6-210B-40DF-9888-772D47E05FFC}" type="slidenum">
              <a:rPr lang="en-US" smtClean="0"/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05231" y="151074"/>
            <a:ext cx="4612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Institutional Signing Official: Access Web Form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99" y="1086289"/>
            <a:ext cx="11333259" cy="426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529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2CD776-9022-4361-A772-C475FF2E9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1390650"/>
            <a:ext cx="10706100" cy="4076700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2E228DB7-8196-4563-8A5F-FC21A4F9F574}"/>
              </a:ext>
            </a:extLst>
          </p:cNvPr>
          <p:cNvSpPr/>
          <p:nvPr/>
        </p:nvSpPr>
        <p:spPr>
          <a:xfrm>
            <a:off x="4300145" y="5565205"/>
            <a:ext cx="7237100" cy="503464"/>
          </a:xfrm>
          <a:prstGeom prst="wedgeRoundRectCallout">
            <a:avLst>
              <a:gd name="adj1" fmla="val -60995"/>
              <a:gd name="adj2" fmla="val -23348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New check box allows requesting investigators to upload one document for multiple requests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3E2F34-6FA0-4DC3-9B4A-F99652874EB9}"/>
              </a:ext>
            </a:extLst>
          </p:cNvPr>
          <p:cNvSpPr txBox="1"/>
          <p:nvPr/>
        </p:nvSpPr>
        <p:spPr>
          <a:xfrm>
            <a:off x="1981200" y="152400"/>
            <a:ext cx="4216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Requesting Investigator: Access Web Form</a:t>
            </a:r>
          </a:p>
        </p:txBody>
      </p:sp>
    </p:spTree>
    <p:extLst>
      <p:ext uri="{BB962C8B-B14F-4D97-AF65-F5344CB8AC3E}">
        <p14:creationId xmlns:p14="http://schemas.microsoft.com/office/powerpoint/2010/main" val="1207936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6371BA15521B408F4062BF0AB3CB8A" ma:contentTypeVersion="4" ma:contentTypeDescription="Create a new document." ma:contentTypeScope="" ma:versionID="5c720bbd2bbbbc4c93cab649bc2abe77">
  <xsd:schema xmlns:xsd="http://www.w3.org/2001/XMLSchema" xmlns:xs="http://www.w3.org/2001/XMLSchema" xmlns:p="http://schemas.microsoft.com/office/2006/metadata/properties" xmlns:ns2="f1ba1faa-8452-4047-a399-29aac9238fd8" xmlns:ns3="2f85a7fa-fa68-4ee1-b2cb-148fbce211a8" targetNamespace="http://schemas.microsoft.com/office/2006/metadata/properties" ma:root="true" ma:fieldsID="854d6100c4a92d8a008abe3946656a37" ns2:_="" ns3:_="">
    <xsd:import namespace="f1ba1faa-8452-4047-a399-29aac9238fd8"/>
    <xsd:import namespace="2f85a7fa-fa68-4ee1-b2cb-148fbce211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ba1faa-8452-4047-a399-29aac9238f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85a7fa-fa68-4ee1-b2cb-148fbce211a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E93E03-CE89-4AC4-A705-3BC3A23554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ba1faa-8452-4047-a399-29aac9238fd8"/>
    <ds:schemaRef ds:uri="2f85a7fa-fa68-4ee1-b2cb-148fbce211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9FE065-AF7F-4035-8B93-92A6C8D88FF0}">
  <ds:schemaRefs>
    <ds:schemaRef ds:uri="http://purl.org/dc/elements/1.1/"/>
    <ds:schemaRef ds:uri="http://schemas.microsoft.com/office/2006/metadata/properties"/>
    <ds:schemaRef ds:uri="f1ba1faa-8452-4047-a399-29aac9238fd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f85a7fa-fa68-4ee1-b2cb-148fbce211a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8D96125-FF28-4283-AE1A-E4516B5FC4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2069</TotalTime>
  <Words>185</Words>
  <Application>Microsoft Office PowerPoint</Application>
  <PresentationFormat>Widescreen</PresentationFormat>
  <Paragraphs>27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Feolo, Mike (NIH/NLM/NCBI) [E]</dc:creator>
  <cp:lastModifiedBy>Abdelmouti, Tawanda (NIH/OD) [E]</cp:lastModifiedBy>
  <cp:revision>7</cp:revision>
  <dcterms:created xsi:type="dcterms:W3CDTF">2022-07-27T13:59:06Z</dcterms:created>
  <dcterms:modified xsi:type="dcterms:W3CDTF">2022-11-17T21:35:40Z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0x010100656371BA15521B408F4062BF0AB3CB8A</vt:lpwstr>
  </property>
</Properties>
</file>