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8" r:id="rId5"/>
    <p:sldId id="257" r:id="rId6"/>
    <p:sldId id="258" r:id="rId7"/>
    <p:sldId id="259" r:id="rId8"/>
    <p:sldId id="270" r:id="rId9"/>
    <p:sldId id="278" r:id="rId10"/>
    <p:sldId id="289" r:id="rId11"/>
    <p:sldId id="29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180131-99AD-4C30-A2E1-3C531162D88B}" v="16" dt="2022-09-14T19:20:00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07A1-FDA2-4CED-BD22-44DD9A5E2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0C9CB4-6BFF-4AFC-B900-6EC36AC42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E8080-6140-4916-A1B6-81850543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60B9B-0535-4B51-9775-32E6407F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7CB42-862B-43D1-BA6C-C1473A20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8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BA8CD-031A-4E04-B22B-0BB47622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F6127-2D78-46A3-9320-6071F3B05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50202-CD6A-4A97-8D3F-485E1D4C2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029E-8AD6-47B1-8F1C-4E1E4C09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F6BD7-DBCE-4C08-A315-7DC7CDE22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1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B60EC8-E4BC-4C05-8044-DB0518EBC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C5241-25A5-49E1-AACE-3169C60B9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633F8-C1AA-4EB4-B37B-7EE28D73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8FADD-9447-4365-92B1-5E5EBD8D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E8A2C-A95B-4B73-8C18-8D2E62475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88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6532-64A6-444D-B9CE-DBF9FC43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7477D-1F00-4BCC-8D19-01225BC97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F6673-4C21-4ACC-B708-51AFC35A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235F3-0596-4C0E-A170-7D6E749D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4AF2E-0A0E-4C48-BFEA-46358CF5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24D6-1D2B-4FF8-83A3-2528501D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A6D93-8854-40D5-BFBD-1D89CC9A2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4D733-5309-4658-B270-F85FD128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4E885-E7E2-41D4-88A4-16AB4587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28212-B0A1-4AFC-A630-2AE523D18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67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9383E-D0B0-4FA3-B8C9-4C1EA964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FE04B-F448-4453-BACC-3FB55500B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2DD03-C6C6-4E6D-8E87-F3A68A875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74A20-EEE6-49C0-8988-352581D6A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94B00-CAE1-498E-BA59-FF7C7258C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3A8AF-8700-4614-AF86-613E2EC8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3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723DE-3D96-40CF-9479-27C0F5D58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FF74C-3CCE-4D7D-96F5-0C54EFC2D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865A2-3910-435C-9EDD-D65D1452D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A62E2-DBBF-4AA3-BB54-41CC39B0C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8F7D91-DEF4-4886-A0E3-68FB300AB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AD6D7B-6E78-4ACC-88BD-A2E839FD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7539A-8F8B-41EB-8D51-BF29EBE3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AD4ED-8D51-4D5F-94B7-8FDF6DF0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3E326-E21B-4418-A1B7-3341B445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07AD0-7A33-4796-83E6-855E07A3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5C8E-8193-4C26-99E9-47BB2C75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16299-7B86-489D-9A22-156438FD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8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3CBD5-2854-4750-B78B-1132A4D98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40432-3ACB-4624-A53D-DF85FD56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D926C-6282-4ABA-B290-D3F58E88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3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BA98-1B6A-41C8-BCE7-CDC89094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D08E-D8FA-4A7B-BE62-2099407F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92722-A648-4866-8B5D-EE7D86B8B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4387C-6768-4A6C-9AD2-25352ED4C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2D6B3-7BC3-4FB6-A5FB-1E90DC3F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3120F-C0BE-4520-A59F-C92A306FD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1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53C62-FD6E-4B81-8698-1C68324B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9795A-D008-4270-A335-7EB0B25C1B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3CC43-08F4-4B66-A18C-D92E22582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CB71A-4E54-4E02-AC37-12321A08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1FF62-8C81-406B-9A5D-578D54F0F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5CAD8-8D86-492A-8283-4189E37C1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7C86C-5C1E-4D1D-9124-40F6AC2C4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EBFD8-E412-49B8-A7A6-E291BF6A0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97EA7-DB22-4243-9923-4153840BF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73D12-EA81-47B5-BD4B-025317458192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D60C5-96CE-4B74-BDFC-20D1420F7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F840-1134-478D-9DA8-75CD76947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38EBF-8622-46C1-B2C6-64DBB5835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8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latin typeface="+mn-lt"/>
              </a:rPr>
              <a:t>Attachment 2: Documentation of the Institutional Certification form, including changes since 2019 PRA approval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3B31F-5C2F-406D-9706-1F83DADA91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D3A738-9465-4DA6-A699-191F3C784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24" y="525409"/>
            <a:ext cx="5096447" cy="633259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D9EFFE7D-0515-4826-8965-AE3DE5C85EC2}"/>
              </a:ext>
            </a:extLst>
          </p:cNvPr>
          <p:cNvSpPr/>
          <p:nvPr/>
        </p:nvSpPr>
        <p:spPr>
          <a:xfrm>
            <a:off x="7958425" y="2254557"/>
            <a:ext cx="3640667" cy="1475649"/>
          </a:xfrm>
          <a:prstGeom prst="wedgeRoundRectCallout">
            <a:avLst>
              <a:gd name="adj1" fmla="val -117550"/>
              <a:gd name="adj2" fmla="val 191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Form is now addressed to NIH/HHS instead of a GPA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1AD28B-E054-4AA4-B6B2-40CA705928C9}"/>
              </a:ext>
            </a:extLst>
          </p:cNvPr>
          <p:cNvSpPr txBox="1"/>
          <p:nvPr/>
        </p:nvSpPr>
        <p:spPr>
          <a:xfrm>
            <a:off x="1981200" y="152400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</a:t>
            </a:r>
          </a:p>
        </p:txBody>
      </p:sp>
    </p:spTree>
    <p:extLst>
      <p:ext uri="{BB962C8B-B14F-4D97-AF65-F5344CB8AC3E}">
        <p14:creationId xmlns:p14="http://schemas.microsoft.com/office/powerpoint/2010/main" val="72799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44DA5B9-F2BC-4DB2-95F0-CDE170938D41}"/>
              </a:ext>
            </a:extLst>
          </p:cNvPr>
          <p:cNvSpPr/>
          <p:nvPr/>
        </p:nvSpPr>
        <p:spPr>
          <a:xfrm>
            <a:off x="7499651" y="604368"/>
            <a:ext cx="3973860" cy="1497186"/>
          </a:xfrm>
          <a:prstGeom prst="wedgeRoundRectCallout">
            <a:avLst>
              <a:gd name="adj1" fmla="val -98566"/>
              <a:gd name="adj2" fmla="val 900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new questions added related to Certificates of Confidentiality and individual-level data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91ADB19-A156-4876-B731-DEE2C5AEF328}"/>
              </a:ext>
            </a:extLst>
          </p:cNvPr>
          <p:cNvSpPr/>
          <p:nvPr/>
        </p:nvSpPr>
        <p:spPr>
          <a:xfrm>
            <a:off x="7499651" y="3017052"/>
            <a:ext cx="3973860" cy="1497186"/>
          </a:xfrm>
          <a:prstGeom prst="wedgeRoundRectCallout">
            <a:avLst>
              <a:gd name="adj1" fmla="val -93453"/>
              <a:gd name="adj2" fmla="val 450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language added prohibiting public posting in certain instances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F4EE089-162F-4BFE-965A-1CE0E38410C5}"/>
              </a:ext>
            </a:extLst>
          </p:cNvPr>
          <p:cNvSpPr/>
          <p:nvPr/>
        </p:nvSpPr>
        <p:spPr>
          <a:xfrm>
            <a:off x="7557864" y="4846058"/>
            <a:ext cx="3973860" cy="1497186"/>
          </a:xfrm>
          <a:prstGeom prst="wedgeRoundRectCallout">
            <a:avLst>
              <a:gd name="adj1" fmla="val -89799"/>
              <a:gd name="adj2" fmla="val 220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Added new question &amp; note regarding Certificates of Confidentiality for sensitive genomic summary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7E4FB-AFEB-495F-8040-5DCF59E6420E}"/>
              </a:ext>
            </a:extLst>
          </p:cNvPr>
          <p:cNvSpPr txBox="1"/>
          <p:nvPr/>
        </p:nvSpPr>
        <p:spPr>
          <a:xfrm>
            <a:off x="1981200" y="152400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22352-11A0-443E-85F9-FC60D3AA4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76" y="703684"/>
            <a:ext cx="4963816" cy="612392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1A2B7B-0969-4A54-98B7-1FD0E91599DB}"/>
              </a:ext>
            </a:extLst>
          </p:cNvPr>
          <p:cNvSpPr/>
          <p:nvPr/>
        </p:nvSpPr>
        <p:spPr>
          <a:xfrm>
            <a:off x="596900" y="2051050"/>
            <a:ext cx="4963816" cy="167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4BD387-CA5B-4C6F-99CA-C1A38E68C5D9}"/>
              </a:ext>
            </a:extLst>
          </p:cNvPr>
          <p:cNvSpPr/>
          <p:nvPr/>
        </p:nvSpPr>
        <p:spPr>
          <a:xfrm>
            <a:off x="718488" y="4011033"/>
            <a:ext cx="4905603" cy="10574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1B6903-BDE3-4B65-8959-D9926A72CE30}"/>
              </a:ext>
            </a:extLst>
          </p:cNvPr>
          <p:cNvSpPr/>
          <p:nvPr/>
        </p:nvSpPr>
        <p:spPr>
          <a:xfrm>
            <a:off x="718488" y="5759449"/>
            <a:ext cx="4842228" cy="10681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3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E0DD55-8BF6-481C-8C34-4AB26A3E3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6" y="673290"/>
            <a:ext cx="7084635" cy="591980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029205E-C36A-4847-87E8-4FBB499F2537}"/>
              </a:ext>
            </a:extLst>
          </p:cNvPr>
          <p:cNvSpPr/>
          <p:nvPr/>
        </p:nvSpPr>
        <p:spPr>
          <a:xfrm>
            <a:off x="8256684" y="1897431"/>
            <a:ext cx="3640667" cy="1475649"/>
          </a:xfrm>
          <a:prstGeom prst="wedgeRoundRectCallout">
            <a:avLst>
              <a:gd name="adj1" fmla="val -46405"/>
              <a:gd name="adj2" fmla="val 2175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Added a warning against making false or misleading statements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14FF46-DFFC-4573-835A-D5CF22061F10}"/>
              </a:ext>
            </a:extLst>
          </p:cNvPr>
          <p:cNvSpPr txBox="1"/>
          <p:nvPr/>
        </p:nvSpPr>
        <p:spPr>
          <a:xfrm>
            <a:off x="1981200" y="152400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</a:t>
            </a:r>
          </a:p>
        </p:txBody>
      </p:sp>
    </p:spTree>
    <p:extLst>
      <p:ext uri="{BB962C8B-B14F-4D97-AF65-F5344CB8AC3E}">
        <p14:creationId xmlns:p14="http://schemas.microsoft.com/office/powerpoint/2010/main" val="1831235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3427EE-BE79-4B26-8738-7490D5332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0" y="723736"/>
            <a:ext cx="8375562" cy="5820306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6D9547F-53C4-4CA8-A07D-CCD11ACFAF81}"/>
              </a:ext>
            </a:extLst>
          </p:cNvPr>
          <p:cNvSpPr/>
          <p:nvPr/>
        </p:nvSpPr>
        <p:spPr>
          <a:xfrm>
            <a:off x="9104755" y="904542"/>
            <a:ext cx="2800445" cy="1634586"/>
          </a:xfrm>
          <a:prstGeom prst="wedgeRoundRectCallout">
            <a:avLst>
              <a:gd name="adj1" fmla="val -72050"/>
              <a:gd name="adj2" fmla="val 113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Reference #4 has been rewritten for clarity, but no content changed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A428C5-E0ED-4800-8F0C-96E1FE042C58}"/>
              </a:ext>
            </a:extLst>
          </p:cNvPr>
          <p:cNvSpPr txBox="1"/>
          <p:nvPr/>
        </p:nvSpPr>
        <p:spPr>
          <a:xfrm>
            <a:off x="1981200" y="152400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</a:t>
            </a:r>
          </a:p>
        </p:txBody>
      </p:sp>
    </p:spTree>
    <p:extLst>
      <p:ext uri="{BB962C8B-B14F-4D97-AF65-F5344CB8AC3E}">
        <p14:creationId xmlns:p14="http://schemas.microsoft.com/office/powerpoint/2010/main" val="712676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E09C4-E949-4860-9EC3-295DDAC4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912" y="394013"/>
            <a:ext cx="8024799" cy="63115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3B4A11-9F98-48B6-851D-26BCA7E5E5D1}"/>
              </a:ext>
            </a:extLst>
          </p:cNvPr>
          <p:cNvSpPr txBox="1"/>
          <p:nvPr/>
        </p:nvSpPr>
        <p:spPr>
          <a:xfrm>
            <a:off x="1981200" y="152400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D66AF40-A646-4DB6-9D53-71E2975D8692}"/>
              </a:ext>
            </a:extLst>
          </p:cNvPr>
          <p:cNvSpPr/>
          <p:nvPr/>
        </p:nvSpPr>
        <p:spPr>
          <a:xfrm>
            <a:off x="9320655" y="688126"/>
            <a:ext cx="2800445" cy="1634586"/>
          </a:xfrm>
          <a:prstGeom prst="wedgeRoundRectCallout">
            <a:avLst>
              <a:gd name="adj1" fmla="val -72050"/>
              <a:gd name="adj2" fmla="val 113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form created for submitting investigators who are waiting for IRB approval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026A5-A582-4EF8-82AA-D170BAD064CB}"/>
              </a:ext>
            </a:extLst>
          </p:cNvPr>
          <p:cNvSpPr txBox="1"/>
          <p:nvPr/>
        </p:nvSpPr>
        <p:spPr>
          <a:xfrm>
            <a:off x="9455150" y="4724400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 continues on next slide</a:t>
            </a:r>
          </a:p>
        </p:txBody>
      </p:sp>
    </p:spTree>
    <p:extLst>
      <p:ext uri="{BB962C8B-B14F-4D97-AF65-F5344CB8AC3E}">
        <p14:creationId xmlns:p14="http://schemas.microsoft.com/office/powerpoint/2010/main" val="8470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3B4A11-9F98-48B6-851D-26BCA7E5E5D1}"/>
              </a:ext>
            </a:extLst>
          </p:cNvPr>
          <p:cNvSpPr txBox="1"/>
          <p:nvPr/>
        </p:nvSpPr>
        <p:spPr>
          <a:xfrm>
            <a:off x="1981200" y="152400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D66AF40-A646-4DB6-9D53-71E2975D8692}"/>
              </a:ext>
            </a:extLst>
          </p:cNvPr>
          <p:cNvSpPr/>
          <p:nvPr/>
        </p:nvSpPr>
        <p:spPr>
          <a:xfrm>
            <a:off x="9320655" y="688126"/>
            <a:ext cx="2800445" cy="1634586"/>
          </a:xfrm>
          <a:prstGeom prst="wedgeRoundRectCallout">
            <a:avLst>
              <a:gd name="adj1" fmla="val -72050"/>
              <a:gd name="adj2" fmla="val 113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form created for submitting investigators who are waiting for IRB approval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E026A5-A582-4EF8-82AA-D170BAD064CB}"/>
              </a:ext>
            </a:extLst>
          </p:cNvPr>
          <p:cNvSpPr txBox="1"/>
          <p:nvPr/>
        </p:nvSpPr>
        <p:spPr>
          <a:xfrm>
            <a:off x="9455150" y="4724400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Form continues on next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CA01BF-169F-4C90-B8EA-08A45F414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521732"/>
            <a:ext cx="6005288" cy="62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2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A3B4A11-9F98-48B6-851D-26BCA7E5E5D1}"/>
              </a:ext>
            </a:extLst>
          </p:cNvPr>
          <p:cNvSpPr txBox="1"/>
          <p:nvPr/>
        </p:nvSpPr>
        <p:spPr>
          <a:xfrm>
            <a:off x="1981200" y="152400"/>
            <a:ext cx="241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Submitting Investigator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6D66AF40-A646-4DB6-9D53-71E2975D8692}"/>
              </a:ext>
            </a:extLst>
          </p:cNvPr>
          <p:cNvSpPr/>
          <p:nvPr/>
        </p:nvSpPr>
        <p:spPr>
          <a:xfrm>
            <a:off x="9320655" y="688126"/>
            <a:ext cx="2800445" cy="1634586"/>
          </a:xfrm>
          <a:prstGeom prst="wedgeRoundRectCallout">
            <a:avLst>
              <a:gd name="adj1" fmla="val -72050"/>
              <a:gd name="adj2" fmla="val 1133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form created for submitting investigators who are waiting for IRB approval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1334D8-F777-4CEC-8EB6-73D5CD360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1766887"/>
            <a:ext cx="7772386" cy="206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78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6371BA15521B408F4062BF0AB3CB8A" ma:contentTypeVersion="4" ma:contentTypeDescription="Create a new document." ma:contentTypeScope="" ma:versionID="5c720bbd2bbbbc4c93cab649bc2abe77">
  <xsd:schema xmlns:xsd="http://www.w3.org/2001/XMLSchema" xmlns:xs="http://www.w3.org/2001/XMLSchema" xmlns:p="http://schemas.microsoft.com/office/2006/metadata/properties" xmlns:ns2="f1ba1faa-8452-4047-a399-29aac9238fd8" xmlns:ns3="2f85a7fa-fa68-4ee1-b2cb-148fbce211a8" targetNamespace="http://schemas.microsoft.com/office/2006/metadata/properties" ma:root="true" ma:fieldsID="854d6100c4a92d8a008abe3946656a37" ns2:_="" ns3:_="">
    <xsd:import namespace="f1ba1faa-8452-4047-a399-29aac9238fd8"/>
    <xsd:import namespace="2f85a7fa-fa68-4ee1-b2cb-148fbce211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a1faa-8452-4047-a399-29aac9238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85a7fa-fa68-4ee1-b2cb-148fbce211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16035D-EDB0-484F-A44A-8CB152D81B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ba1faa-8452-4047-a399-29aac9238fd8"/>
    <ds:schemaRef ds:uri="2f85a7fa-fa68-4ee1-b2cb-148fbce21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75CF08-2FC3-4CF7-9DD7-9EB6C3701B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1D5718-00D5-4DFC-BFF2-7B0425B7BA2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146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Ying, Irene (NIH/OD) [C]</dc:creator>
  <cp:lastModifiedBy>Abdelmouti, Tawanda (NIH/OD) [E]</cp:lastModifiedBy>
  <cp:revision>4</cp:revision>
  <dcterms:created xsi:type="dcterms:W3CDTF">2022-08-26T15:20:24Z</dcterms:created>
  <dcterms:modified xsi:type="dcterms:W3CDTF">2022-11-17T21:33:14Z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0x010100656371BA15521B408F4062BF0AB3CB8A</vt:lpwstr>
  </property>
</Properties>
</file>