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88" r:id="rId5"/>
    <p:sldId id="309" r:id="rId6"/>
    <p:sldId id="310" r:id="rId7"/>
    <p:sldId id="311" r:id="rId8"/>
    <p:sldId id="316" r:id="rId9"/>
    <p:sldId id="259" r:id="rId10"/>
    <p:sldId id="262" r:id="rId11"/>
    <p:sldId id="312" r:id="rId12"/>
    <p:sldId id="313" r:id="rId13"/>
    <p:sldId id="256" r:id="rId14"/>
    <p:sldId id="314" r:id="rId15"/>
    <p:sldId id="260" r:id="rId16"/>
    <p:sldId id="261" r:id="rId17"/>
    <p:sldId id="315" r:id="rId18"/>
    <p:sldId id="29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615E5A-6168-437B-B21C-4808BBB9B9C1}" v="27" dt="2025-01-16T16:44:17.483"/>
    <p1510:client id="{77915ABE-6B26-0349-1F1A-1A6F4BD67C89}" v="5" dt="2025-01-16T18:16:37.4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75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7EFF70-C86D-4115-8BBF-98028DCDCE1F}" type="datetimeFigureOut">
              <a:rPr lang="en-US" smtClean="0"/>
              <a:t>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F81DD9-83D5-4947-A258-78E48F3259C7}" type="slidenum">
              <a:rPr lang="en-US" smtClean="0"/>
              <a:t>‹#›</a:t>
            </a:fld>
            <a:endParaRPr lang="en-US"/>
          </a:p>
        </p:txBody>
      </p:sp>
    </p:spTree>
    <p:extLst>
      <p:ext uri="{BB962C8B-B14F-4D97-AF65-F5344CB8AC3E}">
        <p14:creationId xmlns:p14="http://schemas.microsoft.com/office/powerpoint/2010/main" val="165833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DF81DD9-83D5-4947-A258-78E48F3259C7}" type="slidenum">
              <a:rPr lang="en-US" smtClean="0"/>
              <a:t>7</a:t>
            </a:fld>
            <a:endParaRPr lang="en-US"/>
          </a:p>
        </p:txBody>
      </p:sp>
    </p:spTree>
    <p:extLst>
      <p:ext uri="{BB962C8B-B14F-4D97-AF65-F5344CB8AC3E}">
        <p14:creationId xmlns:p14="http://schemas.microsoft.com/office/powerpoint/2010/main" val="1612690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4FBB1-AD90-4B87-98E5-1F16A5155B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42CAFB-745F-4A84-986F-EDC3DF3D70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A34F07-39CE-4CF5-99C9-C7DCC189B32A}"/>
              </a:ext>
            </a:extLst>
          </p:cNvPr>
          <p:cNvSpPr>
            <a:spLocks noGrp="1"/>
          </p:cNvSpPr>
          <p:nvPr>
            <p:ph type="dt" sz="half" idx="10"/>
          </p:nvPr>
        </p:nvSpPr>
        <p:spPr/>
        <p:txBody>
          <a:bodyPr/>
          <a:lstStyle/>
          <a:p>
            <a:fld id="{31F1204D-F0ED-4924-BF52-DF87E894CCEF}" type="datetimeFigureOut">
              <a:rPr lang="en-US" smtClean="0"/>
              <a:t>1/16/2025</a:t>
            </a:fld>
            <a:endParaRPr lang="en-US"/>
          </a:p>
        </p:txBody>
      </p:sp>
      <p:sp>
        <p:nvSpPr>
          <p:cNvPr id="5" name="Footer Placeholder 4">
            <a:extLst>
              <a:ext uri="{FF2B5EF4-FFF2-40B4-BE49-F238E27FC236}">
                <a16:creationId xmlns:a16="http://schemas.microsoft.com/office/drawing/2014/main" id="{2F967C3B-0DFD-4132-8AFF-B053AC26CC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78E018-49B2-4F10-863A-DDE2C0CD686F}"/>
              </a:ext>
            </a:extLst>
          </p:cNvPr>
          <p:cNvSpPr>
            <a:spLocks noGrp="1"/>
          </p:cNvSpPr>
          <p:nvPr>
            <p:ph type="sldNum" sz="quarter" idx="12"/>
          </p:nvPr>
        </p:nvSpPr>
        <p:spPr/>
        <p:txBody>
          <a:bodyPr/>
          <a:lstStyle/>
          <a:p>
            <a:fld id="{2D4A0C41-BEB5-4117-A1E6-B5BD11EB7E30}" type="slidenum">
              <a:rPr lang="en-US" smtClean="0"/>
              <a:t>‹#›</a:t>
            </a:fld>
            <a:endParaRPr lang="en-US"/>
          </a:p>
        </p:txBody>
      </p:sp>
    </p:spTree>
    <p:extLst>
      <p:ext uri="{BB962C8B-B14F-4D97-AF65-F5344CB8AC3E}">
        <p14:creationId xmlns:p14="http://schemas.microsoft.com/office/powerpoint/2010/main" val="407811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0B6E0-D09B-40C8-AB45-E94CC0C87C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EC26553-0BC2-4019-8262-F78F0BD9E3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1055C-C8D3-4FE2-BB0C-35AC0B1B9BB2}"/>
              </a:ext>
            </a:extLst>
          </p:cNvPr>
          <p:cNvSpPr>
            <a:spLocks noGrp="1"/>
          </p:cNvSpPr>
          <p:nvPr>
            <p:ph type="dt" sz="half" idx="10"/>
          </p:nvPr>
        </p:nvSpPr>
        <p:spPr/>
        <p:txBody>
          <a:bodyPr/>
          <a:lstStyle/>
          <a:p>
            <a:fld id="{31F1204D-F0ED-4924-BF52-DF87E894CCEF}" type="datetimeFigureOut">
              <a:rPr lang="en-US" smtClean="0"/>
              <a:t>1/16/2025</a:t>
            </a:fld>
            <a:endParaRPr lang="en-US"/>
          </a:p>
        </p:txBody>
      </p:sp>
      <p:sp>
        <p:nvSpPr>
          <p:cNvPr id="5" name="Footer Placeholder 4">
            <a:extLst>
              <a:ext uri="{FF2B5EF4-FFF2-40B4-BE49-F238E27FC236}">
                <a16:creationId xmlns:a16="http://schemas.microsoft.com/office/drawing/2014/main" id="{E48421E9-0C7F-4718-9A8C-5ED170C4D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36B6A9-5156-4D59-BE3A-8C42512BA97E}"/>
              </a:ext>
            </a:extLst>
          </p:cNvPr>
          <p:cNvSpPr>
            <a:spLocks noGrp="1"/>
          </p:cNvSpPr>
          <p:nvPr>
            <p:ph type="sldNum" sz="quarter" idx="12"/>
          </p:nvPr>
        </p:nvSpPr>
        <p:spPr/>
        <p:txBody>
          <a:bodyPr/>
          <a:lstStyle/>
          <a:p>
            <a:fld id="{2D4A0C41-BEB5-4117-A1E6-B5BD11EB7E30}" type="slidenum">
              <a:rPr lang="en-US" smtClean="0"/>
              <a:t>‹#›</a:t>
            </a:fld>
            <a:endParaRPr lang="en-US"/>
          </a:p>
        </p:txBody>
      </p:sp>
    </p:spTree>
    <p:extLst>
      <p:ext uri="{BB962C8B-B14F-4D97-AF65-F5344CB8AC3E}">
        <p14:creationId xmlns:p14="http://schemas.microsoft.com/office/powerpoint/2010/main" val="2851052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99B69E-D090-40DC-B9E4-6EE6E0E052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220E6BF-AF28-4CDF-AB1F-FF4F560C82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A3CA62-CB43-4811-B22F-9A0F4AB37733}"/>
              </a:ext>
            </a:extLst>
          </p:cNvPr>
          <p:cNvSpPr>
            <a:spLocks noGrp="1"/>
          </p:cNvSpPr>
          <p:nvPr>
            <p:ph type="dt" sz="half" idx="10"/>
          </p:nvPr>
        </p:nvSpPr>
        <p:spPr/>
        <p:txBody>
          <a:bodyPr/>
          <a:lstStyle/>
          <a:p>
            <a:fld id="{31F1204D-F0ED-4924-BF52-DF87E894CCEF}" type="datetimeFigureOut">
              <a:rPr lang="en-US" smtClean="0"/>
              <a:t>1/16/2025</a:t>
            </a:fld>
            <a:endParaRPr lang="en-US"/>
          </a:p>
        </p:txBody>
      </p:sp>
      <p:sp>
        <p:nvSpPr>
          <p:cNvPr id="5" name="Footer Placeholder 4">
            <a:extLst>
              <a:ext uri="{FF2B5EF4-FFF2-40B4-BE49-F238E27FC236}">
                <a16:creationId xmlns:a16="http://schemas.microsoft.com/office/drawing/2014/main" id="{51C094F5-3DB9-4A74-8570-D42D15AAD6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695552-F129-4AF5-B861-935CF41256BE}"/>
              </a:ext>
            </a:extLst>
          </p:cNvPr>
          <p:cNvSpPr>
            <a:spLocks noGrp="1"/>
          </p:cNvSpPr>
          <p:nvPr>
            <p:ph type="sldNum" sz="quarter" idx="12"/>
          </p:nvPr>
        </p:nvSpPr>
        <p:spPr/>
        <p:txBody>
          <a:bodyPr/>
          <a:lstStyle/>
          <a:p>
            <a:fld id="{2D4A0C41-BEB5-4117-A1E6-B5BD11EB7E30}" type="slidenum">
              <a:rPr lang="en-US" smtClean="0"/>
              <a:t>‹#›</a:t>
            </a:fld>
            <a:endParaRPr lang="en-US"/>
          </a:p>
        </p:txBody>
      </p:sp>
    </p:spTree>
    <p:extLst>
      <p:ext uri="{BB962C8B-B14F-4D97-AF65-F5344CB8AC3E}">
        <p14:creationId xmlns:p14="http://schemas.microsoft.com/office/powerpoint/2010/main" val="1674775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6A6FD-D33F-40F7-AF8C-8E38EC02E3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C5E31B-1B9D-4F57-BA5C-821904AD0C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94F79-28EA-4D8C-B1F2-319EE070819B}"/>
              </a:ext>
            </a:extLst>
          </p:cNvPr>
          <p:cNvSpPr>
            <a:spLocks noGrp="1"/>
          </p:cNvSpPr>
          <p:nvPr>
            <p:ph type="dt" sz="half" idx="10"/>
          </p:nvPr>
        </p:nvSpPr>
        <p:spPr/>
        <p:txBody>
          <a:bodyPr/>
          <a:lstStyle/>
          <a:p>
            <a:fld id="{31F1204D-F0ED-4924-BF52-DF87E894CCEF}" type="datetimeFigureOut">
              <a:rPr lang="en-US" smtClean="0"/>
              <a:t>1/16/2025</a:t>
            </a:fld>
            <a:endParaRPr lang="en-US"/>
          </a:p>
        </p:txBody>
      </p:sp>
      <p:sp>
        <p:nvSpPr>
          <p:cNvPr id="5" name="Footer Placeholder 4">
            <a:extLst>
              <a:ext uri="{FF2B5EF4-FFF2-40B4-BE49-F238E27FC236}">
                <a16:creationId xmlns:a16="http://schemas.microsoft.com/office/drawing/2014/main" id="{439BE76D-A7FE-424D-94DC-8FF3A93C34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063297-A168-4A43-981A-6EAB2E1EB2E4}"/>
              </a:ext>
            </a:extLst>
          </p:cNvPr>
          <p:cNvSpPr>
            <a:spLocks noGrp="1"/>
          </p:cNvSpPr>
          <p:nvPr>
            <p:ph type="sldNum" sz="quarter" idx="12"/>
          </p:nvPr>
        </p:nvSpPr>
        <p:spPr/>
        <p:txBody>
          <a:bodyPr/>
          <a:lstStyle/>
          <a:p>
            <a:fld id="{2D4A0C41-BEB5-4117-A1E6-B5BD11EB7E30}" type="slidenum">
              <a:rPr lang="en-US" smtClean="0"/>
              <a:t>‹#›</a:t>
            </a:fld>
            <a:endParaRPr lang="en-US"/>
          </a:p>
        </p:txBody>
      </p:sp>
    </p:spTree>
    <p:extLst>
      <p:ext uri="{BB962C8B-B14F-4D97-AF65-F5344CB8AC3E}">
        <p14:creationId xmlns:p14="http://schemas.microsoft.com/office/powerpoint/2010/main" val="3576147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AF2ED-CA12-43A7-9AC1-8B61E39910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DDF5B7-65D1-4152-9E8F-85E64DB718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9C8589-40DB-4562-9559-A77F77B18F46}"/>
              </a:ext>
            </a:extLst>
          </p:cNvPr>
          <p:cNvSpPr>
            <a:spLocks noGrp="1"/>
          </p:cNvSpPr>
          <p:nvPr>
            <p:ph type="dt" sz="half" idx="10"/>
          </p:nvPr>
        </p:nvSpPr>
        <p:spPr/>
        <p:txBody>
          <a:bodyPr/>
          <a:lstStyle/>
          <a:p>
            <a:fld id="{31F1204D-F0ED-4924-BF52-DF87E894CCEF}" type="datetimeFigureOut">
              <a:rPr lang="en-US" smtClean="0"/>
              <a:t>1/16/2025</a:t>
            </a:fld>
            <a:endParaRPr lang="en-US"/>
          </a:p>
        </p:txBody>
      </p:sp>
      <p:sp>
        <p:nvSpPr>
          <p:cNvPr id="5" name="Footer Placeholder 4">
            <a:extLst>
              <a:ext uri="{FF2B5EF4-FFF2-40B4-BE49-F238E27FC236}">
                <a16:creationId xmlns:a16="http://schemas.microsoft.com/office/drawing/2014/main" id="{00247F91-6D66-406F-BD75-A19387F3FB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46AE68-3DF1-409F-B8CF-90B927A7D850}"/>
              </a:ext>
            </a:extLst>
          </p:cNvPr>
          <p:cNvSpPr>
            <a:spLocks noGrp="1"/>
          </p:cNvSpPr>
          <p:nvPr>
            <p:ph type="sldNum" sz="quarter" idx="12"/>
          </p:nvPr>
        </p:nvSpPr>
        <p:spPr/>
        <p:txBody>
          <a:bodyPr/>
          <a:lstStyle/>
          <a:p>
            <a:fld id="{2D4A0C41-BEB5-4117-A1E6-B5BD11EB7E30}" type="slidenum">
              <a:rPr lang="en-US" smtClean="0"/>
              <a:t>‹#›</a:t>
            </a:fld>
            <a:endParaRPr lang="en-US"/>
          </a:p>
        </p:txBody>
      </p:sp>
    </p:spTree>
    <p:extLst>
      <p:ext uri="{BB962C8B-B14F-4D97-AF65-F5344CB8AC3E}">
        <p14:creationId xmlns:p14="http://schemas.microsoft.com/office/powerpoint/2010/main" val="2608395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6FD78-3632-4F37-B99C-79022491B2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945189-2E99-4BEA-B1A5-FF90DDF1EA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BB42B8F-9654-4CCF-8B37-23FCA62866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708DD8-1A11-4AD1-9112-6E33805B3590}"/>
              </a:ext>
            </a:extLst>
          </p:cNvPr>
          <p:cNvSpPr>
            <a:spLocks noGrp="1"/>
          </p:cNvSpPr>
          <p:nvPr>
            <p:ph type="dt" sz="half" idx="10"/>
          </p:nvPr>
        </p:nvSpPr>
        <p:spPr/>
        <p:txBody>
          <a:bodyPr/>
          <a:lstStyle/>
          <a:p>
            <a:fld id="{31F1204D-F0ED-4924-BF52-DF87E894CCEF}" type="datetimeFigureOut">
              <a:rPr lang="en-US" smtClean="0"/>
              <a:t>1/16/2025</a:t>
            </a:fld>
            <a:endParaRPr lang="en-US"/>
          </a:p>
        </p:txBody>
      </p:sp>
      <p:sp>
        <p:nvSpPr>
          <p:cNvPr id="6" name="Footer Placeholder 5">
            <a:extLst>
              <a:ext uri="{FF2B5EF4-FFF2-40B4-BE49-F238E27FC236}">
                <a16:creationId xmlns:a16="http://schemas.microsoft.com/office/drawing/2014/main" id="{323458BE-33D4-455A-BF4A-9639FCBC4E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78C854-11A4-4E6D-B325-0F12764FE498}"/>
              </a:ext>
            </a:extLst>
          </p:cNvPr>
          <p:cNvSpPr>
            <a:spLocks noGrp="1"/>
          </p:cNvSpPr>
          <p:nvPr>
            <p:ph type="sldNum" sz="quarter" idx="12"/>
          </p:nvPr>
        </p:nvSpPr>
        <p:spPr/>
        <p:txBody>
          <a:bodyPr/>
          <a:lstStyle/>
          <a:p>
            <a:fld id="{2D4A0C41-BEB5-4117-A1E6-B5BD11EB7E30}" type="slidenum">
              <a:rPr lang="en-US" smtClean="0"/>
              <a:t>‹#›</a:t>
            </a:fld>
            <a:endParaRPr lang="en-US"/>
          </a:p>
        </p:txBody>
      </p:sp>
    </p:spTree>
    <p:extLst>
      <p:ext uri="{BB962C8B-B14F-4D97-AF65-F5344CB8AC3E}">
        <p14:creationId xmlns:p14="http://schemas.microsoft.com/office/powerpoint/2010/main" val="2830505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7A6DD-044B-42E8-8B96-1DA8D33C01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6A6CF5-3C58-473D-91FA-DD41229522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01273A-0876-4CD8-9D2B-B3BE67C7AA3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BF5383-2FF7-44B4-8F83-4FA843D558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40A34C-FB35-434F-8A2D-724BF08749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1EEE24F-AF15-491A-979B-5A94B07FD15C}"/>
              </a:ext>
            </a:extLst>
          </p:cNvPr>
          <p:cNvSpPr>
            <a:spLocks noGrp="1"/>
          </p:cNvSpPr>
          <p:nvPr>
            <p:ph type="dt" sz="half" idx="10"/>
          </p:nvPr>
        </p:nvSpPr>
        <p:spPr/>
        <p:txBody>
          <a:bodyPr/>
          <a:lstStyle/>
          <a:p>
            <a:fld id="{31F1204D-F0ED-4924-BF52-DF87E894CCEF}" type="datetimeFigureOut">
              <a:rPr lang="en-US" smtClean="0"/>
              <a:t>1/16/2025</a:t>
            </a:fld>
            <a:endParaRPr lang="en-US"/>
          </a:p>
        </p:txBody>
      </p:sp>
      <p:sp>
        <p:nvSpPr>
          <p:cNvPr id="8" name="Footer Placeholder 7">
            <a:extLst>
              <a:ext uri="{FF2B5EF4-FFF2-40B4-BE49-F238E27FC236}">
                <a16:creationId xmlns:a16="http://schemas.microsoft.com/office/drawing/2014/main" id="{D870A68B-DEB2-4586-9062-7567CA809B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7BE492-8F4A-469F-83D8-1B59A1FF3D87}"/>
              </a:ext>
            </a:extLst>
          </p:cNvPr>
          <p:cNvSpPr>
            <a:spLocks noGrp="1"/>
          </p:cNvSpPr>
          <p:nvPr>
            <p:ph type="sldNum" sz="quarter" idx="12"/>
          </p:nvPr>
        </p:nvSpPr>
        <p:spPr/>
        <p:txBody>
          <a:bodyPr/>
          <a:lstStyle/>
          <a:p>
            <a:fld id="{2D4A0C41-BEB5-4117-A1E6-B5BD11EB7E30}" type="slidenum">
              <a:rPr lang="en-US" smtClean="0"/>
              <a:t>‹#›</a:t>
            </a:fld>
            <a:endParaRPr lang="en-US"/>
          </a:p>
        </p:txBody>
      </p:sp>
    </p:spTree>
    <p:extLst>
      <p:ext uri="{BB962C8B-B14F-4D97-AF65-F5344CB8AC3E}">
        <p14:creationId xmlns:p14="http://schemas.microsoft.com/office/powerpoint/2010/main" val="3821016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3DEFB-F46A-4D3D-B5FF-EE8A686A31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37ADDEA-3C34-4F3A-B2EE-F502B32107E5}"/>
              </a:ext>
            </a:extLst>
          </p:cNvPr>
          <p:cNvSpPr>
            <a:spLocks noGrp="1"/>
          </p:cNvSpPr>
          <p:nvPr>
            <p:ph type="dt" sz="half" idx="10"/>
          </p:nvPr>
        </p:nvSpPr>
        <p:spPr/>
        <p:txBody>
          <a:bodyPr/>
          <a:lstStyle/>
          <a:p>
            <a:fld id="{31F1204D-F0ED-4924-BF52-DF87E894CCEF}" type="datetimeFigureOut">
              <a:rPr lang="en-US" smtClean="0"/>
              <a:t>1/16/2025</a:t>
            </a:fld>
            <a:endParaRPr lang="en-US"/>
          </a:p>
        </p:txBody>
      </p:sp>
      <p:sp>
        <p:nvSpPr>
          <p:cNvPr id="4" name="Footer Placeholder 3">
            <a:extLst>
              <a:ext uri="{FF2B5EF4-FFF2-40B4-BE49-F238E27FC236}">
                <a16:creationId xmlns:a16="http://schemas.microsoft.com/office/drawing/2014/main" id="{2E63A3E6-6FDF-42D3-BBDD-1352B5A8BA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EB34C8-562F-435A-B593-7EB1C728A7DA}"/>
              </a:ext>
            </a:extLst>
          </p:cNvPr>
          <p:cNvSpPr>
            <a:spLocks noGrp="1"/>
          </p:cNvSpPr>
          <p:nvPr>
            <p:ph type="sldNum" sz="quarter" idx="12"/>
          </p:nvPr>
        </p:nvSpPr>
        <p:spPr/>
        <p:txBody>
          <a:bodyPr/>
          <a:lstStyle/>
          <a:p>
            <a:fld id="{2D4A0C41-BEB5-4117-A1E6-B5BD11EB7E30}" type="slidenum">
              <a:rPr lang="en-US" smtClean="0"/>
              <a:t>‹#›</a:t>
            </a:fld>
            <a:endParaRPr lang="en-US"/>
          </a:p>
        </p:txBody>
      </p:sp>
    </p:spTree>
    <p:extLst>
      <p:ext uri="{BB962C8B-B14F-4D97-AF65-F5344CB8AC3E}">
        <p14:creationId xmlns:p14="http://schemas.microsoft.com/office/powerpoint/2010/main" val="1816125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9E6774-3A30-471B-ADFB-B153B496DEB7}"/>
              </a:ext>
            </a:extLst>
          </p:cNvPr>
          <p:cNvSpPr>
            <a:spLocks noGrp="1"/>
          </p:cNvSpPr>
          <p:nvPr>
            <p:ph type="dt" sz="half" idx="10"/>
          </p:nvPr>
        </p:nvSpPr>
        <p:spPr/>
        <p:txBody>
          <a:bodyPr/>
          <a:lstStyle/>
          <a:p>
            <a:fld id="{31F1204D-F0ED-4924-BF52-DF87E894CCEF}" type="datetimeFigureOut">
              <a:rPr lang="en-US" smtClean="0"/>
              <a:t>1/16/2025</a:t>
            </a:fld>
            <a:endParaRPr lang="en-US"/>
          </a:p>
        </p:txBody>
      </p:sp>
      <p:sp>
        <p:nvSpPr>
          <p:cNvPr id="3" name="Footer Placeholder 2">
            <a:extLst>
              <a:ext uri="{FF2B5EF4-FFF2-40B4-BE49-F238E27FC236}">
                <a16:creationId xmlns:a16="http://schemas.microsoft.com/office/drawing/2014/main" id="{F7D9AAEA-DAD5-45AC-A74F-51078CEA0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67778D9-28C9-4B27-A512-06D0628192AA}"/>
              </a:ext>
            </a:extLst>
          </p:cNvPr>
          <p:cNvSpPr>
            <a:spLocks noGrp="1"/>
          </p:cNvSpPr>
          <p:nvPr>
            <p:ph type="sldNum" sz="quarter" idx="12"/>
          </p:nvPr>
        </p:nvSpPr>
        <p:spPr/>
        <p:txBody>
          <a:bodyPr/>
          <a:lstStyle/>
          <a:p>
            <a:fld id="{2D4A0C41-BEB5-4117-A1E6-B5BD11EB7E30}" type="slidenum">
              <a:rPr lang="en-US" smtClean="0"/>
              <a:t>‹#›</a:t>
            </a:fld>
            <a:endParaRPr lang="en-US"/>
          </a:p>
        </p:txBody>
      </p:sp>
    </p:spTree>
    <p:extLst>
      <p:ext uri="{BB962C8B-B14F-4D97-AF65-F5344CB8AC3E}">
        <p14:creationId xmlns:p14="http://schemas.microsoft.com/office/powerpoint/2010/main" val="942525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C2751-0B07-43EA-B21D-9DB2F05E18E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C84B39-9923-4BF8-A140-6997FCEABC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F96C2B4-7650-4941-888E-AB0BC1CE10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6335EE-6714-4555-9462-F57E35D931B2}"/>
              </a:ext>
            </a:extLst>
          </p:cNvPr>
          <p:cNvSpPr>
            <a:spLocks noGrp="1"/>
          </p:cNvSpPr>
          <p:nvPr>
            <p:ph type="dt" sz="half" idx="10"/>
          </p:nvPr>
        </p:nvSpPr>
        <p:spPr/>
        <p:txBody>
          <a:bodyPr/>
          <a:lstStyle/>
          <a:p>
            <a:fld id="{31F1204D-F0ED-4924-BF52-DF87E894CCEF}" type="datetimeFigureOut">
              <a:rPr lang="en-US" smtClean="0"/>
              <a:t>1/16/2025</a:t>
            </a:fld>
            <a:endParaRPr lang="en-US"/>
          </a:p>
        </p:txBody>
      </p:sp>
      <p:sp>
        <p:nvSpPr>
          <p:cNvPr id="6" name="Footer Placeholder 5">
            <a:extLst>
              <a:ext uri="{FF2B5EF4-FFF2-40B4-BE49-F238E27FC236}">
                <a16:creationId xmlns:a16="http://schemas.microsoft.com/office/drawing/2014/main" id="{88ACF5B9-BC6F-44EB-9879-2BBFB70950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0CA791-F829-4B7D-A5A6-EB6313AFCB47}"/>
              </a:ext>
            </a:extLst>
          </p:cNvPr>
          <p:cNvSpPr>
            <a:spLocks noGrp="1"/>
          </p:cNvSpPr>
          <p:nvPr>
            <p:ph type="sldNum" sz="quarter" idx="12"/>
          </p:nvPr>
        </p:nvSpPr>
        <p:spPr/>
        <p:txBody>
          <a:bodyPr/>
          <a:lstStyle/>
          <a:p>
            <a:fld id="{2D4A0C41-BEB5-4117-A1E6-B5BD11EB7E30}" type="slidenum">
              <a:rPr lang="en-US" smtClean="0"/>
              <a:t>‹#›</a:t>
            </a:fld>
            <a:endParaRPr lang="en-US"/>
          </a:p>
        </p:txBody>
      </p:sp>
    </p:spTree>
    <p:extLst>
      <p:ext uri="{BB962C8B-B14F-4D97-AF65-F5344CB8AC3E}">
        <p14:creationId xmlns:p14="http://schemas.microsoft.com/office/powerpoint/2010/main" val="2156316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607E3-4391-4F34-A1F4-A150B39AF8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FB397D-F593-4BE2-9839-C7F6D39F98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E4313C9-3742-4AB9-ACA6-5DC2DAC0B0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6DEA17-C82D-42D8-9A3A-A231059CB4D8}"/>
              </a:ext>
            </a:extLst>
          </p:cNvPr>
          <p:cNvSpPr>
            <a:spLocks noGrp="1"/>
          </p:cNvSpPr>
          <p:nvPr>
            <p:ph type="dt" sz="half" idx="10"/>
          </p:nvPr>
        </p:nvSpPr>
        <p:spPr/>
        <p:txBody>
          <a:bodyPr/>
          <a:lstStyle/>
          <a:p>
            <a:fld id="{31F1204D-F0ED-4924-BF52-DF87E894CCEF}" type="datetimeFigureOut">
              <a:rPr lang="en-US" smtClean="0"/>
              <a:t>1/16/2025</a:t>
            </a:fld>
            <a:endParaRPr lang="en-US"/>
          </a:p>
        </p:txBody>
      </p:sp>
      <p:sp>
        <p:nvSpPr>
          <p:cNvPr id="6" name="Footer Placeholder 5">
            <a:extLst>
              <a:ext uri="{FF2B5EF4-FFF2-40B4-BE49-F238E27FC236}">
                <a16:creationId xmlns:a16="http://schemas.microsoft.com/office/drawing/2014/main" id="{BA8A4C05-9CC9-41C2-A854-8954D72E71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290EB0-6B50-4051-B3CF-026F82DB4392}"/>
              </a:ext>
            </a:extLst>
          </p:cNvPr>
          <p:cNvSpPr>
            <a:spLocks noGrp="1"/>
          </p:cNvSpPr>
          <p:nvPr>
            <p:ph type="sldNum" sz="quarter" idx="12"/>
          </p:nvPr>
        </p:nvSpPr>
        <p:spPr/>
        <p:txBody>
          <a:bodyPr/>
          <a:lstStyle/>
          <a:p>
            <a:fld id="{2D4A0C41-BEB5-4117-A1E6-B5BD11EB7E30}" type="slidenum">
              <a:rPr lang="en-US" smtClean="0"/>
              <a:t>‹#›</a:t>
            </a:fld>
            <a:endParaRPr lang="en-US"/>
          </a:p>
        </p:txBody>
      </p:sp>
    </p:spTree>
    <p:extLst>
      <p:ext uri="{BB962C8B-B14F-4D97-AF65-F5344CB8AC3E}">
        <p14:creationId xmlns:p14="http://schemas.microsoft.com/office/powerpoint/2010/main" val="1144483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BCBA92-35A4-44FF-86FD-F3B31E6397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E8C38B-9C56-4B17-ACF9-26D65095BA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F5F51E-F431-4D8C-BB26-D2120A2A06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F1204D-F0ED-4924-BF52-DF87E894CCEF}" type="datetimeFigureOut">
              <a:rPr lang="en-US" smtClean="0"/>
              <a:t>1/16/2025</a:t>
            </a:fld>
            <a:endParaRPr lang="en-US"/>
          </a:p>
        </p:txBody>
      </p:sp>
      <p:sp>
        <p:nvSpPr>
          <p:cNvPr id="5" name="Footer Placeholder 4">
            <a:extLst>
              <a:ext uri="{FF2B5EF4-FFF2-40B4-BE49-F238E27FC236}">
                <a16:creationId xmlns:a16="http://schemas.microsoft.com/office/drawing/2014/main" id="{7A0A1BB2-E153-455E-9105-BE560819ED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17137BF-A71D-466D-9031-813402B0C6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4A0C41-BEB5-4117-A1E6-B5BD11EB7E30}" type="slidenum">
              <a:rPr lang="en-US" smtClean="0"/>
              <a:t>‹#›</a:t>
            </a:fld>
            <a:endParaRPr lang="en-US"/>
          </a:p>
        </p:txBody>
      </p:sp>
    </p:spTree>
    <p:extLst>
      <p:ext uri="{BB962C8B-B14F-4D97-AF65-F5344CB8AC3E}">
        <p14:creationId xmlns:p14="http://schemas.microsoft.com/office/powerpoint/2010/main" val="318401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csrc.nist.gov/pubs/sp/800/171/r3/final" TargetMode="Externa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s://sharing.nih.gov/sites/default/files/flmngr/NIH-Security-BPs-for-Users-of-Controlled-Access-Data.pdf" TargetMode="External"/><Relationship Id="rId5" Type="http://schemas.openxmlformats.org/officeDocument/2006/relationships/hyperlink" Target="https://www.iso.org/standard/75652.html" TargetMode="External"/><Relationship Id="rId4" Type="http://schemas.openxmlformats.org/officeDocument/2006/relationships/hyperlink" Target="https://www.iso.org/standard/27001"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csrc.nist.gov/pubs/sp/800/171/r3/final" TargetMode="Externa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hyperlink" Target="https://sharing.nih.gov/sites/default/files/flmngr/NIH-Security-BPs-for-Users-of-Controlled-Access-Data.pdf" TargetMode="External"/><Relationship Id="rId5" Type="http://schemas.openxmlformats.org/officeDocument/2006/relationships/hyperlink" Target="https://www.iso.org/standard/75652.html" TargetMode="External"/><Relationship Id="rId4" Type="http://schemas.openxmlformats.org/officeDocument/2006/relationships/hyperlink" Target="https://www.iso.org/standard/27001"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sharing.nih.gov/sites/default/files/flmngr/NIH-Security-BPs-for-Users-of-Controlled-Access-Data.pdf" TargetMode="Externa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iso.org/standard/75652.html" TargetMode="External"/><Relationship Id="rId5" Type="http://schemas.openxmlformats.org/officeDocument/2006/relationships/hyperlink" Target="https://www.iso.org/standard/27001" TargetMode="External"/><Relationship Id="rId4" Type="http://schemas.openxmlformats.org/officeDocument/2006/relationships/hyperlink" Target="https://csrc.nist.gov/pubs/sp/800/171/r3/final"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csrc.nist.gov/pubs/sp/800/171/r3/final" TargetMode="External"/><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s://sharing.nih.gov/sites/default/files/flmngr/NIH-Security-BPs-for-Users-of-Controlled-Access-Data.pdf" TargetMode="External"/><Relationship Id="rId5" Type="http://schemas.openxmlformats.org/officeDocument/2006/relationships/hyperlink" Target="https://www.iso.org/standard/75652.html" TargetMode="External"/><Relationship Id="rId4" Type="http://schemas.openxmlformats.org/officeDocument/2006/relationships/hyperlink" Target="https://www.iso.org/standard/27001"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iso.org/standard/27001" TargetMode="External"/><Relationship Id="rId2" Type="http://schemas.openxmlformats.org/officeDocument/2006/relationships/hyperlink" Target="https://csrc.nist.gov/pubs/sp/800/171/r3/final" TargetMode="Externa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hyperlink" Target="https://sharing.nih.gov/sites/default/files/flmngr/NIH-Security-BPs-for-Users-of-Controlled-Access-Data.pdf" TargetMode="External"/><Relationship Id="rId4" Type="http://schemas.openxmlformats.org/officeDocument/2006/relationships/hyperlink" Target="https://www.iso.org/standard/75652.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09800" y="2130426"/>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600" b="1">
                <a:latin typeface="+mn-lt"/>
              </a:rPr>
              <a:t>Attachment 1: Documentation of the dbGaP registration and access system web forms, including changes since 2019 PRA approval</a:t>
            </a:r>
          </a:p>
        </p:txBody>
      </p:sp>
      <p:sp>
        <p:nvSpPr>
          <p:cNvPr id="3" name="Slide Number Placeholder 2"/>
          <p:cNvSpPr>
            <a:spLocks noGrp="1"/>
          </p:cNvSpPr>
          <p:nvPr>
            <p:ph type="sldNum" sz="quarter" idx="12"/>
          </p:nvPr>
        </p:nvSpPr>
        <p:spPr/>
        <p:txBody>
          <a:bodyPr/>
          <a:lstStyle/>
          <a:p>
            <a:fld id="{3B43B31F-5C2F-406D-9706-1F83DADA91EE}" type="slidenum">
              <a:rPr lang="en-US" smtClean="0"/>
              <a:t>1</a:t>
            </a:fld>
            <a:endParaRPr lang="en-US"/>
          </a:p>
        </p:txBody>
      </p:sp>
    </p:spTree>
    <p:extLst>
      <p:ext uri="{BB962C8B-B14F-4D97-AF65-F5344CB8AC3E}">
        <p14:creationId xmlns:p14="http://schemas.microsoft.com/office/powerpoint/2010/main" val="1623635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rrow: Right 13">
            <a:extLst>
              <a:ext uri="{FF2B5EF4-FFF2-40B4-BE49-F238E27FC236}">
                <a16:creationId xmlns:a16="http://schemas.microsoft.com/office/drawing/2014/main" id="{849B8E6F-F5D2-4BED-B203-62A35435DBE6}"/>
              </a:ext>
            </a:extLst>
          </p:cNvPr>
          <p:cNvSpPr/>
          <p:nvPr/>
        </p:nvSpPr>
        <p:spPr>
          <a:xfrm>
            <a:off x="5688901" y="3123363"/>
            <a:ext cx="469232" cy="3128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D4AACFA0-1EFF-48DF-9DE8-C9A17D86E7FB}"/>
              </a:ext>
            </a:extLst>
          </p:cNvPr>
          <p:cNvPicPr>
            <a:picLocks noChangeAspect="1"/>
          </p:cNvPicPr>
          <p:nvPr/>
        </p:nvPicPr>
        <p:blipFill>
          <a:blip r:embed="rId2"/>
          <a:stretch>
            <a:fillRect/>
          </a:stretch>
        </p:blipFill>
        <p:spPr>
          <a:xfrm>
            <a:off x="402526" y="2299652"/>
            <a:ext cx="10572750" cy="3305175"/>
          </a:xfrm>
          <a:prstGeom prst="rect">
            <a:avLst/>
          </a:prstGeom>
        </p:spPr>
      </p:pic>
      <p:sp>
        <p:nvSpPr>
          <p:cNvPr id="17" name="Speech Bubble: Rectangle with Corners Rounded 16">
            <a:extLst>
              <a:ext uri="{FF2B5EF4-FFF2-40B4-BE49-F238E27FC236}">
                <a16:creationId xmlns:a16="http://schemas.microsoft.com/office/drawing/2014/main" id="{1C3CF86C-AEB1-46D9-BEE9-3A8B097E3AD3}"/>
              </a:ext>
            </a:extLst>
          </p:cNvPr>
          <p:cNvSpPr/>
          <p:nvPr/>
        </p:nvSpPr>
        <p:spPr>
          <a:xfrm>
            <a:off x="4260567" y="1146492"/>
            <a:ext cx="5104271" cy="670560"/>
          </a:xfrm>
          <a:prstGeom prst="wedgeRoundRectCallout">
            <a:avLst>
              <a:gd name="adj1" fmla="val -72205"/>
              <a:gd name="adj2" fmla="val 21123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New tab added for investigators who choose to use cloud platforms for data analysis</a:t>
            </a:r>
          </a:p>
        </p:txBody>
      </p:sp>
      <p:sp>
        <p:nvSpPr>
          <p:cNvPr id="7" name="TextBox 6">
            <a:extLst>
              <a:ext uri="{FF2B5EF4-FFF2-40B4-BE49-F238E27FC236}">
                <a16:creationId xmlns:a16="http://schemas.microsoft.com/office/drawing/2014/main" id="{D82240A4-F629-45E5-B726-EAD3624A4BE4}"/>
              </a:ext>
            </a:extLst>
          </p:cNvPr>
          <p:cNvSpPr txBox="1"/>
          <p:nvPr/>
        </p:nvSpPr>
        <p:spPr>
          <a:xfrm>
            <a:off x="1981200" y="152400"/>
            <a:ext cx="4216604" cy="369332"/>
          </a:xfrm>
          <a:prstGeom prst="rect">
            <a:avLst/>
          </a:prstGeom>
          <a:noFill/>
        </p:spPr>
        <p:txBody>
          <a:bodyPr wrap="none" rtlCol="0">
            <a:spAutoFit/>
          </a:bodyPr>
          <a:lstStyle/>
          <a:p>
            <a:r>
              <a:rPr lang="en-US" b="1">
                <a:solidFill>
                  <a:schemeClr val="bg1">
                    <a:lumMod val="50000"/>
                  </a:schemeClr>
                </a:solidFill>
              </a:rPr>
              <a:t>Requesting Investigator: Access Web Form</a:t>
            </a:r>
          </a:p>
        </p:txBody>
      </p:sp>
    </p:spTree>
    <p:extLst>
      <p:ext uri="{BB962C8B-B14F-4D97-AF65-F5344CB8AC3E}">
        <p14:creationId xmlns:p14="http://schemas.microsoft.com/office/powerpoint/2010/main" val="3738330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05231" y="151074"/>
            <a:ext cx="4612994" cy="369332"/>
          </a:xfrm>
          <a:prstGeom prst="rect">
            <a:avLst/>
          </a:prstGeom>
          <a:noFill/>
        </p:spPr>
        <p:txBody>
          <a:bodyPr wrap="none" rtlCol="0">
            <a:spAutoFit/>
          </a:bodyPr>
          <a:lstStyle/>
          <a:p>
            <a:r>
              <a:rPr lang="en-US" b="1">
                <a:solidFill>
                  <a:schemeClr val="bg1">
                    <a:lumMod val="50000"/>
                  </a:schemeClr>
                </a:solidFill>
              </a:rPr>
              <a:t>Institutional Signing Official: Access Web Form</a:t>
            </a:r>
          </a:p>
        </p:txBody>
      </p:sp>
      <p:pic>
        <p:nvPicPr>
          <p:cNvPr id="4" name="Picture 3"/>
          <p:cNvPicPr>
            <a:picLocks noChangeAspect="1"/>
          </p:cNvPicPr>
          <p:nvPr/>
        </p:nvPicPr>
        <p:blipFill>
          <a:blip r:embed="rId2"/>
          <a:stretch>
            <a:fillRect/>
          </a:stretch>
        </p:blipFill>
        <p:spPr>
          <a:xfrm>
            <a:off x="604299" y="1086289"/>
            <a:ext cx="11333259" cy="4266710"/>
          </a:xfrm>
          <a:prstGeom prst="rect">
            <a:avLst/>
          </a:prstGeom>
        </p:spPr>
      </p:pic>
      <p:sp>
        <p:nvSpPr>
          <p:cNvPr id="11" name="Speech Bubble: Rectangle with Corners Rounded 10">
            <a:extLst>
              <a:ext uri="{FF2B5EF4-FFF2-40B4-BE49-F238E27FC236}">
                <a16:creationId xmlns:a16="http://schemas.microsoft.com/office/drawing/2014/main" id="{C53AD1CD-4B91-0B4E-13EC-D2E79FF31EB4}"/>
              </a:ext>
            </a:extLst>
          </p:cNvPr>
          <p:cNvSpPr/>
          <p:nvPr/>
        </p:nvSpPr>
        <p:spPr>
          <a:xfrm>
            <a:off x="5214112" y="1738258"/>
            <a:ext cx="3441192" cy="771176"/>
          </a:xfrm>
          <a:prstGeom prst="wedgeRoundRectCallout">
            <a:avLst>
              <a:gd name="adj1" fmla="val -58491"/>
              <a:gd name="adj2" fmla="val 87682"/>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Times New Roman" panose="02020603050405020304" pitchFamily="18" charset="0"/>
              </a:rPr>
              <a:t>Updated language in Agreement to Adhere to Data Security Expectations</a:t>
            </a:r>
            <a:endParaRPr lang="en-US" sz="1600"/>
          </a:p>
        </p:txBody>
      </p:sp>
      <p:grpSp>
        <p:nvGrpSpPr>
          <p:cNvPr id="2" name="Group 1">
            <a:extLst>
              <a:ext uri="{FF2B5EF4-FFF2-40B4-BE49-F238E27FC236}">
                <a16:creationId xmlns:a16="http://schemas.microsoft.com/office/drawing/2014/main" id="{F5C9A793-56D1-EC25-8893-4F101910FC01}"/>
              </a:ext>
            </a:extLst>
          </p:cNvPr>
          <p:cNvGrpSpPr/>
          <p:nvPr/>
        </p:nvGrpSpPr>
        <p:grpSpPr>
          <a:xfrm>
            <a:off x="604299" y="2807236"/>
            <a:ext cx="8460409" cy="496733"/>
            <a:chOff x="534465" y="2791299"/>
            <a:chExt cx="8460409" cy="496733"/>
          </a:xfrm>
        </p:grpSpPr>
        <p:sp>
          <p:nvSpPr>
            <p:cNvPr id="8" name="TextBox 7">
              <a:extLst>
                <a:ext uri="{FF2B5EF4-FFF2-40B4-BE49-F238E27FC236}">
                  <a16:creationId xmlns:a16="http://schemas.microsoft.com/office/drawing/2014/main" id="{DD7433B1-D52D-EC8C-C180-F14287A303A5}"/>
                </a:ext>
              </a:extLst>
            </p:cNvPr>
            <p:cNvSpPr txBox="1"/>
            <p:nvPr/>
          </p:nvSpPr>
          <p:spPr>
            <a:xfrm>
              <a:off x="534465" y="2817775"/>
              <a:ext cx="8320742" cy="470257"/>
            </a:xfrm>
            <a:prstGeom prst="rect">
              <a:avLst/>
            </a:prstGeom>
            <a:solidFill>
              <a:schemeClr val="bg1"/>
            </a:solidFill>
            <a:ln>
              <a:noFill/>
            </a:ln>
          </p:spPr>
          <p:txBody>
            <a:bodyPr wrap="square">
              <a:spAutoFit/>
            </a:bodyPr>
            <a:lstStyle/>
            <a:p>
              <a:pPr>
                <a:lnSpc>
                  <a:spcPct val="107000"/>
                </a:lnSpc>
              </a:pPr>
              <a:r>
                <a:rPr lang="en-US" sz="600" b="1" kern="100">
                  <a:effectLst/>
                  <a:latin typeface="Times New Roman" panose="02020603050405020304" pitchFamily="18" charset="0"/>
                  <a:ea typeface="Calibri" panose="020F0502020204030204" pitchFamily="34" charset="0"/>
                  <a:cs typeface="Times New Roman" panose="02020603050405020304" pitchFamily="18" charset="0"/>
                </a:rPr>
                <a:t>Attestation on Adhering to Data Security Expectations</a:t>
              </a:r>
            </a:p>
            <a:p>
              <a:pPr marL="342900" marR="0" lvl="0" indent="-342900">
                <a:spcBef>
                  <a:spcPts val="0"/>
                </a:spcBef>
                <a:spcAft>
                  <a:spcPts val="0"/>
                </a:spcAft>
                <a:buFont typeface="Wingdings" panose="05000000000000000000" pitchFamily="2" charset="2"/>
                <a:buChar char=""/>
              </a:pPr>
              <a:r>
                <a:rPr lang="en-US" sz="600" kern="100">
                  <a:effectLst/>
                  <a:latin typeface="Times New Roman" panose="02020603050405020304" pitchFamily="18" charset="0"/>
                  <a:ea typeface="Calibri" panose="020F0502020204030204" pitchFamily="34" charset="0"/>
                  <a:cs typeface="Times New Roman" panose="02020603050405020304" pitchFamily="18" charset="0"/>
                </a:rPr>
                <a:t>By checking this box, I </a:t>
              </a:r>
              <a:r>
                <a:rPr lang="en-US" sz="600" kern="100">
                  <a:latin typeface="Times New Roman" panose="02020603050405020304" pitchFamily="18" charset="0"/>
                  <a:ea typeface="Calibri" panose="020F0502020204030204" pitchFamily="34" charset="0"/>
                  <a:cs typeface="Times New Roman" panose="02020603050405020304" pitchFamily="18" charset="0"/>
                </a:rPr>
                <a:t>attest</a:t>
              </a:r>
              <a:r>
                <a:rPr lang="en-US" sz="600" kern="100">
                  <a:effectLst/>
                  <a:latin typeface="Times New Roman" panose="02020603050405020304" pitchFamily="18" charset="0"/>
                  <a:ea typeface="Calibri" panose="020F0502020204030204" pitchFamily="34" charset="0"/>
                  <a:cs typeface="Times New Roman" panose="02020603050405020304" pitchFamily="18" charset="0"/>
                </a:rPr>
                <a:t> on behalf of this </a:t>
              </a:r>
              <a:r>
                <a:rPr lang="en-US" sz="600">
                  <a:effectLst/>
                  <a:latin typeface="Times New Roman" panose="02020603050405020304" pitchFamily="18" charset="0"/>
                  <a:ea typeface="Times New Roman" panose="02020603050405020304" pitchFamily="18" charset="0"/>
                  <a:cs typeface="Times New Roman" panose="02020603050405020304" pitchFamily="18" charset="0"/>
                </a:rPr>
                <a:t>institution that all institutional IT systems, cloud service providers, and/or third-party IT systems used for data analysis and/or storage will secure the requested data, at a minimum, in accordance with </a:t>
              </a:r>
              <a:r>
                <a:rPr lang="en-US" sz="600" u="sng">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NIST SP 800-171 </a:t>
              </a:r>
              <a:r>
                <a:rPr lang="en-US" sz="600">
                  <a:effectLst/>
                  <a:latin typeface="Times New Roman" panose="02020603050405020304" pitchFamily="18" charset="0"/>
                  <a:ea typeface="Times New Roman" panose="02020603050405020304" pitchFamily="18" charset="0"/>
                  <a:cs typeface="Times New Roman" panose="02020603050405020304" pitchFamily="18" charset="0"/>
                </a:rPr>
                <a:t>or the equivalent</a:t>
              </a: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 ISO/IEC </a:t>
              </a:r>
              <a:r>
                <a:rPr lang="en-US" sz="600" u="sng">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27001</a:t>
              </a:r>
              <a:r>
                <a:rPr lang="en-US" sz="60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600" u="sng">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27002</a:t>
              </a:r>
              <a:r>
                <a:rPr lang="en-US" sz="600">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standards</a:t>
              </a:r>
              <a:r>
                <a:rPr lang="en-US" sz="600">
                  <a:effectLst/>
                  <a:latin typeface="Times New Roman" panose="02020603050405020304" pitchFamily="18" charset="0"/>
                  <a:ea typeface="Times New Roman" panose="02020603050405020304" pitchFamily="18" charset="0"/>
                  <a:cs typeface="Times New Roman" panose="02020603050405020304" pitchFamily="18" charset="0"/>
                </a:rPr>
                <a:t> as stipulated by the</a:t>
              </a: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 u="sng">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NIH Security Best Practices for Users of Controlled-Access Data</a:t>
              </a:r>
              <a:r>
                <a:rPr lang="en-US" sz="600">
                  <a:effectLst/>
                  <a:latin typeface="Times New Roman" panose="02020603050405020304" pitchFamily="18" charset="0"/>
                  <a:ea typeface="Times New Roman" panose="02020603050405020304" pitchFamily="18" charset="0"/>
                  <a:cs typeface="Times New Roman" panose="02020603050405020304" pitchFamily="18" charset="0"/>
                </a:rPr>
                <a:t>.</a:t>
              </a:r>
            </a:p>
            <a:p>
              <a:pPr marL="171450" indent="-171450">
                <a:lnSpc>
                  <a:spcPct val="107000"/>
                </a:lnSpc>
                <a:buFont typeface="Wingdings" panose="05000000000000000000" pitchFamily="2" charset="2"/>
                <a:buChar char="o"/>
              </a:pPr>
              <a:endParaRPr lang="en-US" sz="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00B068D3-9BEB-27F9-8C22-99D32D126D55}"/>
                </a:ext>
              </a:extLst>
            </p:cNvPr>
            <p:cNvSpPr txBox="1"/>
            <p:nvPr/>
          </p:nvSpPr>
          <p:spPr>
            <a:xfrm>
              <a:off x="534465" y="2791299"/>
              <a:ext cx="8460409" cy="451052"/>
            </a:xfrm>
            <a:prstGeom prst="rect">
              <a:avLst/>
            </a:prstGeom>
            <a:noFill/>
            <a:ln w="38100">
              <a:solidFill>
                <a:srgbClr val="FF0000"/>
              </a:solidFill>
            </a:ln>
          </p:spPr>
          <p:txBody>
            <a:bodyPr wrap="square" rtlCol="0">
              <a:spAutoFit/>
            </a:bodyPr>
            <a:lstStyle/>
            <a:p>
              <a:endParaRPr lang="en-US" sz="1400">
                <a:solidFill>
                  <a:srgbClr val="FF0000"/>
                </a:solidFill>
              </a:endParaRPr>
            </a:p>
          </p:txBody>
        </p:sp>
      </p:grpSp>
    </p:spTree>
    <p:extLst>
      <p:ext uri="{BB962C8B-B14F-4D97-AF65-F5344CB8AC3E}">
        <p14:creationId xmlns:p14="http://schemas.microsoft.com/office/powerpoint/2010/main" val="2223191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2CD776-9022-4361-A772-C475FF2E9A6C}"/>
              </a:ext>
            </a:extLst>
          </p:cNvPr>
          <p:cNvPicPr>
            <a:picLocks noChangeAspect="1"/>
          </p:cNvPicPr>
          <p:nvPr/>
        </p:nvPicPr>
        <p:blipFill>
          <a:blip r:embed="rId2"/>
          <a:stretch>
            <a:fillRect/>
          </a:stretch>
        </p:blipFill>
        <p:spPr>
          <a:xfrm>
            <a:off x="742950" y="1390650"/>
            <a:ext cx="10706100" cy="4076700"/>
          </a:xfrm>
          <a:prstGeom prst="rect">
            <a:avLst/>
          </a:prstGeom>
        </p:spPr>
      </p:pic>
      <p:sp>
        <p:nvSpPr>
          <p:cNvPr id="5" name="Speech Bubble: Rectangle with Corners Rounded 4">
            <a:extLst>
              <a:ext uri="{FF2B5EF4-FFF2-40B4-BE49-F238E27FC236}">
                <a16:creationId xmlns:a16="http://schemas.microsoft.com/office/drawing/2014/main" id="{2E228DB7-8196-4563-8A5F-FC21A4F9F574}"/>
              </a:ext>
            </a:extLst>
          </p:cNvPr>
          <p:cNvSpPr/>
          <p:nvPr/>
        </p:nvSpPr>
        <p:spPr>
          <a:xfrm>
            <a:off x="4300145" y="5565205"/>
            <a:ext cx="7237100" cy="503464"/>
          </a:xfrm>
          <a:prstGeom prst="wedgeRoundRectCallout">
            <a:avLst>
              <a:gd name="adj1" fmla="val -60995"/>
              <a:gd name="adj2" fmla="val -23348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t>New check box allows requesting investigators to upload one document for multiple requests</a:t>
            </a:r>
          </a:p>
        </p:txBody>
      </p:sp>
      <p:sp>
        <p:nvSpPr>
          <p:cNvPr id="7" name="TextBox 6">
            <a:extLst>
              <a:ext uri="{FF2B5EF4-FFF2-40B4-BE49-F238E27FC236}">
                <a16:creationId xmlns:a16="http://schemas.microsoft.com/office/drawing/2014/main" id="{9E3E2F34-6FA0-4DC3-9B4A-F99652874EB9}"/>
              </a:ext>
            </a:extLst>
          </p:cNvPr>
          <p:cNvSpPr txBox="1"/>
          <p:nvPr/>
        </p:nvSpPr>
        <p:spPr>
          <a:xfrm>
            <a:off x="1981200" y="152400"/>
            <a:ext cx="4216604" cy="369332"/>
          </a:xfrm>
          <a:prstGeom prst="rect">
            <a:avLst/>
          </a:prstGeom>
          <a:noFill/>
        </p:spPr>
        <p:txBody>
          <a:bodyPr wrap="none" rtlCol="0">
            <a:spAutoFit/>
          </a:bodyPr>
          <a:lstStyle/>
          <a:p>
            <a:r>
              <a:rPr lang="en-US" b="1">
                <a:solidFill>
                  <a:schemeClr val="bg1">
                    <a:lumMod val="50000"/>
                  </a:schemeClr>
                </a:solidFill>
              </a:rPr>
              <a:t>Requesting Investigator: Access Web Form</a:t>
            </a:r>
          </a:p>
        </p:txBody>
      </p:sp>
    </p:spTree>
    <p:extLst>
      <p:ext uri="{BB962C8B-B14F-4D97-AF65-F5344CB8AC3E}">
        <p14:creationId xmlns:p14="http://schemas.microsoft.com/office/powerpoint/2010/main" val="1207936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EDF211-2E99-4867-89B6-F5C66AD6537E}"/>
              </a:ext>
            </a:extLst>
          </p:cNvPr>
          <p:cNvPicPr>
            <a:picLocks noChangeAspect="1"/>
          </p:cNvPicPr>
          <p:nvPr/>
        </p:nvPicPr>
        <p:blipFill>
          <a:blip r:embed="rId2"/>
          <a:stretch>
            <a:fillRect/>
          </a:stretch>
        </p:blipFill>
        <p:spPr>
          <a:xfrm>
            <a:off x="366712" y="1638300"/>
            <a:ext cx="11458575" cy="3581400"/>
          </a:xfrm>
          <a:prstGeom prst="rect">
            <a:avLst/>
          </a:prstGeom>
        </p:spPr>
      </p:pic>
      <p:sp>
        <p:nvSpPr>
          <p:cNvPr id="7" name="Speech Bubble: Rectangle with Corners Rounded 6">
            <a:extLst>
              <a:ext uri="{FF2B5EF4-FFF2-40B4-BE49-F238E27FC236}">
                <a16:creationId xmlns:a16="http://schemas.microsoft.com/office/drawing/2014/main" id="{DE723B60-877E-496C-8C16-03F2AFC91F37}"/>
              </a:ext>
            </a:extLst>
          </p:cNvPr>
          <p:cNvSpPr/>
          <p:nvPr/>
        </p:nvSpPr>
        <p:spPr>
          <a:xfrm>
            <a:off x="6574087" y="521732"/>
            <a:ext cx="4583289" cy="962660"/>
          </a:xfrm>
          <a:prstGeom prst="wedgeRoundRectCallout">
            <a:avLst>
              <a:gd name="adj1" fmla="val 7481"/>
              <a:gd name="adj2" fmla="val 15829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New tab added to allow user to close out some DARs within a project during a project renewal.</a:t>
            </a:r>
          </a:p>
        </p:txBody>
      </p:sp>
      <p:sp>
        <p:nvSpPr>
          <p:cNvPr id="9" name="TextBox 8">
            <a:extLst>
              <a:ext uri="{FF2B5EF4-FFF2-40B4-BE49-F238E27FC236}">
                <a16:creationId xmlns:a16="http://schemas.microsoft.com/office/drawing/2014/main" id="{6088C0D6-65C9-43D7-9CF1-733B7E6E9354}"/>
              </a:ext>
            </a:extLst>
          </p:cNvPr>
          <p:cNvSpPr txBox="1"/>
          <p:nvPr/>
        </p:nvSpPr>
        <p:spPr>
          <a:xfrm>
            <a:off x="1981200" y="152400"/>
            <a:ext cx="4216604" cy="369332"/>
          </a:xfrm>
          <a:prstGeom prst="rect">
            <a:avLst/>
          </a:prstGeom>
          <a:noFill/>
        </p:spPr>
        <p:txBody>
          <a:bodyPr wrap="none" rtlCol="0">
            <a:spAutoFit/>
          </a:bodyPr>
          <a:lstStyle/>
          <a:p>
            <a:r>
              <a:rPr lang="en-US" b="1">
                <a:solidFill>
                  <a:schemeClr val="bg1">
                    <a:lumMod val="50000"/>
                  </a:schemeClr>
                </a:solidFill>
              </a:rPr>
              <a:t>Requesting Investigator: Access Web Form</a:t>
            </a:r>
          </a:p>
        </p:txBody>
      </p:sp>
    </p:spTree>
    <p:extLst>
      <p:ext uri="{BB962C8B-B14F-4D97-AF65-F5344CB8AC3E}">
        <p14:creationId xmlns:p14="http://schemas.microsoft.com/office/powerpoint/2010/main" val="1616365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05231" y="151074"/>
            <a:ext cx="3759362" cy="369332"/>
          </a:xfrm>
          <a:prstGeom prst="rect">
            <a:avLst/>
          </a:prstGeom>
          <a:noFill/>
        </p:spPr>
        <p:txBody>
          <a:bodyPr wrap="none" rtlCol="0">
            <a:spAutoFit/>
          </a:bodyPr>
          <a:lstStyle/>
          <a:p>
            <a:r>
              <a:rPr lang="en-US" b="1">
                <a:solidFill>
                  <a:schemeClr val="bg1">
                    <a:lumMod val="50000"/>
                  </a:schemeClr>
                </a:solidFill>
              </a:rPr>
              <a:t>Institutional Signing Official: Renewal</a:t>
            </a:r>
          </a:p>
        </p:txBody>
      </p:sp>
      <p:pic>
        <p:nvPicPr>
          <p:cNvPr id="4" name="Picture 3"/>
          <p:cNvPicPr>
            <a:picLocks noChangeAspect="1"/>
          </p:cNvPicPr>
          <p:nvPr/>
        </p:nvPicPr>
        <p:blipFill>
          <a:blip r:embed="rId2"/>
          <a:stretch>
            <a:fillRect/>
          </a:stretch>
        </p:blipFill>
        <p:spPr>
          <a:xfrm>
            <a:off x="604299" y="1086289"/>
            <a:ext cx="11333259" cy="4266710"/>
          </a:xfrm>
          <a:prstGeom prst="rect">
            <a:avLst/>
          </a:prstGeom>
        </p:spPr>
      </p:pic>
      <p:sp>
        <p:nvSpPr>
          <p:cNvPr id="9" name="Speech Bubble: Rectangle with Corners Rounded 8">
            <a:extLst>
              <a:ext uri="{FF2B5EF4-FFF2-40B4-BE49-F238E27FC236}">
                <a16:creationId xmlns:a16="http://schemas.microsoft.com/office/drawing/2014/main" id="{29CB37E6-3D6F-4D71-3034-76E02FBB023D}"/>
              </a:ext>
            </a:extLst>
          </p:cNvPr>
          <p:cNvSpPr/>
          <p:nvPr/>
        </p:nvSpPr>
        <p:spPr>
          <a:xfrm>
            <a:off x="5214112" y="1738258"/>
            <a:ext cx="3441192" cy="771176"/>
          </a:xfrm>
          <a:prstGeom prst="wedgeRoundRectCallout">
            <a:avLst>
              <a:gd name="adj1" fmla="val -58491"/>
              <a:gd name="adj2" fmla="val 87682"/>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latin typeface="Times New Roman" panose="02020603050405020304" pitchFamily="18" charset="0"/>
              </a:rPr>
              <a:t>Updated language in Agreement to Adhere to Data Security Expectations</a:t>
            </a:r>
            <a:endParaRPr lang="en-US" sz="1600"/>
          </a:p>
        </p:txBody>
      </p:sp>
      <p:grpSp>
        <p:nvGrpSpPr>
          <p:cNvPr id="6" name="Group 5">
            <a:extLst>
              <a:ext uri="{FF2B5EF4-FFF2-40B4-BE49-F238E27FC236}">
                <a16:creationId xmlns:a16="http://schemas.microsoft.com/office/drawing/2014/main" id="{6A26E536-46BF-A9AB-18BE-3FF246C8F253}"/>
              </a:ext>
            </a:extLst>
          </p:cNvPr>
          <p:cNvGrpSpPr/>
          <p:nvPr/>
        </p:nvGrpSpPr>
        <p:grpSpPr>
          <a:xfrm>
            <a:off x="604299" y="2807236"/>
            <a:ext cx="8460409" cy="496733"/>
            <a:chOff x="534465" y="2791299"/>
            <a:chExt cx="8460409" cy="496733"/>
          </a:xfrm>
        </p:grpSpPr>
        <p:sp>
          <p:nvSpPr>
            <p:cNvPr id="7" name="TextBox 6">
              <a:extLst>
                <a:ext uri="{FF2B5EF4-FFF2-40B4-BE49-F238E27FC236}">
                  <a16:creationId xmlns:a16="http://schemas.microsoft.com/office/drawing/2014/main" id="{43B6AFD8-73FC-52E7-D7B8-16F531E409DB}"/>
                </a:ext>
              </a:extLst>
            </p:cNvPr>
            <p:cNvSpPr txBox="1"/>
            <p:nvPr/>
          </p:nvSpPr>
          <p:spPr>
            <a:xfrm>
              <a:off x="534465" y="2817775"/>
              <a:ext cx="8320742" cy="470257"/>
            </a:xfrm>
            <a:prstGeom prst="rect">
              <a:avLst/>
            </a:prstGeom>
            <a:solidFill>
              <a:schemeClr val="bg1"/>
            </a:solidFill>
            <a:ln>
              <a:noFill/>
            </a:ln>
          </p:spPr>
          <p:txBody>
            <a:bodyPr wrap="square">
              <a:spAutoFit/>
            </a:bodyPr>
            <a:lstStyle/>
            <a:p>
              <a:pPr>
                <a:lnSpc>
                  <a:spcPct val="107000"/>
                </a:lnSpc>
              </a:pPr>
              <a:r>
                <a:rPr lang="en-US" sz="600" b="1" kern="100">
                  <a:effectLst/>
                  <a:latin typeface="Times New Roman" panose="02020603050405020304" pitchFamily="18" charset="0"/>
                  <a:ea typeface="Calibri" panose="020F0502020204030204" pitchFamily="34" charset="0"/>
                  <a:cs typeface="Times New Roman" panose="02020603050405020304" pitchFamily="18" charset="0"/>
                </a:rPr>
                <a:t>Attestation on Adhering to Data Security Expectations</a:t>
              </a:r>
            </a:p>
            <a:p>
              <a:pPr marL="342900" marR="0" lvl="0" indent="-342900">
                <a:spcBef>
                  <a:spcPts val="0"/>
                </a:spcBef>
                <a:spcAft>
                  <a:spcPts val="0"/>
                </a:spcAft>
                <a:buFont typeface="Wingdings" panose="05000000000000000000" pitchFamily="2" charset="2"/>
                <a:buChar char=""/>
              </a:pPr>
              <a:r>
                <a:rPr lang="en-US" sz="600" kern="100">
                  <a:effectLst/>
                  <a:latin typeface="Times New Roman" panose="02020603050405020304" pitchFamily="18" charset="0"/>
                  <a:ea typeface="Calibri" panose="020F0502020204030204" pitchFamily="34" charset="0"/>
                  <a:cs typeface="Times New Roman" panose="02020603050405020304" pitchFamily="18" charset="0"/>
                </a:rPr>
                <a:t>By checking this box, I </a:t>
              </a:r>
              <a:r>
                <a:rPr lang="en-US" sz="600" kern="100">
                  <a:latin typeface="Times New Roman" panose="02020603050405020304" pitchFamily="18" charset="0"/>
                  <a:ea typeface="Calibri" panose="020F0502020204030204" pitchFamily="34" charset="0"/>
                  <a:cs typeface="Times New Roman" panose="02020603050405020304" pitchFamily="18" charset="0"/>
                </a:rPr>
                <a:t>attest</a:t>
              </a:r>
              <a:r>
                <a:rPr lang="en-US" sz="600" kern="100">
                  <a:effectLst/>
                  <a:latin typeface="Times New Roman" panose="02020603050405020304" pitchFamily="18" charset="0"/>
                  <a:ea typeface="Calibri" panose="020F0502020204030204" pitchFamily="34" charset="0"/>
                  <a:cs typeface="Times New Roman" panose="02020603050405020304" pitchFamily="18" charset="0"/>
                </a:rPr>
                <a:t> on behalf of this </a:t>
              </a:r>
              <a:r>
                <a:rPr lang="en-US" sz="600">
                  <a:effectLst/>
                  <a:latin typeface="Times New Roman" panose="02020603050405020304" pitchFamily="18" charset="0"/>
                  <a:ea typeface="Times New Roman" panose="02020603050405020304" pitchFamily="18" charset="0"/>
                  <a:cs typeface="Times New Roman" panose="02020603050405020304" pitchFamily="18" charset="0"/>
                </a:rPr>
                <a:t>institution that all institutional IT systems, cloud service providers, and/or third-party IT systems used for data analysis and/or storage will secure the requested data, at a minimum, in accordance with </a:t>
              </a:r>
              <a:r>
                <a:rPr lang="en-US" sz="600" u="sng">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NIST SP 800-171 </a:t>
              </a:r>
              <a:r>
                <a:rPr lang="en-US" sz="600">
                  <a:effectLst/>
                  <a:latin typeface="Times New Roman" panose="02020603050405020304" pitchFamily="18" charset="0"/>
                  <a:ea typeface="Times New Roman" panose="02020603050405020304" pitchFamily="18" charset="0"/>
                  <a:cs typeface="Times New Roman" panose="02020603050405020304" pitchFamily="18" charset="0"/>
                </a:rPr>
                <a:t>or the equivalent</a:t>
              </a: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 ISO/IEC </a:t>
              </a:r>
              <a:r>
                <a:rPr lang="en-US" sz="600" u="sng">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27001</a:t>
              </a:r>
              <a:r>
                <a:rPr lang="en-US" sz="60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600" u="sng">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27002</a:t>
              </a:r>
              <a:r>
                <a:rPr lang="en-US" sz="600">
                  <a:effectLst/>
                  <a:latin typeface="Times New Roman" panose="02020603050405020304" pitchFamily="18" charset="0"/>
                  <a:ea typeface="Times New Roman" panose="02020603050405020304" pitchFamily="18" charset="0"/>
                  <a:cs typeface="Times New Roman" panose="02020603050405020304" pitchFamily="18" charset="0"/>
                </a:rPr>
                <a:t> </a:t>
              </a:r>
              <a:r>
                <a:rPr lang="it-IT" sz="600">
                  <a:effectLst/>
                  <a:latin typeface="Times New Roman" panose="02020603050405020304" pitchFamily="18" charset="0"/>
                  <a:ea typeface="Times New Roman" panose="02020603050405020304" pitchFamily="18" charset="0"/>
                  <a:cs typeface="Times New Roman" panose="02020603050405020304" pitchFamily="18" charset="0"/>
                </a:rPr>
                <a:t>standards</a:t>
              </a:r>
              <a:r>
                <a:rPr lang="en-US" sz="600">
                  <a:effectLst/>
                  <a:latin typeface="Times New Roman" panose="02020603050405020304" pitchFamily="18" charset="0"/>
                  <a:ea typeface="Times New Roman" panose="02020603050405020304" pitchFamily="18" charset="0"/>
                  <a:cs typeface="Times New Roman" panose="02020603050405020304" pitchFamily="18" charset="0"/>
                </a:rPr>
                <a:t> as stipulated by the</a:t>
              </a:r>
              <a:r>
                <a:rPr lang="en-US" sz="600" b="1">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600" u="sng">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NIH Security Best Practices for Users of Controlled-Access Data</a:t>
              </a:r>
              <a:r>
                <a:rPr lang="en-US" sz="600">
                  <a:effectLst/>
                  <a:latin typeface="Times New Roman" panose="02020603050405020304" pitchFamily="18" charset="0"/>
                  <a:ea typeface="Times New Roman" panose="02020603050405020304" pitchFamily="18" charset="0"/>
                  <a:cs typeface="Times New Roman" panose="02020603050405020304" pitchFamily="18" charset="0"/>
                </a:rPr>
                <a:t>.</a:t>
              </a:r>
            </a:p>
            <a:p>
              <a:pPr marL="171450" indent="-171450">
                <a:lnSpc>
                  <a:spcPct val="107000"/>
                </a:lnSpc>
                <a:buFont typeface="Wingdings" panose="05000000000000000000" pitchFamily="2" charset="2"/>
                <a:buChar char="o"/>
              </a:pPr>
              <a:endParaRPr lang="en-US" sz="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3F4F9CA7-7083-14A6-DF6F-98FBA08E541B}"/>
                </a:ext>
              </a:extLst>
            </p:cNvPr>
            <p:cNvSpPr txBox="1"/>
            <p:nvPr/>
          </p:nvSpPr>
          <p:spPr>
            <a:xfrm>
              <a:off x="534465" y="2791299"/>
              <a:ext cx="8460409" cy="451052"/>
            </a:xfrm>
            <a:prstGeom prst="rect">
              <a:avLst/>
            </a:prstGeom>
            <a:noFill/>
            <a:ln w="38100">
              <a:solidFill>
                <a:srgbClr val="FF0000"/>
              </a:solidFill>
            </a:ln>
          </p:spPr>
          <p:txBody>
            <a:bodyPr wrap="square" rtlCol="0">
              <a:spAutoFit/>
            </a:bodyPr>
            <a:lstStyle/>
            <a:p>
              <a:endParaRPr lang="en-US" sz="1400">
                <a:solidFill>
                  <a:srgbClr val="FF0000"/>
                </a:solidFill>
              </a:endParaRPr>
            </a:p>
          </p:txBody>
        </p:sp>
      </p:grpSp>
    </p:spTree>
    <p:extLst>
      <p:ext uri="{BB962C8B-B14F-4D97-AF65-F5344CB8AC3E}">
        <p14:creationId xmlns:p14="http://schemas.microsoft.com/office/powerpoint/2010/main" val="19428419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11251"/>
          <a:stretch/>
        </p:blipFill>
        <p:spPr>
          <a:xfrm>
            <a:off x="1704975" y="664368"/>
            <a:ext cx="8686800" cy="5954342"/>
          </a:xfrm>
          <a:prstGeom prst="rect">
            <a:avLst/>
          </a:prstGeom>
        </p:spPr>
      </p:pic>
      <p:sp>
        <p:nvSpPr>
          <p:cNvPr id="3" name="TextBox 2"/>
          <p:cNvSpPr txBox="1"/>
          <p:nvPr/>
        </p:nvSpPr>
        <p:spPr>
          <a:xfrm>
            <a:off x="1105231" y="151074"/>
            <a:ext cx="3776034" cy="369332"/>
          </a:xfrm>
          <a:prstGeom prst="rect">
            <a:avLst/>
          </a:prstGeom>
          <a:noFill/>
        </p:spPr>
        <p:txBody>
          <a:bodyPr wrap="none" rtlCol="0">
            <a:spAutoFit/>
          </a:bodyPr>
          <a:lstStyle/>
          <a:p>
            <a:r>
              <a:rPr lang="en-US" b="1">
                <a:solidFill>
                  <a:schemeClr val="bg1">
                    <a:lumMod val="50000"/>
                  </a:schemeClr>
                </a:solidFill>
              </a:rPr>
              <a:t>Institutional Signing Official: Closeout</a:t>
            </a:r>
          </a:p>
        </p:txBody>
      </p:sp>
    </p:spTree>
    <p:extLst>
      <p:ext uri="{BB962C8B-B14F-4D97-AF65-F5344CB8AC3E}">
        <p14:creationId xmlns:p14="http://schemas.microsoft.com/office/powerpoint/2010/main" val="2468408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43B31F-5C2F-406D-9706-1F83DADA91EE}" type="slidenum">
              <a:rPr lang="en-US" smtClean="0"/>
              <a:t>2</a:t>
            </a:fld>
            <a:endParaRPr lang="en-US"/>
          </a:p>
        </p:txBody>
      </p:sp>
      <p:sp>
        <p:nvSpPr>
          <p:cNvPr id="5" name="TextBox 4"/>
          <p:cNvSpPr txBox="1"/>
          <p:nvPr/>
        </p:nvSpPr>
        <p:spPr>
          <a:xfrm>
            <a:off x="1981200" y="152400"/>
            <a:ext cx="4718086" cy="369332"/>
          </a:xfrm>
          <a:prstGeom prst="rect">
            <a:avLst/>
          </a:prstGeom>
          <a:noFill/>
        </p:spPr>
        <p:txBody>
          <a:bodyPr wrap="none" rtlCol="0">
            <a:spAutoFit/>
          </a:bodyPr>
          <a:lstStyle/>
          <a:p>
            <a:r>
              <a:rPr lang="en-US" b="1">
                <a:solidFill>
                  <a:schemeClr val="bg1">
                    <a:lumMod val="50000"/>
                  </a:schemeClr>
                </a:solidFill>
              </a:rPr>
              <a:t>Submitting Investigator: Registration Web Form</a:t>
            </a:r>
          </a:p>
        </p:txBody>
      </p:sp>
      <p:pic>
        <p:nvPicPr>
          <p:cNvPr id="2" name="Picture 1">
            <a:extLst>
              <a:ext uri="{FF2B5EF4-FFF2-40B4-BE49-F238E27FC236}">
                <a16:creationId xmlns:a16="http://schemas.microsoft.com/office/drawing/2014/main" id="{A319C9EF-ACB6-66D8-AC8E-11C559F73CD0}"/>
              </a:ext>
            </a:extLst>
          </p:cNvPr>
          <p:cNvPicPr>
            <a:picLocks noChangeAspect="1"/>
          </p:cNvPicPr>
          <p:nvPr/>
        </p:nvPicPr>
        <p:blipFill>
          <a:blip r:embed="rId2"/>
          <a:stretch>
            <a:fillRect/>
          </a:stretch>
        </p:blipFill>
        <p:spPr>
          <a:xfrm>
            <a:off x="676275" y="452438"/>
            <a:ext cx="10839450" cy="5953125"/>
          </a:xfrm>
          <a:prstGeom prst="rect">
            <a:avLst/>
          </a:prstGeom>
        </p:spPr>
      </p:pic>
    </p:spTree>
    <p:extLst>
      <p:ext uri="{BB962C8B-B14F-4D97-AF65-F5344CB8AC3E}">
        <p14:creationId xmlns:p14="http://schemas.microsoft.com/office/powerpoint/2010/main" val="1818272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43B31F-5C2F-406D-9706-1F83DADA91EE}" type="slidenum">
              <a:rPr lang="en-US" smtClean="0"/>
              <a:t>3</a:t>
            </a:fld>
            <a:endParaRPr lang="en-US"/>
          </a:p>
        </p:txBody>
      </p:sp>
      <p:sp>
        <p:nvSpPr>
          <p:cNvPr id="5" name="TextBox 4"/>
          <p:cNvSpPr txBox="1"/>
          <p:nvPr/>
        </p:nvSpPr>
        <p:spPr>
          <a:xfrm>
            <a:off x="1981200" y="152400"/>
            <a:ext cx="4718086" cy="369332"/>
          </a:xfrm>
          <a:prstGeom prst="rect">
            <a:avLst/>
          </a:prstGeom>
          <a:noFill/>
        </p:spPr>
        <p:txBody>
          <a:bodyPr wrap="none" rtlCol="0">
            <a:spAutoFit/>
          </a:bodyPr>
          <a:lstStyle/>
          <a:p>
            <a:r>
              <a:rPr lang="en-US" b="1">
                <a:solidFill>
                  <a:schemeClr val="bg1">
                    <a:lumMod val="50000"/>
                  </a:schemeClr>
                </a:solidFill>
              </a:rPr>
              <a:t>Submitting Investigator: Registration Web Form</a:t>
            </a:r>
          </a:p>
        </p:txBody>
      </p:sp>
      <p:pic>
        <p:nvPicPr>
          <p:cNvPr id="3" name="Picture 2">
            <a:extLst>
              <a:ext uri="{FF2B5EF4-FFF2-40B4-BE49-F238E27FC236}">
                <a16:creationId xmlns:a16="http://schemas.microsoft.com/office/drawing/2014/main" id="{6CD8D9B4-71E1-490F-A83B-BDB90FEE4B5C}"/>
              </a:ext>
            </a:extLst>
          </p:cNvPr>
          <p:cNvPicPr>
            <a:picLocks noChangeAspect="1"/>
          </p:cNvPicPr>
          <p:nvPr/>
        </p:nvPicPr>
        <p:blipFill>
          <a:blip r:embed="rId2"/>
          <a:stretch>
            <a:fillRect/>
          </a:stretch>
        </p:blipFill>
        <p:spPr>
          <a:xfrm>
            <a:off x="679450" y="565813"/>
            <a:ext cx="6740200" cy="6292187"/>
          </a:xfrm>
          <a:prstGeom prst="rect">
            <a:avLst/>
          </a:prstGeom>
        </p:spPr>
      </p:pic>
      <p:sp>
        <p:nvSpPr>
          <p:cNvPr id="7" name="Speech Bubble: Rectangle with Corners Rounded 6">
            <a:extLst>
              <a:ext uri="{FF2B5EF4-FFF2-40B4-BE49-F238E27FC236}">
                <a16:creationId xmlns:a16="http://schemas.microsoft.com/office/drawing/2014/main" id="{DF60168A-D7B2-41BF-9EF2-7B4E718A6453}"/>
              </a:ext>
            </a:extLst>
          </p:cNvPr>
          <p:cNvSpPr/>
          <p:nvPr/>
        </p:nvSpPr>
        <p:spPr>
          <a:xfrm>
            <a:off x="7939268" y="3200743"/>
            <a:ext cx="3654063" cy="1022326"/>
          </a:xfrm>
          <a:prstGeom prst="wedgeRoundRectCallout">
            <a:avLst>
              <a:gd name="adj1" fmla="val -87195"/>
              <a:gd name="adj2" fmla="val 18864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Added the option to add an external data source</a:t>
            </a:r>
          </a:p>
        </p:txBody>
      </p:sp>
      <p:sp>
        <p:nvSpPr>
          <p:cNvPr id="6" name="Rectangle 5">
            <a:extLst>
              <a:ext uri="{FF2B5EF4-FFF2-40B4-BE49-F238E27FC236}">
                <a16:creationId xmlns:a16="http://schemas.microsoft.com/office/drawing/2014/main" id="{81849BBC-009B-4270-BFB4-F39990723700}"/>
              </a:ext>
            </a:extLst>
          </p:cNvPr>
          <p:cNvSpPr/>
          <p:nvPr/>
        </p:nvSpPr>
        <p:spPr>
          <a:xfrm>
            <a:off x="285750" y="4298950"/>
            <a:ext cx="7404100" cy="24066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6EDAA17-662D-4540-94D3-5C1401DCE1B0}"/>
              </a:ext>
            </a:extLst>
          </p:cNvPr>
          <p:cNvSpPr txBox="1"/>
          <p:nvPr/>
        </p:nvSpPr>
        <p:spPr>
          <a:xfrm>
            <a:off x="8108950" y="5638800"/>
            <a:ext cx="2032000" cy="646331"/>
          </a:xfrm>
          <a:prstGeom prst="rect">
            <a:avLst/>
          </a:prstGeom>
          <a:noFill/>
        </p:spPr>
        <p:txBody>
          <a:bodyPr wrap="square" rtlCol="0">
            <a:spAutoFit/>
          </a:bodyPr>
          <a:lstStyle/>
          <a:p>
            <a:r>
              <a:rPr lang="en-US"/>
              <a:t>Page continues on next slide</a:t>
            </a:r>
          </a:p>
        </p:txBody>
      </p:sp>
    </p:spTree>
    <p:extLst>
      <p:ext uri="{BB962C8B-B14F-4D97-AF65-F5344CB8AC3E}">
        <p14:creationId xmlns:p14="http://schemas.microsoft.com/office/powerpoint/2010/main" val="1240945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43B31F-5C2F-406D-9706-1F83DADA91EE}" type="slidenum">
              <a:rPr lang="en-US" smtClean="0"/>
              <a:t>4</a:t>
            </a:fld>
            <a:endParaRPr lang="en-US"/>
          </a:p>
        </p:txBody>
      </p:sp>
      <p:sp>
        <p:nvSpPr>
          <p:cNvPr id="5" name="TextBox 4"/>
          <p:cNvSpPr txBox="1"/>
          <p:nvPr/>
        </p:nvSpPr>
        <p:spPr>
          <a:xfrm>
            <a:off x="1981200" y="152400"/>
            <a:ext cx="4718086" cy="369332"/>
          </a:xfrm>
          <a:prstGeom prst="rect">
            <a:avLst/>
          </a:prstGeom>
          <a:noFill/>
        </p:spPr>
        <p:txBody>
          <a:bodyPr wrap="none" rtlCol="0">
            <a:spAutoFit/>
          </a:bodyPr>
          <a:lstStyle/>
          <a:p>
            <a:r>
              <a:rPr lang="en-US" b="1">
                <a:solidFill>
                  <a:schemeClr val="bg1">
                    <a:lumMod val="50000"/>
                  </a:schemeClr>
                </a:solidFill>
              </a:rPr>
              <a:t>Submitting Investigator: Registration Web Form</a:t>
            </a:r>
          </a:p>
        </p:txBody>
      </p:sp>
      <p:pic>
        <p:nvPicPr>
          <p:cNvPr id="11" name="Picture 10">
            <a:extLst>
              <a:ext uri="{FF2B5EF4-FFF2-40B4-BE49-F238E27FC236}">
                <a16:creationId xmlns:a16="http://schemas.microsoft.com/office/drawing/2014/main" id="{7B46197F-46C0-4A15-98F3-4C699849683E}"/>
              </a:ext>
            </a:extLst>
          </p:cNvPr>
          <p:cNvPicPr>
            <a:picLocks noChangeAspect="1"/>
          </p:cNvPicPr>
          <p:nvPr/>
        </p:nvPicPr>
        <p:blipFill>
          <a:blip r:embed="rId2"/>
          <a:stretch>
            <a:fillRect/>
          </a:stretch>
        </p:blipFill>
        <p:spPr>
          <a:xfrm>
            <a:off x="1464556" y="943633"/>
            <a:ext cx="10469460" cy="4970734"/>
          </a:xfrm>
          <a:prstGeom prst="rect">
            <a:avLst/>
          </a:prstGeom>
        </p:spPr>
      </p:pic>
      <p:sp>
        <p:nvSpPr>
          <p:cNvPr id="7" name="Speech Bubble: Rectangle with Corners Rounded 6">
            <a:extLst>
              <a:ext uri="{FF2B5EF4-FFF2-40B4-BE49-F238E27FC236}">
                <a16:creationId xmlns:a16="http://schemas.microsoft.com/office/drawing/2014/main" id="{DF60168A-D7B2-41BF-9EF2-7B4E718A6453}"/>
              </a:ext>
            </a:extLst>
          </p:cNvPr>
          <p:cNvSpPr/>
          <p:nvPr/>
        </p:nvSpPr>
        <p:spPr>
          <a:xfrm>
            <a:off x="401818" y="1876437"/>
            <a:ext cx="3654063" cy="1022326"/>
          </a:xfrm>
          <a:prstGeom prst="wedgeRoundRectCallout">
            <a:avLst>
              <a:gd name="adj1" fmla="val 47484"/>
              <a:gd name="adj2" fmla="val 1221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Added new radio button selector for data types for those submitting data to </a:t>
            </a:r>
            <a:r>
              <a:rPr lang="en-US" err="1"/>
              <a:t>dbGaP</a:t>
            </a:r>
            <a:endParaRPr lang="en-US"/>
          </a:p>
        </p:txBody>
      </p:sp>
    </p:spTree>
    <p:extLst>
      <p:ext uri="{BB962C8B-B14F-4D97-AF65-F5344CB8AC3E}">
        <p14:creationId xmlns:p14="http://schemas.microsoft.com/office/powerpoint/2010/main" val="586440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73E0D4-7B5A-5461-5E1F-8B0C07D027D1}"/>
              </a:ext>
            </a:extLst>
          </p:cNvPr>
          <p:cNvPicPr>
            <a:picLocks noChangeAspect="1"/>
          </p:cNvPicPr>
          <p:nvPr/>
        </p:nvPicPr>
        <p:blipFill>
          <a:blip r:embed="rId2"/>
          <a:stretch>
            <a:fillRect/>
          </a:stretch>
        </p:blipFill>
        <p:spPr>
          <a:xfrm>
            <a:off x="110435" y="187797"/>
            <a:ext cx="12192000" cy="3235624"/>
          </a:xfrm>
          <a:prstGeom prst="rect">
            <a:avLst/>
          </a:prstGeom>
        </p:spPr>
      </p:pic>
    </p:spTree>
    <p:extLst>
      <p:ext uri="{BB962C8B-B14F-4D97-AF65-F5344CB8AC3E}">
        <p14:creationId xmlns:p14="http://schemas.microsoft.com/office/powerpoint/2010/main" val="4188325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ADBB619-5479-4679-9B6A-5491233B7B4F}"/>
              </a:ext>
            </a:extLst>
          </p:cNvPr>
          <p:cNvPicPr>
            <a:picLocks noChangeAspect="1"/>
          </p:cNvPicPr>
          <p:nvPr/>
        </p:nvPicPr>
        <p:blipFill>
          <a:blip r:embed="rId2"/>
          <a:stretch>
            <a:fillRect/>
          </a:stretch>
        </p:blipFill>
        <p:spPr>
          <a:xfrm>
            <a:off x="388935" y="1140178"/>
            <a:ext cx="10162204" cy="5717822"/>
          </a:xfrm>
          <a:prstGeom prst="rect">
            <a:avLst/>
          </a:prstGeom>
        </p:spPr>
      </p:pic>
      <p:sp>
        <p:nvSpPr>
          <p:cNvPr id="2" name="Speech Bubble: Rectangle with Corners Rounded 1">
            <a:extLst>
              <a:ext uri="{FF2B5EF4-FFF2-40B4-BE49-F238E27FC236}">
                <a16:creationId xmlns:a16="http://schemas.microsoft.com/office/drawing/2014/main" id="{807EA1FD-0CB3-4BEE-BEC0-9AD29EC0477B}"/>
              </a:ext>
            </a:extLst>
          </p:cNvPr>
          <p:cNvSpPr/>
          <p:nvPr/>
        </p:nvSpPr>
        <p:spPr>
          <a:xfrm>
            <a:off x="893064" y="2126150"/>
            <a:ext cx="2176272" cy="274320"/>
          </a:xfrm>
          <a:prstGeom prst="wedgeRoundRectCallout">
            <a:avLst>
              <a:gd name="adj1" fmla="val -55567"/>
              <a:gd name="adj2" fmla="val 936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New select box</a:t>
            </a:r>
          </a:p>
        </p:txBody>
      </p:sp>
      <p:sp>
        <p:nvSpPr>
          <p:cNvPr id="7" name="TextBox 6">
            <a:extLst>
              <a:ext uri="{FF2B5EF4-FFF2-40B4-BE49-F238E27FC236}">
                <a16:creationId xmlns:a16="http://schemas.microsoft.com/office/drawing/2014/main" id="{C61E61AC-17A9-4810-BE44-73AB121D6C60}"/>
              </a:ext>
            </a:extLst>
          </p:cNvPr>
          <p:cNvSpPr txBox="1"/>
          <p:nvPr/>
        </p:nvSpPr>
        <p:spPr>
          <a:xfrm>
            <a:off x="1981200" y="152400"/>
            <a:ext cx="4216604" cy="369332"/>
          </a:xfrm>
          <a:prstGeom prst="rect">
            <a:avLst/>
          </a:prstGeom>
          <a:noFill/>
        </p:spPr>
        <p:txBody>
          <a:bodyPr wrap="none" rtlCol="0">
            <a:spAutoFit/>
          </a:bodyPr>
          <a:lstStyle/>
          <a:p>
            <a:r>
              <a:rPr lang="en-US" b="1">
                <a:solidFill>
                  <a:schemeClr val="bg1">
                    <a:lumMod val="50000"/>
                  </a:schemeClr>
                </a:solidFill>
              </a:rPr>
              <a:t>Requesting Investigator: Access Web Form</a:t>
            </a:r>
          </a:p>
        </p:txBody>
      </p:sp>
      <p:sp>
        <p:nvSpPr>
          <p:cNvPr id="8" name="Speech Bubble: Rectangle with Corners Rounded 7">
            <a:extLst>
              <a:ext uri="{FF2B5EF4-FFF2-40B4-BE49-F238E27FC236}">
                <a16:creationId xmlns:a16="http://schemas.microsoft.com/office/drawing/2014/main" id="{A21D107C-CD0F-439C-834E-95862E7C0C44}"/>
              </a:ext>
            </a:extLst>
          </p:cNvPr>
          <p:cNvSpPr/>
          <p:nvPr/>
        </p:nvSpPr>
        <p:spPr>
          <a:xfrm>
            <a:off x="10610850" y="1408059"/>
            <a:ext cx="1433687" cy="2782941"/>
          </a:xfrm>
          <a:prstGeom prst="wedgeRoundRectCallout">
            <a:avLst>
              <a:gd name="adj1" fmla="val -118928"/>
              <a:gd name="adj2" fmla="val 10838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Encryption options removed from page because encryption is now automatic</a:t>
            </a:r>
          </a:p>
        </p:txBody>
      </p:sp>
    </p:spTree>
    <p:extLst>
      <p:ext uri="{BB962C8B-B14F-4D97-AF65-F5344CB8AC3E}">
        <p14:creationId xmlns:p14="http://schemas.microsoft.com/office/powerpoint/2010/main" val="1339924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F0B785D-167A-435A-B48D-FFC67D5B4FC0}"/>
              </a:ext>
            </a:extLst>
          </p:cNvPr>
          <p:cNvSpPr txBox="1"/>
          <p:nvPr/>
        </p:nvSpPr>
        <p:spPr>
          <a:xfrm>
            <a:off x="1981200" y="152400"/>
            <a:ext cx="4216604" cy="369332"/>
          </a:xfrm>
          <a:prstGeom prst="rect">
            <a:avLst/>
          </a:prstGeom>
          <a:noFill/>
        </p:spPr>
        <p:txBody>
          <a:bodyPr wrap="none" rtlCol="0">
            <a:spAutoFit/>
          </a:bodyPr>
          <a:lstStyle/>
          <a:p>
            <a:r>
              <a:rPr lang="en-US" b="1">
                <a:solidFill>
                  <a:schemeClr val="bg1">
                    <a:lumMod val="50000"/>
                  </a:schemeClr>
                </a:solidFill>
              </a:rPr>
              <a:t>Requesting Investigator: Access Web Form</a:t>
            </a:r>
          </a:p>
        </p:txBody>
      </p:sp>
      <p:grpSp>
        <p:nvGrpSpPr>
          <p:cNvPr id="22" name="Group 21">
            <a:extLst>
              <a:ext uri="{FF2B5EF4-FFF2-40B4-BE49-F238E27FC236}">
                <a16:creationId xmlns:a16="http://schemas.microsoft.com/office/drawing/2014/main" id="{A4F92FF8-CF3B-F4A6-C22C-FFBC0142F76B}"/>
              </a:ext>
            </a:extLst>
          </p:cNvPr>
          <p:cNvGrpSpPr/>
          <p:nvPr/>
        </p:nvGrpSpPr>
        <p:grpSpPr>
          <a:xfrm>
            <a:off x="310193" y="521732"/>
            <a:ext cx="10876325" cy="6090549"/>
            <a:chOff x="282781" y="521732"/>
            <a:chExt cx="10876325" cy="6090549"/>
          </a:xfrm>
        </p:grpSpPr>
        <p:sp>
          <p:nvSpPr>
            <p:cNvPr id="17" name="TextBox 16">
              <a:extLst>
                <a:ext uri="{FF2B5EF4-FFF2-40B4-BE49-F238E27FC236}">
                  <a16:creationId xmlns:a16="http://schemas.microsoft.com/office/drawing/2014/main" id="{DB07A1E3-817C-0BB8-93F3-CBE715EF7A6B}"/>
                </a:ext>
              </a:extLst>
            </p:cNvPr>
            <p:cNvSpPr txBox="1"/>
            <p:nvPr/>
          </p:nvSpPr>
          <p:spPr>
            <a:xfrm>
              <a:off x="282781" y="4280730"/>
              <a:ext cx="10876324" cy="687239"/>
            </a:xfrm>
            <a:prstGeom prst="rect">
              <a:avLst/>
            </a:prstGeom>
            <a:solidFill>
              <a:schemeClr val="bg1"/>
            </a:solidFill>
            <a:ln>
              <a:noFill/>
            </a:ln>
          </p:spPr>
          <p:txBody>
            <a:bodyPr wrap="square">
              <a:spAutoFit/>
            </a:bodyPr>
            <a:lstStyle/>
            <a:p>
              <a:pPr>
                <a:lnSpc>
                  <a:spcPct val="107000"/>
                </a:lnSpc>
                <a:spcAft>
                  <a:spcPts val="600"/>
                </a:spcAft>
              </a:pPr>
              <a:r>
                <a:rPr lang="en-US" sz="800" kern="100">
                  <a:effectLst/>
                  <a:latin typeface="Times New Roman" panose="02020603050405020304" pitchFamily="18" charset="0"/>
                  <a:ea typeface="Calibri" panose="020F0502020204030204" pitchFamily="34" charset="0"/>
                  <a:cs typeface="Times New Roman" panose="02020603050405020304" pitchFamily="18" charset="0"/>
                </a:rPr>
                <a:t>NIH expects that</a:t>
              </a:r>
              <a:r>
                <a:rPr lang="en-US" sz="800" kern="100">
                  <a:effectLst/>
                  <a:latin typeface="Calibri" panose="020F0502020204030204" pitchFamily="34" charset="0"/>
                  <a:ea typeface="Calibri" panose="020F0502020204030204" pitchFamily="34" charset="0"/>
                  <a:cs typeface="Times New Roman" panose="02020603050405020304" pitchFamily="18" charset="0"/>
                </a:rPr>
                <a:t> A</a:t>
              </a:r>
              <a:r>
                <a:rPr lang="en-US" sz="800" kern="100">
                  <a:effectLst/>
                  <a:latin typeface="Times New Roman" panose="02020603050405020304" pitchFamily="18" charset="0"/>
                  <a:ea typeface="Calibri" panose="020F0502020204030204" pitchFamily="34" charset="0"/>
                  <a:cs typeface="Times New Roman" panose="02020603050405020304" pitchFamily="18" charset="0"/>
                </a:rPr>
                <a:t>pproved Users of NIH controlled-access data under the GDS Policy systems comply with </a:t>
              </a:r>
              <a:r>
                <a:rPr lang="en-US" sz="800" u="sng">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NIH Security Best Practices for Users of Controlled-Access Data</a:t>
              </a:r>
              <a:r>
                <a:rPr lang="en-US" sz="800" i="1" kern="100">
                  <a:effectLst/>
                  <a:latin typeface="Times New Roman" panose="02020603050405020304" pitchFamily="18" charset="0"/>
                  <a:ea typeface="Calibri" panose="020F0502020204030204" pitchFamily="34" charset="0"/>
                  <a:cs typeface="Times New Roman" panose="02020603050405020304" pitchFamily="18" charset="0"/>
                </a:rPr>
                <a:t> </a:t>
              </a:r>
              <a:r>
                <a:rPr lang="en-US" sz="800" kern="100">
                  <a:effectLst/>
                  <a:latin typeface="Times New Roman" panose="02020603050405020304" pitchFamily="18" charset="0"/>
                  <a:ea typeface="Calibri" panose="020F0502020204030204" pitchFamily="34" charset="0"/>
                  <a:cs typeface="Times New Roman" panose="02020603050405020304" pitchFamily="18" charset="0"/>
                </a:rPr>
                <a:t>and maintain such data on institutional IT systems, cloud service providers, and/</a:t>
              </a:r>
              <a:r>
                <a:rPr lang="en-US" sz="800" kern="100">
                  <a:latin typeface="Times New Roman" panose="02020603050405020304" pitchFamily="18" charset="0"/>
                  <a:ea typeface="Calibri" panose="020F0502020204030204" pitchFamily="34" charset="0"/>
                  <a:cs typeface="Times New Roman" panose="02020603050405020304" pitchFamily="18" charset="0"/>
                </a:rPr>
                <a:t>or </a:t>
              </a:r>
              <a:r>
                <a:rPr lang="en-US" sz="800" kern="100">
                  <a:effectLst/>
                  <a:latin typeface="Times New Roman" panose="02020603050405020304" pitchFamily="18" charset="0"/>
                  <a:ea typeface="Calibri" panose="020F0502020204030204" pitchFamily="34" charset="0"/>
                  <a:cs typeface="Times New Roman" panose="02020603050405020304" pitchFamily="18" charset="0"/>
                </a:rPr>
                <a:t>third-party IT systems with security standards that meet or exceed </a:t>
              </a:r>
              <a:r>
                <a:rPr lang="en-US" sz="800" u="sng">
                  <a:solidFill>
                    <a:srgbClr val="428BCA"/>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NIST SP 800-171 "Protecting Controlled Unclassified Information in Nonfederal Information Systems and Organizations“</a:t>
              </a:r>
              <a:r>
                <a:rPr lang="en-US" sz="800" u="sng">
                  <a:solidFill>
                    <a:srgbClr val="428BC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or the equivalent ISO/IEC </a:t>
              </a: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27001</a:t>
              </a: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27002</a:t>
              </a:r>
              <a:r>
                <a:rPr lang="en-US" sz="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standards</a:t>
              </a:r>
              <a:endPar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nSpc>
                  <a:spcPct val="107000"/>
                </a:lnSpc>
                <a:spcAft>
                  <a:spcPts val="600"/>
                </a:spcAft>
                <a:buFont typeface="Wingdings" panose="05000000000000000000" pitchFamily="2" charset="2"/>
                <a:buChar char=""/>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By checking this box, I, as the PI requesting access to this data, attest that data will be secured, at a minimum, in accordance with </a:t>
              </a: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NIST SP 800-171 </a:t>
              </a: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 the equivalent</a:t>
              </a:r>
              <a:r>
                <a:rPr lang="it-IT"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ISO/IEC </a:t>
              </a: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27001</a:t>
              </a: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27002</a:t>
              </a:r>
              <a:r>
                <a:rPr lang="en-US" sz="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standards</a:t>
              </a:r>
              <a:r>
                <a:rPr lang="en-US" sz="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as stipulated by the</a:t>
              </a:r>
              <a:r>
                <a:rPr lang="en-US"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 u="sng">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NIH Security Best Practices for Users of Controlled-Access Data</a:t>
              </a: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18" name="TextBox 17">
              <a:extLst>
                <a:ext uri="{FF2B5EF4-FFF2-40B4-BE49-F238E27FC236}">
                  <a16:creationId xmlns:a16="http://schemas.microsoft.com/office/drawing/2014/main" id="{8E7F05EF-E197-5C6D-AB1F-C9CE1497FB3D}"/>
                </a:ext>
              </a:extLst>
            </p:cNvPr>
            <p:cNvSpPr txBox="1"/>
            <p:nvPr/>
          </p:nvSpPr>
          <p:spPr>
            <a:xfrm>
              <a:off x="292628" y="5128718"/>
              <a:ext cx="10857333" cy="349326"/>
            </a:xfrm>
            <a:prstGeom prst="rect">
              <a:avLst/>
            </a:prstGeom>
            <a:solidFill>
              <a:schemeClr val="bg1"/>
            </a:solidFill>
            <a:ln>
              <a:noFill/>
            </a:ln>
          </p:spPr>
          <p:txBody>
            <a:bodyPr wrap="square">
              <a:spAutoFit/>
            </a:bodyPr>
            <a:lstStyle/>
            <a:p>
              <a:pPr marL="171450" indent="-171450">
                <a:lnSpc>
                  <a:spcPct val="107000"/>
                </a:lnSpc>
                <a:spcAft>
                  <a:spcPts val="600"/>
                </a:spcAft>
                <a:buFont typeface="Wingdings" panose="05000000000000000000" pitchFamily="2" charset="2"/>
                <a:buChar char="o"/>
              </a:pPr>
              <a:r>
                <a:rPr lang="en-US" sz="800" b="1" kern="100">
                  <a:effectLst/>
                  <a:latin typeface="Times New Roman" panose="02020603050405020304" pitchFamily="18" charset="0"/>
                  <a:ea typeface="Calibri" panose="020F0502020204030204" pitchFamily="34" charset="0"/>
                  <a:cs typeface="Times New Roman" panose="02020603050405020304" pitchFamily="18" charset="0"/>
                </a:rPr>
                <a:t>By checking this box, I am requesting permission to use cloud computing to carry out the research as described in my Research Use Statement and attest that the cloud service provider and/or third-party IT system used for data analysis and/or storage will secure data, at a minimum, in accordance with </a:t>
              </a:r>
              <a:r>
                <a:rPr lang="en-US" sz="800" b="1" kern="100">
                  <a:effectLst/>
                  <a:latin typeface="Times New Roman" panose="02020603050405020304" pitchFamily="18" charset="0"/>
                  <a:ea typeface="Calibri" panose="020F0502020204030204" pitchFamily="34" charset="0"/>
                  <a:cs typeface="Times New Roman" panose="02020603050405020304" pitchFamily="18" charset="0"/>
                  <a:hlinkClick r:id="rId4"/>
                </a:rPr>
                <a:t>NIST SP 800-171 </a:t>
              </a:r>
              <a:r>
                <a:rPr lang="en-US" sz="800" b="1" kern="100">
                  <a:effectLst/>
                  <a:latin typeface="Times New Roman" panose="02020603050405020304" pitchFamily="18" charset="0"/>
                  <a:ea typeface="Calibri" panose="020F0502020204030204" pitchFamily="34" charset="0"/>
                  <a:cs typeface="Times New Roman" panose="02020603050405020304" pitchFamily="18" charset="0"/>
                </a:rPr>
                <a:t>or the equivalent ISO/IEC </a:t>
              </a:r>
              <a:r>
                <a:rPr lang="en-US"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27001</a:t>
              </a:r>
              <a:r>
                <a:rPr lang="en-US"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27002</a:t>
              </a:r>
              <a:r>
                <a:rPr lang="en-US" sz="800" b="1" kern="100">
                  <a:effectLst/>
                  <a:latin typeface="Times New Roman" panose="02020603050405020304" pitchFamily="18" charset="0"/>
                  <a:ea typeface="Calibri" panose="020F0502020204030204" pitchFamily="34" charset="0"/>
                  <a:cs typeface="Times New Roman" panose="02020603050405020304" pitchFamily="18" charset="0"/>
                </a:rPr>
                <a:t> standards as stipulated by the </a:t>
              </a:r>
              <a:r>
                <a:rPr lang="en-US" sz="800" b="1" u="sng">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NIH Security Best Practices for Users of Controlled-Access Data</a:t>
              </a:r>
              <a:r>
                <a:rPr lang="en-US"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1" name="Group 20">
              <a:extLst>
                <a:ext uri="{FF2B5EF4-FFF2-40B4-BE49-F238E27FC236}">
                  <a16:creationId xmlns:a16="http://schemas.microsoft.com/office/drawing/2014/main" id="{7125321D-0BD6-8E6F-CC57-F29EC12FB681}"/>
                </a:ext>
              </a:extLst>
            </p:cNvPr>
            <p:cNvGrpSpPr/>
            <p:nvPr/>
          </p:nvGrpSpPr>
          <p:grpSpPr>
            <a:xfrm>
              <a:off x="282781" y="521732"/>
              <a:ext cx="10876325" cy="6090549"/>
              <a:chOff x="282781" y="521732"/>
              <a:chExt cx="10876325" cy="6090549"/>
            </a:xfrm>
          </p:grpSpPr>
          <p:pic>
            <p:nvPicPr>
              <p:cNvPr id="16" name="Picture 15">
                <a:extLst>
                  <a:ext uri="{FF2B5EF4-FFF2-40B4-BE49-F238E27FC236}">
                    <a16:creationId xmlns:a16="http://schemas.microsoft.com/office/drawing/2014/main" id="{6AC11A30-B372-0695-FB18-A7F6A35E8E8D}"/>
                  </a:ext>
                </a:extLst>
              </p:cNvPr>
              <p:cNvPicPr>
                <a:picLocks noChangeAspect="1"/>
              </p:cNvPicPr>
              <p:nvPr/>
            </p:nvPicPr>
            <p:blipFill rotWithShape="1">
              <a:blip r:embed="rId7"/>
              <a:srcRect t="81241"/>
              <a:stretch/>
            </p:blipFill>
            <p:spPr>
              <a:xfrm>
                <a:off x="282781" y="5696006"/>
                <a:ext cx="10876324" cy="916275"/>
              </a:xfrm>
              <a:prstGeom prst="rect">
                <a:avLst/>
              </a:prstGeom>
              <a:solidFill>
                <a:schemeClr val="bg1"/>
              </a:solidFill>
              <a:ln>
                <a:noFill/>
              </a:ln>
            </p:spPr>
          </p:pic>
          <p:pic>
            <p:nvPicPr>
              <p:cNvPr id="5" name="Picture 4">
                <a:extLst>
                  <a:ext uri="{FF2B5EF4-FFF2-40B4-BE49-F238E27FC236}">
                    <a16:creationId xmlns:a16="http://schemas.microsoft.com/office/drawing/2014/main" id="{494A493D-A08A-4990-9671-165D3072FF09}"/>
                  </a:ext>
                </a:extLst>
              </p:cNvPr>
              <p:cNvPicPr>
                <a:picLocks noChangeAspect="1"/>
              </p:cNvPicPr>
              <p:nvPr/>
            </p:nvPicPr>
            <p:blipFill rotWithShape="1">
              <a:blip r:embed="rId7"/>
              <a:srcRect b="23043"/>
              <a:stretch/>
            </p:blipFill>
            <p:spPr>
              <a:xfrm>
                <a:off x="282781" y="521732"/>
                <a:ext cx="10876325" cy="3758998"/>
              </a:xfrm>
              <a:prstGeom prst="rect">
                <a:avLst/>
              </a:prstGeom>
              <a:ln>
                <a:noFill/>
              </a:ln>
            </p:spPr>
          </p:pic>
        </p:grpSp>
      </p:grpSp>
      <p:sp>
        <p:nvSpPr>
          <p:cNvPr id="25" name="Speech Bubble: Rectangle with Corners Rounded 24">
            <a:extLst>
              <a:ext uri="{FF2B5EF4-FFF2-40B4-BE49-F238E27FC236}">
                <a16:creationId xmlns:a16="http://schemas.microsoft.com/office/drawing/2014/main" id="{5134555A-C0E7-6800-A628-114CF77DFF78}"/>
              </a:ext>
            </a:extLst>
          </p:cNvPr>
          <p:cNvSpPr/>
          <p:nvPr/>
        </p:nvSpPr>
        <p:spPr>
          <a:xfrm>
            <a:off x="5838822" y="1486855"/>
            <a:ext cx="3654063" cy="1022326"/>
          </a:xfrm>
          <a:prstGeom prst="wedgeRoundRectCallout">
            <a:avLst>
              <a:gd name="adj1" fmla="val -55567"/>
              <a:gd name="adj2" fmla="val 9361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“Types of research” checkboxes removed</a:t>
            </a:r>
          </a:p>
        </p:txBody>
      </p:sp>
      <p:sp>
        <p:nvSpPr>
          <p:cNvPr id="26" name="Frame 25">
            <a:extLst>
              <a:ext uri="{FF2B5EF4-FFF2-40B4-BE49-F238E27FC236}">
                <a16:creationId xmlns:a16="http://schemas.microsoft.com/office/drawing/2014/main" id="{6B6B0DF9-58CD-4CAE-5467-2F65A25F5BBD}"/>
              </a:ext>
            </a:extLst>
          </p:cNvPr>
          <p:cNvSpPr/>
          <p:nvPr/>
        </p:nvSpPr>
        <p:spPr>
          <a:xfrm>
            <a:off x="301047" y="4212903"/>
            <a:ext cx="10885469" cy="886770"/>
          </a:xfrm>
          <a:prstGeom prst="frame">
            <a:avLst>
              <a:gd name="adj1" fmla="val 411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Speech Bubble: Rectangle with Corners Rounded 26">
            <a:extLst>
              <a:ext uri="{FF2B5EF4-FFF2-40B4-BE49-F238E27FC236}">
                <a16:creationId xmlns:a16="http://schemas.microsoft.com/office/drawing/2014/main" id="{DBBDB6B3-75C9-2AC7-B191-B39C6488E937}"/>
              </a:ext>
            </a:extLst>
          </p:cNvPr>
          <p:cNvSpPr/>
          <p:nvPr/>
        </p:nvSpPr>
        <p:spPr>
          <a:xfrm>
            <a:off x="8549640" y="3016749"/>
            <a:ext cx="3441192" cy="944679"/>
          </a:xfrm>
          <a:prstGeom prst="wedgeRoundRectCallout">
            <a:avLst>
              <a:gd name="adj1" fmla="val -58491"/>
              <a:gd name="adj2" fmla="val 87682"/>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Added of attestation of NIH Security Best Practices for Users of Controlled-Access Data</a:t>
            </a:r>
            <a:endParaRPr lang="en-US" sz="140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a16="http://schemas.microsoft.com/office/drawing/2014/main" id="{DDE28F57-4F4B-2B50-E185-32B900AFF710}"/>
              </a:ext>
            </a:extLst>
          </p:cNvPr>
          <p:cNvSpPr txBox="1"/>
          <p:nvPr/>
        </p:nvSpPr>
        <p:spPr>
          <a:xfrm>
            <a:off x="301048" y="5544711"/>
            <a:ext cx="10885468" cy="478593"/>
          </a:xfrm>
          <a:prstGeom prst="rect">
            <a:avLst/>
          </a:prstGeom>
          <a:solidFill>
            <a:schemeClr val="bg1"/>
          </a:solidFill>
          <a:ln>
            <a:noFill/>
          </a:ln>
        </p:spPr>
        <p:txBody>
          <a:bodyPr wrap="square">
            <a:spAutoFit/>
          </a:bodyPr>
          <a:lstStyle/>
          <a:p>
            <a:pPr>
              <a:lnSpc>
                <a:spcPct val="107000"/>
              </a:lnSpc>
              <a:spcAft>
                <a:spcPts val="600"/>
              </a:spcAft>
            </a:pPr>
            <a:r>
              <a:rPr lang="en-US" sz="800" b="1">
                <a:effectLst/>
                <a:latin typeface="Times New Roman" panose="02020603050405020304" pitchFamily="18" charset="0"/>
                <a:ea typeface="Times New Roman" panose="02020603050405020304" pitchFamily="18" charset="0"/>
                <a:cs typeface="Times New Roman" panose="02020603050405020304" pitchFamily="18" charset="0"/>
              </a:rPr>
              <a:t>Cloud Use Statement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State the name of the cloud service provider and/or third-party IT system, their security standard, and how they will be used to carry out the work described in your Research Use Statement. Also, if applicable, describe the role of any collaborators. Please limit your statement to 2000 characters.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09367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F0B785D-167A-435A-B48D-FFC67D5B4FC0}"/>
              </a:ext>
            </a:extLst>
          </p:cNvPr>
          <p:cNvSpPr txBox="1"/>
          <p:nvPr/>
        </p:nvSpPr>
        <p:spPr>
          <a:xfrm>
            <a:off x="1981200" y="152400"/>
            <a:ext cx="4216604" cy="369332"/>
          </a:xfrm>
          <a:prstGeom prst="rect">
            <a:avLst/>
          </a:prstGeom>
          <a:noFill/>
        </p:spPr>
        <p:txBody>
          <a:bodyPr wrap="none" rtlCol="0">
            <a:spAutoFit/>
          </a:bodyPr>
          <a:lstStyle/>
          <a:p>
            <a:r>
              <a:rPr lang="en-US" b="1">
                <a:solidFill>
                  <a:schemeClr val="bg1">
                    <a:lumMod val="50000"/>
                  </a:schemeClr>
                </a:solidFill>
              </a:rPr>
              <a:t>Requesting Investigator: Access Web Form</a:t>
            </a:r>
          </a:p>
        </p:txBody>
      </p:sp>
      <p:grpSp>
        <p:nvGrpSpPr>
          <p:cNvPr id="21" name="Group 20">
            <a:extLst>
              <a:ext uri="{FF2B5EF4-FFF2-40B4-BE49-F238E27FC236}">
                <a16:creationId xmlns:a16="http://schemas.microsoft.com/office/drawing/2014/main" id="{7125321D-0BD6-8E6F-CC57-F29EC12FB681}"/>
              </a:ext>
            </a:extLst>
          </p:cNvPr>
          <p:cNvGrpSpPr/>
          <p:nvPr/>
        </p:nvGrpSpPr>
        <p:grpSpPr>
          <a:xfrm>
            <a:off x="310193" y="521732"/>
            <a:ext cx="10876325" cy="6100075"/>
            <a:chOff x="282781" y="521732"/>
            <a:chExt cx="10876325" cy="6100075"/>
          </a:xfrm>
        </p:grpSpPr>
        <p:pic>
          <p:nvPicPr>
            <p:cNvPr id="16" name="Picture 15">
              <a:extLst>
                <a:ext uri="{FF2B5EF4-FFF2-40B4-BE49-F238E27FC236}">
                  <a16:creationId xmlns:a16="http://schemas.microsoft.com/office/drawing/2014/main" id="{6AC11A30-B372-0695-FB18-A7F6A35E8E8D}"/>
                </a:ext>
              </a:extLst>
            </p:cNvPr>
            <p:cNvPicPr>
              <a:picLocks noChangeAspect="1"/>
            </p:cNvPicPr>
            <p:nvPr/>
          </p:nvPicPr>
          <p:blipFill rotWithShape="1">
            <a:blip r:embed="rId2"/>
            <a:srcRect t="81241"/>
            <a:stretch/>
          </p:blipFill>
          <p:spPr>
            <a:xfrm>
              <a:off x="282781" y="5705532"/>
              <a:ext cx="10876324" cy="916275"/>
            </a:xfrm>
            <a:prstGeom prst="rect">
              <a:avLst/>
            </a:prstGeom>
            <a:solidFill>
              <a:schemeClr val="bg1"/>
            </a:solidFill>
            <a:ln>
              <a:noFill/>
            </a:ln>
          </p:spPr>
        </p:pic>
        <p:pic>
          <p:nvPicPr>
            <p:cNvPr id="5" name="Picture 4">
              <a:extLst>
                <a:ext uri="{FF2B5EF4-FFF2-40B4-BE49-F238E27FC236}">
                  <a16:creationId xmlns:a16="http://schemas.microsoft.com/office/drawing/2014/main" id="{494A493D-A08A-4990-9671-165D3072FF09}"/>
                </a:ext>
              </a:extLst>
            </p:cNvPr>
            <p:cNvPicPr>
              <a:picLocks noChangeAspect="1"/>
            </p:cNvPicPr>
            <p:nvPr/>
          </p:nvPicPr>
          <p:blipFill rotWithShape="1">
            <a:blip r:embed="rId2"/>
            <a:srcRect b="23043"/>
            <a:stretch/>
          </p:blipFill>
          <p:spPr>
            <a:xfrm>
              <a:off x="282781" y="521732"/>
              <a:ext cx="10876325" cy="3758998"/>
            </a:xfrm>
            <a:prstGeom prst="rect">
              <a:avLst/>
            </a:prstGeom>
            <a:ln>
              <a:noFill/>
            </a:ln>
          </p:spPr>
        </p:pic>
      </p:grpSp>
      <p:sp>
        <p:nvSpPr>
          <p:cNvPr id="2" name="Frame 1">
            <a:extLst>
              <a:ext uri="{FF2B5EF4-FFF2-40B4-BE49-F238E27FC236}">
                <a16:creationId xmlns:a16="http://schemas.microsoft.com/office/drawing/2014/main" id="{B673296E-B5BD-439B-DCE9-752E74EB5A7F}"/>
              </a:ext>
            </a:extLst>
          </p:cNvPr>
          <p:cNvSpPr/>
          <p:nvPr/>
        </p:nvSpPr>
        <p:spPr>
          <a:xfrm>
            <a:off x="301048" y="5060604"/>
            <a:ext cx="10885469" cy="478593"/>
          </a:xfrm>
          <a:prstGeom prst="frame">
            <a:avLst>
              <a:gd name="adj1" fmla="val 411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327D4ECB-E32D-61E3-EA8F-DF6F3CA0E532}"/>
              </a:ext>
            </a:extLst>
          </p:cNvPr>
          <p:cNvSpPr txBox="1"/>
          <p:nvPr/>
        </p:nvSpPr>
        <p:spPr>
          <a:xfrm>
            <a:off x="320040" y="5128718"/>
            <a:ext cx="10857333" cy="349326"/>
          </a:xfrm>
          <a:prstGeom prst="rect">
            <a:avLst/>
          </a:prstGeom>
          <a:solidFill>
            <a:schemeClr val="bg1"/>
          </a:solidFill>
          <a:ln>
            <a:noFill/>
          </a:ln>
        </p:spPr>
        <p:txBody>
          <a:bodyPr wrap="square">
            <a:spAutoFit/>
          </a:bodyPr>
          <a:lstStyle/>
          <a:p>
            <a:pPr marL="171450" indent="-171450">
              <a:lnSpc>
                <a:spcPct val="107000"/>
              </a:lnSpc>
              <a:spcAft>
                <a:spcPts val="600"/>
              </a:spcAft>
              <a:buFont typeface="Wingdings" panose="05000000000000000000" pitchFamily="2" charset="2"/>
              <a:buChar char="o"/>
            </a:pPr>
            <a:r>
              <a:rPr lang="en-US" sz="800" b="1" kern="100">
                <a:effectLst/>
                <a:latin typeface="Times New Roman" panose="02020603050405020304" pitchFamily="18" charset="0"/>
                <a:ea typeface="Calibri" panose="020F0502020204030204" pitchFamily="34" charset="0"/>
                <a:cs typeface="Times New Roman" panose="02020603050405020304" pitchFamily="18" charset="0"/>
              </a:rPr>
              <a:t>By checking this box, I am requesting permission to use cloud computing to carry out the research as described in my Research Use Statement and attest that the cloud service provider and/or third-party IT system used for data analysis and/or storage will secure data, at a minimum, in accordance with </a:t>
            </a:r>
            <a:r>
              <a:rPr lang="en-US" sz="800" b="1" kern="100">
                <a:effectLst/>
                <a:latin typeface="Times New Roman" panose="02020603050405020304" pitchFamily="18" charset="0"/>
                <a:ea typeface="Calibri" panose="020F0502020204030204" pitchFamily="34" charset="0"/>
                <a:cs typeface="Times New Roman" panose="02020603050405020304" pitchFamily="18" charset="0"/>
                <a:hlinkClick r:id="rId3"/>
              </a:rPr>
              <a:t>NIST SP 800-171 </a:t>
            </a:r>
            <a:r>
              <a:rPr lang="en-US" sz="800" b="1" kern="100">
                <a:effectLst/>
                <a:latin typeface="Times New Roman" panose="02020603050405020304" pitchFamily="18" charset="0"/>
                <a:ea typeface="Calibri" panose="020F0502020204030204" pitchFamily="34" charset="0"/>
                <a:cs typeface="Times New Roman" panose="02020603050405020304" pitchFamily="18" charset="0"/>
              </a:rPr>
              <a:t>or the equivalent ISO/IEC </a:t>
            </a:r>
            <a:r>
              <a:rPr lang="en-US"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27001</a:t>
            </a:r>
            <a:r>
              <a:rPr lang="en-US"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27002</a:t>
            </a:r>
            <a:r>
              <a:rPr lang="en-US" sz="800" b="1" kern="100">
                <a:effectLst/>
                <a:latin typeface="Times New Roman" panose="02020603050405020304" pitchFamily="18" charset="0"/>
                <a:ea typeface="Calibri" panose="020F0502020204030204" pitchFamily="34" charset="0"/>
                <a:cs typeface="Times New Roman" panose="02020603050405020304" pitchFamily="18" charset="0"/>
              </a:rPr>
              <a:t> standards as stipulated by the </a:t>
            </a:r>
            <a:r>
              <a:rPr lang="en-US" sz="800" b="1" u="sng">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NIH Security Best Practices for Users of Controlled-Access Data</a:t>
            </a:r>
            <a:r>
              <a:rPr lang="en-US"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6895C9A1-982E-27F8-DBD5-512505A5E961}"/>
              </a:ext>
            </a:extLst>
          </p:cNvPr>
          <p:cNvSpPr txBox="1"/>
          <p:nvPr/>
        </p:nvSpPr>
        <p:spPr>
          <a:xfrm>
            <a:off x="310193" y="4280730"/>
            <a:ext cx="10876324" cy="687239"/>
          </a:xfrm>
          <a:prstGeom prst="rect">
            <a:avLst/>
          </a:prstGeom>
          <a:solidFill>
            <a:schemeClr val="bg1"/>
          </a:solidFill>
          <a:ln>
            <a:noFill/>
          </a:ln>
        </p:spPr>
        <p:txBody>
          <a:bodyPr wrap="square">
            <a:spAutoFit/>
          </a:bodyPr>
          <a:lstStyle/>
          <a:p>
            <a:pPr>
              <a:lnSpc>
                <a:spcPct val="107000"/>
              </a:lnSpc>
              <a:spcAft>
                <a:spcPts val="600"/>
              </a:spcAft>
            </a:pPr>
            <a:r>
              <a:rPr lang="en-US" sz="800" kern="100">
                <a:effectLst/>
                <a:latin typeface="Times New Roman" panose="02020603050405020304" pitchFamily="18" charset="0"/>
                <a:ea typeface="Calibri" panose="020F0502020204030204" pitchFamily="34" charset="0"/>
                <a:cs typeface="Times New Roman" panose="02020603050405020304" pitchFamily="18" charset="0"/>
              </a:rPr>
              <a:t>NIH expects that</a:t>
            </a:r>
            <a:r>
              <a:rPr lang="en-US" sz="800" kern="100">
                <a:effectLst/>
                <a:latin typeface="Calibri" panose="020F0502020204030204" pitchFamily="34" charset="0"/>
                <a:ea typeface="Calibri" panose="020F0502020204030204" pitchFamily="34" charset="0"/>
                <a:cs typeface="Times New Roman" panose="02020603050405020304" pitchFamily="18" charset="0"/>
              </a:rPr>
              <a:t> A</a:t>
            </a:r>
            <a:r>
              <a:rPr lang="en-US" sz="800" kern="100">
                <a:effectLst/>
                <a:latin typeface="Times New Roman" panose="02020603050405020304" pitchFamily="18" charset="0"/>
                <a:ea typeface="Calibri" panose="020F0502020204030204" pitchFamily="34" charset="0"/>
                <a:cs typeface="Times New Roman" panose="02020603050405020304" pitchFamily="18" charset="0"/>
              </a:rPr>
              <a:t>pproved Users of NIH controlled-access data under the GDS Policy systems comply with </a:t>
            </a:r>
            <a:r>
              <a:rPr lang="en-US" sz="800" u="sng">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NIH Security Best Practices for Users of Controlled-Access Data</a:t>
            </a:r>
            <a:r>
              <a:rPr lang="en-US" sz="800" i="1" kern="100">
                <a:effectLst/>
                <a:latin typeface="Times New Roman" panose="02020603050405020304" pitchFamily="18" charset="0"/>
                <a:ea typeface="Calibri" panose="020F0502020204030204" pitchFamily="34" charset="0"/>
                <a:cs typeface="Times New Roman" panose="02020603050405020304" pitchFamily="18" charset="0"/>
              </a:rPr>
              <a:t> </a:t>
            </a:r>
            <a:r>
              <a:rPr lang="en-US" sz="800" kern="100">
                <a:effectLst/>
                <a:latin typeface="Times New Roman" panose="02020603050405020304" pitchFamily="18" charset="0"/>
                <a:ea typeface="Calibri" panose="020F0502020204030204" pitchFamily="34" charset="0"/>
                <a:cs typeface="Times New Roman" panose="02020603050405020304" pitchFamily="18" charset="0"/>
              </a:rPr>
              <a:t>and maintain such data on institutional IT systems, cloud service providers, and/</a:t>
            </a:r>
            <a:r>
              <a:rPr lang="en-US" sz="800" kern="100">
                <a:latin typeface="Times New Roman" panose="02020603050405020304" pitchFamily="18" charset="0"/>
                <a:ea typeface="Calibri" panose="020F0502020204030204" pitchFamily="34" charset="0"/>
                <a:cs typeface="Times New Roman" panose="02020603050405020304" pitchFamily="18" charset="0"/>
              </a:rPr>
              <a:t>or </a:t>
            </a:r>
            <a:r>
              <a:rPr lang="en-US" sz="800" kern="100">
                <a:effectLst/>
                <a:latin typeface="Times New Roman" panose="02020603050405020304" pitchFamily="18" charset="0"/>
                <a:ea typeface="Calibri" panose="020F0502020204030204" pitchFamily="34" charset="0"/>
                <a:cs typeface="Times New Roman" panose="02020603050405020304" pitchFamily="18" charset="0"/>
              </a:rPr>
              <a:t>third-party IT systems with security standards that meet or exceed </a:t>
            </a:r>
            <a:r>
              <a:rPr lang="en-US" sz="800" u="sng">
                <a:solidFill>
                  <a:srgbClr val="428BCA"/>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NIST SP 800-171 "Protecting Controlled Unclassified Information in Nonfederal Information Systems and Organizations“</a:t>
            </a:r>
            <a:r>
              <a:rPr lang="en-US" sz="800" u="sng">
                <a:solidFill>
                  <a:srgbClr val="428BC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or the equivalent ISO/IEC </a:t>
            </a: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27001</a:t>
            </a: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27002</a:t>
            </a:r>
            <a:r>
              <a:rPr lang="en-US" sz="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standards</a:t>
            </a:r>
            <a:endPar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nSpc>
                <a:spcPct val="107000"/>
              </a:lnSpc>
              <a:spcAft>
                <a:spcPts val="600"/>
              </a:spcAft>
              <a:buFont typeface="Wingdings" panose="05000000000000000000" pitchFamily="2" charset="2"/>
              <a:buChar char=""/>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By checking this box, I, as the PI requesting access to this data, attest that data will be secured, at a minimum, in accordance with </a:t>
            </a: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NIST SP 800-171 </a:t>
            </a: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 the equivalent</a:t>
            </a:r>
            <a:r>
              <a:rPr lang="it-IT"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ISO/IEC </a:t>
            </a: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27001</a:t>
            </a: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27002</a:t>
            </a:r>
            <a:r>
              <a:rPr lang="en-US" sz="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standards</a:t>
            </a:r>
            <a:r>
              <a:rPr lang="en-US" sz="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as stipulated by the</a:t>
            </a:r>
            <a:r>
              <a:rPr lang="en-US"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 u="sng">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6"/>
              </a:rPr>
              <a:t>NIH Security Best Practices for Users of Controlled-Access Data</a:t>
            </a: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24" name="Speech Bubble: Rectangle with Corners Rounded 23">
            <a:extLst>
              <a:ext uri="{FF2B5EF4-FFF2-40B4-BE49-F238E27FC236}">
                <a16:creationId xmlns:a16="http://schemas.microsoft.com/office/drawing/2014/main" id="{5F8C18A4-C6EF-B090-24D8-BED2CC03D2C9}"/>
              </a:ext>
            </a:extLst>
          </p:cNvPr>
          <p:cNvSpPr/>
          <p:nvPr/>
        </p:nvSpPr>
        <p:spPr>
          <a:xfrm>
            <a:off x="7872266" y="4046998"/>
            <a:ext cx="3441192" cy="771176"/>
          </a:xfrm>
          <a:prstGeom prst="wedgeRoundRectCallout">
            <a:avLst>
              <a:gd name="adj1" fmla="val -58491"/>
              <a:gd name="adj2" fmla="val 87682"/>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Updated Cloud Use Checkbox</a:t>
            </a:r>
          </a:p>
        </p:txBody>
      </p:sp>
      <p:sp>
        <p:nvSpPr>
          <p:cNvPr id="8" name="TextBox 7">
            <a:extLst>
              <a:ext uri="{FF2B5EF4-FFF2-40B4-BE49-F238E27FC236}">
                <a16:creationId xmlns:a16="http://schemas.microsoft.com/office/drawing/2014/main" id="{A5F76B66-C42E-8FC7-20CA-7521D8A7FC5E}"/>
              </a:ext>
            </a:extLst>
          </p:cNvPr>
          <p:cNvSpPr txBox="1"/>
          <p:nvPr/>
        </p:nvSpPr>
        <p:spPr>
          <a:xfrm>
            <a:off x="301048" y="5553676"/>
            <a:ext cx="10885468" cy="478593"/>
          </a:xfrm>
          <a:prstGeom prst="rect">
            <a:avLst/>
          </a:prstGeom>
          <a:solidFill>
            <a:schemeClr val="bg1"/>
          </a:solidFill>
          <a:ln>
            <a:noFill/>
          </a:ln>
        </p:spPr>
        <p:txBody>
          <a:bodyPr wrap="square">
            <a:spAutoFit/>
          </a:bodyPr>
          <a:lstStyle/>
          <a:p>
            <a:pPr>
              <a:lnSpc>
                <a:spcPct val="107000"/>
              </a:lnSpc>
              <a:spcAft>
                <a:spcPts val="600"/>
              </a:spcAft>
            </a:pPr>
            <a:r>
              <a:rPr lang="en-US" sz="800" b="1">
                <a:effectLst/>
                <a:latin typeface="Times New Roman" panose="02020603050405020304" pitchFamily="18" charset="0"/>
                <a:ea typeface="Times New Roman" panose="02020603050405020304" pitchFamily="18" charset="0"/>
                <a:cs typeface="Times New Roman" panose="02020603050405020304" pitchFamily="18" charset="0"/>
              </a:rPr>
              <a:t>Cloud Use Statement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State the name of the cloud service provider and/or third-party IT system, their security standard, and how they will be used to carry out the work described in your Research Use Statement. Also, if applicable, describe the role of any collaborators. Please limit your statement to 2000 characters.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4003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FEBA4EC-3A32-A143-79DD-913A1623C43C}"/>
              </a:ext>
            </a:extLst>
          </p:cNvPr>
          <p:cNvSpPr txBox="1"/>
          <p:nvPr/>
        </p:nvSpPr>
        <p:spPr>
          <a:xfrm>
            <a:off x="320040" y="5128718"/>
            <a:ext cx="10857333" cy="349326"/>
          </a:xfrm>
          <a:prstGeom prst="rect">
            <a:avLst/>
          </a:prstGeom>
          <a:solidFill>
            <a:schemeClr val="bg1"/>
          </a:solidFill>
          <a:ln>
            <a:noFill/>
          </a:ln>
        </p:spPr>
        <p:txBody>
          <a:bodyPr wrap="square">
            <a:spAutoFit/>
          </a:bodyPr>
          <a:lstStyle/>
          <a:p>
            <a:pPr marL="171450" indent="-171450">
              <a:lnSpc>
                <a:spcPct val="107000"/>
              </a:lnSpc>
              <a:spcAft>
                <a:spcPts val="600"/>
              </a:spcAft>
              <a:buFont typeface="Wingdings" panose="05000000000000000000" pitchFamily="2" charset="2"/>
              <a:buChar char="o"/>
            </a:pPr>
            <a:r>
              <a:rPr lang="en-US" sz="800" b="1" kern="100">
                <a:effectLst/>
                <a:latin typeface="Times New Roman" panose="02020603050405020304" pitchFamily="18" charset="0"/>
                <a:ea typeface="Calibri" panose="020F0502020204030204" pitchFamily="34" charset="0"/>
                <a:cs typeface="Times New Roman" panose="02020603050405020304" pitchFamily="18" charset="0"/>
              </a:rPr>
              <a:t>By checking this box, I am requesting permission to use cloud computing to carry out the research as described in my Research Use Statement and attest that the cloud service provider and/or third-party IT system used for data analysis and/or storage will secure data, at a minimum, in accordance with </a:t>
            </a:r>
            <a:r>
              <a:rPr lang="en-US" sz="800" b="1" kern="100">
                <a:effectLst/>
                <a:latin typeface="Times New Roman" panose="02020603050405020304" pitchFamily="18" charset="0"/>
                <a:ea typeface="Calibri" panose="020F0502020204030204" pitchFamily="34" charset="0"/>
                <a:cs typeface="Times New Roman" panose="02020603050405020304" pitchFamily="18" charset="0"/>
                <a:hlinkClick r:id="rId2"/>
              </a:rPr>
              <a:t>NIST SP 800-171 </a:t>
            </a:r>
            <a:r>
              <a:rPr lang="en-US" sz="800" b="1" kern="100">
                <a:effectLst/>
                <a:latin typeface="Times New Roman" panose="02020603050405020304" pitchFamily="18" charset="0"/>
                <a:ea typeface="Calibri" panose="020F0502020204030204" pitchFamily="34" charset="0"/>
                <a:cs typeface="Times New Roman" panose="02020603050405020304" pitchFamily="18" charset="0"/>
              </a:rPr>
              <a:t>or the equivalent ISO/IEC </a:t>
            </a:r>
            <a:r>
              <a:rPr lang="en-US"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27001</a:t>
            </a:r>
            <a:r>
              <a:rPr lang="en-US"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27002</a:t>
            </a:r>
            <a:r>
              <a:rPr lang="en-US" sz="800" b="1" kern="100">
                <a:effectLst/>
                <a:latin typeface="Times New Roman" panose="02020603050405020304" pitchFamily="18" charset="0"/>
                <a:ea typeface="Calibri" panose="020F0502020204030204" pitchFamily="34" charset="0"/>
                <a:cs typeface="Times New Roman" panose="02020603050405020304" pitchFamily="18" charset="0"/>
              </a:rPr>
              <a:t> standards as stipulated by the </a:t>
            </a:r>
            <a:r>
              <a:rPr lang="en-US" sz="800" b="1" u="sng">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NIH Security Best Practices for Users of Controlled-Access Data</a:t>
            </a:r>
            <a:r>
              <a:rPr lang="en-US"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100" b="1">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3F0B785D-167A-435A-B48D-FFC67D5B4FC0}"/>
              </a:ext>
            </a:extLst>
          </p:cNvPr>
          <p:cNvSpPr txBox="1"/>
          <p:nvPr/>
        </p:nvSpPr>
        <p:spPr>
          <a:xfrm>
            <a:off x="1981200" y="152400"/>
            <a:ext cx="4216604" cy="369332"/>
          </a:xfrm>
          <a:prstGeom prst="rect">
            <a:avLst/>
          </a:prstGeom>
          <a:noFill/>
        </p:spPr>
        <p:txBody>
          <a:bodyPr wrap="none" rtlCol="0">
            <a:spAutoFit/>
          </a:bodyPr>
          <a:lstStyle/>
          <a:p>
            <a:r>
              <a:rPr lang="en-US" b="1">
                <a:solidFill>
                  <a:schemeClr val="bg1">
                    <a:lumMod val="50000"/>
                  </a:schemeClr>
                </a:solidFill>
              </a:rPr>
              <a:t>Requesting Investigator: Access Web Form</a:t>
            </a:r>
          </a:p>
        </p:txBody>
      </p:sp>
      <p:grpSp>
        <p:nvGrpSpPr>
          <p:cNvPr id="21" name="Group 20">
            <a:extLst>
              <a:ext uri="{FF2B5EF4-FFF2-40B4-BE49-F238E27FC236}">
                <a16:creationId xmlns:a16="http://schemas.microsoft.com/office/drawing/2014/main" id="{7125321D-0BD6-8E6F-CC57-F29EC12FB681}"/>
              </a:ext>
            </a:extLst>
          </p:cNvPr>
          <p:cNvGrpSpPr/>
          <p:nvPr/>
        </p:nvGrpSpPr>
        <p:grpSpPr>
          <a:xfrm>
            <a:off x="310193" y="521732"/>
            <a:ext cx="10876325" cy="6100075"/>
            <a:chOff x="282781" y="521732"/>
            <a:chExt cx="10876325" cy="6100075"/>
          </a:xfrm>
        </p:grpSpPr>
        <p:pic>
          <p:nvPicPr>
            <p:cNvPr id="16" name="Picture 15">
              <a:extLst>
                <a:ext uri="{FF2B5EF4-FFF2-40B4-BE49-F238E27FC236}">
                  <a16:creationId xmlns:a16="http://schemas.microsoft.com/office/drawing/2014/main" id="{6AC11A30-B372-0695-FB18-A7F6A35E8E8D}"/>
                </a:ext>
              </a:extLst>
            </p:cNvPr>
            <p:cNvPicPr>
              <a:picLocks noChangeAspect="1"/>
            </p:cNvPicPr>
            <p:nvPr/>
          </p:nvPicPr>
          <p:blipFill rotWithShape="1">
            <a:blip r:embed="rId6"/>
            <a:srcRect t="81241"/>
            <a:stretch/>
          </p:blipFill>
          <p:spPr>
            <a:xfrm>
              <a:off x="282781" y="5705532"/>
              <a:ext cx="10876324" cy="916275"/>
            </a:xfrm>
            <a:prstGeom prst="rect">
              <a:avLst/>
            </a:prstGeom>
            <a:solidFill>
              <a:schemeClr val="bg1"/>
            </a:solidFill>
            <a:ln>
              <a:noFill/>
            </a:ln>
          </p:spPr>
        </p:pic>
        <p:pic>
          <p:nvPicPr>
            <p:cNvPr id="5" name="Picture 4">
              <a:extLst>
                <a:ext uri="{FF2B5EF4-FFF2-40B4-BE49-F238E27FC236}">
                  <a16:creationId xmlns:a16="http://schemas.microsoft.com/office/drawing/2014/main" id="{494A493D-A08A-4990-9671-165D3072FF09}"/>
                </a:ext>
              </a:extLst>
            </p:cNvPr>
            <p:cNvPicPr>
              <a:picLocks noChangeAspect="1"/>
            </p:cNvPicPr>
            <p:nvPr/>
          </p:nvPicPr>
          <p:blipFill rotWithShape="1">
            <a:blip r:embed="rId6"/>
            <a:srcRect b="23043"/>
            <a:stretch/>
          </p:blipFill>
          <p:spPr>
            <a:xfrm>
              <a:off x="282781" y="521732"/>
              <a:ext cx="10876325" cy="3758998"/>
            </a:xfrm>
            <a:prstGeom prst="rect">
              <a:avLst/>
            </a:prstGeom>
            <a:ln>
              <a:noFill/>
            </a:ln>
          </p:spPr>
        </p:pic>
      </p:grpSp>
      <p:sp>
        <p:nvSpPr>
          <p:cNvPr id="3" name="TextBox 2">
            <a:extLst>
              <a:ext uri="{FF2B5EF4-FFF2-40B4-BE49-F238E27FC236}">
                <a16:creationId xmlns:a16="http://schemas.microsoft.com/office/drawing/2014/main" id="{1825035A-0365-87FC-6E6D-086879612B8D}"/>
              </a:ext>
            </a:extLst>
          </p:cNvPr>
          <p:cNvSpPr txBox="1"/>
          <p:nvPr/>
        </p:nvSpPr>
        <p:spPr>
          <a:xfrm>
            <a:off x="310193" y="4280730"/>
            <a:ext cx="10876324" cy="687239"/>
          </a:xfrm>
          <a:prstGeom prst="rect">
            <a:avLst/>
          </a:prstGeom>
          <a:solidFill>
            <a:schemeClr val="bg1"/>
          </a:solidFill>
          <a:ln>
            <a:noFill/>
          </a:ln>
        </p:spPr>
        <p:txBody>
          <a:bodyPr wrap="square">
            <a:spAutoFit/>
          </a:bodyPr>
          <a:lstStyle/>
          <a:p>
            <a:pPr>
              <a:lnSpc>
                <a:spcPct val="107000"/>
              </a:lnSpc>
              <a:spcAft>
                <a:spcPts val="600"/>
              </a:spcAft>
            </a:pPr>
            <a:r>
              <a:rPr lang="en-US" sz="800" kern="100">
                <a:effectLst/>
                <a:latin typeface="Times New Roman" panose="02020603050405020304" pitchFamily="18" charset="0"/>
                <a:ea typeface="Calibri" panose="020F0502020204030204" pitchFamily="34" charset="0"/>
                <a:cs typeface="Times New Roman" panose="02020603050405020304" pitchFamily="18" charset="0"/>
              </a:rPr>
              <a:t>NIH expects that</a:t>
            </a:r>
            <a:r>
              <a:rPr lang="en-US" sz="800" kern="100">
                <a:effectLst/>
                <a:latin typeface="Calibri" panose="020F0502020204030204" pitchFamily="34" charset="0"/>
                <a:ea typeface="Calibri" panose="020F0502020204030204" pitchFamily="34" charset="0"/>
                <a:cs typeface="Times New Roman" panose="02020603050405020304" pitchFamily="18" charset="0"/>
              </a:rPr>
              <a:t> A</a:t>
            </a:r>
            <a:r>
              <a:rPr lang="en-US" sz="800" kern="100">
                <a:effectLst/>
                <a:latin typeface="Times New Roman" panose="02020603050405020304" pitchFamily="18" charset="0"/>
                <a:ea typeface="Calibri" panose="020F0502020204030204" pitchFamily="34" charset="0"/>
                <a:cs typeface="Times New Roman" panose="02020603050405020304" pitchFamily="18" charset="0"/>
              </a:rPr>
              <a:t>pproved Users of NIH controlled-access data under the GDS Policy systems comply with </a:t>
            </a:r>
            <a:r>
              <a:rPr lang="en-US" sz="800" u="sng">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NIH Security Best Practices for Users of Controlled-Access Data</a:t>
            </a:r>
            <a:r>
              <a:rPr lang="en-US" sz="800" i="1" kern="100">
                <a:effectLst/>
                <a:latin typeface="Times New Roman" panose="02020603050405020304" pitchFamily="18" charset="0"/>
                <a:ea typeface="Calibri" panose="020F0502020204030204" pitchFamily="34" charset="0"/>
                <a:cs typeface="Times New Roman" panose="02020603050405020304" pitchFamily="18" charset="0"/>
              </a:rPr>
              <a:t> </a:t>
            </a:r>
            <a:r>
              <a:rPr lang="en-US" sz="800" kern="100">
                <a:effectLst/>
                <a:latin typeface="Times New Roman" panose="02020603050405020304" pitchFamily="18" charset="0"/>
                <a:ea typeface="Calibri" panose="020F0502020204030204" pitchFamily="34" charset="0"/>
                <a:cs typeface="Times New Roman" panose="02020603050405020304" pitchFamily="18" charset="0"/>
              </a:rPr>
              <a:t>and maintain such data on institutional IT systems, cloud service providers, and/</a:t>
            </a:r>
            <a:r>
              <a:rPr lang="en-US" sz="800" kern="100">
                <a:latin typeface="Times New Roman" panose="02020603050405020304" pitchFamily="18" charset="0"/>
                <a:ea typeface="Calibri" panose="020F0502020204030204" pitchFamily="34" charset="0"/>
                <a:cs typeface="Times New Roman" panose="02020603050405020304" pitchFamily="18" charset="0"/>
              </a:rPr>
              <a:t>or </a:t>
            </a:r>
            <a:r>
              <a:rPr lang="en-US" sz="800" kern="100">
                <a:effectLst/>
                <a:latin typeface="Times New Roman" panose="02020603050405020304" pitchFamily="18" charset="0"/>
                <a:ea typeface="Calibri" panose="020F0502020204030204" pitchFamily="34" charset="0"/>
                <a:cs typeface="Times New Roman" panose="02020603050405020304" pitchFamily="18" charset="0"/>
              </a:rPr>
              <a:t>third-party IT systems with security standards that meet or exceed </a:t>
            </a:r>
            <a:r>
              <a:rPr lang="en-US" sz="800" u="sng">
                <a:solidFill>
                  <a:srgbClr val="428BCA"/>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NIST SP 800-171 "Protecting Controlled Unclassified Information in Nonfederal Information Systems and Organizations“</a:t>
            </a:r>
            <a:r>
              <a:rPr lang="en-US" sz="800" u="sng">
                <a:solidFill>
                  <a:srgbClr val="428BCA"/>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or the equivalent ISO/IEC </a:t>
            </a: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27001</a:t>
            </a: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27002</a:t>
            </a:r>
            <a:r>
              <a:rPr lang="en-US" sz="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standards</a:t>
            </a:r>
            <a:endPar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nSpc>
                <a:spcPct val="107000"/>
              </a:lnSpc>
              <a:spcAft>
                <a:spcPts val="600"/>
              </a:spcAft>
              <a:buFont typeface="Wingdings" panose="05000000000000000000" pitchFamily="2" charset="2"/>
              <a:buChar char=""/>
            </a:pP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By checking this box, I, as the PI requesting access to this data, attest that data will be secured, at a minimum, in accordance with </a:t>
            </a: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2"/>
              </a:rPr>
              <a:t>NIST SP 800-171 </a:t>
            </a: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or the equivalent</a:t>
            </a:r>
            <a:r>
              <a:rPr lang="it-IT"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ISO/IEC </a:t>
            </a: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3"/>
              </a:rPr>
              <a:t>27001</a:t>
            </a: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hlinkClick r:id="rId4"/>
              </a:rPr>
              <a:t>27002</a:t>
            </a:r>
            <a:r>
              <a:rPr lang="en-US" sz="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it-IT"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standards</a:t>
            </a:r>
            <a:r>
              <a:rPr lang="en-US" sz="80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as stipulated by the</a:t>
            </a:r>
            <a:r>
              <a:rPr lang="en-US" sz="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800" u="sng">
                <a:solidFill>
                  <a:srgbClr val="0563C1"/>
                </a:solidFill>
                <a:effectLst/>
                <a:latin typeface="Times New Roman" panose="02020603050405020304" pitchFamily="18" charset="0"/>
                <a:ea typeface="Times New Roman" panose="02020603050405020304" pitchFamily="18" charset="0"/>
                <a:cs typeface="Times New Roman" panose="02020603050405020304" pitchFamily="18" charset="0"/>
                <a:hlinkClick r:id="rId5"/>
              </a:rPr>
              <a:t>NIH Security Best Practices for Users of Controlled-Access Data</a:t>
            </a:r>
            <a:r>
              <a:rPr lang="en-US" sz="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p:sp>
        <p:nvSpPr>
          <p:cNvPr id="25" name="Speech Bubble: Rectangle with Corners Rounded 24">
            <a:extLst>
              <a:ext uri="{FF2B5EF4-FFF2-40B4-BE49-F238E27FC236}">
                <a16:creationId xmlns:a16="http://schemas.microsoft.com/office/drawing/2014/main" id="{5134555A-C0E7-6800-A628-114CF77DFF78}"/>
              </a:ext>
            </a:extLst>
          </p:cNvPr>
          <p:cNvSpPr/>
          <p:nvPr/>
        </p:nvSpPr>
        <p:spPr>
          <a:xfrm>
            <a:off x="8402279" y="4294536"/>
            <a:ext cx="3654063" cy="818942"/>
          </a:xfrm>
          <a:prstGeom prst="wedgeRoundRectCallout">
            <a:avLst>
              <a:gd name="adj1" fmla="val -55567"/>
              <a:gd name="adj2" fmla="val 93611"/>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r>
              <a:rPr lang="en-US" sz="1600"/>
              <a:t>Updated language in Cloud Use Statement</a:t>
            </a:r>
            <a:endParaRPr lang="en-US"/>
          </a:p>
        </p:txBody>
      </p:sp>
      <p:sp>
        <p:nvSpPr>
          <p:cNvPr id="7" name="TextBox 6">
            <a:extLst>
              <a:ext uri="{FF2B5EF4-FFF2-40B4-BE49-F238E27FC236}">
                <a16:creationId xmlns:a16="http://schemas.microsoft.com/office/drawing/2014/main" id="{B5E50B46-0794-3787-A63F-EC756BB8A5AA}"/>
              </a:ext>
            </a:extLst>
          </p:cNvPr>
          <p:cNvSpPr txBox="1"/>
          <p:nvPr/>
        </p:nvSpPr>
        <p:spPr>
          <a:xfrm>
            <a:off x="301048" y="5544711"/>
            <a:ext cx="10885468" cy="478593"/>
          </a:xfrm>
          <a:prstGeom prst="rect">
            <a:avLst/>
          </a:prstGeom>
          <a:solidFill>
            <a:schemeClr val="bg1"/>
          </a:solidFill>
          <a:ln>
            <a:noFill/>
          </a:ln>
        </p:spPr>
        <p:txBody>
          <a:bodyPr wrap="square">
            <a:spAutoFit/>
          </a:bodyPr>
          <a:lstStyle/>
          <a:p>
            <a:pPr>
              <a:lnSpc>
                <a:spcPct val="107000"/>
              </a:lnSpc>
              <a:spcAft>
                <a:spcPts val="600"/>
              </a:spcAft>
            </a:pPr>
            <a:r>
              <a:rPr lang="en-US" sz="800" b="1">
                <a:effectLst/>
                <a:latin typeface="Times New Roman" panose="02020603050405020304" pitchFamily="18" charset="0"/>
                <a:ea typeface="Times New Roman" panose="02020603050405020304" pitchFamily="18" charset="0"/>
                <a:cs typeface="Times New Roman" panose="02020603050405020304" pitchFamily="18" charset="0"/>
              </a:rPr>
              <a:t>Cloud Use Statement   </a:t>
            </a:r>
            <a:r>
              <a:rPr lang="en-US" sz="800">
                <a:effectLst/>
                <a:latin typeface="Times New Roman" panose="02020603050405020304" pitchFamily="18" charset="0"/>
                <a:ea typeface="Times New Roman" panose="02020603050405020304" pitchFamily="18" charset="0"/>
                <a:cs typeface="Times New Roman" panose="02020603050405020304" pitchFamily="18" charset="0"/>
              </a:rPr>
              <a:t>                                                                                                                                                                                                                                                                                                                                                                                                           State the name of the cloud service provider and/or third-party IT system, their security standard, and how they will be used to carry out the work described in your Research Use Statement. Also, if applicable, describe the role of any collaborators. Please limit your statement to 2000 characters.</a:t>
            </a:r>
            <a:endParaRPr lang="en-US" sz="1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Frame 1">
            <a:extLst>
              <a:ext uri="{FF2B5EF4-FFF2-40B4-BE49-F238E27FC236}">
                <a16:creationId xmlns:a16="http://schemas.microsoft.com/office/drawing/2014/main" id="{36DF7DA2-3FF2-C6A4-C2E0-A5A4FC7C4869}"/>
              </a:ext>
            </a:extLst>
          </p:cNvPr>
          <p:cNvSpPr/>
          <p:nvPr/>
        </p:nvSpPr>
        <p:spPr>
          <a:xfrm>
            <a:off x="254970" y="5452851"/>
            <a:ext cx="10931547" cy="585693"/>
          </a:xfrm>
          <a:prstGeom prst="frame">
            <a:avLst>
              <a:gd name="adj1" fmla="val 4115"/>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225204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6371BA15521B408F4062BF0AB3CB8A" ma:contentTypeVersion="14" ma:contentTypeDescription="Create a new document." ma:contentTypeScope="" ma:versionID="005c96a0defbb98802975837f75f9d7f">
  <xsd:schema xmlns:xsd="http://www.w3.org/2001/XMLSchema" xmlns:xs="http://www.w3.org/2001/XMLSchema" xmlns:p="http://schemas.microsoft.com/office/2006/metadata/properties" xmlns:ns2="f1ba1faa-8452-4047-a399-29aac9238fd8" xmlns:ns3="2f85a7fa-fa68-4ee1-b2cb-148fbce211a8" targetNamespace="http://schemas.microsoft.com/office/2006/metadata/properties" ma:root="true" ma:fieldsID="b57ecd2f4dc22a95102a2c31840a6518" ns2:_="" ns3:_="">
    <xsd:import namespace="f1ba1faa-8452-4047-a399-29aac9238fd8"/>
    <xsd:import namespace="2f85a7fa-fa68-4ee1-b2cb-148fbce211a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ba1faa-8452-4047-a399-29aac9238f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ce9f98e-9ad5-43de-b59a-72d7e946aae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85a7fa-fa68-4ee1-b2cb-148fbce211a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c6f3ece1-7b80-4883-88a7-72818d730da5}" ma:internalName="TaxCatchAll" ma:showField="CatchAllData" ma:web="2f85a7fa-fa68-4ee1-b2cb-148fbce211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1ba1faa-8452-4047-a399-29aac9238fd8">
      <Terms xmlns="http://schemas.microsoft.com/office/infopath/2007/PartnerControls"/>
    </lcf76f155ced4ddcb4097134ff3c332f>
    <TaxCatchAll xmlns="2f85a7fa-fa68-4ee1-b2cb-148fbce211a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3ED877-0736-4E25-97AB-9F62733ABE01}">
  <ds:schemaRefs>
    <ds:schemaRef ds:uri="2f85a7fa-fa68-4ee1-b2cb-148fbce211a8"/>
    <ds:schemaRef ds:uri="f1ba1faa-8452-4047-a399-29aac9238fd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29FE065-AF7F-4035-8B93-92A6C8D88FF0}">
  <ds:schemaRefs>
    <ds:schemaRef ds:uri="2f85a7fa-fa68-4ee1-b2cb-148fbce211a8"/>
    <ds:schemaRef ds:uri="f1ba1faa-8452-4047-a399-29aac9238fd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8D96125-FF28-4283-AE1A-E4516B5FC425}">
  <ds:schemaRefs>
    <ds:schemaRef ds:uri="http://schemas.microsoft.com/sharepoint/v3/contenttype/forms"/>
  </ds:schemaRefs>
</ds:datastoreItem>
</file>

<file path=docMetadata/LabelInfo.xml><?xml version="1.0" encoding="utf-8"?>
<clbl:labelList xmlns:clbl="http://schemas.microsoft.com/office/2020/mipLabelMetadata">
  <clbl:label id="{14b77578-9773-42d5-8507-251ca2dc2b06}" enabled="0" method="" siteId="{14b77578-9773-42d5-8507-251ca2dc2b06}" removed="1"/>
</clbl:labelList>
</file>

<file path=docProps/app.xml><?xml version="1.0" encoding="utf-8"?>
<Properties xmlns="http://schemas.openxmlformats.org/officeDocument/2006/extended-properties" xmlns:vt="http://schemas.openxmlformats.org/officeDocument/2006/docPropsVTypes">
  <TotalTime>0</TotalTime>
  <Words>1215</Words>
  <Application>Microsoft Office PowerPoint</Application>
  <PresentationFormat>Widescreen</PresentationFormat>
  <Paragraphs>49</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Feolo, Mike (NIH/NLM/NCBI) [E]</dc:creator>
  <cp:lastModifiedBy>Currie, Mikia (NIH/OD) [E]</cp:lastModifiedBy>
  <cp:revision>2</cp:revision>
  <dcterms:created xsi:type="dcterms:W3CDTF">2022-07-27T13:59:06Z</dcterms:created>
  <dcterms:modified xsi:type="dcterms:W3CDTF">2025-01-16T18:51:33Z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0x010100656371BA15521B408F4062BF0AB3CB8A</vt:lpwstr>
  </property>
  <property fmtid="{D5CDD505-2E9C-101B-9397-08002B2CF9AE}" pid="3" name="MediaServiceImageTags">
    <vt:lpwstr/>
  </property>
</Properties>
</file>