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8" r:id="rId5"/>
    <p:sldId id="309" r:id="rId6"/>
    <p:sldId id="310" r:id="rId7"/>
    <p:sldId id="311" r:id="rId8"/>
    <p:sldId id="317" r:id="rId9"/>
    <p:sldId id="259" r:id="rId10"/>
    <p:sldId id="316" r:id="rId11"/>
    <p:sldId id="256" r:id="rId12"/>
    <p:sldId id="318" r:id="rId13"/>
    <p:sldId id="260" r:id="rId14"/>
    <p:sldId id="261" r:id="rId15"/>
    <p:sldId id="319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CD64D-95A2-4B97-9033-D052EBA4DC88}" v="16" dt="2025-01-16T18:12:47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421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FF70-C86D-4115-8BBF-98028DCDCE1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1DD9-83D5-4947-A258-78E48F325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FBB1-AD90-4B87-98E5-1F16A5155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2CAFB-745F-4A84-986F-EDC3DF3D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4F07-39CE-4CF5-99C9-C7DCC189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67C3B-0DFD-4132-8AFF-B053AC2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E018-49B2-4F10-863A-DDE2C0CD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B6E0-D09B-40C8-AB45-E94CC0C8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26553-0BC2-4019-8262-F78F0BD9E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055C-C8D3-4FE2-BB0C-35AC0B1B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21E9-0C7F-4718-9A8C-5ED170C4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6B6A9-5156-4D59-BE3A-8C42512B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9B69E-D090-40DC-B9E4-6EE6E0E05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0E6BF-AF28-4CDF-AB1F-FF4F560C8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CA62-CB43-4811-B22F-9A0F4AB3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94F5-3DB9-4A74-8570-D42D15AA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5552-F129-4AF5-B861-935CF412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A6FD-D33F-40F7-AF8C-8E38EC02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E31B-1B9D-4F57-BA5C-821904AD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4F79-28EA-4D8C-B1F2-319EE070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E76D-A7FE-424D-94DC-8FF3A93C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63297-A168-4A43-981A-6EAB2E1E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F2ED-CA12-43A7-9AC1-8B61E399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DF5B7-65D1-4152-9E8F-85E64DB7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8589-40DB-4562-9559-A77F77B1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7F91-6D66-406F-BD75-A19387F3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6AE68-3DF1-409F-B8CF-90B927A7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FD78-3632-4F37-B99C-79022491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5189-2E99-4BEA-B1A5-FF90DDF1E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42B8F-9654-4CCF-8B37-23FCA6286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08DD8-1A11-4AD1-9112-6E33805B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58BE-33D4-455A-BF4A-9639FCB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8C854-11A4-4E6D-B325-0F12764F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A6DD-044B-42E8-8B96-1DA8D33C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6CF5-3C58-473D-91FA-DD412295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1273A-0876-4CD8-9D2B-B3BE67C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F5383-2FF7-44B4-8F83-4FA843D5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0A34C-FB35-434F-8A2D-724BF0874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EE24F-AF15-491A-979B-5A94B07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0A68B-DEB2-4586-9062-7567CA8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E492-8F4A-469F-83D8-1B59A1FF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DEFB-F46A-4D3D-B5FF-EE8A686A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ADDEA-3C34-4F3A-B2EE-F502B321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3A3E6-6FDF-42D3-BBDD-1352B5A8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B34C8-562F-435A-B593-7EB1C728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6774-3A30-471B-ADFB-B153B496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9AAEA-DAD5-45AC-A74F-51078CEA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78D9-28C9-4B27-A512-06D06281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2751-0B07-43EA-B21D-9DB2F05E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4B39-9923-4BF8-A140-6997FCEA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6C2B4-7650-4941-888E-AB0BC1CE1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335EE-6714-4555-9462-F57E35D9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CF5B9-BC6F-44EB-9879-2BBFB709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A791-F829-4B7D-A5A6-EB6313AF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07E3-4391-4F34-A1F4-A150B39A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B397D-F593-4BE2-9839-C7F6D39F9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313C9-3742-4AB9-ACA6-5DC2DAC0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DEA17-C82D-42D8-9A3A-A231059C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4C05-9CC9-41C2-A854-8954D72E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0EB0-6B50-4051-B3CF-026F82DB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CBA92-35A4-44FF-86FD-F3B31E63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C38B-9C56-4B17-ACF9-26D65095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F51E-F431-4D8C-BB26-D2120A2A0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204D-F0ED-4924-BF52-DF87E894CCE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1BB2-E153-455E-9105-BE560819E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137BF-A71D-466D-9031-813402B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0C41-BEB5-4117-A1E6-B5BD11EB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+mn-lt"/>
              </a:rPr>
              <a:t>Attachment 1: Documentation of the dbGaP registration and access system web forms, including changes since 2019 PRA approval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CD776-9022-4361-A772-C475FF2E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90650"/>
            <a:ext cx="10706100" cy="40767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228DB7-8196-4563-8A5F-FC21A4F9F574}"/>
              </a:ext>
            </a:extLst>
          </p:cNvPr>
          <p:cNvSpPr/>
          <p:nvPr/>
        </p:nvSpPr>
        <p:spPr>
          <a:xfrm>
            <a:off x="4300145" y="5565205"/>
            <a:ext cx="7237100" cy="503464"/>
          </a:xfrm>
          <a:prstGeom prst="wedgeRoundRectCallout">
            <a:avLst>
              <a:gd name="adj1" fmla="val -60995"/>
              <a:gd name="adj2" fmla="val -233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New check box allows requesting investigators to upload one document for multiple requests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2F34-6FA0-4DC3-9B4A-F99652874EB9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120793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DF211-2E99-4867-89B6-F5C66AD6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638300"/>
            <a:ext cx="11458575" cy="3581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E723B60-877E-496C-8C16-03F2AFC91F37}"/>
              </a:ext>
            </a:extLst>
          </p:cNvPr>
          <p:cNvSpPr/>
          <p:nvPr/>
        </p:nvSpPr>
        <p:spPr>
          <a:xfrm>
            <a:off x="6574087" y="521732"/>
            <a:ext cx="4583289" cy="962660"/>
          </a:xfrm>
          <a:prstGeom prst="wedgeRoundRectCallout">
            <a:avLst>
              <a:gd name="adj1" fmla="val 7481"/>
              <a:gd name="adj2" fmla="val 158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New tab added to allow user to close out some DARs within a project during a project renewal.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8C0D6-65C9-43D7-9CF1-733B7E6E9354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161636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3C5CC-0878-36D3-B91E-2F0C011291FC}"/>
              </a:ext>
            </a:extLst>
          </p:cNvPr>
          <p:cNvSpPr txBox="1"/>
          <p:nvPr/>
        </p:nvSpPr>
        <p:spPr>
          <a:xfrm>
            <a:off x="1513229" y="151074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Official: Renewal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C7A5D-BE81-97D2-04AA-D0E8DE6E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29" y="610926"/>
            <a:ext cx="99742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AAFF36-D505-25A2-95BD-D007C473AFC0}"/>
              </a:ext>
            </a:extLst>
          </p:cNvPr>
          <p:cNvSpPr txBox="1"/>
          <p:nvPr/>
        </p:nvSpPr>
        <p:spPr>
          <a:xfrm>
            <a:off x="165370" y="263322"/>
            <a:ext cx="1196502" cy="4616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*NEW*</a:t>
            </a:r>
          </a:p>
        </p:txBody>
      </p:sp>
    </p:spTree>
    <p:extLst>
      <p:ext uri="{BB962C8B-B14F-4D97-AF65-F5344CB8AC3E}">
        <p14:creationId xmlns:p14="http://schemas.microsoft.com/office/powerpoint/2010/main" val="141398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51"/>
          <a:stretch/>
        </p:blipFill>
        <p:spPr>
          <a:xfrm>
            <a:off x="1704975" y="664368"/>
            <a:ext cx="8686800" cy="5954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231" y="151074"/>
            <a:ext cx="377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Institutional Signing Official: Closeout</a:t>
            </a:r>
          </a:p>
        </p:txBody>
      </p:sp>
    </p:spTree>
    <p:extLst>
      <p:ext uri="{BB962C8B-B14F-4D97-AF65-F5344CB8AC3E}">
        <p14:creationId xmlns:p14="http://schemas.microsoft.com/office/powerpoint/2010/main" val="246840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54C1B-6C63-6A96-7F04-DBEC4253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99" y="1523835"/>
            <a:ext cx="693480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8D9B4-71E1-490F-A83B-BDB90FEE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565813"/>
            <a:ext cx="6740200" cy="629218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F60168A-D7B2-41BF-9EF2-7B4E718A6453}"/>
              </a:ext>
            </a:extLst>
          </p:cNvPr>
          <p:cNvSpPr/>
          <p:nvPr/>
        </p:nvSpPr>
        <p:spPr>
          <a:xfrm>
            <a:off x="7939268" y="3200743"/>
            <a:ext cx="3654063" cy="1022326"/>
          </a:xfrm>
          <a:prstGeom prst="wedgeRoundRectCallout">
            <a:avLst>
              <a:gd name="adj1" fmla="val -87195"/>
              <a:gd name="adj2" fmla="val 1886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Added the option to add an external data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49BBC-009B-4270-BFB4-F39990723700}"/>
              </a:ext>
            </a:extLst>
          </p:cNvPr>
          <p:cNvSpPr/>
          <p:nvPr/>
        </p:nvSpPr>
        <p:spPr>
          <a:xfrm>
            <a:off x="285750" y="4298950"/>
            <a:ext cx="7404100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DAA17-662D-4540-94D3-5C1401DCE1B0}"/>
              </a:ext>
            </a:extLst>
          </p:cNvPr>
          <p:cNvSpPr txBox="1"/>
          <p:nvPr/>
        </p:nvSpPr>
        <p:spPr>
          <a:xfrm>
            <a:off x="8108950" y="5638800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continues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409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"/>
            <a:ext cx="471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Submitting Investigator: Registration Web 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6197F-46C0-4A15-98F3-4C699849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56" y="943633"/>
            <a:ext cx="10469460" cy="497073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F60168A-D7B2-41BF-9EF2-7B4E718A6453}"/>
              </a:ext>
            </a:extLst>
          </p:cNvPr>
          <p:cNvSpPr/>
          <p:nvPr/>
        </p:nvSpPr>
        <p:spPr>
          <a:xfrm>
            <a:off x="401818" y="1876437"/>
            <a:ext cx="3654063" cy="1022326"/>
          </a:xfrm>
          <a:prstGeom prst="wedgeRoundRectCallout">
            <a:avLst>
              <a:gd name="adj1" fmla="val 47484"/>
              <a:gd name="adj2" fmla="val 1221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Added new radio button selector for data types for those submitting data to </a:t>
            </a:r>
            <a:r>
              <a:rPr lang="en-US" err="1"/>
              <a:t>dbGaP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4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B36DAB-A8A5-DCFE-F5B5-14290F2B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9" y="1376363"/>
            <a:ext cx="104933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9119D-02E4-0340-C4D5-AE7C95533E79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84877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DBB619-5479-4679-9B6A-5491233B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5" y="1140178"/>
            <a:ext cx="10162204" cy="571782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07EA1FD-0CB3-4BEE-BEC0-9AD29EC0477B}"/>
              </a:ext>
            </a:extLst>
          </p:cNvPr>
          <p:cNvSpPr/>
          <p:nvPr/>
        </p:nvSpPr>
        <p:spPr>
          <a:xfrm>
            <a:off x="893064" y="2126150"/>
            <a:ext cx="2176272" cy="274320"/>
          </a:xfrm>
          <a:prstGeom prst="wedgeRoundRectCallout">
            <a:avLst>
              <a:gd name="adj1" fmla="val -55567"/>
              <a:gd name="adj2" fmla="val 93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New select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E61AC-17A9-4810-BE44-73AB121D6C60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21D107C-CD0F-439C-834E-95862E7C0C44}"/>
              </a:ext>
            </a:extLst>
          </p:cNvPr>
          <p:cNvSpPr/>
          <p:nvPr/>
        </p:nvSpPr>
        <p:spPr>
          <a:xfrm>
            <a:off x="10610850" y="1408059"/>
            <a:ext cx="1433687" cy="2782941"/>
          </a:xfrm>
          <a:prstGeom prst="wedgeRoundRectCallout">
            <a:avLst>
              <a:gd name="adj1" fmla="val -118928"/>
              <a:gd name="adj2" fmla="val 108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Encryption options removed from page because encryption is now automatic</a:t>
            </a:r>
          </a:p>
        </p:txBody>
      </p:sp>
    </p:spTree>
    <p:extLst>
      <p:ext uri="{BB962C8B-B14F-4D97-AF65-F5344CB8AC3E}">
        <p14:creationId xmlns:p14="http://schemas.microsoft.com/office/powerpoint/2010/main" val="133992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159EBB-0CDE-98BB-25FB-FFB7FB6F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2" y="685800"/>
            <a:ext cx="9462108" cy="59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A8C40-C996-2150-EB35-875DEDE679D0}"/>
              </a:ext>
            </a:extLst>
          </p:cNvPr>
          <p:cNvSpPr txBox="1"/>
          <p:nvPr/>
        </p:nvSpPr>
        <p:spPr>
          <a:xfrm>
            <a:off x="1361872" y="263322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5B367-DD6D-3CF7-C78A-803FE4A6489D}"/>
              </a:ext>
            </a:extLst>
          </p:cNvPr>
          <p:cNvSpPr txBox="1"/>
          <p:nvPr/>
        </p:nvSpPr>
        <p:spPr>
          <a:xfrm>
            <a:off x="165370" y="263322"/>
            <a:ext cx="1196502" cy="4616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*NEW*</a:t>
            </a:r>
          </a:p>
        </p:txBody>
      </p:sp>
    </p:spTree>
    <p:extLst>
      <p:ext uri="{BB962C8B-B14F-4D97-AF65-F5344CB8AC3E}">
        <p14:creationId xmlns:p14="http://schemas.microsoft.com/office/powerpoint/2010/main" val="176722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849B8E6F-F5D2-4BED-B203-62A35435DBE6}"/>
              </a:ext>
            </a:extLst>
          </p:cNvPr>
          <p:cNvSpPr/>
          <p:nvPr/>
        </p:nvSpPr>
        <p:spPr>
          <a:xfrm>
            <a:off x="5688901" y="3123363"/>
            <a:ext cx="469232" cy="31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AACFA0-1EFF-48DF-9DE8-C9A17D86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6" y="2299652"/>
            <a:ext cx="10572750" cy="3305175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C3CF86C-AEB1-46D9-BEE9-3A8B097E3AD3}"/>
              </a:ext>
            </a:extLst>
          </p:cNvPr>
          <p:cNvSpPr/>
          <p:nvPr/>
        </p:nvSpPr>
        <p:spPr>
          <a:xfrm>
            <a:off x="4260567" y="1146492"/>
            <a:ext cx="5104271" cy="670560"/>
          </a:xfrm>
          <a:prstGeom prst="wedgeRoundRectCallout">
            <a:avLst>
              <a:gd name="adj1" fmla="val -72205"/>
              <a:gd name="adj2" fmla="val 211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New tab added for investigators who choose to use cloud platforms for data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240A4-F629-45E5-B726-EAD3624A4BE4}"/>
              </a:ext>
            </a:extLst>
          </p:cNvPr>
          <p:cNvSpPr txBox="1"/>
          <p:nvPr/>
        </p:nvSpPr>
        <p:spPr>
          <a:xfrm>
            <a:off x="1981200" y="152400"/>
            <a:ext cx="421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Requesting Investigator: Access Web Form</a:t>
            </a:r>
          </a:p>
        </p:txBody>
      </p:sp>
    </p:spTree>
    <p:extLst>
      <p:ext uri="{BB962C8B-B14F-4D97-AF65-F5344CB8AC3E}">
        <p14:creationId xmlns:p14="http://schemas.microsoft.com/office/powerpoint/2010/main" val="373833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2F429-604D-F1B1-27A5-8FBAF04D859C}"/>
              </a:ext>
            </a:extLst>
          </p:cNvPr>
          <p:cNvSpPr txBox="1"/>
          <p:nvPr/>
        </p:nvSpPr>
        <p:spPr>
          <a:xfrm>
            <a:off x="1483006" y="241594"/>
            <a:ext cx="46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Institutional Signing Official: Access Web Form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371872-101F-E40A-00D9-9FE6FA25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29" y="610926"/>
            <a:ext cx="99742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58828-9F55-08A9-4088-AB2F3990172C}"/>
              </a:ext>
            </a:extLst>
          </p:cNvPr>
          <p:cNvSpPr txBox="1"/>
          <p:nvPr/>
        </p:nvSpPr>
        <p:spPr>
          <a:xfrm>
            <a:off x="165370" y="263322"/>
            <a:ext cx="1196502" cy="4616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*NEW*</a:t>
            </a:r>
          </a:p>
        </p:txBody>
      </p:sp>
    </p:spTree>
    <p:extLst>
      <p:ext uri="{BB962C8B-B14F-4D97-AF65-F5344CB8AC3E}">
        <p14:creationId xmlns:p14="http://schemas.microsoft.com/office/powerpoint/2010/main" val="248494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371BA15521B408F4062BF0AB3CB8A" ma:contentTypeVersion="14" ma:contentTypeDescription="Create a new document." ma:contentTypeScope="" ma:versionID="005c96a0defbb98802975837f75f9d7f">
  <xsd:schema xmlns:xsd="http://www.w3.org/2001/XMLSchema" xmlns:xs="http://www.w3.org/2001/XMLSchema" xmlns:p="http://schemas.microsoft.com/office/2006/metadata/properties" xmlns:ns2="f1ba1faa-8452-4047-a399-29aac9238fd8" xmlns:ns3="2f85a7fa-fa68-4ee1-b2cb-148fbce211a8" targetNamespace="http://schemas.microsoft.com/office/2006/metadata/properties" ma:root="true" ma:fieldsID="b57ecd2f4dc22a95102a2c31840a6518" ns2:_="" ns3:_="">
    <xsd:import namespace="f1ba1faa-8452-4047-a399-29aac9238fd8"/>
    <xsd:import namespace="2f85a7fa-fa68-4ee1-b2cb-148fbce21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1faa-8452-4047-a399-29aac923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5a7fa-fa68-4ee1-b2cb-148fbce21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6f3ece1-7b80-4883-88a7-72818d730da5}" ma:internalName="TaxCatchAll" ma:showField="CatchAllData" ma:web="2f85a7fa-fa68-4ee1-b2cb-148fbce211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a1faa-8452-4047-a399-29aac9238fd8">
      <Terms xmlns="http://schemas.microsoft.com/office/infopath/2007/PartnerControls"/>
    </lcf76f155ced4ddcb4097134ff3c332f>
    <TaxCatchAll xmlns="2f85a7fa-fa68-4ee1-b2cb-148fbce211a8" xsi:nil="true"/>
  </documentManagement>
</p:properties>
</file>

<file path=customXml/itemProps1.xml><?xml version="1.0" encoding="utf-8"?>
<ds:datastoreItem xmlns:ds="http://schemas.openxmlformats.org/officeDocument/2006/customXml" ds:itemID="{1D3ED877-0736-4E25-97AB-9F62733ABE01}">
  <ds:schemaRefs>
    <ds:schemaRef ds:uri="2f85a7fa-fa68-4ee1-b2cb-148fbce211a8"/>
    <ds:schemaRef ds:uri="f1ba1faa-8452-4047-a399-29aac9238f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D96125-FF28-4283-AE1A-E4516B5FC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FE065-AF7F-4035-8B93-92A6C8D88F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f85a7fa-fa68-4ee1-b2cb-148fbce211a8"/>
    <ds:schemaRef ds:uri="http://purl.org/dc/elements/1.1/"/>
    <ds:schemaRef ds:uri="http://schemas.microsoft.com/office/2006/metadata/properties"/>
    <ds:schemaRef ds:uri="f1ba1faa-8452-4047-a399-29aac9238fd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191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Feolo, Mike (NIH/NLM/NCBI) [E]</dc:creator>
  <cp:lastModifiedBy>Currie, Mikia (NIH/OD) [E]</cp:lastModifiedBy>
  <cp:revision>3</cp:revision>
  <dcterms:created xsi:type="dcterms:W3CDTF">2022-07-27T13:59:06Z</dcterms:created>
  <dcterms:modified xsi:type="dcterms:W3CDTF">2025-01-16T18:51:46Z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0x010100656371BA15521B408F4062BF0AB3CB8A</vt:lpwstr>
  </property>
  <property fmtid="{D5CDD505-2E9C-101B-9397-08002B2CF9AE}" pid="3" name="MediaServiceImageTags">
    <vt:lpwstr/>
  </property>
</Properties>
</file>