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420" r:id="rId2"/>
    <p:sldId id="426" r:id="rId3"/>
    <p:sldId id="452" r:id="rId4"/>
    <p:sldId id="432" r:id="rId5"/>
    <p:sldId id="451" r:id="rId6"/>
    <p:sldId id="434" r:id="rId7"/>
    <p:sldId id="435" r:id="rId8"/>
    <p:sldId id="437" r:id="rId9"/>
  </p:sldIdLst>
  <p:sldSz cx="9144000" cy="6858000" type="screen4x3"/>
  <p:notesSz cx="7010400" cy="9236075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unn, Melvin" initials="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CFD7D9"/>
    <a:srgbClr val="FF8000"/>
    <a:srgbClr val="8BA7A9"/>
    <a:srgbClr val="35001A"/>
    <a:srgbClr val="3F3F3F"/>
    <a:srgbClr val="2E0843"/>
    <a:srgbClr val="0024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6346" autoAdjust="0"/>
    <p:restoredTop sz="86456" autoAdjust="0"/>
  </p:normalViewPr>
  <p:slideViewPr>
    <p:cSldViewPr snapToGrid="0">
      <p:cViewPr>
        <p:scale>
          <a:sx n="97" d="100"/>
          <a:sy n="97" d="100"/>
        </p:scale>
        <p:origin x="-114" y="-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-2064" y="-84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 eaLnBrk="0" hangingPunct="0">
              <a:defRPr sz="1200">
                <a:latin typeface="Times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 eaLnBrk="0" hangingPunct="0">
              <a:defRPr sz="1200">
                <a:latin typeface="Times" charset="0"/>
                <a:cs typeface="+mn-cs"/>
              </a:defRPr>
            </a:lvl1pPr>
          </a:lstStyle>
          <a:p>
            <a:pPr>
              <a:defRPr/>
            </a:pPr>
            <a:fld id="{C84BB208-823A-4FAE-BDCC-C2C8726E709F}" type="datetimeFigureOut">
              <a:rPr lang="en-US"/>
              <a:pPr>
                <a:defRPr/>
              </a:pPr>
              <a:t>3/28/2013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38475" cy="461963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 eaLnBrk="0" hangingPunct="0">
              <a:defRPr sz="1200">
                <a:latin typeface="Times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772525"/>
            <a:ext cx="3038475" cy="461963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 eaLnBrk="0" hangingPunct="0">
              <a:defRPr sz="1200">
                <a:latin typeface="Times" charset="0"/>
                <a:cs typeface="+mn-cs"/>
              </a:defRPr>
            </a:lvl1pPr>
          </a:lstStyle>
          <a:p>
            <a:pPr>
              <a:defRPr/>
            </a:pPr>
            <a:fld id="{ACA5AAC8-2360-481B-8731-75E921773C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7607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387850"/>
            <a:ext cx="5140325" cy="41560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4113"/>
            <a:ext cx="3038475" cy="4619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774113"/>
            <a:ext cx="3038475" cy="4619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charset="0"/>
                <a:cs typeface="+mn-cs"/>
              </a:defRPr>
            </a:lvl1pPr>
          </a:lstStyle>
          <a:p>
            <a:pPr>
              <a:defRPr/>
            </a:pPr>
            <a:fld id="{F60B59E3-C850-4897-8A89-44F191C1AD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6764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FCEA129-14FE-43A9-A902-D91175AF1F47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Time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32FDD55-2066-4B36-924F-4A42E2B05DE1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6975" y="692150"/>
            <a:ext cx="4619625" cy="3463925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xfrm>
            <a:off x="701675" y="4386263"/>
            <a:ext cx="5607050" cy="4157662"/>
          </a:xfrm>
          <a:noFill/>
        </p:spPr>
        <p:txBody>
          <a:bodyPr lIns="92816" tIns="46408" rIns="92816" bIns="46408"/>
          <a:lstStyle/>
          <a:p>
            <a:endParaRPr lang="en-US" smtClean="0">
              <a:latin typeface="Times"/>
            </a:endParaRPr>
          </a:p>
          <a:p>
            <a:endParaRPr lang="en-US" smtClean="0">
              <a:latin typeface="Times"/>
            </a:endParaRPr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970338" y="8772525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816" tIns="46408" rIns="92816" bIns="46408" anchor="b"/>
          <a:lstStyle/>
          <a:p>
            <a:pPr algn="r"/>
            <a:fld id="{FB5D0D15-9F29-4E1C-A31D-C6C3FC83EBC9}" type="slidenum">
              <a:rPr lang="en-US" sz="1100">
                <a:latin typeface="Arial" charset="0"/>
              </a:rPr>
              <a:pPr algn="r"/>
              <a:t>2</a:t>
            </a:fld>
            <a:endParaRPr lang="en-US" sz="110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D80D08D-D6CD-46C3-A2FD-BFC422B7C875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6975" y="692150"/>
            <a:ext cx="4619625" cy="3463925"/>
          </a:xfrm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xfrm>
            <a:off x="701675" y="4386263"/>
            <a:ext cx="5607050" cy="4157662"/>
          </a:xfrm>
          <a:noFill/>
        </p:spPr>
        <p:txBody>
          <a:bodyPr lIns="92816" tIns="46408" rIns="92816" bIns="46408"/>
          <a:lstStyle/>
          <a:p>
            <a:endParaRPr lang="en-US" smtClean="0">
              <a:latin typeface="Times"/>
            </a:endParaRPr>
          </a:p>
        </p:txBody>
      </p:sp>
      <p:sp>
        <p:nvSpPr>
          <p:cNvPr id="30724" name="Slide Number Placeholder 3"/>
          <p:cNvSpPr txBox="1">
            <a:spLocks noGrp="1"/>
          </p:cNvSpPr>
          <p:nvPr/>
        </p:nvSpPr>
        <p:spPr bwMode="auto">
          <a:xfrm>
            <a:off x="3970338" y="8772525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816" tIns="46408" rIns="92816" bIns="46408" anchor="b"/>
          <a:lstStyle/>
          <a:p>
            <a:pPr algn="r"/>
            <a:fld id="{A5A894B8-DA74-49B0-937D-AB571956133C}" type="slidenum">
              <a:rPr lang="en-US" sz="1100">
                <a:latin typeface="Arial" charset="0"/>
              </a:rPr>
              <a:pPr algn="r"/>
              <a:t>5</a:t>
            </a:fld>
            <a:endParaRPr lang="en-US" sz="110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CSR_logo_noTag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44550" y="5326063"/>
            <a:ext cx="1403350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649413" y="501650"/>
            <a:ext cx="46212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138" y="2606933"/>
            <a:ext cx="7772400" cy="553998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>
            <a:lvl1pPr marL="0" indent="0" algn="l" rtl="0" eaLnBrk="1" fontAlgn="base" hangingPunct="1">
              <a:spcBef>
                <a:spcPct val="0"/>
              </a:spcBef>
              <a:spcAft>
                <a:spcPct val="0"/>
              </a:spcAft>
              <a:buNone/>
              <a:defRPr lang="en-US" sz="3000" b="1" smtClean="0">
                <a:solidFill>
                  <a:schemeClr val="tx2"/>
                </a:solidFill>
                <a:latin typeface="Arial Narrow" pitchFamily="34" charset="0"/>
                <a:ea typeface="+mj-ea"/>
                <a:cs typeface="+mj-cs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19138" y="4343400"/>
            <a:ext cx="3810000" cy="369332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l" rtl="0" eaLnBrk="1" fontAlgn="base" hangingPunct="1">
              <a:spcBef>
                <a:spcPct val="50000"/>
              </a:spcBef>
              <a:spcAft>
                <a:spcPct val="0"/>
              </a:spcAft>
              <a:buNone/>
              <a:defRPr lang="en-US" sz="1800" b="1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algn="l" rtl="0" eaLnBrk="1" fontAlgn="base" hangingPunct="1">
              <a:spcBef>
                <a:spcPct val="50000"/>
              </a:spcBef>
              <a:spcAft>
                <a:spcPct val="0"/>
              </a:spcAft>
              <a:buNone/>
              <a:defRPr lang="en-US" sz="1800" b="1" kern="1200" smtClean="0">
                <a:solidFill>
                  <a:srgbClr val="3F3F3F"/>
                </a:solidFill>
                <a:latin typeface="Arial" charset="0"/>
                <a:ea typeface="+mn-ea"/>
                <a:cs typeface="+mn-cs"/>
              </a:defRPr>
            </a:lvl2pPr>
            <a:lvl3pPr algn="l" rtl="0" eaLnBrk="1" fontAlgn="base" hangingPunct="1">
              <a:spcBef>
                <a:spcPct val="50000"/>
              </a:spcBef>
              <a:spcAft>
                <a:spcPct val="0"/>
              </a:spcAft>
              <a:buNone/>
              <a:defRPr lang="en-US" sz="1800" b="1" kern="1200" smtClean="0">
                <a:solidFill>
                  <a:srgbClr val="3F3F3F"/>
                </a:solidFill>
                <a:latin typeface="Arial" charset="0"/>
                <a:ea typeface="+mn-ea"/>
                <a:cs typeface="+mn-cs"/>
              </a:defRPr>
            </a:lvl3pPr>
            <a:lvl4pPr algn="l" rtl="0" eaLnBrk="1" fontAlgn="base" hangingPunct="1">
              <a:spcBef>
                <a:spcPct val="50000"/>
              </a:spcBef>
              <a:spcAft>
                <a:spcPct val="0"/>
              </a:spcAft>
              <a:buNone/>
              <a:defRPr lang="en-US" sz="1800" b="1" kern="1200" smtClean="0">
                <a:solidFill>
                  <a:srgbClr val="3F3F3F"/>
                </a:solidFill>
                <a:latin typeface="Arial" charset="0"/>
                <a:ea typeface="+mn-ea"/>
                <a:cs typeface="+mn-cs"/>
              </a:defRPr>
            </a:lvl4pPr>
            <a:lvl5pPr algn="l" rtl="0" eaLnBrk="1" fontAlgn="base" hangingPunct="1">
              <a:spcBef>
                <a:spcPct val="50000"/>
              </a:spcBef>
              <a:spcAft>
                <a:spcPct val="0"/>
              </a:spcAft>
              <a:buNone/>
              <a:defRPr lang="en-US" sz="1800" b="1" kern="1200" dirty="0">
                <a:solidFill>
                  <a:srgbClr val="3F3F3F"/>
                </a:solidFill>
                <a:latin typeface="Arial" charset="0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719138" y="3235886"/>
            <a:ext cx="7780337" cy="461665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en-US" sz="2400" b="0" smtClean="0">
                <a:solidFill>
                  <a:schemeClr val="accent2"/>
                </a:solidFill>
                <a:latin typeface="Arial Narrow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lang="en-US" sz="2400" b="0" smtClean="0">
                <a:solidFill>
                  <a:srgbClr val="35001A"/>
                </a:solidFill>
                <a:latin typeface="Arial Narrow" pitchFamily="34" charset="0"/>
                <a:ea typeface="+mj-ea"/>
                <a:cs typeface="+mj-cs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lang="en-US" sz="2400" b="0" smtClean="0">
                <a:solidFill>
                  <a:srgbClr val="35001A"/>
                </a:solidFill>
                <a:latin typeface="Arial Narrow" pitchFamily="34" charset="0"/>
                <a:ea typeface="+mj-ea"/>
                <a:cs typeface="+mj-cs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lang="en-US" sz="2400" b="0" smtClean="0">
                <a:solidFill>
                  <a:srgbClr val="35001A"/>
                </a:solidFill>
                <a:latin typeface="Arial Narrow" pitchFamily="34" charset="0"/>
                <a:ea typeface="+mj-ea"/>
                <a:cs typeface="+mj-cs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lang="en-US" sz="2400" b="0" dirty="0" smtClean="0">
                <a:solidFill>
                  <a:srgbClr val="35001A"/>
                </a:solidFill>
                <a:latin typeface="Arial Narrow" pitchFamily="34" charset="0"/>
                <a:ea typeface="+mj-ea"/>
                <a:cs typeface="+mj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950" y="1581150"/>
            <a:ext cx="7620000" cy="1836400"/>
          </a:xfr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>
              <a:lnSpc>
                <a:spcPct val="100000"/>
              </a:lnSpc>
              <a:spcAft>
                <a:spcPts val="400"/>
              </a:spcAft>
              <a:defRPr/>
            </a:lvl4pPr>
            <a:lvl5pPr>
              <a:lnSpc>
                <a:spcPct val="100000"/>
              </a:lnSpc>
              <a:spcAft>
                <a:spcPts val="400"/>
              </a:spcAf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DB545-507A-4D77-B0C3-D31A502ACBFF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SR_logo_noTag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44550" y="5326063"/>
            <a:ext cx="1403350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950" y="1581150"/>
            <a:ext cx="7620000" cy="1836400"/>
          </a:xfr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>
              <a:lnSpc>
                <a:spcPct val="100000"/>
              </a:lnSpc>
              <a:spcAft>
                <a:spcPts val="400"/>
              </a:spcAft>
              <a:defRPr/>
            </a:lvl4pPr>
            <a:lvl5pPr>
              <a:lnSpc>
                <a:spcPct val="100000"/>
              </a:lnSpc>
              <a:spcAft>
                <a:spcPts val="400"/>
              </a:spcAf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FD06F1-9CFC-488C-AFD8-B799F437E0A3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04800"/>
            <a:ext cx="6629400" cy="48736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51655"/>
            <a:ext cx="4040188" cy="523220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224676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51655"/>
            <a:ext cx="4041775" cy="523220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224676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445C93-A73F-4DAF-9B8B-BBA6211EE022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68EFCF-C2EE-46D8-8F31-2058143464DB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9945BE-3175-4C12-A1D6-E3A7919E923E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05000" y="450850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82738"/>
            <a:ext cx="7620000" cy="183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3613" y="6399213"/>
            <a:ext cx="34131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lang="en-US" sz="1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D5747FCA-F692-4E79-8F30-02202C7DBEC6}" type="slidenum">
              <a:rPr/>
              <a:pPr>
                <a:defRPr/>
              </a:pPr>
              <a:t>‹#›</a:t>
            </a:fld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3813175" y="6332538"/>
            <a:ext cx="4459288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800" dirty="0">
                <a:solidFill>
                  <a:schemeClr val="tx2"/>
                </a:solidFill>
                <a:latin typeface="Arial Narrow" pitchFamily="34" charset="0"/>
                <a:ea typeface="Verdana" pitchFamily="34" charset="0"/>
                <a:cs typeface="Calibri" pitchFamily="34" charset="0"/>
              </a:rPr>
              <a:t>Performance Measurement Tool (PMT)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4" r:id="rId2"/>
    <p:sldLayoutId id="2147483656" r:id="rId3"/>
    <p:sldLayoutId id="2147483653" r:id="rId4"/>
    <p:sldLayoutId id="2147483652" r:id="rId5"/>
    <p:sldLayoutId id="2147483651" r:id="rId6"/>
  </p:sldLayoutIdLst>
  <p:hf hdr="0" dt="0"/>
  <p:txStyles>
    <p:titleStyle>
      <a:lvl1pPr algn="l" rtl="0" eaLnBrk="0" fontAlgn="base" hangingPunct="0">
        <a:lnSpc>
          <a:spcPts val="31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 Narrow" pitchFamily="34" charset="0"/>
          <a:ea typeface="+mj-ea"/>
          <a:cs typeface="+mj-cs"/>
        </a:defRPr>
      </a:lvl1pPr>
      <a:lvl2pPr algn="l" rtl="0" eaLnBrk="0" fontAlgn="base" hangingPunct="0">
        <a:lnSpc>
          <a:spcPts val="31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 Narrow" pitchFamily="34" charset="0"/>
        </a:defRPr>
      </a:lvl2pPr>
      <a:lvl3pPr algn="l" rtl="0" eaLnBrk="0" fontAlgn="base" hangingPunct="0">
        <a:lnSpc>
          <a:spcPts val="31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 Narrow" pitchFamily="34" charset="0"/>
        </a:defRPr>
      </a:lvl3pPr>
      <a:lvl4pPr algn="l" rtl="0" eaLnBrk="0" fontAlgn="base" hangingPunct="0">
        <a:lnSpc>
          <a:spcPts val="31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 Narrow" pitchFamily="34" charset="0"/>
        </a:defRPr>
      </a:lvl4pPr>
      <a:lvl5pPr algn="l" rtl="0" eaLnBrk="0" fontAlgn="base" hangingPunct="0">
        <a:lnSpc>
          <a:spcPts val="31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 Narrow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35001A"/>
          </a:solidFill>
          <a:latin typeface="Arial Narrow Bold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35001A"/>
          </a:solidFill>
          <a:latin typeface="Arial Narrow Bold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35001A"/>
          </a:solidFill>
          <a:latin typeface="Arial Narrow Bold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35001A"/>
          </a:solidFill>
          <a:latin typeface="Arial Narrow Bold" charset="0"/>
        </a:defRPr>
      </a:lvl9pPr>
    </p:titleStyle>
    <p:bodyStyle>
      <a:lvl1pPr marL="233363" indent="-233363" algn="l" rtl="0" eaLnBrk="0" fontAlgn="base" hangingPunct="0">
        <a:spcBef>
          <a:spcPct val="0"/>
        </a:spcBef>
        <a:spcAft>
          <a:spcPts val="400"/>
        </a:spcAft>
        <a:buClr>
          <a:schemeClr val="accent2"/>
        </a:buClr>
        <a:buFont typeface="Wingdings" pitchFamily="2" charset="2"/>
        <a:buChar char="§"/>
        <a:defRPr lang="en-US" sz="2000" kern="1200" dirty="0">
          <a:solidFill>
            <a:schemeClr val="tx1"/>
          </a:solidFill>
          <a:latin typeface="Arial" charset="0"/>
          <a:ea typeface="+mn-ea"/>
          <a:cs typeface="+mn-cs"/>
        </a:defRPr>
      </a:lvl1pPr>
      <a:lvl2pPr marL="517525" indent="-284163" algn="l" rtl="0" eaLnBrk="0" fontAlgn="base" hangingPunct="0">
        <a:spcBef>
          <a:spcPct val="0"/>
        </a:spcBef>
        <a:spcAft>
          <a:spcPts val="400"/>
        </a:spcAft>
        <a:buClr>
          <a:schemeClr val="accent2"/>
        </a:buClr>
        <a:buFont typeface="Arial" charset="0"/>
        <a:buChar char="−"/>
        <a:defRPr lang="en-US" sz="2000" kern="1200" dirty="0">
          <a:solidFill>
            <a:schemeClr val="tx1"/>
          </a:solidFill>
          <a:latin typeface="Arial" charset="0"/>
          <a:ea typeface="+mn-ea"/>
          <a:cs typeface="+mn-cs"/>
        </a:defRPr>
      </a:lvl2pPr>
      <a:lvl3pPr marL="741363" indent="-223838" algn="l" rtl="0" eaLnBrk="0" fontAlgn="base" hangingPunct="0">
        <a:spcBef>
          <a:spcPct val="0"/>
        </a:spcBef>
        <a:spcAft>
          <a:spcPts val="400"/>
        </a:spcAft>
        <a:buClr>
          <a:schemeClr val="accent2"/>
        </a:buClr>
        <a:buFont typeface="Arial" charset="0"/>
        <a:buChar char="•"/>
        <a:defRPr lang="en-US" sz="2000" kern="1200" dirty="0">
          <a:solidFill>
            <a:schemeClr val="tx1"/>
          </a:solidFill>
          <a:latin typeface="Arial" charset="0"/>
          <a:ea typeface="+mn-ea"/>
          <a:cs typeface="+mn-cs"/>
        </a:defRPr>
      </a:lvl3pPr>
      <a:lvl4pPr marL="1027113" indent="-285750" algn="l" rtl="0" eaLnBrk="0" fontAlgn="base" hangingPunct="0">
        <a:spcBef>
          <a:spcPct val="0"/>
        </a:spcBef>
        <a:spcAft>
          <a:spcPts val="400"/>
        </a:spcAft>
        <a:buClr>
          <a:schemeClr val="accent2"/>
        </a:buClr>
        <a:buFont typeface="Arial" charset="0"/>
        <a:buChar char="−"/>
        <a:defRPr lang="en-US" sz="2000" kern="1200" dirty="0">
          <a:solidFill>
            <a:schemeClr val="tx1"/>
          </a:solidFill>
          <a:latin typeface="Arial" charset="0"/>
          <a:ea typeface="+mn-ea"/>
          <a:cs typeface="+mn-cs"/>
        </a:defRPr>
      </a:lvl4pPr>
      <a:lvl5pPr marL="1258888" indent="-231775" algn="l" rtl="0" eaLnBrk="0" fontAlgn="base" hangingPunct="0">
        <a:spcBef>
          <a:spcPct val="0"/>
        </a:spcBef>
        <a:spcAft>
          <a:spcPts val="400"/>
        </a:spcAft>
        <a:buClr>
          <a:schemeClr val="accent2"/>
        </a:buClr>
        <a:buFont typeface="Arial" charset="0"/>
        <a:buChar char="•"/>
        <a:defRPr lang="en-US" sz="2000" kern="1200" dirty="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310B2F"/>
        </a:buClr>
        <a:buChar char="»"/>
        <a:defRPr sz="2000">
          <a:solidFill>
            <a:srgbClr val="002448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310B2F"/>
        </a:buClr>
        <a:buChar char="»"/>
        <a:defRPr sz="2000">
          <a:solidFill>
            <a:srgbClr val="002448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310B2F"/>
        </a:buClr>
        <a:buChar char="»"/>
        <a:defRPr sz="2000">
          <a:solidFill>
            <a:srgbClr val="002448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310B2F"/>
        </a:buClr>
        <a:buChar char="»"/>
        <a:defRPr sz="2000">
          <a:solidFill>
            <a:srgbClr val="002448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95207"/>
            <a:ext cx="7772400" cy="3108543"/>
          </a:xfrm>
        </p:spPr>
        <p:txBody>
          <a:bodyPr/>
          <a:lstStyle/>
          <a:p>
            <a:pPr algn="ctr">
              <a:defRPr/>
            </a:pPr>
            <a:r>
              <a:rPr sz="3600" dirty="0">
                <a:solidFill>
                  <a:srgbClr val="000000"/>
                </a:solidFill>
                <a:latin typeface="Arial" charset="0"/>
                <a:cs typeface="Arial" charset="0"/>
              </a:rPr>
              <a:t>Performance Measurement Tool (PMT) </a:t>
            </a:r>
            <a:endParaRPr sz="36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sz="4400" dirty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sz="4400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sz="2800" b="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D</a:t>
            </a:r>
            <a:r>
              <a:rPr lang="en-US" sz="2800" b="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a</a:t>
            </a:r>
            <a:r>
              <a:rPr sz="2800" b="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ta Entry Pages</a:t>
            </a:r>
            <a:r>
              <a:rPr sz="3600" b="0" dirty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sz="3600" b="0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sz="2400" b="0" dirty="0">
                <a:solidFill>
                  <a:srgbClr val="000000"/>
                </a:solidFill>
                <a:latin typeface="Arial" charset="0"/>
                <a:cs typeface="Arial" charset="0"/>
              </a:rPr>
              <a:t>for</a:t>
            </a:r>
            <a:r>
              <a:rPr sz="2400" dirty="0">
                <a:solidFill>
                  <a:srgbClr val="000000"/>
                </a:solidFill>
                <a:latin typeface="Arial" charset="0"/>
                <a:cs typeface="Arial" charset="0"/>
              </a:rPr>
              <a:t/>
            </a:r>
            <a:br>
              <a:rPr sz="2400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sz="2800" b="0" dirty="0" smtClean="0">
                <a:solidFill>
                  <a:srgbClr val="800000"/>
                </a:solidFill>
                <a:latin typeface="Arial" charset="0"/>
                <a:cs typeface="Arial" charset="0"/>
              </a:rPr>
              <a:t>Drug </a:t>
            </a:r>
            <a:r>
              <a:rPr sz="2800" b="0" dirty="0">
                <a:solidFill>
                  <a:srgbClr val="800000"/>
                </a:solidFill>
                <a:latin typeface="Arial" charset="0"/>
                <a:cs typeface="Arial" charset="0"/>
              </a:rPr>
              <a:t>Court Program–Joint and Enhancement </a:t>
            </a:r>
            <a:endParaRPr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PMT Data Entry Pages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>
          <a:xfrm>
            <a:off x="742950" y="1581150"/>
            <a:ext cx="7620000" cy="2764859"/>
          </a:xfrm>
        </p:spPr>
        <p:txBody>
          <a:bodyPr/>
          <a:lstStyle/>
          <a:p>
            <a:pPr marL="609600" indent="-609600" eaLnBrk="1" hangingPunct="1">
              <a:spcBef>
                <a:spcPts val="600"/>
              </a:spcBef>
              <a:buFontTx/>
              <a:buNone/>
            </a:pPr>
            <a:r>
              <a:rPr sz="1800" dirty="0" smtClean="0"/>
              <a:t>Log In </a:t>
            </a:r>
          </a:p>
          <a:p>
            <a:pPr marL="609600" indent="-609600" eaLnBrk="1" hangingPunct="1">
              <a:spcBef>
                <a:spcPts val="600"/>
              </a:spcBef>
              <a:buFontTx/>
              <a:buNone/>
            </a:pPr>
            <a:r>
              <a:rPr sz="1800" dirty="0" smtClean="0"/>
              <a:t>General Award Information Page </a:t>
            </a:r>
            <a:r>
              <a:rPr sz="1800" i="1" dirty="0" smtClean="0"/>
              <a:t>(one-time data entry) </a:t>
            </a:r>
            <a:endParaRPr sz="1800" i="1" dirty="0"/>
          </a:p>
          <a:p>
            <a:pPr marL="609600" indent="-609600" eaLnBrk="1" hangingPunct="1">
              <a:spcBef>
                <a:spcPts val="600"/>
              </a:spcBef>
              <a:buFontTx/>
              <a:buNone/>
            </a:pPr>
            <a:r>
              <a:rPr sz="1800" dirty="0" smtClean="0"/>
              <a:t>Program Characteristics  </a:t>
            </a:r>
            <a:r>
              <a:rPr sz="1800" i="1" dirty="0" smtClean="0"/>
              <a:t>(one-time data entry)</a:t>
            </a:r>
            <a:endParaRPr sz="1800" i="1" dirty="0"/>
          </a:p>
          <a:p>
            <a:pPr marL="609600" indent="-609600"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sz="1800" dirty="0" smtClean="0"/>
              <a:t>Data Entry </a:t>
            </a:r>
            <a:r>
              <a:rPr sz="1800" i="1" dirty="0" smtClean="0"/>
              <a:t>(quarterly data entry)</a:t>
            </a:r>
          </a:p>
          <a:p>
            <a:pPr marL="609600" indent="-609600" eaLnBrk="1" hangingPunct="1">
              <a:spcBef>
                <a:spcPts val="600"/>
              </a:spcBef>
              <a:buNone/>
            </a:pPr>
            <a:r>
              <a:rPr lang="en-US" sz="1800" dirty="0"/>
              <a:t>Create A Report </a:t>
            </a:r>
            <a:r>
              <a:rPr lang="en-US" sz="1800" i="1" dirty="0"/>
              <a:t>(</a:t>
            </a:r>
            <a:r>
              <a:rPr lang="en-US" sz="1200" i="1" dirty="0"/>
              <a:t>This is not a data entry page. Upon initiating </a:t>
            </a:r>
            <a:r>
              <a:rPr lang="en-US" sz="1200" i="1" dirty="0" smtClean="0"/>
              <a:t>the creation </a:t>
            </a:r>
            <a:r>
              <a:rPr lang="en-US" sz="1200" i="1" dirty="0"/>
              <a:t>of this report it helps the </a:t>
            </a:r>
            <a:r>
              <a:rPr lang="en-US" sz="1200" i="1" dirty="0" smtClean="0"/>
              <a:t>			grantee </a:t>
            </a:r>
            <a:r>
              <a:rPr lang="en-US" sz="1200" i="1" dirty="0"/>
              <a:t>to pull saved </a:t>
            </a:r>
            <a:r>
              <a:rPr lang="en-US" sz="1200" i="1" dirty="0" smtClean="0"/>
              <a:t>data </a:t>
            </a:r>
            <a:r>
              <a:rPr lang="en-US" sz="1200" i="1" dirty="0"/>
              <a:t>into a downloadable </a:t>
            </a:r>
            <a:r>
              <a:rPr lang="en-US" sz="1200" i="1" dirty="0" smtClean="0"/>
              <a:t>report </a:t>
            </a:r>
            <a:r>
              <a:rPr lang="en-US" sz="1200" i="1" dirty="0"/>
              <a:t>to submit to OJJDP.  It </a:t>
            </a:r>
            <a:r>
              <a:rPr lang="en-US" sz="1200" i="1" dirty="0" smtClean="0"/>
              <a:t>is 			created </a:t>
            </a:r>
            <a:r>
              <a:rPr lang="en-US" sz="1200" i="1" dirty="0"/>
              <a:t>once a year </a:t>
            </a:r>
            <a:r>
              <a:rPr lang="en-US" sz="1200" i="1" dirty="0" smtClean="0"/>
              <a:t>or </a:t>
            </a:r>
            <a:r>
              <a:rPr lang="en-US" sz="1200" i="1" dirty="0"/>
              <a:t>2 times per year, depends on </a:t>
            </a:r>
            <a:r>
              <a:rPr lang="en-US" sz="1200" i="1" dirty="0" smtClean="0"/>
              <a:t>the </a:t>
            </a:r>
            <a:r>
              <a:rPr lang="en-US" sz="1200" i="1" dirty="0"/>
              <a:t>grant program</a:t>
            </a:r>
            <a:r>
              <a:rPr lang="en-US" sz="1200" i="1" dirty="0" smtClean="0"/>
              <a:t>).</a:t>
            </a:r>
            <a:endParaRPr lang="en-US" sz="1200" i="1" dirty="0"/>
          </a:p>
          <a:p>
            <a:pPr marL="609600" indent="-609600" eaLnBrk="1" hangingPunct="1">
              <a:spcBef>
                <a:spcPts val="600"/>
              </a:spcBef>
              <a:buFont typeface="Wingdings" pitchFamily="2" charset="2"/>
              <a:buNone/>
            </a:pPr>
            <a:endParaRPr sz="1800" i="1" dirty="0" smtClean="0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ECBA9B-5E49-4B6C-A404-40FE92E71BBE}" type="slidenum">
              <a:rPr/>
              <a:pPr>
                <a:defRPr/>
              </a:pPr>
              <a:t>2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 </a:t>
            </a:r>
            <a:r>
              <a:rPr lang="en-US" dirty="0"/>
              <a:t>In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9CE384-0E20-46A3-B491-EC72B208B23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343" y="1174986"/>
            <a:ext cx="6383338" cy="4819414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5508406" y="4915651"/>
            <a:ext cx="3352800" cy="5847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600" dirty="0"/>
              <a:t>Enter your </a:t>
            </a:r>
            <a:r>
              <a:rPr lang="en-US" sz="1600" b="1" dirty="0" smtClean="0">
                <a:solidFill>
                  <a:srgbClr val="800000"/>
                </a:solidFill>
              </a:rPr>
              <a:t>user ID </a:t>
            </a:r>
            <a:r>
              <a:rPr lang="en-US" sz="1600" b="1" dirty="0">
                <a:solidFill>
                  <a:srgbClr val="800000"/>
                </a:solidFill>
              </a:rPr>
              <a:t>and password </a:t>
            </a:r>
            <a:r>
              <a:rPr lang="en-US" sz="1600" dirty="0"/>
              <a:t>to </a:t>
            </a:r>
            <a:r>
              <a:rPr lang="en-US" sz="1600" dirty="0" smtClean="0"/>
              <a:t>enter the system.</a:t>
            </a:r>
            <a:endParaRPr lang="en-US" sz="1600" dirty="0"/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 flipH="1">
            <a:off x="2911973" y="5208039"/>
            <a:ext cx="2596432" cy="0"/>
          </a:xfrm>
          <a:prstGeom prst="line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4670206" y="2473795"/>
            <a:ext cx="4191000" cy="338554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600" b="1" dirty="0" smtClean="0">
                <a:solidFill>
                  <a:srgbClr val="0000FF"/>
                </a:solidFill>
              </a:rPr>
              <a:t>https://www.bjaperformancetools.org</a:t>
            </a:r>
            <a:endParaRPr lang="en-US" sz="1600" b="1" dirty="0">
              <a:solidFill>
                <a:srgbClr val="0000FF"/>
              </a:solidFill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310661" y="1083216"/>
            <a:ext cx="17027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>
                    <a:lumMod val="50000"/>
                    <a:lumOff val="50000"/>
                  </a:sysClr>
                </a:solidFill>
                <a:effectLst/>
                <a:uLnTx/>
                <a:uFillTx/>
                <a:latin typeface="Arial Narrow" pitchFamily="34" charset="0"/>
              </a:rPr>
              <a:t>PMT Website</a:t>
            </a:r>
            <a:endParaRPr kumimoji="0" lang="en-US" b="0" i="1" u="none" strike="noStrike" kern="0" cap="none" spc="0" normalizeH="0" baseline="0" noProof="0" dirty="0">
              <a:ln>
                <a:noFill/>
              </a:ln>
              <a:solidFill>
                <a:sysClr val="windowText" lastClr="000000">
                  <a:lumMod val="50000"/>
                  <a:lumOff val="50000"/>
                </a:sysClr>
              </a:solidFill>
              <a:effectLst/>
              <a:uLnTx/>
              <a:uFillTx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2855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General Award Information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1F6762-DB98-4E7C-9FF9-BEAA328A55C0}" type="slidenum">
              <a:rPr smtClean="0"/>
              <a:pPr>
                <a:defRPr/>
              </a:pPr>
              <a:t>4</a:t>
            </a:fld>
            <a:endParaRPr dirty="0"/>
          </a:p>
        </p:txBody>
      </p:sp>
      <p:pic>
        <p:nvPicPr>
          <p:cNvPr id="28675" name="Picture 2" descr="General award information location and populatin served" title="General award informati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225" y="1077913"/>
            <a:ext cx="5233988" cy="48990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5849938" y="2126456"/>
            <a:ext cx="2790825" cy="132343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600" dirty="0">
                <a:latin typeface="Arial" charset="0"/>
              </a:rPr>
              <a:t>The General Award Information page is intended to capture info about the location and population served with this award. </a:t>
            </a:r>
          </a:p>
        </p:txBody>
      </p:sp>
      <p:sp>
        <p:nvSpPr>
          <p:cNvPr id="8" name="Oval 7"/>
          <p:cNvSpPr/>
          <p:nvPr/>
        </p:nvSpPr>
        <p:spPr>
          <a:xfrm>
            <a:off x="366713" y="5186363"/>
            <a:ext cx="552450" cy="49688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Line 17"/>
          <p:cNvSpPr>
            <a:spLocks noChangeShapeType="1"/>
          </p:cNvSpPr>
          <p:nvPr/>
        </p:nvSpPr>
        <p:spPr bwMode="auto">
          <a:xfrm flipH="1">
            <a:off x="1257300" y="5521325"/>
            <a:ext cx="1127125" cy="7938"/>
          </a:xfrm>
          <a:prstGeom prst="line">
            <a:avLst/>
          </a:prstGeom>
          <a:noFill/>
          <a:ln w="38100">
            <a:solidFill>
              <a:schemeClr val="tx1">
                <a:lumMod val="50000"/>
                <a:lumOff val="50000"/>
              </a:schemeClr>
            </a:solidFill>
            <a:round/>
            <a:headEnd/>
            <a:tailEnd type="triangle" w="med" len="med"/>
          </a:ln>
          <a:extLst/>
        </p:spPr>
        <p:txBody>
          <a:bodyPr/>
          <a:lstStyle/>
          <a:p>
            <a:pPr>
              <a:defRPr/>
            </a:pPr>
            <a:endParaRPr lang="en-US">
              <a:latin typeface="Times" pitchFamily="18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91060" y="111810"/>
            <a:ext cx="2590800" cy="1426534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ONE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TIME </a:t>
            </a: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SETUP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FF0000"/>
                </a:solidFill>
                <a:latin typeface="Arial Narrow" pitchFamily="34" charset="0"/>
              </a:rPr>
              <a:t>Responses are carried over to the next reporting period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2" descr="Program specific information" title="Program characteristic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9163" y="1008063"/>
            <a:ext cx="6556375" cy="504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Program Characteristics</a:t>
            </a:r>
          </a:p>
        </p:txBody>
      </p:sp>
      <p:sp>
        <p:nvSpPr>
          <p:cNvPr id="15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F57BA9-8A40-48F9-A9BE-ABDEA3D6EF29}" type="slidenum">
              <a:rPr/>
              <a:pPr>
                <a:defRPr/>
              </a:pPr>
              <a:t>5</a:t>
            </a:fld>
            <a:endParaRPr/>
          </a:p>
        </p:txBody>
      </p:sp>
      <p:sp>
        <p:nvSpPr>
          <p:cNvPr id="8" name="Oval 7"/>
          <p:cNvSpPr/>
          <p:nvPr/>
        </p:nvSpPr>
        <p:spPr>
          <a:xfrm>
            <a:off x="919163" y="5186363"/>
            <a:ext cx="552450" cy="49688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5849938" y="1795462"/>
            <a:ext cx="3124200" cy="13239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233363" indent="-233363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spcBef>
                <a:spcPct val="50000"/>
              </a:spcBef>
              <a:defRPr/>
            </a:pPr>
            <a:r>
              <a:rPr lang="en-US" sz="1600" dirty="0" smtClean="0">
                <a:cs typeface="Arial" pitchFamily="34" charset="0"/>
              </a:rPr>
              <a:t>Program characteristics are intended </a:t>
            </a:r>
            <a:r>
              <a:rPr lang="en-US" sz="1600" dirty="0">
                <a:cs typeface="Arial" pitchFamily="34" charset="0"/>
              </a:rPr>
              <a:t>to capture </a:t>
            </a:r>
            <a:r>
              <a:rPr lang="en-US" sz="1600" dirty="0" smtClean="0">
                <a:cs typeface="Arial" pitchFamily="34" charset="0"/>
              </a:rPr>
              <a:t>information specific to your program and are only asked once (referred to as baseline data). </a:t>
            </a:r>
            <a:endParaRPr lang="en-US" sz="1600" dirty="0"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430910" y="124742"/>
            <a:ext cx="2590800" cy="12070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Arial Narrow" pitchFamily="34" charset="0"/>
              </a:rPr>
              <a:t>ONE TIME DATA ENTRY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Arial Narrow" pitchFamily="34" charset="0"/>
              </a:rPr>
              <a:t>Responses are carried over to the next reporting period</a:t>
            </a:r>
            <a:endParaRPr lang="en-US" sz="2000" b="1" dirty="0">
              <a:solidFill>
                <a:srgbClr val="FF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Data Entry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A67D68-EF14-4296-8209-92B5E9D95794}" type="slidenum">
              <a:rPr smtClean="0"/>
              <a:pPr>
                <a:defRPr/>
              </a:pPr>
              <a:t>6</a:t>
            </a:fld>
            <a:endParaRPr dirty="0"/>
          </a:p>
        </p:txBody>
      </p:sp>
      <p:pic>
        <p:nvPicPr>
          <p:cNvPr id="32771" name="Picture 2" descr="Enhancement program level measures" title="Data entr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9288" y="1028700"/>
            <a:ext cx="6553200" cy="50133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6430910" y="124742"/>
            <a:ext cx="2590800" cy="1207032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QUARTERLY DATA ENTRY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Data Entry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554088-D146-48FF-BF2C-207A8B9C6CDB}" type="slidenum">
              <a:rPr smtClean="0"/>
              <a:pPr>
                <a:defRPr/>
              </a:pPr>
              <a:t>7</a:t>
            </a:fld>
            <a:endParaRPr dirty="0"/>
          </a:p>
        </p:txBody>
      </p:sp>
      <p:pic>
        <p:nvPicPr>
          <p:cNvPr id="33795" name="Picture 2" descr="Ethnicity, race and gender information" title="Data entr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688" y="1347788"/>
            <a:ext cx="6088062" cy="44989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6430910" y="124742"/>
            <a:ext cx="2590800" cy="1207032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QUARTERLY DATA ENTRY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Narrative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4BB3D9-D1F0-42D6-97DC-ED61598260DC}" type="slidenum">
              <a:rPr smtClean="0"/>
              <a:pPr>
                <a:defRPr/>
              </a:pPr>
              <a:t>8</a:t>
            </a:fld>
            <a:endParaRPr dirty="0"/>
          </a:p>
        </p:txBody>
      </p:sp>
      <p:pic>
        <p:nvPicPr>
          <p:cNvPr id="35843" name="Picture 2" descr="Narrative information" title="Narrativ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46200" y="1079500"/>
            <a:ext cx="6489700" cy="49879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00050" y="1296988"/>
            <a:ext cx="8382000" cy="110807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600" b="1">
                <a:latin typeface="Arial" charset="0"/>
              </a:rPr>
              <a:t>When entering data for the October–December and April–June reporting periods,</a:t>
            </a:r>
            <a:r>
              <a:rPr lang="en-US" sz="1600">
                <a:latin typeface="Arial" charset="0"/>
              </a:rPr>
              <a:t> you are asked to answer 7 narrative questions required of all BJA grantees. The questions are based on the previous </a:t>
            </a:r>
            <a:r>
              <a:rPr lang="en-US" sz="1600" b="1">
                <a:latin typeface="Arial" charset="0"/>
              </a:rPr>
              <a:t>6 months of activity</a:t>
            </a:r>
            <a:r>
              <a:rPr lang="en-US" sz="1600">
                <a:latin typeface="Arial" charset="0"/>
              </a:rPr>
              <a:t>, regardless of whether or not your award was considered “operational.”</a:t>
            </a:r>
          </a:p>
        </p:txBody>
      </p:sp>
      <p:sp>
        <p:nvSpPr>
          <p:cNvPr id="8" name="Rectangle 7"/>
          <p:cNvSpPr/>
          <p:nvPr/>
        </p:nvSpPr>
        <p:spPr>
          <a:xfrm>
            <a:off x="6430910" y="124742"/>
            <a:ext cx="2590800" cy="1392086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itchFamily="34" charset="0"/>
                <a:cs typeface="+mn-cs"/>
              </a:rPr>
              <a:t>There are 7 narrative questions.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kern="0" dirty="0" smtClean="0">
                <a:solidFill>
                  <a:srgbClr val="FF0000"/>
                </a:solidFill>
                <a:latin typeface="Arial Narrow" pitchFamily="34" charset="0"/>
                <a:cs typeface="+mn-cs"/>
              </a:rPr>
              <a:t>Grantee p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itchFamily="34" charset="0"/>
                <a:cs typeface="+mn-cs"/>
              </a:rPr>
              <a:t>rovides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itchFamily="34" charset="0"/>
                <a:cs typeface="+mn-cs"/>
              </a:rPr>
              <a:t> responses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itchFamily="34" charset="0"/>
                <a:cs typeface="+mn-cs"/>
              </a:rPr>
              <a:t>2 times per year.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Narrow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53&quot;&gt;&lt;property id=&quot;20148&quot; value=&quot;5&quot;/&gt;&lt;property id=&quot;20300&quot; value=&quot;Slide 1&quot;/&gt;&lt;property id=&quot;20307&quot; value=&quot;420&quot;/&gt;&lt;/object&gt;&lt;object type=&quot;3&quot; unique_id=&quot;10054&quot;&gt;&lt;property id=&quot;20148&quot; value=&quot;5&quot;/&gt;&lt;property id=&quot;20300&quot; value=&quot;Slide 2 - &amp;quot;Terms Used&amp;quot;&quot;/&gt;&lt;property id=&quot;20307&quot; value=&quot;425&quot;/&gt;&lt;/object&gt;&lt;object type=&quot;3&quot; unique_id=&quot;10055&quot;&gt;&lt;property id=&quot;20148&quot; value=&quot;5&quot;/&gt;&lt;property id=&quot;20300&quot; value=&quot;Slide 3 - &amp;quot;Overview&amp;quot;&quot;/&gt;&lt;property id=&quot;20307&quot; value=&quot;421&quot;/&gt;&lt;/object&gt;&lt;object type=&quot;3&quot; unique_id=&quot;10056&quot;&gt;&lt;property id=&quot;20148&quot; value=&quot;5&quot;/&gt;&lt;property id=&quot;20300&quot; value=&quot;Slide 4 - &amp;quot;Overview&amp;quot;&quot;/&gt;&lt;property id=&quot;20307&quot; value=&quot;422&quot;/&gt;&lt;/object&gt;&lt;object type=&quot;3&quot; unique_id=&quot;10057&quot;&gt;&lt;property id=&quot;20148&quot; value=&quot;5&quot;/&gt;&lt;property id=&quot;20300&quot; value=&quot;Slide 5 - &amp;quot;PMT Reporting Schedule&amp;quot;&quot;/&gt;&lt;property id=&quot;20307&quot; value=&quot;424&quot;/&gt;&lt;/object&gt;&lt;object type=&quot;3&quot; unique_id=&quot;10058&quot;&gt;&lt;property id=&quot;20148&quot; value=&quot;5&quot;/&gt;&lt;property id=&quot;20300&quot; value=&quot;Slide 6 - &amp;quot;PMT Step-by-Step&amp;quot;&quot;/&gt;&lt;property id=&quot;20307&quot; value=&quot;426&quot;/&gt;&lt;/object&gt;&lt;object type=&quot;3&quot; unique_id=&quot;10059&quot;&gt;&lt;property id=&quot;20148&quot; value=&quot;5&quot;/&gt;&lt;property id=&quot;20300&quot; value=&quot;Slide 7 - &amp;quot;Step 1: Log In&amp;quot;&quot;/&gt;&lt;property id=&quot;20307&quot; value=&quot;427&quot;/&gt;&lt;/object&gt;&lt;object type=&quot;3&quot; unique_id=&quot;10060&quot;&gt;&lt;property id=&quot;20148&quot; value=&quot;5&quot;/&gt;&lt;property id=&quot;20300&quot; value=&quot;Slide 8 - &amp;quot;Step 2: Profile&amp;quot;&quot;/&gt;&lt;property id=&quot;20307&quot; value=&quot;428&quot;/&gt;&lt;/object&gt;&lt;object type=&quot;3&quot; unique_id=&quot;10061&quot;&gt;&lt;property id=&quot;20148&quot; value=&quot;5&quot;/&gt;&lt;property id=&quot;20300&quot; value=&quot;Slide 9 - &amp;quot;Step 3: Information and Resources&amp;quot;&quot;/&gt;&lt;property id=&quot;20307&quot; value=&quot;429&quot;/&gt;&lt;/object&gt;&lt;object type=&quot;3&quot; unique_id=&quot;10062&quot;&gt;&lt;property id=&quot;20148&quot; value=&quot;5&quot;/&gt;&lt;property id=&quot;20300&quot; value=&quot;Slide 10 - &amp;quot;Step 4: Grantee Federal Awards&amp;quot;&quot;/&gt;&lt;property id=&quot;20307&quot; value=&quot;430&quot;/&gt;&lt;/object&gt;&lt;object type=&quot;3&quot; unique_id=&quot;10063&quot;&gt;&lt;property id=&quot;20148&quot; value=&quot;5&quot;/&gt;&lt;property id=&quot;20300&quot; value=&quot;Slide 11 - &amp;quot;Step 4: Grantee Federal Awards&amp;quot;&quot;/&gt;&lt;property id=&quot;20307&quot; value=&quot;431&quot;/&gt;&lt;/object&gt;&lt;object type=&quot;3&quot; unique_id=&quot;10064&quot;&gt;&lt;property id=&quot;20148&quot; value=&quot;5&quot;/&gt;&lt;property id=&quot;20300&quot; value=&quot;Slide 12 - &amp;quot;Step 5: General Award Information&amp;quot;&quot;/&gt;&lt;property id=&quot;20307&quot; value=&quot;432&quot;/&gt;&lt;/object&gt;&lt;object type=&quot;3&quot; unique_id=&quot;10065&quot;&gt;&lt;property id=&quot;20148&quot; value=&quot;5&quot;/&gt;&lt;property id=&quot;20300&quot; value=&quot;Slide 13 - &amp;quot;Step 6: Program Characteristics&amp;quot;&quot;/&gt;&lt;property id=&quot;20307&quot; value=&quot;451&quot;/&gt;&lt;/object&gt;&lt;object type=&quot;3&quot; unique_id=&quot;10066&quot;&gt;&lt;property id=&quot;20148&quot; value=&quot;5&quot;/&gt;&lt;property id=&quot;20300&quot; value=&quot;Slide 14 - &amp;quot;Step 7: Data Entry&amp;quot;&quot;/&gt;&lt;property id=&quot;20307&quot; value=&quot;433&quot;/&gt;&lt;/object&gt;&lt;object type=&quot;3&quot; unique_id=&quot;10067&quot;&gt;&lt;property id=&quot;20148&quot; value=&quot;5&quot;/&gt;&lt;property id=&quot;20300&quot; value=&quot;Slide 15 - &amp;quot;Step 7: Data Entry&amp;quot;&quot;/&gt;&lt;property id=&quot;20307&quot; value=&quot;434&quot;/&gt;&lt;/object&gt;&lt;object type=&quot;3&quot; unique_id=&quot;10068&quot;&gt;&lt;property id=&quot;20148&quot; value=&quot;5&quot;/&gt;&lt;property id=&quot;20300&quot; value=&quot;Slide 16 - &amp;quot;Step 7: Data Entry&amp;quot;&quot;/&gt;&lt;property id=&quot;20307&quot; value=&quot;435&quot;/&gt;&lt;/object&gt;&lt;object type=&quot;3&quot; unique_id=&quot;10069&quot;&gt;&lt;property id=&quot;20148&quot; value=&quot;5&quot;/&gt;&lt;property id=&quot;20300&quot; value=&quot;Slide 17 - &amp;quot;Step 7: Data Entry&amp;quot;&quot;/&gt;&lt;property id=&quot;20307&quot; value=&quot;436&quot;/&gt;&lt;/object&gt;&lt;object type=&quot;3&quot; unique_id=&quot;10070&quot;&gt;&lt;property id=&quot;20148&quot; value=&quot;5&quot;/&gt;&lt;property id=&quot;20300&quot; value=&quot;Slide 18 - &amp;quot;Step 7a: Narrative&amp;quot;&quot;/&gt;&lt;property id=&quot;20307&quot; value=&quot;437&quot;/&gt;&lt;/object&gt;&lt;object type=&quot;3&quot; unique_id=&quot;10071&quot;&gt;&lt;property id=&quot;20148&quot; value=&quot;5&quot;/&gt;&lt;property id=&quot;20300&quot; value=&quot;Slide 19 - &amp;quot;Step 7: Data Entry&amp;quot;&quot;/&gt;&lt;property id=&quot;20307&quot; value=&quot;438&quot;/&gt;&lt;/object&gt;&lt;object type=&quot;3&quot; unique_id=&quot;10072&quot;&gt;&lt;property id=&quot;20148&quot; value=&quot;5&quot;/&gt;&lt;property id=&quot;20300&quot; value=&quot;Slide 20 - &amp;quot;Step 8: Create a Report&amp;quot;&quot;/&gt;&lt;property id=&quot;20307&quot; value=&quot;439&quot;/&gt;&lt;/object&gt;&lt;object type=&quot;3&quot; unique_id=&quot;10073&quot;&gt;&lt;property id=&quot;20148&quot; value=&quot;5&quot;/&gt;&lt;property id=&quot;20300&quot; value=&quot;Slide 21 - &amp;quot;Step 8: Create a Report&amp;quot;&quot;/&gt;&lt;property id=&quot;20307&quot; value=&quot;440&quot;/&gt;&lt;/object&gt;&lt;object type=&quot;3&quot; unique_id=&quot;10074&quot;&gt;&lt;property id=&quot;20148&quot; value=&quot;5&quot;/&gt;&lt;property id=&quot;20300&quot; value=&quot;Slide 22 - &amp;quot;Step 8: Create a Report&amp;quot;&quot;/&gt;&lt;property id=&quot;20307&quot; value=&quot;441&quot;/&gt;&lt;/object&gt;&lt;object type=&quot;3&quot; unique_id=&quot;10075&quot;&gt;&lt;property id=&quot;20148&quot; value=&quot;5&quot;/&gt;&lt;property id=&quot;20300&quot; value=&quot;Slide 23 - &amp;quot;Step 8: Create a Report&amp;quot;&quot;/&gt;&lt;property id=&quot;20307&quot; value=&quot;442&quot;/&gt;&lt;/object&gt;&lt;object type=&quot;3&quot; unique_id=&quot;10076&quot;&gt;&lt;property id=&quot;20148&quot; value=&quot;5&quot;/&gt;&lt;property id=&quot;20300&quot; value=&quot;Slide 24 - &amp;quot;Step 8: Create a Report&amp;quot;&quot;/&gt;&lt;property id=&quot;20307&quot; value=&quot;443&quot;/&gt;&lt;/object&gt;&lt;object type=&quot;3&quot; unique_id=&quot;10077&quot;&gt;&lt;property id=&quot;20148&quot; value=&quot;5&quot;/&gt;&lt;property id=&quot;20300&quot; value=&quot;Slide 25 - &amp;quot;Step 9: Upload Report into the GMS&amp;quot;&quot;/&gt;&lt;property id=&quot;20307&quot; value=&quot;444&quot;/&gt;&lt;/object&gt;&lt;object type=&quot;3&quot; unique_id=&quot;10078&quot;&gt;&lt;property id=&quot;20148&quot; value=&quot;5&quot;/&gt;&lt;property id=&quot;20300&quot; value=&quot;Slide 26 - &amp;quot;Helpful Hints&amp;quot;&quot;/&gt;&lt;property id=&quot;20307&quot; value=&quot;446&quot;/&gt;&lt;/object&gt;&lt;object type=&quot;3&quot; unique_id=&quot;10079&quot;&gt;&lt;property id=&quot;20148&quot; value=&quot;5&quot;/&gt;&lt;property id=&quot;20300&quot; value=&quot;Slide 27 - &amp;quot;Helpful Hints&amp;quot;&quot;/&gt;&lt;property id=&quot;20307&quot; value=&quot;447&quot;/&gt;&lt;/object&gt;&lt;object type=&quot;3&quot; unique_id=&quot;10080&quot;&gt;&lt;property id=&quot;20148&quot; value=&quot;5&quot;/&gt;&lt;property id=&quot;20300&quot; value=&quot;Slide 28 - &amp;quot;Helpful Hints&amp;quot;&quot;/&gt;&lt;property id=&quot;20307&quot; value=&quot;445&quot;/&gt;&lt;/object&gt;&lt;object type=&quot;3&quot; unique_id=&quot;10081&quot;&gt;&lt;property id=&quot;20148&quot; value=&quot;5&quot;/&gt;&lt;property id=&quot;20300&quot; value=&quot;Slide 29 - &amp;quot;Helpful Hints&amp;quot;&quot;/&gt;&lt;property id=&quot;20307&quot; value=&quot;448&quot;/&gt;&lt;/object&gt;&lt;object type=&quot;3&quot; unique_id=&quot;10082&quot;&gt;&lt;property id=&quot;20148&quot; value=&quot;5&quot;/&gt;&lt;property id=&quot;20300&quot; value=&quot;Slide 30 - &amp;quot;Helpful Hints&amp;quot;&quot;/&gt;&lt;property id=&quot;20307&quot; value=&quot;449&quot;/&gt;&lt;/object&gt;&lt;object type=&quot;3&quot; unique_id=&quot;10083&quot;&gt;&lt;property id=&quot;20148&quot; value=&quot;5&quot;/&gt;&lt;property id=&quot;20300&quot; value=&quot;Slide 31 - &amp;quot;Thank you!&amp;quot;&quot;/&gt;&lt;property id=&quot;20307&quot; value=&quot;450&quot;/&gt;&lt;/object&gt;&lt;/object&gt;&lt;/object&gt;&lt;/database&gt;"/>
</p:tagLst>
</file>

<file path=ppt/theme/theme1.xml><?xml version="1.0" encoding="utf-8"?>
<a:theme xmlns:a="http://schemas.openxmlformats.org/drawingml/2006/main" name="Drug Court Enhancement User Guide_12072011">
  <a:themeElements>
    <a:clrScheme name="BJA Color Scheme">
      <a:dk1>
        <a:sysClr val="windowText" lastClr="000000"/>
      </a:dk1>
      <a:lt1>
        <a:srgbClr val="FFFFFF"/>
      </a:lt1>
      <a:dk2>
        <a:srgbClr val="112947"/>
      </a:dk2>
      <a:lt2>
        <a:srgbClr val="EEECE1"/>
      </a:lt2>
      <a:accent1>
        <a:srgbClr val="4F81BD"/>
      </a:accent1>
      <a:accent2>
        <a:srgbClr val="632423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32423"/>
      </a:hlink>
      <a:folHlink>
        <a:srgbClr val="7F7F7F"/>
      </a:folHlink>
    </a:clrScheme>
    <a:fontScheme name="Blank Presentation">
      <a:majorFont>
        <a:latin typeface="Arial Narrow Bol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Drug Court Enhancement User Guide_12072011</Template>
  <TotalTime>1048</TotalTime>
  <Words>234</Words>
  <Application>Microsoft Office PowerPoint</Application>
  <PresentationFormat>On-screen Show (4:3)</PresentationFormat>
  <Paragraphs>42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Drug Court Enhancement User Guide_12072011</vt:lpstr>
      <vt:lpstr>PowerPoint Presentation</vt:lpstr>
      <vt:lpstr>PMT Data Entry Pages</vt:lpstr>
      <vt:lpstr>Log In</vt:lpstr>
      <vt:lpstr>General Award Information</vt:lpstr>
      <vt:lpstr>Program Characteristics</vt:lpstr>
      <vt:lpstr>Data Entry</vt:lpstr>
      <vt:lpstr>Data Entry</vt:lpstr>
      <vt:lpstr>Narrative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Performance Measurement Tool (PMT) User Guide for Drug Court Program–Joint and Enhancement</dc:title>
  <dc:subject>Performance Measurement Tool (PMT)</dc:subject>
  <dc:creator>BJA</dc:creator>
  <cp:lastModifiedBy>Scarbora</cp:lastModifiedBy>
  <cp:revision>51</cp:revision>
  <cp:lastPrinted>2013-02-14T20:19:10Z</cp:lastPrinted>
  <dcterms:created xsi:type="dcterms:W3CDTF">2011-12-07T21:35:48Z</dcterms:created>
  <dcterms:modified xsi:type="dcterms:W3CDTF">2013-03-28T14:47:46Z</dcterms:modified>
</cp:coreProperties>
</file>