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3"/>
  </p:notesMasterIdLst>
  <p:handoutMasterIdLst>
    <p:handoutMasterId r:id="rId64"/>
  </p:handoutMasterIdLst>
  <p:sldIdLst>
    <p:sldId id="256" r:id="rId5"/>
    <p:sldId id="257" r:id="rId6"/>
    <p:sldId id="265" r:id="rId7"/>
    <p:sldId id="268" r:id="rId8"/>
    <p:sldId id="341" r:id="rId9"/>
    <p:sldId id="267" r:id="rId10"/>
    <p:sldId id="266" r:id="rId11"/>
    <p:sldId id="313" r:id="rId12"/>
    <p:sldId id="281" r:id="rId13"/>
    <p:sldId id="258" r:id="rId14"/>
    <p:sldId id="269" r:id="rId15"/>
    <p:sldId id="327" r:id="rId16"/>
    <p:sldId id="270" r:id="rId17"/>
    <p:sldId id="271" r:id="rId18"/>
    <p:sldId id="272" r:id="rId19"/>
    <p:sldId id="273" r:id="rId20"/>
    <p:sldId id="274" r:id="rId21"/>
    <p:sldId id="275" r:id="rId22"/>
    <p:sldId id="277" r:id="rId23"/>
    <p:sldId id="279" r:id="rId24"/>
    <p:sldId id="280" r:id="rId25"/>
    <p:sldId id="282" r:id="rId26"/>
    <p:sldId id="328" r:id="rId27"/>
    <p:sldId id="284" r:id="rId28"/>
    <p:sldId id="286" r:id="rId29"/>
    <p:sldId id="287" r:id="rId30"/>
    <p:sldId id="288" r:id="rId31"/>
    <p:sldId id="291" r:id="rId32"/>
    <p:sldId id="292" r:id="rId33"/>
    <p:sldId id="293" r:id="rId34"/>
    <p:sldId id="294" r:id="rId35"/>
    <p:sldId id="295" r:id="rId36"/>
    <p:sldId id="296" r:id="rId37"/>
    <p:sldId id="297" r:id="rId38"/>
    <p:sldId id="298" r:id="rId39"/>
    <p:sldId id="299" r:id="rId40"/>
    <p:sldId id="300" r:id="rId41"/>
    <p:sldId id="289" r:id="rId42"/>
    <p:sldId id="301" r:id="rId43"/>
    <p:sldId id="302" r:id="rId44"/>
    <p:sldId id="303" r:id="rId45"/>
    <p:sldId id="304" r:id="rId46"/>
    <p:sldId id="283" r:id="rId47"/>
    <p:sldId id="311" r:id="rId48"/>
    <p:sldId id="312" r:id="rId49"/>
    <p:sldId id="314" r:id="rId50"/>
    <p:sldId id="315" r:id="rId51"/>
    <p:sldId id="316" r:id="rId52"/>
    <p:sldId id="317" r:id="rId53"/>
    <p:sldId id="318" r:id="rId54"/>
    <p:sldId id="330" r:id="rId55"/>
    <p:sldId id="332" r:id="rId56"/>
    <p:sldId id="336" r:id="rId57"/>
    <p:sldId id="339" r:id="rId58"/>
    <p:sldId id="340" r:id="rId59"/>
    <p:sldId id="309" r:id="rId60"/>
    <p:sldId id="321" r:id="rId61"/>
    <p:sldId id="25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B2"/>
    <a:srgbClr val="005188"/>
    <a:srgbClr val="002F80"/>
    <a:srgbClr val="003366"/>
    <a:srgbClr val="89898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p:cViewPr varScale="1">
        <p:scale>
          <a:sx n="64" d="100"/>
          <a:sy n="64" d="100"/>
        </p:scale>
        <p:origin x="120" y="48"/>
      </p:cViewPr>
      <p:guideLst/>
    </p:cSldViewPr>
  </p:slideViewPr>
  <p:notesTextViewPr>
    <p:cViewPr>
      <p:scale>
        <a:sx n="3" d="2"/>
        <a:sy n="3" d="2"/>
      </p:scale>
      <p:origin x="0" y="0"/>
    </p:cViewPr>
  </p:notesTextViewPr>
  <p:notesViewPr>
    <p:cSldViewPr showGuides="1">
      <p:cViewPr varScale="1">
        <p:scale>
          <a:sx n="92" d="100"/>
          <a:sy n="92" d="100"/>
        </p:scale>
        <p:origin x="19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23D6B1-91DF-4D80-95EE-CAA30595759F}" type="datetimeFigureOut">
              <a:rPr lang="en-US" smtClean="0"/>
              <a:t>1/4/2022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71DC20-B228-4114-9623-C169F6AFBEF6}" type="slidenum">
              <a:rPr lang="en-US" smtClean="0"/>
              <a:t>‹#›</a:t>
            </a:fld>
            <a:endParaRPr lang="en-US" dirty="0"/>
          </a:p>
        </p:txBody>
      </p:sp>
    </p:spTree>
    <p:extLst>
      <p:ext uri="{BB962C8B-B14F-4D97-AF65-F5344CB8AC3E}">
        <p14:creationId xmlns:p14="http://schemas.microsoft.com/office/powerpoint/2010/main" val="2570586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E2F8D-B559-4A0E-858A-8C602D2074C9}" type="datetimeFigureOut">
              <a:rPr lang="en-US" smtClean="0"/>
              <a:t>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FF6B2-CC41-4306-83AE-32F47A83DB36}" type="slidenum">
              <a:rPr lang="en-US" smtClean="0"/>
              <a:t>‹#›</a:t>
            </a:fld>
            <a:endParaRPr lang="en-US" dirty="0"/>
          </a:p>
        </p:txBody>
      </p:sp>
    </p:spTree>
    <p:extLst>
      <p:ext uri="{BB962C8B-B14F-4D97-AF65-F5344CB8AC3E}">
        <p14:creationId xmlns:p14="http://schemas.microsoft.com/office/powerpoint/2010/main" val="77738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5745195" y="3966518"/>
            <a:ext cx="5608605" cy="1615111"/>
          </a:xfrm>
        </p:spPr>
        <p:txBody>
          <a:bodyPr anchor="b">
            <a:normAutofit/>
          </a:bodyPr>
          <a:lstStyle>
            <a:lvl1pPr algn="l">
              <a:lnSpc>
                <a:spcPct val="90000"/>
              </a:lnSpc>
              <a:defRPr sz="4000">
                <a:solidFill>
                  <a:srgbClr val="005188"/>
                </a:solidFill>
              </a:defRPr>
            </a:lvl1pPr>
          </a:lstStyle>
          <a:p>
            <a:r>
              <a:rPr lang="en-US" dirty="0" smtClean="0"/>
              <a:t>Click to edit title</a:t>
            </a:r>
            <a:endParaRPr lang="en-US" dirty="0"/>
          </a:p>
        </p:txBody>
      </p:sp>
      <p:sp>
        <p:nvSpPr>
          <p:cNvPr id="10" name="Subtitle 2"/>
          <p:cNvSpPr>
            <a:spLocks noGrp="1"/>
          </p:cNvSpPr>
          <p:nvPr>
            <p:ph type="subTitle" idx="1" hasCustomPrompt="1"/>
          </p:nvPr>
        </p:nvSpPr>
        <p:spPr>
          <a:xfrm>
            <a:off x="5745195" y="5689213"/>
            <a:ext cx="5608605" cy="673487"/>
          </a:xfrm>
        </p:spPr>
        <p:txBody>
          <a:bodyPr lIns="0" tIns="45720" rIns="0" bIns="0"/>
          <a:lstStyle>
            <a:lvl1pPr marL="0" indent="0" algn="l">
              <a:lnSpc>
                <a:spcPct val="70000"/>
              </a:lnSpc>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6537" y="3155350"/>
            <a:ext cx="1543050" cy="1548194"/>
          </a:xfrm>
          <a:prstGeom prst="rect">
            <a:avLst/>
          </a:prstGeom>
        </p:spPr>
      </p:pic>
    </p:spTree>
    <p:extLst>
      <p:ext uri="{BB962C8B-B14F-4D97-AF65-F5344CB8AC3E}">
        <p14:creationId xmlns:p14="http://schemas.microsoft.com/office/powerpoint/2010/main" val="9820010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Divi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6288" y="0"/>
            <a:ext cx="9125712" cy="3459480"/>
          </a:xfrm>
          <a:prstGeom prst="rect">
            <a:avLst/>
          </a:prstGeom>
        </p:spPr>
      </p:pic>
      <p:sp>
        <p:nvSpPr>
          <p:cNvPr id="2" name="Title 1"/>
          <p:cNvSpPr>
            <a:spLocks noGrp="1"/>
          </p:cNvSpPr>
          <p:nvPr>
            <p:ph type="ctrTitle" hasCustomPrompt="1"/>
          </p:nvPr>
        </p:nvSpPr>
        <p:spPr>
          <a:xfrm>
            <a:off x="952500" y="3439193"/>
            <a:ext cx="10287000" cy="1855694"/>
          </a:xfrm>
        </p:spPr>
        <p:txBody>
          <a:bodyPr anchor="b">
            <a:normAutofit/>
          </a:bodyPr>
          <a:lstStyle>
            <a:lvl1pPr algn="l">
              <a:defRPr sz="4400">
                <a:solidFill>
                  <a:srgbClr val="003366"/>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952500" y="5395122"/>
            <a:ext cx="10287000" cy="777077"/>
          </a:xfrm>
        </p:spPr>
        <p:txBody>
          <a:bodyPr lIns="0" tIns="0" rIns="0" bIns="0">
            <a:normAutofit/>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sp>
        <p:nvSpPr>
          <p:cNvPr id="7" name="Slide Number Placeholder 9"/>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Tree>
    <p:extLst>
      <p:ext uri="{BB962C8B-B14F-4D97-AF65-F5344CB8AC3E}">
        <p14:creationId xmlns:p14="http://schemas.microsoft.com/office/powerpoint/2010/main" val="1628699246"/>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1 Content Box">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3" name="Content Placeholder 2"/>
          <p:cNvSpPr>
            <a:spLocks noGrp="1"/>
          </p:cNvSpPr>
          <p:nvPr>
            <p:ph sz="half" idx="1" hasCustomPrompt="1"/>
          </p:nvPr>
        </p:nvSpPr>
        <p:spPr>
          <a:xfrm>
            <a:off x="952500" y="1600200"/>
            <a:ext cx="10287000" cy="4572000"/>
          </a:xfrm>
        </p:spPr>
        <p:txBody>
          <a:bodyPr lIns="0" tIns="0" rIns="0" bIns="0"/>
          <a:lstStyle/>
          <a:p>
            <a:pPr lvl="0"/>
            <a:r>
              <a:rPr lang="en-US" dirty="0" smtClean="0"/>
              <a:t>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124200" y="0"/>
            <a:ext cx="8115300" cy="1476375"/>
          </a:xfrm>
        </p:spPr>
        <p:txBody>
          <a:bodyPr/>
          <a:lstStyle>
            <a:lvl1pPr>
              <a:defRPr>
                <a:solidFill>
                  <a:schemeClr val="bg1"/>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
        <p:nvSpPr>
          <p:cNvPr id="5" name="Date Placeholder 4"/>
          <p:cNvSpPr>
            <a:spLocks noGrp="1"/>
          </p:cNvSpPr>
          <p:nvPr>
            <p:ph type="dt" sz="half" idx="13"/>
          </p:nvPr>
        </p:nvSpPr>
        <p:spPr>
          <a:xfrm>
            <a:off x="0" y="6368094"/>
            <a:ext cx="1066800" cy="365125"/>
          </a:xfrm>
        </p:spPr>
        <p:txBody>
          <a:bodyPr/>
          <a:lstStyle/>
          <a:p>
            <a:fld id="{23E32DD1-7832-4AB2-9F1F-2732741A1F22}" type="datetimeFigureOut">
              <a:rPr lang="en-US" smtClean="0"/>
              <a:t>1/4/2022</a:t>
            </a:fld>
            <a:endParaRPr lang="en-US" dirty="0"/>
          </a:p>
        </p:txBody>
      </p:sp>
    </p:spTree>
    <p:extLst>
      <p:ext uri="{BB962C8B-B14F-4D97-AF65-F5344CB8AC3E}">
        <p14:creationId xmlns:p14="http://schemas.microsoft.com/office/powerpoint/2010/main" val="1903972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Box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3" name="Content Placeholder 2"/>
          <p:cNvSpPr>
            <a:spLocks noGrp="1"/>
          </p:cNvSpPr>
          <p:nvPr>
            <p:ph sz="half" idx="1" hasCustomPrompt="1"/>
          </p:nvPr>
        </p:nvSpPr>
        <p:spPr>
          <a:xfrm>
            <a:off x="952500" y="1598613"/>
            <a:ext cx="5067300" cy="4564501"/>
          </a:xfrm>
        </p:spPr>
        <p:txBody>
          <a:bodyPr lIns="0" tIns="0" rIns="0" bIns="0"/>
          <a:lstStyle/>
          <a:p>
            <a:pPr lvl="0"/>
            <a:r>
              <a:rPr lang="en-US" dirty="0" smtClean="0"/>
              <a:t>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598613"/>
            <a:ext cx="5067300" cy="4564501"/>
          </a:xfrm>
        </p:spPr>
        <p:txBody>
          <a:bodyPr lIns="0" tIns="0" rIns="0" bIns="0"/>
          <a:lstStyle/>
          <a:p>
            <a:pPr lvl="0"/>
            <a:r>
              <a:rPr lang="en-US" dirty="0" smtClean="0"/>
              <a:t>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11239500" y="6362701"/>
            <a:ext cx="593271" cy="365124"/>
          </a:xfrm>
        </p:spPr>
        <p:txBody>
          <a:bodyPr/>
          <a:lstStyle/>
          <a:p>
            <a:fld id="{74CBFA20-B4E7-4596-B297-2104E2AA8F65}" type="slidenum">
              <a:rPr lang="en-US" smtClean="0"/>
              <a:pPr/>
              <a:t>‹#›</a:t>
            </a:fld>
            <a:endParaRPr lang="en-US" dirty="0"/>
          </a:p>
        </p:txBody>
      </p:sp>
      <p:sp>
        <p:nvSpPr>
          <p:cNvPr id="13"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3"/>
          </p:nvPr>
        </p:nvSpPr>
        <p:spPr>
          <a:xfrm>
            <a:off x="1088" y="6368094"/>
            <a:ext cx="1066800" cy="365125"/>
          </a:xfrm>
        </p:spPr>
        <p:txBody>
          <a:bodyPr/>
          <a:lstStyle/>
          <a:p>
            <a:fld id="{23E32DD1-7832-4AB2-9F1F-2732741A1F22}" type="datetimeFigureOut">
              <a:rPr lang="en-US" smtClean="0"/>
              <a:t>1/4/2022</a:t>
            </a:fld>
            <a:endParaRPr lang="en-US" dirty="0"/>
          </a:p>
        </p:txBody>
      </p:sp>
    </p:spTree>
    <p:extLst>
      <p:ext uri="{BB962C8B-B14F-4D97-AF65-F5344CB8AC3E}">
        <p14:creationId xmlns:p14="http://schemas.microsoft.com/office/powerpoint/2010/main" val="8654063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10" name="Content Placeholder 3"/>
          <p:cNvSpPr>
            <a:spLocks noGrp="1"/>
          </p:cNvSpPr>
          <p:nvPr>
            <p:ph sz="half" idx="2" hasCustomPrompt="1"/>
          </p:nvPr>
        </p:nvSpPr>
        <p:spPr>
          <a:xfrm>
            <a:off x="6172200" y="1600200"/>
            <a:ext cx="5067300" cy="4571998"/>
          </a:xfrm>
        </p:spPr>
        <p:txBody>
          <a:bodyPr lIns="0" tIns="0" rIns="0" bIns="0"/>
          <a:lstStyle/>
          <a:p>
            <a:pPr lvl="0"/>
            <a:r>
              <a:rPr lang="en-US" dirty="0" smtClean="0"/>
              <a:t>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
          </p:nvPr>
        </p:nvSpPr>
        <p:spPr>
          <a:xfrm>
            <a:off x="952500" y="1600200"/>
            <a:ext cx="5075767" cy="4572000"/>
          </a:xfrm>
        </p:spPr>
        <p:txBody>
          <a:bodyPr lIns="0" tIns="0" rIns="0" bIns="0"/>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smtClean="0"/>
              <a:t>Click to edit Master title style</a:t>
            </a:r>
            <a:endParaRPr lang="en-US" dirty="0"/>
          </a:p>
        </p:txBody>
      </p:sp>
      <p:sp>
        <p:nvSpPr>
          <p:cNvPr id="4" name="Slide Number Placeholder 3"/>
          <p:cNvSpPr>
            <a:spLocks noGrp="1"/>
          </p:cNvSpPr>
          <p:nvPr>
            <p:ph type="sldNum" sz="quarter" idx="12"/>
          </p:nvPr>
        </p:nvSpPr>
        <p:spPr>
          <a:xfrm>
            <a:off x="11262830" y="6362701"/>
            <a:ext cx="593271" cy="365124"/>
          </a:xfrm>
        </p:spPr>
        <p:txBody>
          <a:bodyPr/>
          <a:lstStyle/>
          <a:p>
            <a:fld id="{74CBFA20-B4E7-4596-B297-2104E2AA8F65}" type="slidenum">
              <a:rPr lang="en-US" smtClean="0"/>
              <a:pPr/>
              <a:t>‹#›</a:t>
            </a:fld>
            <a:endParaRPr lang="en-US" dirty="0"/>
          </a:p>
        </p:txBody>
      </p:sp>
      <p:sp>
        <p:nvSpPr>
          <p:cNvPr id="5" name="Date Placeholder 4"/>
          <p:cNvSpPr>
            <a:spLocks noGrp="1"/>
          </p:cNvSpPr>
          <p:nvPr>
            <p:ph type="dt" sz="half" idx="13"/>
          </p:nvPr>
        </p:nvSpPr>
        <p:spPr>
          <a:xfrm>
            <a:off x="1088" y="6368094"/>
            <a:ext cx="1066800" cy="365125"/>
          </a:xfrm>
        </p:spPr>
        <p:txBody>
          <a:bodyPr/>
          <a:lstStyle/>
          <a:p>
            <a:fld id="{23E32DD1-7832-4AB2-9F1F-2732741A1F22}" type="datetimeFigureOut">
              <a:rPr lang="en-US" smtClean="0"/>
              <a:t>1/4/2022</a:t>
            </a:fld>
            <a:endParaRPr lang="en-US" dirty="0"/>
          </a:p>
        </p:txBody>
      </p:sp>
      <p:sp>
        <p:nvSpPr>
          <p:cNvPr id="6" name="Footer Placeholder 5"/>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9031117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Vide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 y="0"/>
            <a:ext cx="12189823" cy="2142742"/>
          </a:xfrm>
          <a:prstGeom prst="rect">
            <a:avLst/>
          </a:prstGeom>
        </p:spPr>
      </p:pic>
      <p:sp>
        <p:nvSpPr>
          <p:cNvPr id="10" name="Content Placeholder 3"/>
          <p:cNvSpPr>
            <a:spLocks noGrp="1"/>
          </p:cNvSpPr>
          <p:nvPr>
            <p:ph sz="half" idx="2" hasCustomPrompt="1"/>
          </p:nvPr>
        </p:nvSpPr>
        <p:spPr>
          <a:xfrm>
            <a:off x="6172200" y="1600202"/>
            <a:ext cx="5067300" cy="4571999"/>
          </a:xfrm>
        </p:spPr>
        <p:txBody>
          <a:bodyPr lIns="0" tIns="0" rIns="0" bIns="0"/>
          <a:lstStyle/>
          <a:p>
            <a:pPr lvl="0"/>
            <a:r>
              <a:rPr lang="en-US" dirty="0" smtClean="0"/>
              <a:t>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Media Placeholder 10"/>
          <p:cNvSpPr>
            <a:spLocks noGrp="1"/>
          </p:cNvSpPr>
          <p:nvPr>
            <p:ph type="media" sz="quarter" idx="14" hasCustomPrompt="1"/>
          </p:nvPr>
        </p:nvSpPr>
        <p:spPr>
          <a:xfrm>
            <a:off x="952500" y="1600201"/>
            <a:ext cx="5082540" cy="4572000"/>
          </a:xfrm>
        </p:spPr>
        <p:txBody>
          <a:bodyPr lIns="0" tIns="0" rIns="0" bIns="0"/>
          <a:lstStyle>
            <a:lvl1pPr marL="0" indent="0">
              <a:buFontTx/>
              <a:buNone/>
              <a:defRPr baseline="0"/>
            </a:lvl1pPr>
          </a:lstStyle>
          <a:p>
            <a:r>
              <a:rPr lang="en-US" dirty="0" smtClean="0"/>
              <a:t>Insert a video here</a:t>
            </a:r>
            <a:endParaRPr lang="en-US" dirty="0"/>
          </a:p>
        </p:txBody>
      </p:sp>
      <p:sp>
        <p:nvSpPr>
          <p:cNvPr id="5" name="Slide Number Placeholder 4"/>
          <p:cNvSpPr>
            <a:spLocks noGrp="1"/>
          </p:cNvSpPr>
          <p:nvPr>
            <p:ph type="sldNum" sz="quarter" idx="17"/>
          </p:nvPr>
        </p:nvSpPr>
        <p:spPr>
          <a:xfrm>
            <a:off x="11239500" y="6362701"/>
            <a:ext cx="593271" cy="365124"/>
          </a:xfrm>
        </p:spPr>
        <p:txBody>
          <a:bodyPr/>
          <a:lstStyle/>
          <a:p>
            <a:fld id="{74CBFA20-B4E7-4596-B297-2104E2AA8F65}" type="slidenum">
              <a:rPr lang="en-US" smtClean="0"/>
              <a:pPr/>
              <a:t>‹#›</a:t>
            </a:fld>
            <a:endParaRPr lang="en-US" dirty="0"/>
          </a:p>
        </p:txBody>
      </p:sp>
      <p:sp>
        <p:nvSpPr>
          <p:cNvPr id="14"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lvl1pPr>
              <a:defRPr>
                <a:solidFill>
                  <a:schemeClr val="bg1"/>
                </a:solidFill>
              </a:defRPr>
            </a:lvl1pPr>
          </a:lstStyle>
          <a:p>
            <a:r>
              <a:rPr lang="en-US" smtClean="0"/>
              <a:t>Click to edit Master title style</a:t>
            </a:r>
            <a:endParaRPr lang="en-US" dirty="0"/>
          </a:p>
        </p:txBody>
      </p:sp>
      <p:sp>
        <p:nvSpPr>
          <p:cNvPr id="2" name="Date Placeholder 1"/>
          <p:cNvSpPr>
            <a:spLocks noGrp="1"/>
          </p:cNvSpPr>
          <p:nvPr>
            <p:ph type="dt" sz="half" idx="18"/>
          </p:nvPr>
        </p:nvSpPr>
        <p:spPr>
          <a:xfrm>
            <a:off x="8486" y="6368094"/>
            <a:ext cx="1066800" cy="365125"/>
          </a:xfrm>
        </p:spPr>
        <p:txBody>
          <a:bodyPr/>
          <a:lstStyle/>
          <a:p>
            <a:fld id="{23E32DD1-7832-4AB2-9F1F-2732741A1F22}" type="datetimeFigureOut">
              <a:rPr lang="en-US" smtClean="0"/>
              <a:t>1/4/2022</a:t>
            </a:fld>
            <a:endParaRPr lang="en-US" dirty="0"/>
          </a:p>
        </p:txBody>
      </p:sp>
    </p:spTree>
    <p:extLst>
      <p:ext uri="{BB962C8B-B14F-4D97-AF65-F5344CB8AC3E}">
        <p14:creationId xmlns:p14="http://schemas.microsoft.com/office/powerpoint/2010/main" val="1839878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952499" y="242047"/>
            <a:ext cx="10287001" cy="59301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6"/>
          </p:nvPr>
        </p:nvSpPr>
        <p:spPr>
          <a:xfrm>
            <a:off x="11239500" y="6362701"/>
            <a:ext cx="593271" cy="365124"/>
          </a:xfrm>
        </p:spPr>
        <p:txBody>
          <a:bodyPr/>
          <a:lstStyle/>
          <a:p>
            <a:fld id="{74CBFA20-B4E7-4596-B297-2104E2AA8F65}" type="slidenum">
              <a:rPr lang="en-US" smtClean="0"/>
              <a:pPr/>
              <a:t>‹#›</a:t>
            </a:fld>
            <a:endParaRPr lang="en-US" dirty="0"/>
          </a:p>
        </p:txBody>
      </p:sp>
      <p:sp>
        <p:nvSpPr>
          <p:cNvPr id="11" name="Date Placeholder 10"/>
          <p:cNvSpPr>
            <a:spLocks noGrp="1"/>
          </p:cNvSpPr>
          <p:nvPr>
            <p:ph type="dt" sz="half" idx="17"/>
          </p:nvPr>
        </p:nvSpPr>
        <p:spPr>
          <a:xfrm>
            <a:off x="0" y="6368094"/>
            <a:ext cx="1066800" cy="365125"/>
          </a:xfrm>
        </p:spPr>
        <p:txBody>
          <a:bodyPr/>
          <a:lstStyle/>
          <a:p>
            <a:fld id="{23E32DD1-7832-4AB2-9F1F-2732741A1F22}" type="datetimeFigureOut">
              <a:rPr lang="en-US" smtClean="0"/>
              <a:t>1/4/2022</a:t>
            </a:fld>
            <a:endParaRPr lang="en-US" dirty="0"/>
          </a:p>
        </p:txBody>
      </p:sp>
    </p:spTree>
    <p:extLst>
      <p:ext uri="{BB962C8B-B14F-4D97-AF65-F5344CB8AC3E}">
        <p14:creationId xmlns:p14="http://schemas.microsoft.com/office/powerpoint/2010/main" val="1483931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rgbClr val="00518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7845" y="1510512"/>
            <a:ext cx="3754042" cy="3766554"/>
          </a:xfrm>
          <a:prstGeom prst="rect">
            <a:avLst/>
          </a:prstGeom>
        </p:spPr>
      </p:pic>
    </p:spTree>
    <p:extLst>
      <p:ext uri="{BB962C8B-B14F-4D97-AF65-F5344CB8AC3E}">
        <p14:creationId xmlns:p14="http://schemas.microsoft.com/office/powerpoint/2010/main" val="21911751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00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4200" y="0"/>
            <a:ext cx="8115300" cy="1476375"/>
          </a:xfrm>
          <a:prstGeom prst="rect">
            <a:avLst/>
          </a:prstGeom>
        </p:spPr>
        <p:txBody>
          <a:bodyPr vert="horz" lIns="0" tIns="0" rIns="0" bIns="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52500" y="1600200"/>
            <a:ext cx="10287000" cy="4572000"/>
          </a:xfrm>
          <a:prstGeom prst="rect">
            <a:avLst/>
          </a:prstGeom>
        </p:spPr>
        <p:txBody>
          <a:bodyPr vert="horz" lIns="0" tIns="0" rIns="0" bIns="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646229" y="6362701"/>
            <a:ext cx="593271" cy="365124"/>
          </a:xfrm>
          <a:prstGeom prst="rect">
            <a:avLst/>
          </a:prstGeom>
          <a:noFill/>
        </p:spPr>
        <p:txBody>
          <a:bodyPr vert="horz" lIns="0" tIns="45720" rIns="0" bIns="45720" rtlCol="0" anchor="ctr"/>
          <a:lstStyle>
            <a:lvl1pPr algn="r">
              <a:defRPr sz="1000">
                <a:solidFill>
                  <a:schemeClr val="tx1">
                    <a:tint val="75000"/>
                  </a:schemeClr>
                </a:solidFill>
              </a:defRPr>
            </a:lvl1pPr>
          </a:lstStyle>
          <a:p>
            <a:fld id="{74CBFA20-B4E7-4596-B297-2104E2AA8F65}" type="slidenum">
              <a:rPr lang="en-US" smtClean="0"/>
              <a:pPr/>
              <a:t>‹#›</a:t>
            </a:fld>
            <a:endParaRPr lang="en-US" dirty="0"/>
          </a:p>
        </p:txBody>
      </p:sp>
      <p:sp>
        <p:nvSpPr>
          <p:cNvPr id="4" name="Footer Placeholder 3"/>
          <p:cNvSpPr>
            <a:spLocks noGrp="1"/>
          </p:cNvSpPr>
          <p:nvPr>
            <p:ph type="ftr" sz="quarter" idx="3"/>
          </p:nvPr>
        </p:nvSpPr>
        <p:spPr>
          <a:xfrm>
            <a:off x="4038600" y="636809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Date Placeholder 4"/>
          <p:cNvSpPr>
            <a:spLocks noGrp="1"/>
          </p:cNvSpPr>
          <p:nvPr>
            <p:ph type="dt" sz="half" idx="2"/>
          </p:nvPr>
        </p:nvSpPr>
        <p:spPr>
          <a:xfrm>
            <a:off x="838200" y="6368094"/>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32DD1-7832-4AB2-9F1F-2732741A1F22}" type="datetimeFigureOut">
              <a:rPr lang="en-US" smtClean="0"/>
              <a:t>1/4/2022</a:t>
            </a:fld>
            <a:endParaRPr lang="en-US" dirty="0"/>
          </a:p>
        </p:txBody>
      </p:sp>
    </p:spTree>
    <p:extLst>
      <p:ext uri="{BB962C8B-B14F-4D97-AF65-F5344CB8AC3E}">
        <p14:creationId xmlns:p14="http://schemas.microsoft.com/office/powerpoint/2010/main" val="2296874908"/>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73" r:id="rId3"/>
    <p:sldLayoutId id="2147483652" r:id="rId4"/>
    <p:sldLayoutId id="2147483657" r:id="rId5"/>
    <p:sldLayoutId id="2147483658" r:id="rId6"/>
    <p:sldLayoutId id="2147483672" r:id="rId7"/>
    <p:sldLayoutId id="2147483674" r:id="rId8"/>
    <p:sldLayoutId id="2147483656"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174625" indent="-17462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31825" indent="-1746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089025"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546225" indent="-1746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03425" indent="-1746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08" userDrawn="1">
          <p15:clr>
            <a:srgbClr val="F26B43"/>
          </p15:clr>
        </p15:guide>
        <p15:guide id="4" pos="600" userDrawn="1">
          <p15:clr>
            <a:srgbClr val="F26B43"/>
          </p15:clr>
        </p15:guide>
        <p15:guide id="5" pos="7080" userDrawn="1">
          <p15:clr>
            <a:srgbClr val="F26B43"/>
          </p15:clr>
        </p15:guide>
        <p15:guide id="6" orient="horz" pos="1007" userDrawn="1">
          <p15:clr>
            <a:srgbClr val="F26B43"/>
          </p15:clr>
        </p15:guide>
        <p15:guide id="8" pos="1968" userDrawn="1">
          <p15:clr>
            <a:srgbClr val="F26B43"/>
          </p15:clr>
        </p15:guide>
        <p15:guide id="10" orient="horz" pos="3888" userDrawn="1">
          <p15:clr>
            <a:srgbClr val="F26B43"/>
          </p15:clr>
        </p15:guide>
        <p15:guide id="11" orient="horz" pos="9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19601" y="3966518"/>
            <a:ext cx="7696200" cy="1615111"/>
          </a:xfrm>
        </p:spPr>
        <p:txBody>
          <a:bodyPr anchor="ctr">
            <a:normAutofit/>
          </a:bodyPr>
          <a:lstStyle/>
          <a:p>
            <a:pPr algn="ctr"/>
            <a:r>
              <a:rPr lang="en-US" sz="4400" dirty="0" smtClean="0"/>
              <a:t>Hazardous Materials Endorsement (HME)</a:t>
            </a:r>
            <a:endParaRPr lang="en-US" sz="4400" dirty="0"/>
          </a:p>
        </p:txBody>
      </p:sp>
      <p:sp>
        <p:nvSpPr>
          <p:cNvPr id="5" name="Subtitle 4"/>
          <p:cNvSpPr>
            <a:spLocks noGrp="1"/>
          </p:cNvSpPr>
          <p:nvPr>
            <p:ph type="subTitle" idx="1"/>
          </p:nvPr>
        </p:nvSpPr>
        <p:spPr/>
        <p:txBody>
          <a:bodyPr>
            <a:normAutofit/>
          </a:bodyPr>
          <a:lstStyle/>
          <a:p>
            <a:r>
              <a:rPr lang="en-US" dirty="0" smtClean="0"/>
              <a:t>Information Collection/Paperwork Reduction Act Enrollment Workflow</a:t>
            </a:r>
          </a:p>
        </p:txBody>
      </p:sp>
    </p:spTree>
    <p:extLst>
      <p:ext uri="{BB962C8B-B14F-4D97-AF65-F5344CB8AC3E}">
        <p14:creationId xmlns:p14="http://schemas.microsoft.com/office/powerpoint/2010/main" val="1829240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11" name="Straight Connector 10"/>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15" name="TextBox 14"/>
          <p:cNvSpPr txBox="1"/>
          <p:nvPr/>
        </p:nvSpPr>
        <p:spPr>
          <a:xfrm>
            <a:off x="1650611" y="2133600"/>
            <a:ext cx="768315" cy="215444"/>
          </a:xfrm>
          <a:prstGeom prst="rect">
            <a:avLst/>
          </a:prstGeom>
          <a:noFill/>
        </p:spPr>
        <p:txBody>
          <a:bodyPr wrap="square" rtlCol="0">
            <a:spAutoFit/>
          </a:bodyPr>
          <a:lstStyle/>
          <a:p>
            <a:r>
              <a:rPr lang="en-US" sz="800" b="1" dirty="0" smtClean="0"/>
              <a:t>Select State</a:t>
            </a:r>
            <a:endParaRPr lang="en-US" sz="800" b="1" dirty="0"/>
          </a:p>
        </p:txBody>
      </p:sp>
      <p:sp>
        <p:nvSpPr>
          <p:cNvPr id="16" name="TextBox 15"/>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17" name="TextBox 16"/>
          <p:cNvSpPr txBox="1"/>
          <p:nvPr/>
        </p:nvSpPr>
        <p:spPr>
          <a:xfrm>
            <a:off x="1701562" y="2796501"/>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18" name="TextBox 17"/>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19" name="TextBox 18"/>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20" name="TextBox 19"/>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21" name="TextBox 20"/>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22" name="TextBox 21"/>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26" name="Oval 25"/>
          <p:cNvSpPr/>
          <p:nvPr/>
        </p:nvSpPr>
        <p:spPr>
          <a:xfrm>
            <a:off x="1554227" y="28462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7" name="Oval 26"/>
          <p:cNvSpPr/>
          <p:nvPr/>
        </p:nvSpPr>
        <p:spPr>
          <a:xfrm>
            <a:off x="1554227"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8" name="Oval 27"/>
          <p:cNvSpPr/>
          <p:nvPr/>
        </p:nvSpPr>
        <p:spPr>
          <a:xfrm>
            <a:off x="1554227"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9" name="Oval 28"/>
          <p:cNvSpPr/>
          <p:nvPr/>
        </p:nvSpPr>
        <p:spPr>
          <a:xfrm>
            <a:off x="1554227"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Oval 29"/>
          <p:cNvSpPr/>
          <p:nvPr/>
        </p:nvSpPr>
        <p:spPr>
          <a:xfrm>
            <a:off x="1554227"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1" name="Oval 30"/>
          <p:cNvSpPr/>
          <p:nvPr/>
        </p:nvSpPr>
        <p:spPr>
          <a:xfrm>
            <a:off x="1554227"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2" name="Oval 31"/>
          <p:cNvSpPr/>
          <p:nvPr/>
        </p:nvSpPr>
        <p:spPr>
          <a:xfrm>
            <a:off x="1554227"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3" name="Oval 32"/>
          <p:cNvSpPr/>
          <p:nvPr/>
        </p:nvSpPr>
        <p:spPr>
          <a:xfrm>
            <a:off x="1554227"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4" name="Oval 33"/>
          <p:cNvSpPr/>
          <p:nvPr/>
        </p:nvSpPr>
        <p:spPr>
          <a:xfrm>
            <a:off x="1554227"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36" name="TextBox 35"/>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37" name="Oval 36"/>
          <p:cNvSpPr/>
          <p:nvPr/>
        </p:nvSpPr>
        <p:spPr>
          <a:xfrm>
            <a:off x="1554227" y="176535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 name="Oval 37"/>
          <p:cNvSpPr/>
          <p:nvPr/>
        </p:nvSpPr>
        <p:spPr>
          <a:xfrm>
            <a:off x="1554227" y="2162525"/>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9656" y="1526718"/>
            <a:ext cx="4472344" cy="5201108"/>
          </a:xfrm>
          <a:prstGeom prst="rect">
            <a:avLst/>
          </a:prstGeom>
          <a:ln>
            <a:solidFill>
              <a:srgbClr val="007AB2"/>
            </a:solidFill>
          </a:ln>
        </p:spPr>
      </p:pic>
      <p:sp>
        <p:nvSpPr>
          <p:cNvPr id="39" name="Oval 38"/>
          <p:cNvSpPr/>
          <p:nvPr/>
        </p:nvSpPr>
        <p:spPr>
          <a:xfrm>
            <a:off x="1554227" y="249898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0" name="TextBox 39"/>
          <p:cNvSpPr txBox="1"/>
          <p:nvPr/>
        </p:nvSpPr>
        <p:spPr>
          <a:xfrm>
            <a:off x="1685781" y="2469335"/>
            <a:ext cx="768315" cy="338554"/>
          </a:xfrm>
          <a:prstGeom prst="rect">
            <a:avLst/>
          </a:prstGeom>
          <a:noFill/>
        </p:spPr>
        <p:txBody>
          <a:bodyPr wrap="square" rtlCol="0">
            <a:spAutoFit/>
          </a:bodyPr>
          <a:lstStyle/>
          <a:p>
            <a:r>
              <a:rPr lang="en-US" sz="800" b="1" dirty="0" smtClean="0"/>
              <a:t>Biographic Information</a:t>
            </a:r>
            <a:endParaRPr lang="en-US" sz="800" b="1" dirty="0"/>
          </a:p>
        </p:txBody>
      </p:sp>
    </p:spTree>
    <p:extLst>
      <p:ext uri="{BB962C8B-B14F-4D97-AF65-F5344CB8AC3E}">
        <p14:creationId xmlns:p14="http://schemas.microsoft.com/office/powerpoint/2010/main" val="589288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11</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3" name="Straight Connector 62"/>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5" name="TextBox 64"/>
          <p:cNvSpPr txBox="1"/>
          <p:nvPr/>
        </p:nvSpPr>
        <p:spPr>
          <a:xfrm>
            <a:off x="1676400" y="232844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6" name="TextBox 65"/>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7" name="TextBox 66"/>
          <p:cNvSpPr txBox="1"/>
          <p:nvPr/>
        </p:nvSpPr>
        <p:spPr>
          <a:xfrm>
            <a:off x="1676400" y="2832556"/>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8" name="TextBox 67"/>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9" name="TextBox 68"/>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0" name="TextBox 69"/>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1" name="TextBox 70"/>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2" name="TextBox 71"/>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3" name="Oval 72"/>
          <p:cNvSpPr/>
          <p:nvPr/>
        </p:nvSpPr>
        <p:spPr>
          <a:xfrm>
            <a:off x="1553007" y="28462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3007"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3007"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3007"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3007"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3007"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53007"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3007"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3007"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TextBox 81"/>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3" name="TextBox 82"/>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4" name="Oval 83"/>
          <p:cNvSpPr/>
          <p:nvPr/>
        </p:nvSpPr>
        <p:spPr>
          <a:xfrm>
            <a:off x="1553007"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Oval 84"/>
          <p:cNvSpPr/>
          <p:nvPr/>
        </p:nvSpPr>
        <p:spPr>
          <a:xfrm>
            <a:off x="1553007" y="238909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014" y="1532016"/>
            <a:ext cx="5978324" cy="5212080"/>
          </a:xfrm>
          <a:prstGeom prst="rect">
            <a:avLst/>
          </a:prstGeom>
          <a:ln>
            <a:solidFill>
              <a:srgbClr val="007AB2"/>
            </a:solidFill>
          </a:ln>
        </p:spPr>
      </p:pic>
      <p:sp>
        <p:nvSpPr>
          <p:cNvPr id="33" name="TextBox 32"/>
          <p:cNvSpPr txBox="1"/>
          <p:nvPr/>
        </p:nvSpPr>
        <p:spPr>
          <a:xfrm>
            <a:off x="1672344" y="1992390"/>
            <a:ext cx="768315" cy="215444"/>
          </a:xfrm>
          <a:prstGeom prst="rect">
            <a:avLst/>
          </a:prstGeom>
          <a:noFill/>
        </p:spPr>
        <p:txBody>
          <a:bodyPr wrap="square" rtlCol="0">
            <a:spAutoFit/>
          </a:bodyPr>
          <a:lstStyle/>
          <a:p>
            <a:r>
              <a:rPr lang="en-US" sz="800" b="1" dirty="0" smtClean="0"/>
              <a:t>Select State</a:t>
            </a:r>
            <a:endParaRPr lang="en-US" sz="800" b="1" dirty="0"/>
          </a:p>
        </p:txBody>
      </p:sp>
      <p:sp>
        <p:nvSpPr>
          <p:cNvPr id="35" name="Oval 34"/>
          <p:cNvSpPr/>
          <p:nvPr/>
        </p:nvSpPr>
        <p:spPr>
          <a:xfrm>
            <a:off x="1553007"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5863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12</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3" name="Straight Connector 62"/>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5" name="TextBox 64"/>
          <p:cNvSpPr txBox="1"/>
          <p:nvPr/>
        </p:nvSpPr>
        <p:spPr>
          <a:xfrm>
            <a:off x="1676400" y="232844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6" name="TextBox 65"/>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7" name="TextBox 66"/>
          <p:cNvSpPr txBox="1"/>
          <p:nvPr/>
        </p:nvSpPr>
        <p:spPr>
          <a:xfrm>
            <a:off x="1676400" y="2832556"/>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8" name="TextBox 67"/>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9" name="TextBox 68"/>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0" name="TextBox 69"/>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1" name="TextBox 70"/>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2" name="TextBox 71"/>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3" name="Oval 72"/>
          <p:cNvSpPr/>
          <p:nvPr/>
        </p:nvSpPr>
        <p:spPr>
          <a:xfrm>
            <a:off x="1553007" y="284629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3007"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3007"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3007"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3007"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3007"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53007"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3007"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3007"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TextBox 81"/>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3" name="TextBox 82"/>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4" name="Oval 83"/>
          <p:cNvSpPr/>
          <p:nvPr/>
        </p:nvSpPr>
        <p:spPr>
          <a:xfrm>
            <a:off x="1553007"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Oval 84"/>
          <p:cNvSpPr/>
          <p:nvPr/>
        </p:nvSpPr>
        <p:spPr>
          <a:xfrm>
            <a:off x="1553007" y="2389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3" name="TextBox 32"/>
          <p:cNvSpPr txBox="1"/>
          <p:nvPr/>
        </p:nvSpPr>
        <p:spPr>
          <a:xfrm>
            <a:off x="1672344" y="1992390"/>
            <a:ext cx="768315" cy="215444"/>
          </a:xfrm>
          <a:prstGeom prst="rect">
            <a:avLst/>
          </a:prstGeom>
          <a:noFill/>
        </p:spPr>
        <p:txBody>
          <a:bodyPr wrap="square" rtlCol="0">
            <a:spAutoFit/>
          </a:bodyPr>
          <a:lstStyle/>
          <a:p>
            <a:r>
              <a:rPr lang="en-US" sz="800" b="1" dirty="0" smtClean="0"/>
              <a:t>Select State</a:t>
            </a:r>
            <a:endParaRPr lang="en-US" sz="800" b="1" dirty="0"/>
          </a:p>
        </p:txBody>
      </p:sp>
      <p:sp>
        <p:nvSpPr>
          <p:cNvPr id="35" name="Oval 34"/>
          <p:cNvSpPr/>
          <p:nvPr/>
        </p:nvSpPr>
        <p:spPr>
          <a:xfrm>
            <a:off x="1553007"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488" y="1526717"/>
            <a:ext cx="6368375" cy="5212080"/>
          </a:xfrm>
          <a:prstGeom prst="rect">
            <a:avLst/>
          </a:prstGeom>
          <a:ln>
            <a:solidFill>
              <a:srgbClr val="007AB2"/>
            </a:solidFill>
          </a:ln>
        </p:spPr>
      </p:pic>
    </p:spTree>
    <p:extLst>
      <p:ext uri="{BB962C8B-B14F-4D97-AF65-F5344CB8AC3E}">
        <p14:creationId xmlns:p14="http://schemas.microsoft.com/office/powerpoint/2010/main" val="2195188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13</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286000"/>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3890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9" name="Oval 28"/>
          <p:cNvSpPr/>
          <p:nvPr/>
        </p:nvSpPr>
        <p:spPr>
          <a:xfrm>
            <a:off x="1551246"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2" name="TextBox 31"/>
          <p:cNvSpPr txBox="1"/>
          <p:nvPr/>
        </p:nvSpPr>
        <p:spPr>
          <a:xfrm>
            <a:off x="1669302" y="2015346"/>
            <a:ext cx="768315" cy="215444"/>
          </a:xfrm>
          <a:prstGeom prst="rect">
            <a:avLst/>
          </a:prstGeom>
          <a:noFill/>
        </p:spPr>
        <p:txBody>
          <a:bodyPr wrap="square" rtlCol="0">
            <a:spAutoFit/>
          </a:bodyPr>
          <a:lstStyle/>
          <a:p>
            <a:r>
              <a:rPr lang="en-US" sz="800" b="1" dirty="0" smtClean="0"/>
              <a:t>Select State</a:t>
            </a:r>
            <a:endParaRPr lang="en-US" sz="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486" y="1526717"/>
            <a:ext cx="6639272" cy="5212080"/>
          </a:xfrm>
          <a:prstGeom prst="rect">
            <a:avLst/>
          </a:prstGeom>
          <a:ln>
            <a:solidFill>
              <a:srgbClr val="007AB2"/>
            </a:solidFill>
          </a:ln>
        </p:spPr>
      </p:pic>
    </p:spTree>
    <p:extLst>
      <p:ext uri="{BB962C8B-B14F-4D97-AF65-F5344CB8AC3E}">
        <p14:creationId xmlns:p14="http://schemas.microsoft.com/office/powerpoint/2010/main" val="2087501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25224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34544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918" y="1562289"/>
            <a:ext cx="6641944" cy="5212080"/>
          </a:xfrm>
          <a:prstGeom prst="rect">
            <a:avLst/>
          </a:prstGeom>
          <a:ln>
            <a:solidFill>
              <a:srgbClr val="007AB2"/>
            </a:solidFill>
          </a:ln>
        </p:spPr>
      </p:pic>
      <p:sp>
        <p:nvSpPr>
          <p:cNvPr id="29" name="Oval 28"/>
          <p:cNvSpPr/>
          <p:nvPr/>
        </p:nvSpPr>
        <p:spPr>
          <a:xfrm>
            <a:off x="1551246"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TextBox 29"/>
          <p:cNvSpPr txBox="1"/>
          <p:nvPr/>
        </p:nvSpPr>
        <p:spPr>
          <a:xfrm>
            <a:off x="1669302" y="2015346"/>
            <a:ext cx="768315" cy="215444"/>
          </a:xfrm>
          <a:prstGeom prst="rect">
            <a:avLst/>
          </a:prstGeom>
          <a:noFill/>
        </p:spPr>
        <p:txBody>
          <a:bodyPr wrap="square" rtlCol="0">
            <a:spAutoFit/>
          </a:bodyPr>
          <a:lstStyle/>
          <a:p>
            <a:r>
              <a:rPr lang="en-US" sz="800" b="1" dirty="0" smtClean="0"/>
              <a:t>Select State</a:t>
            </a:r>
            <a:endParaRPr lang="en-US" sz="800" b="1" dirty="0"/>
          </a:p>
        </p:txBody>
      </p:sp>
    </p:spTree>
    <p:extLst>
      <p:ext uri="{BB962C8B-B14F-4D97-AF65-F5344CB8AC3E}">
        <p14:creationId xmlns:p14="http://schemas.microsoft.com/office/powerpoint/2010/main" val="3061258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15</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25224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34544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052" y="1562289"/>
            <a:ext cx="6888625" cy="5212080"/>
          </a:xfrm>
          <a:prstGeom prst="rect">
            <a:avLst/>
          </a:prstGeom>
          <a:ln>
            <a:solidFill>
              <a:srgbClr val="007AB2"/>
            </a:solidFill>
          </a:ln>
        </p:spPr>
      </p:pic>
      <p:sp>
        <p:nvSpPr>
          <p:cNvPr id="29" name="Oval 28"/>
          <p:cNvSpPr/>
          <p:nvPr/>
        </p:nvSpPr>
        <p:spPr>
          <a:xfrm>
            <a:off x="1551246"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TextBox 29"/>
          <p:cNvSpPr txBox="1"/>
          <p:nvPr/>
        </p:nvSpPr>
        <p:spPr>
          <a:xfrm>
            <a:off x="1669302" y="2015346"/>
            <a:ext cx="768315" cy="215444"/>
          </a:xfrm>
          <a:prstGeom prst="rect">
            <a:avLst/>
          </a:prstGeom>
          <a:noFill/>
        </p:spPr>
        <p:txBody>
          <a:bodyPr wrap="square" rtlCol="0">
            <a:spAutoFit/>
          </a:bodyPr>
          <a:lstStyle/>
          <a:p>
            <a:r>
              <a:rPr lang="en-US" sz="800" b="1" dirty="0" smtClean="0"/>
              <a:t>Select State</a:t>
            </a:r>
            <a:endParaRPr lang="en-US" sz="800" b="1" dirty="0"/>
          </a:p>
        </p:txBody>
      </p:sp>
    </p:spTree>
    <p:extLst>
      <p:ext uri="{BB962C8B-B14F-4D97-AF65-F5344CB8AC3E}">
        <p14:creationId xmlns:p14="http://schemas.microsoft.com/office/powerpoint/2010/main" val="2937709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16</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25224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34544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840" y="1534118"/>
            <a:ext cx="7216786" cy="5212080"/>
          </a:xfrm>
          <a:prstGeom prst="rect">
            <a:avLst/>
          </a:prstGeom>
          <a:ln>
            <a:solidFill>
              <a:srgbClr val="007AB2"/>
            </a:solidFill>
          </a:ln>
        </p:spPr>
      </p:pic>
      <p:sp>
        <p:nvSpPr>
          <p:cNvPr id="29" name="Oval 28"/>
          <p:cNvSpPr/>
          <p:nvPr/>
        </p:nvSpPr>
        <p:spPr>
          <a:xfrm>
            <a:off x="1551246"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TextBox 29"/>
          <p:cNvSpPr txBox="1"/>
          <p:nvPr/>
        </p:nvSpPr>
        <p:spPr>
          <a:xfrm>
            <a:off x="1669302" y="2015346"/>
            <a:ext cx="768315" cy="215444"/>
          </a:xfrm>
          <a:prstGeom prst="rect">
            <a:avLst/>
          </a:prstGeom>
          <a:noFill/>
        </p:spPr>
        <p:txBody>
          <a:bodyPr wrap="square" rtlCol="0">
            <a:spAutoFit/>
          </a:bodyPr>
          <a:lstStyle/>
          <a:p>
            <a:r>
              <a:rPr lang="en-US" sz="800" b="1" dirty="0" smtClean="0"/>
              <a:t>Select State</a:t>
            </a:r>
            <a:endParaRPr lang="en-US" sz="800" b="1" dirty="0"/>
          </a:p>
        </p:txBody>
      </p:sp>
    </p:spTree>
    <p:extLst>
      <p:ext uri="{BB962C8B-B14F-4D97-AF65-F5344CB8AC3E}">
        <p14:creationId xmlns:p14="http://schemas.microsoft.com/office/powerpoint/2010/main" val="2333994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17</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25224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34544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102" y="1562289"/>
            <a:ext cx="7212984" cy="5212080"/>
          </a:xfrm>
          <a:prstGeom prst="rect">
            <a:avLst/>
          </a:prstGeom>
          <a:ln>
            <a:solidFill>
              <a:srgbClr val="007AB2"/>
            </a:solidFill>
          </a:ln>
        </p:spPr>
      </p:pic>
      <p:sp>
        <p:nvSpPr>
          <p:cNvPr id="29" name="Oval 28"/>
          <p:cNvSpPr/>
          <p:nvPr/>
        </p:nvSpPr>
        <p:spPr>
          <a:xfrm>
            <a:off x="1551246"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TextBox 29"/>
          <p:cNvSpPr txBox="1"/>
          <p:nvPr/>
        </p:nvSpPr>
        <p:spPr>
          <a:xfrm>
            <a:off x="1669302" y="2015346"/>
            <a:ext cx="768315" cy="215444"/>
          </a:xfrm>
          <a:prstGeom prst="rect">
            <a:avLst/>
          </a:prstGeom>
          <a:noFill/>
        </p:spPr>
        <p:txBody>
          <a:bodyPr wrap="square" rtlCol="0">
            <a:spAutoFit/>
          </a:bodyPr>
          <a:lstStyle/>
          <a:p>
            <a:r>
              <a:rPr lang="en-US" sz="800" b="1" dirty="0" smtClean="0"/>
              <a:t>Select State</a:t>
            </a:r>
            <a:endParaRPr lang="en-US" sz="800" b="1" dirty="0"/>
          </a:p>
        </p:txBody>
      </p:sp>
    </p:spTree>
    <p:extLst>
      <p:ext uri="{BB962C8B-B14F-4D97-AF65-F5344CB8AC3E}">
        <p14:creationId xmlns:p14="http://schemas.microsoft.com/office/powerpoint/2010/main" val="1448403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18</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3" name="Straight Connector 62"/>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5" name="TextBox 64"/>
          <p:cNvSpPr txBox="1"/>
          <p:nvPr/>
        </p:nvSpPr>
        <p:spPr>
          <a:xfrm>
            <a:off x="1676400" y="225224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6" name="TextBox 65"/>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7" name="TextBox 66"/>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8" name="TextBox 67"/>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9" name="TextBox 68"/>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0" name="TextBox 69"/>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1" name="TextBox 70"/>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2" name="TextBox 71"/>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3" name="Oval 72"/>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64085" y="503954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TextBox 81"/>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3" name="TextBox 82"/>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4" name="Oval 83"/>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Oval 84"/>
          <p:cNvSpPr/>
          <p:nvPr/>
        </p:nvSpPr>
        <p:spPr>
          <a:xfrm>
            <a:off x="1544368" y="234544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125" y="1543685"/>
            <a:ext cx="7368748" cy="5212080"/>
          </a:xfrm>
          <a:prstGeom prst="rect">
            <a:avLst/>
          </a:prstGeom>
          <a:ln>
            <a:solidFill>
              <a:srgbClr val="007AB2"/>
            </a:solidFill>
          </a:ln>
        </p:spPr>
      </p:pic>
      <p:sp>
        <p:nvSpPr>
          <p:cNvPr id="29" name="Oval 28"/>
          <p:cNvSpPr/>
          <p:nvPr/>
        </p:nvSpPr>
        <p:spPr>
          <a:xfrm>
            <a:off x="1551246"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TextBox 29"/>
          <p:cNvSpPr txBox="1"/>
          <p:nvPr/>
        </p:nvSpPr>
        <p:spPr>
          <a:xfrm>
            <a:off x="1669302" y="2015346"/>
            <a:ext cx="768315" cy="215444"/>
          </a:xfrm>
          <a:prstGeom prst="rect">
            <a:avLst/>
          </a:prstGeom>
          <a:noFill/>
        </p:spPr>
        <p:txBody>
          <a:bodyPr wrap="square" rtlCol="0">
            <a:spAutoFit/>
          </a:bodyPr>
          <a:lstStyle/>
          <a:p>
            <a:r>
              <a:rPr lang="en-US" sz="800" b="1" dirty="0" smtClean="0"/>
              <a:t>Select State</a:t>
            </a:r>
            <a:endParaRPr lang="en-US" sz="800" b="1" dirty="0"/>
          </a:p>
        </p:txBody>
      </p:sp>
    </p:spTree>
    <p:extLst>
      <p:ext uri="{BB962C8B-B14F-4D97-AF65-F5344CB8AC3E}">
        <p14:creationId xmlns:p14="http://schemas.microsoft.com/office/powerpoint/2010/main" val="2185270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19</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25224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24200"/>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34544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918" y="1696632"/>
            <a:ext cx="6754795" cy="4977459"/>
          </a:xfrm>
          <a:prstGeom prst="rect">
            <a:avLst/>
          </a:prstGeom>
          <a:ln>
            <a:solidFill>
              <a:srgbClr val="007AB2"/>
            </a:solidFill>
          </a:ln>
        </p:spPr>
      </p:pic>
      <p:sp>
        <p:nvSpPr>
          <p:cNvPr id="30" name="Oval 29"/>
          <p:cNvSpPr/>
          <p:nvPr/>
        </p:nvSpPr>
        <p:spPr>
          <a:xfrm>
            <a:off x="1551246"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1" name="TextBox 30"/>
          <p:cNvSpPr txBox="1"/>
          <p:nvPr/>
        </p:nvSpPr>
        <p:spPr>
          <a:xfrm>
            <a:off x="1669302" y="2015346"/>
            <a:ext cx="768315" cy="215444"/>
          </a:xfrm>
          <a:prstGeom prst="rect">
            <a:avLst/>
          </a:prstGeom>
          <a:noFill/>
        </p:spPr>
        <p:txBody>
          <a:bodyPr wrap="square" rtlCol="0">
            <a:spAutoFit/>
          </a:bodyPr>
          <a:lstStyle/>
          <a:p>
            <a:r>
              <a:rPr lang="en-US" sz="800" b="1" dirty="0" smtClean="0"/>
              <a:t>Select State</a:t>
            </a:r>
            <a:endParaRPr lang="en-US" sz="800" b="1" dirty="0"/>
          </a:p>
        </p:txBody>
      </p:sp>
    </p:spTree>
    <p:extLst>
      <p:ext uri="{BB962C8B-B14F-4D97-AF65-F5344CB8AC3E}">
        <p14:creationId xmlns:p14="http://schemas.microsoft.com/office/powerpoint/2010/main" val="2387655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0" y="829189"/>
            <a:ext cx="10287000" cy="1855694"/>
          </a:xfrm>
        </p:spPr>
        <p:txBody>
          <a:bodyPr/>
          <a:lstStyle/>
          <a:p>
            <a:r>
              <a:rPr lang="en-US" dirty="0" smtClean="0"/>
              <a:t>Contents</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2</a:t>
            </a:fld>
            <a:endParaRPr lang="en-US" dirty="0"/>
          </a:p>
        </p:txBody>
      </p:sp>
      <p:sp>
        <p:nvSpPr>
          <p:cNvPr id="5" name="Content Placeholder 2"/>
          <p:cNvSpPr>
            <a:spLocks noGrp="1"/>
          </p:cNvSpPr>
          <p:nvPr>
            <p:ph type="subTitle" idx="1"/>
          </p:nvPr>
        </p:nvSpPr>
        <p:spPr>
          <a:xfrm>
            <a:off x="952500" y="2819400"/>
            <a:ext cx="8267700" cy="3886200"/>
          </a:xfrm>
        </p:spPr>
        <p:txBody>
          <a:bodyPr>
            <a:noAutofit/>
          </a:bodyPr>
          <a:lstStyle/>
          <a:p>
            <a:pPr marL="342900" lvl="0" indent="-342900">
              <a:buFont typeface="Arial" panose="020B0604020202020204" pitchFamily="34" charset="0"/>
              <a:buChar char="•"/>
            </a:pPr>
            <a:r>
              <a:rPr lang="en-US" sz="2000" b="1" dirty="0" smtClean="0">
                <a:latin typeface="+mj-lt"/>
              </a:rPr>
              <a:t>Introduction:</a:t>
            </a:r>
            <a:r>
              <a:rPr lang="en-US" sz="2000" dirty="0" smtClean="0">
                <a:latin typeface="+mj-lt"/>
              </a:rPr>
              <a:t> TSA HME Workflow Trees</a:t>
            </a:r>
            <a:r>
              <a:rPr lang="en-US" sz="2000" dirty="0">
                <a:latin typeface="+mj-lt"/>
              </a:rPr>
              <a:t> </a:t>
            </a:r>
            <a:r>
              <a:rPr lang="en-US" sz="2000" dirty="0" smtClean="0">
                <a:latin typeface="+mj-lt"/>
              </a:rPr>
              <a:t>&amp; Disclosure Statements</a:t>
            </a:r>
          </a:p>
          <a:p>
            <a:pPr marL="342900" lvl="0" indent="-342900">
              <a:buFont typeface="Arial" panose="020B0604020202020204" pitchFamily="34" charset="0"/>
              <a:buChar char="•"/>
            </a:pPr>
            <a:r>
              <a:rPr lang="en-US" sz="2000" b="1" dirty="0" smtClean="0">
                <a:latin typeface="+mj-lt"/>
              </a:rPr>
              <a:t>Part 1:</a:t>
            </a:r>
            <a:r>
              <a:rPr lang="en-US" sz="2000" dirty="0" smtClean="0">
                <a:latin typeface="+mj-lt"/>
              </a:rPr>
              <a:t> Pre-Enrollment Workflow</a:t>
            </a:r>
          </a:p>
          <a:p>
            <a:pPr marL="342900" lvl="0" indent="-342900">
              <a:buFont typeface="Arial" panose="020B0604020202020204" pitchFamily="34" charset="0"/>
              <a:buChar char="•"/>
            </a:pPr>
            <a:r>
              <a:rPr lang="en-US" sz="2000" b="1" dirty="0" smtClean="0">
                <a:latin typeface="+mj-lt"/>
              </a:rPr>
              <a:t>Part 2:</a:t>
            </a:r>
            <a:r>
              <a:rPr lang="en-US" sz="2000" dirty="0" smtClean="0">
                <a:latin typeface="+mj-lt"/>
              </a:rPr>
              <a:t> Standard Enrollment Workflow</a:t>
            </a:r>
          </a:p>
          <a:p>
            <a:pPr marL="342900" lvl="0" indent="-342900">
              <a:buFont typeface="Arial" panose="020B0604020202020204" pitchFamily="34" charset="0"/>
              <a:buChar char="•"/>
            </a:pPr>
            <a:r>
              <a:rPr lang="en-US" sz="2000" b="1" dirty="0" smtClean="0">
                <a:latin typeface="+mj-lt"/>
              </a:rPr>
              <a:t>Part 3:</a:t>
            </a:r>
            <a:r>
              <a:rPr lang="en-US" sz="2000" dirty="0" smtClean="0">
                <a:latin typeface="+mj-lt"/>
              </a:rPr>
              <a:t> Online Renewal Workflow</a:t>
            </a:r>
          </a:p>
          <a:p>
            <a:pPr marL="342900" lvl="0" indent="-342900">
              <a:buFont typeface="Arial" panose="020B0604020202020204" pitchFamily="34" charset="0"/>
              <a:buChar char="•"/>
            </a:pPr>
            <a:r>
              <a:rPr lang="en-US" sz="2000" b="1" dirty="0" smtClean="0">
                <a:latin typeface="+mj-lt"/>
              </a:rPr>
              <a:t>Part 4:</a:t>
            </a:r>
            <a:r>
              <a:rPr lang="en-US" sz="2000" dirty="0" smtClean="0">
                <a:latin typeface="+mj-lt"/>
              </a:rPr>
              <a:t> Post-Enrollment Survey</a:t>
            </a:r>
          </a:p>
          <a:p>
            <a:pPr marL="457200" lvl="1" indent="0">
              <a:buNone/>
            </a:pPr>
            <a:endParaRPr lang="en-US" sz="1600" dirty="0" smtClean="0">
              <a:latin typeface="+mj-lt"/>
            </a:endParaRPr>
          </a:p>
          <a:p>
            <a:pPr lvl="0"/>
            <a:endParaRPr lang="en-US" sz="1600" dirty="0"/>
          </a:p>
        </p:txBody>
      </p:sp>
    </p:spTree>
    <p:extLst>
      <p:ext uri="{BB962C8B-B14F-4D97-AF65-F5344CB8AC3E}">
        <p14:creationId xmlns:p14="http://schemas.microsoft.com/office/powerpoint/2010/main" val="3656955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25224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34544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486" y="1526717"/>
            <a:ext cx="7207009" cy="5212080"/>
          </a:xfrm>
          <a:prstGeom prst="rect">
            <a:avLst/>
          </a:prstGeom>
          <a:ln>
            <a:solidFill>
              <a:srgbClr val="007AB2"/>
            </a:solidFill>
          </a:ln>
        </p:spPr>
      </p:pic>
      <p:sp>
        <p:nvSpPr>
          <p:cNvPr id="30" name="Oval 29"/>
          <p:cNvSpPr/>
          <p:nvPr/>
        </p:nvSpPr>
        <p:spPr>
          <a:xfrm>
            <a:off x="1551246"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1" name="TextBox 30"/>
          <p:cNvSpPr txBox="1"/>
          <p:nvPr/>
        </p:nvSpPr>
        <p:spPr>
          <a:xfrm>
            <a:off x="1669302" y="2015346"/>
            <a:ext cx="768315" cy="215444"/>
          </a:xfrm>
          <a:prstGeom prst="rect">
            <a:avLst/>
          </a:prstGeom>
          <a:noFill/>
        </p:spPr>
        <p:txBody>
          <a:bodyPr wrap="square" rtlCol="0">
            <a:spAutoFit/>
          </a:bodyPr>
          <a:lstStyle/>
          <a:p>
            <a:r>
              <a:rPr lang="en-US" sz="800" b="1" dirty="0" smtClean="0"/>
              <a:t>Select State</a:t>
            </a:r>
            <a:endParaRPr lang="en-US" sz="800" b="1" dirty="0"/>
          </a:p>
        </p:txBody>
      </p:sp>
    </p:spTree>
    <p:extLst>
      <p:ext uri="{BB962C8B-B14F-4D97-AF65-F5344CB8AC3E}">
        <p14:creationId xmlns:p14="http://schemas.microsoft.com/office/powerpoint/2010/main" val="2596895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Pre-Enrollment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21</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64" name="Straight Connector 6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6" name="TextBox 65"/>
          <p:cNvSpPr txBox="1"/>
          <p:nvPr/>
        </p:nvSpPr>
        <p:spPr>
          <a:xfrm>
            <a:off x="1676400" y="225224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7" name="TextBox 66"/>
          <p:cNvSpPr txBox="1"/>
          <p:nvPr/>
        </p:nvSpPr>
        <p:spPr>
          <a:xfrm>
            <a:off x="1676400" y="3563070"/>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68" name="TextBox 67"/>
          <p:cNvSpPr txBox="1"/>
          <p:nvPr/>
        </p:nvSpPr>
        <p:spPr>
          <a:xfrm>
            <a:off x="1676400" y="272055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676400" y="4086668"/>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676400" y="3173053"/>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1" name="TextBox 70"/>
          <p:cNvSpPr txBox="1"/>
          <p:nvPr/>
        </p:nvSpPr>
        <p:spPr>
          <a:xfrm>
            <a:off x="1676400" y="4610266"/>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676400" y="5010754"/>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TextBox 72"/>
          <p:cNvSpPr txBox="1"/>
          <p:nvPr/>
        </p:nvSpPr>
        <p:spPr>
          <a:xfrm>
            <a:off x="1676400" y="5804356"/>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74" name="Oval 73"/>
          <p:cNvSpPr/>
          <p:nvPr/>
        </p:nvSpPr>
        <p:spPr>
          <a:xfrm>
            <a:off x="1551246" y="274549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246" y="319304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5" y="368450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4" y="416832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3" y="461609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64085" y="503954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Oval 79"/>
          <p:cNvSpPr/>
          <p:nvPr/>
        </p:nvSpPr>
        <p:spPr>
          <a:xfrm>
            <a:off x="1551242" y="582830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1241" y="625029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1044" y="5459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76400" y="544067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84" name="TextBox 83"/>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5" name="Oval 84"/>
          <p:cNvSpPr/>
          <p:nvPr/>
        </p:nvSpPr>
        <p:spPr>
          <a:xfrm>
            <a:off x="1544369"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Oval 85"/>
          <p:cNvSpPr/>
          <p:nvPr/>
        </p:nvSpPr>
        <p:spPr>
          <a:xfrm>
            <a:off x="1544368" y="234544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736" y="1526717"/>
            <a:ext cx="7219309" cy="5212080"/>
          </a:xfrm>
          <a:prstGeom prst="rect">
            <a:avLst/>
          </a:prstGeom>
          <a:ln>
            <a:solidFill>
              <a:srgbClr val="007AB2"/>
            </a:solidFill>
          </a:ln>
        </p:spPr>
      </p:pic>
      <p:sp>
        <p:nvSpPr>
          <p:cNvPr id="29" name="Oval 28"/>
          <p:cNvSpPr/>
          <p:nvPr/>
        </p:nvSpPr>
        <p:spPr>
          <a:xfrm>
            <a:off x="1551246" y="20574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TextBox 29"/>
          <p:cNvSpPr txBox="1"/>
          <p:nvPr/>
        </p:nvSpPr>
        <p:spPr>
          <a:xfrm>
            <a:off x="1669302" y="2015346"/>
            <a:ext cx="768315" cy="215444"/>
          </a:xfrm>
          <a:prstGeom prst="rect">
            <a:avLst/>
          </a:prstGeom>
          <a:noFill/>
        </p:spPr>
        <p:txBody>
          <a:bodyPr wrap="square" rtlCol="0">
            <a:spAutoFit/>
          </a:bodyPr>
          <a:lstStyle/>
          <a:p>
            <a:r>
              <a:rPr lang="en-US" sz="800" b="1" dirty="0" smtClean="0"/>
              <a:t>Select State</a:t>
            </a:r>
            <a:endParaRPr lang="en-US" sz="800" b="1" dirty="0"/>
          </a:p>
        </p:txBody>
      </p:sp>
    </p:spTree>
    <p:extLst>
      <p:ext uri="{BB962C8B-B14F-4D97-AF65-F5344CB8AC3E}">
        <p14:creationId xmlns:p14="http://schemas.microsoft.com/office/powerpoint/2010/main" val="3740324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2</a:t>
            </a:r>
            <a:endParaRPr lang="en-US" dirty="0"/>
          </a:p>
        </p:txBody>
      </p:sp>
      <p:sp>
        <p:nvSpPr>
          <p:cNvPr id="9" name="Subtitle 8"/>
          <p:cNvSpPr>
            <a:spLocks noGrp="1"/>
          </p:cNvSpPr>
          <p:nvPr>
            <p:ph type="subTitle" idx="1"/>
          </p:nvPr>
        </p:nvSpPr>
        <p:spPr/>
        <p:txBody>
          <a:bodyPr/>
          <a:lstStyle/>
          <a:p>
            <a:r>
              <a:rPr lang="en-US" dirty="0" smtClean="0"/>
              <a:t>HME In-Person Standard (New) Enrollment Workflow</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22</a:t>
            </a:fld>
            <a:endParaRPr lang="en-US" dirty="0"/>
          </a:p>
        </p:txBody>
      </p:sp>
    </p:spTree>
    <p:extLst>
      <p:ext uri="{BB962C8B-B14F-4D97-AF65-F5344CB8AC3E}">
        <p14:creationId xmlns:p14="http://schemas.microsoft.com/office/powerpoint/2010/main" val="586375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23</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284" y="1765354"/>
            <a:ext cx="6801316" cy="4889631"/>
          </a:xfrm>
          <a:prstGeom prst="rect">
            <a:avLst/>
          </a:prstGeom>
          <a:ln>
            <a:solidFill>
              <a:srgbClr val="007AB2"/>
            </a:solidFill>
          </a:ln>
        </p:spPr>
      </p:pic>
      <p:cxnSp>
        <p:nvCxnSpPr>
          <p:cNvPr id="47" name="Straight Connector 46"/>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51" name="TextBox 50"/>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52" name="TextBox 51"/>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53" name="TextBox 52"/>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54" name="TextBox 53"/>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55" name="TextBox 54"/>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56" name="TextBox 55"/>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57" name="Oval 56"/>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8" name="Oval 57"/>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9" name="Oval 58"/>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Oval 60"/>
          <p:cNvSpPr/>
          <p:nvPr/>
        </p:nvSpPr>
        <p:spPr>
          <a:xfrm>
            <a:off x="1554480" y="211035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2" name="Oval 61"/>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Oval 62"/>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4" name="Oval 63"/>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TextBox 64"/>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66" name="TextBox 65"/>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67" name="Oval 66"/>
          <p:cNvSpPr/>
          <p:nvPr/>
        </p:nvSpPr>
        <p:spPr>
          <a:xfrm>
            <a:off x="1554480" y="176535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8" name="Oval 67"/>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9" name="TextBox 68"/>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70" name="Oval 69"/>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1" name="TextBox 70"/>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2" name="Oval 71"/>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TextBox 72"/>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74" name="Oval 73"/>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TextBox 74"/>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76" name="Oval 75"/>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TextBox 76"/>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1721954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952" y="1760202"/>
            <a:ext cx="6402448" cy="4887792"/>
          </a:xfrm>
          <a:prstGeom prst="rect">
            <a:avLst/>
          </a:prstGeom>
          <a:ln>
            <a:solidFill>
              <a:srgbClr val="007AB2"/>
            </a:solidFill>
          </a:ln>
        </p:spPr>
      </p:pic>
      <p:cxnSp>
        <p:nvCxnSpPr>
          <p:cNvPr id="46" name="Straight Connector 45"/>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52" name="TextBox 51"/>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53" name="TextBox 52"/>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54" name="TextBox 53"/>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55" name="TextBox 54"/>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56" name="TextBox 55"/>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57" name="TextBox 56"/>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58" name="Oval 57"/>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9" name="Oval 58"/>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Oval 60"/>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2" name="Oval 61"/>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3" name="Oval 62"/>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4" name="Oval 63"/>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Oval 64"/>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TextBox 65"/>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67" name="TextBox 66"/>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68" name="Oval 67"/>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9" name="Oval 68"/>
          <p:cNvSpPr/>
          <p:nvPr/>
        </p:nvSpPr>
        <p:spPr>
          <a:xfrm>
            <a:off x="1554480" y="2455346"/>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0" name="TextBox 69"/>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71" name="Oval 70"/>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TextBox 71"/>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73" name="Oval 72"/>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TextBox 73"/>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75" name="Oval 74"/>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TextBox 75"/>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77" name="Oval 76"/>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TextBox 77"/>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3907868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25</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066" y="1765354"/>
            <a:ext cx="6492334" cy="4779909"/>
          </a:xfrm>
          <a:prstGeom prst="rect">
            <a:avLst/>
          </a:prstGeom>
          <a:ln>
            <a:solidFill>
              <a:srgbClr val="007AB2"/>
            </a:solidFill>
          </a:ln>
        </p:spPr>
      </p:pic>
      <p:cxnSp>
        <p:nvCxnSpPr>
          <p:cNvPr id="36" name="Straight Connector 35"/>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8" name="TextBox 37"/>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39" name="TextBox 38"/>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0" name="TextBox 39"/>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8" name="TextBox 47"/>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54" name="TextBox 53"/>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70" name="TextBox 69"/>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1" name="Oval 70"/>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80" name="TextBox 79"/>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1" name="Oval 80"/>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84" name="Oval 83"/>
          <p:cNvSpPr/>
          <p:nvPr/>
        </p:nvSpPr>
        <p:spPr>
          <a:xfrm>
            <a:off x="1551246" y="2800342"/>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TextBox 84"/>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86" name="Oval 85"/>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7" name="TextBox 86"/>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88" name="Oval 87"/>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9" name="TextBox 88"/>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90" name="Oval 89"/>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TextBox 90"/>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276623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26</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055" y="1765354"/>
            <a:ext cx="6557546" cy="4896982"/>
          </a:xfrm>
          <a:prstGeom prst="rect">
            <a:avLst/>
          </a:prstGeom>
          <a:ln>
            <a:solidFill>
              <a:srgbClr val="007AB2"/>
            </a:solidFill>
          </a:ln>
        </p:spPr>
      </p:pic>
      <p:cxnSp>
        <p:nvCxnSpPr>
          <p:cNvPr id="35" name="Straight Connector 34"/>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8" name="TextBox 37"/>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39" name="TextBox 38"/>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0" name="TextBox 39"/>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8" name="TextBox 47"/>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54" name="TextBox 53"/>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70" name="TextBox 69"/>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1" name="Oval 70"/>
          <p:cNvSpPr/>
          <p:nvPr/>
        </p:nvSpPr>
        <p:spPr>
          <a:xfrm>
            <a:off x="1554992" y="314533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80" name="TextBox 79"/>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1" name="Oval 80"/>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84" name="Oval 83"/>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TextBox 84"/>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86" name="Oval 85"/>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7" name="TextBox 86"/>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88" name="Oval 87"/>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9" name="TextBox 88"/>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90" name="Oval 89"/>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TextBox 90"/>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943469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27</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424" y="1732389"/>
            <a:ext cx="6629400" cy="4934413"/>
          </a:xfrm>
          <a:prstGeom prst="rect">
            <a:avLst/>
          </a:prstGeom>
          <a:ln>
            <a:solidFill>
              <a:srgbClr val="007AB2"/>
            </a:solidFill>
          </a:ln>
        </p:spPr>
      </p:pic>
      <p:cxnSp>
        <p:nvCxnSpPr>
          <p:cNvPr id="35" name="Straight Connector 34"/>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8" name="TextBox 37"/>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39" name="TextBox 38"/>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7" name="TextBox 46"/>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53" name="TextBox 52"/>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69" name="TextBox 68"/>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70" name="TextBox 69"/>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1" name="Oval 70"/>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80" name="TextBox 79"/>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1" name="Oval 80"/>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84" name="Oval 83"/>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TextBox 84"/>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86" name="Oval 85"/>
          <p:cNvSpPr/>
          <p:nvPr/>
        </p:nvSpPr>
        <p:spPr>
          <a:xfrm>
            <a:off x="1551044" y="349033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7" name="TextBox 86"/>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88" name="Oval 87"/>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9" name="TextBox 88"/>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90" name="Oval 89"/>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TextBox 90"/>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1111769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28</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564" y="1583252"/>
            <a:ext cx="6816436" cy="5039065"/>
          </a:xfrm>
          <a:prstGeom prst="rect">
            <a:avLst/>
          </a:prstGeom>
          <a:ln>
            <a:solidFill>
              <a:srgbClr val="007AB2"/>
            </a:solidFill>
          </a:ln>
        </p:spPr>
      </p:pic>
      <p:cxnSp>
        <p:nvCxnSpPr>
          <p:cNvPr id="37" name="Straight Connector 36"/>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9" name="TextBox 38"/>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7" name="TextBox 46"/>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53" name="TextBox 52"/>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9" name="TextBox 68"/>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0" name="TextBox 69"/>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71" name="TextBox 70"/>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2" name="Oval 71"/>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4572" y="383533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TextBox 79"/>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81" name="TextBox 80"/>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2" name="Oval 81"/>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Oval 82"/>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4" name="TextBox 83"/>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85" name="Oval 84"/>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TextBox 85"/>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87" name="Oval 86"/>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8" name="TextBox 87"/>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89" name="Oval 88"/>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0" name="TextBox 89"/>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91" name="Oval 90"/>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2" name="TextBox 91"/>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2294250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29</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34" name="Picture 33"/>
          <p:cNvPicPr/>
          <p:nvPr/>
        </p:nvPicPr>
        <p:blipFill>
          <a:blip r:embed="rId2">
            <a:extLst>
              <a:ext uri="{28A0092B-C50C-407E-A947-70E740481C1C}">
                <a14:useLocalDpi xmlns:a14="http://schemas.microsoft.com/office/drawing/2010/main" val="0"/>
              </a:ext>
            </a:extLst>
          </a:blip>
          <a:stretch>
            <a:fillRect/>
          </a:stretch>
        </p:blipFill>
        <p:spPr>
          <a:xfrm>
            <a:off x="3188208" y="1732389"/>
            <a:ext cx="6866117" cy="4962471"/>
          </a:xfrm>
          <a:prstGeom prst="rect">
            <a:avLst/>
          </a:prstGeom>
          <a:ln>
            <a:solidFill>
              <a:srgbClr val="007AB2"/>
            </a:solidFill>
          </a:ln>
        </p:spPr>
      </p:pic>
      <p:cxnSp>
        <p:nvCxnSpPr>
          <p:cNvPr id="37" name="Straight Connector 36"/>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9" name="TextBox 38"/>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7" name="TextBox 46"/>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53" name="TextBox 52"/>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9" name="TextBox 68"/>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70" name="TextBox 69"/>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71" name="TextBox 70"/>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2" name="Oval 71"/>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4572" y="383533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TextBox 79"/>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81" name="TextBox 80"/>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2" name="Oval 81"/>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Oval 82"/>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4" name="TextBox 83"/>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85" name="Oval 84"/>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TextBox 85"/>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87" name="Oval 86"/>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8" name="TextBox 87"/>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89" name="Oval 88"/>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0" name="TextBox 89"/>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91" name="Oval 90"/>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2" name="TextBox 91"/>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2258997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9" name="Subtitle 8"/>
          <p:cNvSpPr>
            <a:spLocks noGrp="1"/>
          </p:cNvSpPr>
          <p:nvPr>
            <p:ph type="subTitle" idx="1"/>
          </p:nvPr>
        </p:nvSpPr>
        <p:spPr/>
        <p:txBody>
          <a:bodyPr/>
          <a:lstStyle/>
          <a:p>
            <a:r>
              <a:rPr lang="en-US" dirty="0" smtClean="0"/>
              <a:t>HME Workflow Trees</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3</a:t>
            </a:fld>
            <a:endParaRPr lang="en-US" dirty="0"/>
          </a:p>
        </p:txBody>
      </p:sp>
    </p:spTree>
    <p:extLst>
      <p:ext uri="{BB962C8B-B14F-4D97-AF65-F5344CB8AC3E}">
        <p14:creationId xmlns:p14="http://schemas.microsoft.com/office/powerpoint/2010/main" val="1197966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87" y="1676400"/>
            <a:ext cx="6918114" cy="4926226"/>
          </a:xfrm>
          <a:prstGeom prst="rect">
            <a:avLst/>
          </a:prstGeom>
          <a:ln>
            <a:solidFill>
              <a:srgbClr val="007AB2"/>
            </a:solidFill>
          </a:ln>
        </p:spPr>
      </p:pic>
      <p:cxnSp>
        <p:nvCxnSpPr>
          <p:cNvPr id="36" name="Straight Connector 35"/>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8" name="TextBox 37"/>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39" name="TextBox 38"/>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7" name="TextBox 46"/>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53" name="TextBox 52"/>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69" name="TextBox 68"/>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70" name="TextBox 69"/>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1" name="Oval 70"/>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538" y="4180326"/>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80" name="TextBox 79"/>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1" name="Oval 80"/>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84" name="Oval 83"/>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TextBox 84"/>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86" name="Oval 85"/>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7" name="TextBox 86"/>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88" name="Oval 87"/>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9" name="TextBox 88"/>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90" name="Oval 89"/>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TextBox 90"/>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238539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31</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765354"/>
            <a:ext cx="6934200" cy="4760184"/>
          </a:xfrm>
          <a:prstGeom prst="rect">
            <a:avLst/>
          </a:prstGeom>
          <a:ln>
            <a:solidFill>
              <a:srgbClr val="007AB2"/>
            </a:solidFill>
          </a:ln>
        </p:spPr>
      </p:pic>
      <p:cxnSp>
        <p:nvCxnSpPr>
          <p:cNvPr id="35" name="Straight Connector 34"/>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7" name="TextBox 36"/>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38" name="TextBox 37"/>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39" name="TextBox 38"/>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7" name="TextBox 46"/>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69" name="TextBox 68"/>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70" name="TextBox 69"/>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1" name="Oval 70"/>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80" name="TextBox 79"/>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1" name="Oval 80"/>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84" name="Oval 83"/>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TextBox 84"/>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86" name="Oval 85"/>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7" name="TextBox 86"/>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88" name="Oval 87"/>
          <p:cNvSpPr/>
          <p:nvPr/>
        </p:nvSpPr>
        <p:spPr>
          <a:xfrm>
            <a:off x="1551044" y="4525322"/>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9" name="TextBox 88"/>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90" name="Oval 89"/>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TextBox 90"/>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2543859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32</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088" y="1765354"/>
            <a:ext cx="6872712" cy="4894570"/>
          </a:xfrm>
          <a:prstGeom prst="rect">
            <a:avLst/>
          </a:prstGeom>
          <a:ln>
            <a:solidFill>
              <a:srgbClr val="007AB2"/>
            </a:solidFill>
          </a:ln>
        </p:spPr>
      </p:pic>
      <p:cxnSp>
        <p:nvCxnSpPr>
          <p:cNvPr id="92" name="Straight Connector 9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94" name="TextBox 93"/>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95" name="TextBox 94"/>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6" name="TextBox 95"/>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7" name="TextBox 96"/>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8" name="TextBox 97"/>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99" name="TextBox 98"/>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00" name="Oval 99"/>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Oval 100"/>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2" name="Oval 101"/>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TextBox 10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09" name="TextBox 10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110" name="Oval 10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Oval 110"/>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2" name="TextBox 111"/>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113" name="Oval 112"/>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4" name="TextBox 113"/>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15" name="Oval 114"/>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6" name="TextBox 115"/>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117" name="Oval 116"/>
          <p:cNvSpPr/>
          <p:nvPr/>
        </p:nvSpPr>
        <p:spPr>
          <a:xfrm>
            <a:off x="1551044" y="4525322"/>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8" name="TextBox 117"/>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119" name="Oval 118"/>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0" name="TextBox 119"/>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765990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33</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832146"/>
            <a:ext cx="7239000" cy="4872449"/>
          </a:xfrm>
          <a:prstGeom prst="rect">
            <a:avLst/>
          </a:prstGeom>
          <a:ln>
            <a:solidFill>
              <a:srgbClr val="007AB2"/>
            </a:solidFill>
          </a:ln>
        </p:spPr>
      </p:pic>
      <p:cxnSp>
        <p:nvCxnSpPr>
          <p:cNvPr id="92" name="Straight Connector 9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94" name="TextBox 93"/>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95" name="TextBox 94"/>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6" name="TextBox 95"/>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7" name="TextBox 96"/>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8" name="TextBox 97"/>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99" name="TextBox 98"/>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00" name="Oval 99"/>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Oval 100"/>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2" name="Oval 101"/>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TextBox 10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09" name="TextBox 10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110" name="Oval 10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Oval 110"/>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2" name="TextBox 111"/>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113" name="Oval 112"/>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4" name="TextBox 113"/>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15" name="Oval 114"/>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6" name="TextBox 115"/>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117" name="Oval 116"/>
          <p:cNvSpPr/>
          <p:nvPr/>
        </p:nvSpPr>
        <p:spPr>
          <a:xfrm>
            <a:off x="1551044" y="4525322"/>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8" name="TextBox 117"/>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119" name="Oval 118"/>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0" name="TextBox 119"/>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923810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695" y="1765354"/>
            <a:ext cx="7347305" cy="4876764"/>
          </a:xfrm>
          <a:prstGeom prst="rect">
            <a:avLst/>
          </a:prstGeom>
          <a:ln>
            <a:solidFill>
              <a:srgbClr val="007AB2"/>
            </a:solidFill>
          </a:ln>
        </p:spPr>
      </p:pic>
      <p:cxnSp>
        <p:nvCxnSpPr>
          <p:cNvPr id="92" name="Straight Connector 9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94" name="TextBox 93"/>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95" name="TextBox 94"/>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6" name="TextBox 95"/>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7" name="TextBox 96"/>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8" name="TextBox 97"/>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99" name="TextBox 98"/>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00" name="Oval 99"/>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Oval 100"/>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2" name="Oval 101"/>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TextBox 10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09" name="TextBox 10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110" name="Oval 10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Oval 110"/>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2" name="TextBox 111"/>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113" name="Oval 112"/>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4" name="TextBox 113"/>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15" name="Oval 114"/>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6" name="TextBox 115"/>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117" name="Oval 116"/>
          <p:cNvSpPr/>
          <p:nvPr/>
        </p:nvSpPr>
        <p:spPr>
          <a:xfrm>
            <a:off x="1551044" y="4525322"/>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8" name="TextBox 117"/>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119" name="Oval 118"/>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0" name="TextBox 119"/>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3369786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35</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12" y="1732388"/>
            <a:ext cx="6728288" cy="4905503"/>
          </a:xfrm>
          <a:prstGeom prst="rect">
            <a:avLst/>
          </a:prstGeom>
          <a:ln>
            <a:solidFill>
              <a:srgbClr val="007AB2"/>
            </a:solidFill>
          </a:ln>
        </p:spPr>
      </p:pic>
      <p:cxnSp>
        <p:nvCxnSpPr>
          <p:cNvPr id="92" name="Straight Connector 9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94" name="TextBox 93"/>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95" name="TextBox 94"/>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6" name="TextBox 95"/>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7" name="TextBox 96"/>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8" name="TextBox 97"/>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99" name="TextBox 98"/>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00" name="Oval 99"/>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Oval 100"/>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2" name="Oval 101"/>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551119" y="487031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TextBox 10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09" name="TextBox 10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110" name="Oval 10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Oval 110"/>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2" name="TextBox 111"/>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113" name="Oval 112"/>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4" name="TextBox 113"/>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15" name="Oval 114"/>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6" name="TextBox 115"/>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117" name="Oval 116"/>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8" name="TextBox 117"/>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119" name="Oval 118"/>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0" name="TextBox 119"/>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629071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36</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092" y="1765354"/>
            <a:ext cx="6646108" cy="4892516"/>
          </a:xfrm>
          <a:prstGeom prst="rect">
            <a:avLst/>
          </a:prstGeom>
          <a:ln>
            <a:solidFill>
              <a:srgbClr val="007AB2"/>
            </a:solidFill>
          </a:ln>
        </p:spPr>
      </p:pic>
      <p:cxnSp>
        <p:nvCxnSpPr>
          <p:cNvPr id="93" name="Straight Connector 92"/>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95" name="TextBox 94"/>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96" name="TextBox 95"/>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7" name="TextBox 96"/>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8" name="TextBox 97"/>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9" name="TextBox 98"/>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100" name="TextBox 99"/>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01" name="Oval 100"/>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2" name="Oval 101"/>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551119" y="487031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Oval 107"/>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9" name="TextBox 108"/>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10" name="TextBox 109"/>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111" name="Oval 110"/>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2" name="Oval 111"/>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3" name="TextBox 112"/>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114" name="Oval 113"/>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5" name="TextBox 114"/>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16" name="Oval 115"/>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7" name="TextBox 116"/>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118" name="Oval 117"/>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9" name="TextBox 118"/>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120" name="Oval 119"/>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1" name="TextBox 120"/>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1295474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37</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1" y="1765353"/>
            <a:ext cx="6553200" cy="4856963"/>
          </a:xfrm>
          <a:prstGeom prst="rect">
            <a:avLst/>
          </a:prstGeom>
          <a:ln>
            <a:solidFill>
              <a:srgbClr val="007AB2"/>
            </a:solidFill>
          </a:ln>
        </p:spPr>
      </p:pic>
      <p:cxnSp>
        <p:nvCxnSpPr>
          <p:cNvPr id="92" name="Straight Connector 9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94" name="TextBox 93"/>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95" name="TextBox 94"/>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6" name="TextBox 95"/>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7" name="TextBox 96"/>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8" name="TextBox 97"/>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99" name="TextBox 98"/>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00" name="Oval 99"/>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Oval 100"/>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2" name="Oval 101"/>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551044" y="521531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TextBox 10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09" name="TextBox 10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110" name="Oval 10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Oval 110"/>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2" name="TextBox 111"/>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113" name="Oval 112"/>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4" name="TextBox 113"/>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15" name="Oval 114"/>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6" name="TextBox 115"/>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117" name="Oval 116"/>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8" name="TextBox 117"/>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119" name="Oval 118"/>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0" name="TextBox 119"/>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4208073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38</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732389"/>
            <a:ext cx="6477000" cy="4949893"/>
          </a:xfrm>
          <a:prstGeom prst="rect">
            <a:avLst/>
          </a:prstGeom>
          <a:ln>
            <a:solidFill>
              <a:srgbClr val="007AB2"/>
            </a:solidFill>
          </a:ln>
        </p:spPr>
      </p:pic>
      <p:cxnSp>
        <p:nvCxnSpPr>
          <p:cNvPr id="92" name="Straight Connector 9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94" name="TextBox 93"/>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95" name="TextBox 94"/>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6" name="TextBox 95"/>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7" name="TextBox 96"/>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8" name="TextBox 97"/>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99" name="TextBox 98"/>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00" name="Oval 99"/>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Oval 100"/>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2" name="Oval 101"/>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551044" y="521531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TextBox 10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09" name="TextBox 10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110" name="Oval 10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Oval 110"/>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2" name="TextBox 111"/>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113" name="Oval 112"/>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4" name="TextBox 113"/>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15" name="Oval 114"/>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6" name="TextBox 115"/>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117" name="Oval 116"/>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8" name="TextBox 117"/>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119" name="Oval 118"/>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0" name="TextBox 119"/>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2674061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39</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1676401"/>
            <a:ext cx="6858000" cy="4977004"/>
          </a:xfrm>
          <a:prstGeom prst="rect">
            <a:avLst/>
          </a:prstGeom>
          <a:ln>
            <a:solidFill>
              <a:srgbClr val="007AB2"/>
            </a:solidFill>
          </a:ln>
        </p:spPr>
      </p:pic>
      <p:cxnSp>
        <p:nvCxnSpPr>
          <p:cNvPr id="92" name="Straight Connector 9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94" name="TextBox 93"/>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95" name="TextBox 94"/>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6" name="TextBox 95"/>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7" name="TextBox 96"/>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8" name="TextBox 97"/>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99" name="TextBox 98"/>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00" name="Oval 99"/>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Oval 100"/>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2" name="Oval 101"/>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551044" y="521531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TextBox 10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09" name="TextBox 10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110" name="Oval 10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Oval 110"/>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2" name="TextBox 111"/>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113" name="Oval 112"/>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4" name="TextBox 113"/>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15" name="Oval 114"/>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6" name="TextBox 115"/>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117" name="Oval 116"/>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8" name="TextBox 117"/>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119" name="Oval 118"/>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0" name="TextBox 119"/>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198595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Workflows: Pre-Enrollment, Standard Enrollment &amp; Renewal</a:t>
            </a:r>
            <a:endParaRPr lang="en-US" dirty="0"/>
          </a:p>
        </p:txBody>
      </p:sp>
      <p:sp>
        <p:nvSpPr>
          <p:cNvPr id="12" name="Date Placeholder 11"/>
          <p:cNvSpPr>
            <a:spLocks noGrp="1"/>
          </p:cNvSpPr>
          <p:nvPr>
            <p:ph type="dt" sz="half" idx="13"/>
          </p:nvPr>
        </p:nvSpPr>
        <p:spPr/>
        <p:txBody>
          <a:bodyPr/>
          <a:lstStyle/>
          <a:p>
            <a:fld id="{3FE3A9F2-A669-48AC-AADE-855CE912FE8C}" type="datetime1">
              <a:rPr lang="en-US" smtClean="0"/>
              <a:t>1/4/2022</a:t>
            </a:fld>
            <a:endParaRPr lang="en-US" dirty="0"/>
          </a:p>
        </p:txBody>
      </p:sp>
      <p:sp>
        <p:nvSpPr>
          <p:cNvPr id="13" name="Rounded Rectangle 12"/>
          <p:cNvSpPr/>
          <p:nvPr/>
        </p:nvSpPr>
        <p:spPr>
          <a:xfrm>
            <a:off x="5043236" y="1709079"/>
            <a:ext cx="2176714" cy="45263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Standard Enrollment</a:t>
            </a:r>
          </a:p>
          <a:p>
            <a:pPr algn="ctr"/>
            <a:endParaRPr lang="en-US" dirty="0"/>
          </a:p>
        </p:txBody>
      </p:sp>
      <p:sp>
        <p:nvSpPr>
          <p:cNvPr id="52" name="Rounded Rectangle 51"/>
          <p:cNvSpPr/>
          <p:nvPr/>
        </p:nvSpPr>
        <p:spPr>
          <a:xfrm>
            <a:off x="8358469" y="2305330"/>
            <a:ext cx="3681131" cy="40627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a:solidFill>
                <a:schemeClr val="tx1"/>
              </a:solidFill>
            </a:endParaRPr>
          </a:p>
        </p:txBody>
      </p:sp>
      <p:sp>
        <p:nvSpPr>
          <p:cNvPr id="59" name="Rounded Rectangle 58"/>
          <p:cNvSpPr/>
          <p:nvPr/>
        </p:nvSpPr>
        <p:spPr>
          <a:xfrm>
            <a:off x="8386920" y="6154890"/>
            <a:ext cx="3624228" cy="549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Eligible applicants may renew online unless they have had a change in biographic information or have been informed they must submit additional biometrics or documentation.</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 name="Rounded Rectangle 60"/>
          <p:cNvSpPr/>
          <p:nvPr/>
        </p:nvSpPr>
        <p:spPr>
          <a:xfrm>
            <a:off x="4413761" y="2312018"/>
            <a:ext cx="3681131" cy="40627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a:solidFill>
                <a:schemeClr val="tx1"/>
              </a:solidFill>
            </a:endParaRPr>
          </a:p>
        </p:txBody>
      </p:sp>
      <p:sp>
        <p:nvSpPr>
          <p:cNvPr id="62" name="Rounded Rectangle 61"/>
          <p:cNvSpPr/>
          <p:nvPr/>
        </p:nvSpPr>
        <p:spPr>
          <a:xfrm>
            <a:off x="362746" y="2338969"/>
            <a:ext cx="3681131" cy="40627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smtClean="0">
              <a:solidFill>
                <a:schemeClr val="tx1"/>
              </a:solidFill>
            </a:endParaRPr>
          </a:p>
          <a:p>
            <a:pPr lvl="3"/>
            <a:endParaRPr lang="en-US" sz="1200" b="1" dirty="0">
              <a:solidFill>
                <a:schemeClr val="tx1"/>
              </a:solidFill>
            </a:endParaRPr>
          </a:p>
          <a:p>
            <a:pPr lvl="3"/>
            <a:endParaRPr lang="en-US" sz="1200" b="1" dirty="0">
              <a:solidFill>
                <a:schemeClr val="tx1"/>
              </a:solidFill>
            </a:endParaRPr>
          </a:p>
        </p:txBody>
      </p:sp>
      <p:sp>
        <p:nvSpPr>
          <p:cNvPr id="63" name="Rounded Rectangle 62"/>
          <p:cNvSpPr/>
          <p:nvPr/>
        </p:nvSpPr>
        <p:spPr>
          <a:xfrm>
            <a:off x="9110677" y="1696568"/>
            <a:ext cx="2176714" cy="45263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Online</a:t>
            </a:r>
          </a:p>
          <a:p>
            <a:pPr algn="ctr"/>
            <a:r>
              <a:rPr lang="en-US" b="1" dirty="0" smtClean="0"/>
              <a:t>Renewal</a:t>
            </a:r>
          </a:p>
          <a:p>
            <a:pPr algn="ctr"/>
            <a:endParaRPr lang="en-US" dirty="0"/>
          </a:p>
        </p:txBody>
      </p:sp>
      <p:sp>
        <p:nvSpPr>
          <p:cNvPr id="64" name="Rounded Rectangle 63"/>
          <p:cNvSpPr/>
          <p:nvPr/>
        </p:nvSpPr>
        <p:spPr>
          <a:xfrm>
            <a:off x="1114954" y="1715709"/>
            <a:ext cx="2176714" cy="45263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Pre-Enrollment </a:t>
            </a:r>
            <a:r>
              <a:rPr lang="en-US" sz="1400" b="1" dirty="0" smtClean="0"/>
              <a:t>(Optional)</a:t>
            </a:r>
          </a:p>
          <a:p>
            <a:pPr algn="ctr"/>
            <a:endParaRPr lang="en-US" dirty="0"/>
          </a:p>
        </p:txBody>
      </p:sp>
      <p:sp>
        <p:nvSpPr>
          <p:cNvPr id="67" name="Rounded Rectangle 66"/>
          <p:cNvSpPr/>
          <p:nvPr/>
        </p:nvSpPr>
        <p:spPr>
          <a:xfrm>
            <a:off x="4464392" y="6154890"/>
            <a:ext cx="3567326" cy="549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All </a:t>
            </a:r>
            <a:r>
              <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Items except </a:t>
            </a: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Biometrics, Fee Payment, </a:t>
            </a:r>
            <a:r>
              <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and the Post Enrollment Survey may be done </a:t>
            </a: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during pre-enrollment.</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8" name="Rounded Rectangle 67"/>
          <p:cNvSpPr/>
          <p:nvPr/>
        </p:nvSpPr>
        <p:spPr>
          <a:xfrm>
            <a:off x="419648" y="6149852"/>
            <a:ext cx="3567326" cy="549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All applicants may pre-enroll online or via call center representative and provide required enrollment information and schedule appointment for biometric collection.</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92" name="Straight Connector 91"/>
          <p:cNvCxnSpPr/>
          <p:nvPr/>
        </p:nvCxnSpPr>
        <p:spPr>
          <a:xfrm>
            <a:off x="1739737" y="2603938"/>
            <a:ext cx="20225" cy="3339662"/>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799306" y="2714634"/>
            <a:ext cx="768315" cy="215444"/>
          </a:xfrm>
          <a:prstGeom prst="rect">
            <a:avLst/>
          </a:prstGeom>
          <a:noFill/>
        </p:spPr>
        <p:txBody>
          <a:bodyPr wrap="square" rtlCol="0">
            <a:spAutoFit/>
          </a:bodyPr>
          <a:lstStyle/>
          <a:p>
            <a:r>
              <a:rPr lang="en-US" sz="800" b="1" dirty="0" smtClean="0"/>
              <a:t>Select State</a:t>
            </a:r>
            <a:endParaRPr lang="en-US" sz="800" b="1" dirty="0"/>
          </a:p>
        </p:txBody>
      </p:sp>
      <p:sp>
        <p:nvSpPr>
          <p:cNvPr id="95" name="TextBox 94"/>
          <p:cNvSpPr txBox="1"/>
          <p:nvPr/>
        </p:nvSpPr>
        <p:spPr>
          <a:xfrm>
            <a:off x="1808430" y="3891973"/>
            <a:ext cx="768315" cy="338554"/>
          </a:xfrm>
          <a:prstGeom prst="rect">
            <a:avLst/>
          </a:prstGeom>
          <a:noFill/>
        </p:spPr>
        <p:txBody>
          <a:bodyPr wrap="square" rtlCol="0">
            <a:spAutoFit/>
          </a:bodyPr>
          <a:lstStyle/>
          <a:p>
            <a:r>
              <a:rPr lang="en-US" sz="800" b="1" dirty="0" smtClean="0"/>
              <a:t>Address Information</a:t>
            </a:r>
            <a:endParaRPr lang="en-US" sz="800" b="1" dirty="0"/>
          </a:p>
        </p:txBody>
      </p:sp>
      <p:sp>
        <p:nvSpPr>
          <p:cNvPr id="96" name="TextBox 95"/>
          <p:cNvSpPr txBox="1"/>
          <p:nvPr/>
        </p:nvSpPr>
        <p:spPr>
          <a:xfrm>
            <a:off x="1798716" y="3334309"/>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7" name="TextBox 96"/>
          <p:cNvSpPr txBox="1"/>
          <p:nvPr/>
        </p:nvSpPr>
        <p:spPr>
          <a:xfrm>
            <a:off x="1808840" y="421210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8" name="TextBox 97"/>
          <p:cNvSpPr txBox="1"/>
          <p:nvPr/>
        </p:nvSpPr>
        <p:spPr>
          <a:xfrm>
            <a:off x="1808431" y="3647462"/>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9" name="TextBox 98"/>
          <p:cNvSpPr txBox="1"/>
          <p:nvPr/>
        </p:nvSpPr>
        <p:spPr>
          <a:xfrm>
            <a:off x="1805987" y="4565696"/>
            <a:ext cx="1232652" cy="215444"/>
          </a:xfrm>
          <a:prstGeom prst="rect">
            <a:avLst/>
          </a:prstGeom>
          <a:noFill/>
        </p:spPr>
        <p:txBody>
          <a:bodyPr wrap="square" rtlCol="0">
            <a:spAutoFit/>
          </a:bodyPr>
          <a:lstStyle/>
          <a:p>
            <a:r>
              <a:rPr lang="en-US" sz="800" b="1" dirty="0"/>
              <a:t>Acknowledgements</a:t>
            </a:r>
          </a:p>
        </p:txBody>
      </p:sp>
      <p:sp>
        <p:nvSpPr>
          <p:cNvPr id="100" name="TextBox 99"/>
          <p:cNvSpPr txBox="1"/>
          <p:nvPr/>
        </p:nvSpPr>
        <p:spPr>
          <a:xfrm>
            <a:off x="1807190" y="4883737"/>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01" name="TextBox 100"/>
          <p:cNvSpPr txBox="1"/>
          <p:nvPr/>
        </p:nvSpPr>
        <p:spPr>
          <a:xfrm>
            <a:off x="1805987" y="5522948"/>
            <a:ext cx="1006441" cy="215444"/>
          </a:xfrm>
          <a:prstGeom prst="rect">
            <a:avLst/>
          </a:prstGeom>
          <a:noFill/>
        </p:spPr>
        <p:txBody>
          <a:bodyPr wrap="square" rtlCol="0">
            <a:spAutoFit/>
          </a:bodyPr>
          <a:lstStyle/>
          <a:p>
            <a:r>
              <a:rPr lang="en-US" sz="800" b="1" dirty="0" smtClean="0"/>
              <a:t>Confirmation</a:t>
            </a:r>
            <a:endParaRPr lang="en-US" sz="800" b="1" dirty="0"/>
          </a:p>
        </p:txBody>
      </p:sp>
      <p:sp>
        <p:nvSpPr>
          <p:cNvPr id="102" name="Oval 101"/>
          <p:cNvSpPr/>
          <p:nvPr/>
        </p:nvSpPr>
        <p:spPr>
          <a:xfrm>
            <a:off x="1690584" y="3063787"/>
            <a:ext cx="137160" cy="137160"/>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683278" y="369330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683277" y="400224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683276" y="431117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683275" y="46201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685536" y="492903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Oval 107"/>
          <p:cNvSpPr/>
          <p:nvPr/>
        </p:nvSpPr>
        <p:spPr>
          <a:xfrm>
            <a:off x="1680829" y="554690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0" name="Oval 109"/>
          <p:cNvSpPr/>
          <p:nvPr/>
        </p:nvSpPr>
        <p:spPr>
          <a:xfrm>
            <a:off x="1695698" y="523797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TextBox 110"/>
          <p:cNvSpPr txBox="1"/>
          <p:nvPr/>
        </p:nvSpPr>
        <p:spPr>
          <a:xfrm>
            <a:off x="1829670" y="5181600"/>
            <a:ext cx="959073" cy="215444"/>
          </a:xfrm>
          <a:prstGeom prst="rect">
            <a:avLst/>
          </a:prstGeom>
          <a:noFill/>
        </p:spPr>
        <p:txBody>
          <a:bodyPr wrap="square" rtlCol="0">
            <a:spAutoFit/>
          </a:bodyPr>
          <a:lstStyle/>
          <a:p>
            <a:r>
              <a:rPr lang="en-US" sz="800" b="1" dirty="0" smtClean="0"/>
              <a:t>Appointment</a:t>
            </a:r>
            <a:endParaRPr lang="en-US" sz="800" b="1" dirty="0"/>
          </a:p>
        </p:txBody>
      </p:sp>
      <p:sp>
        <p:nvSpPr>
          <p:cNvPr id="114" name="Oval 113"/>
          <p:cNvSpPr/>
          <p:nvPr/>
        </p:nvSpPr>
        <p:spPr>
          <a:xfrm>
            <a:off x="1676400" y="2743200"/>
            <a:ext cx="137160" cy="137160"/>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116" name="Straight Connector 115"/>
          <p:cNvCxnSpPr/>
          <p:nvPr/>
        </p:nvCxnSpPr>
        <p:spPr>
          <a:xfrm>
            <a:off x="5640309" y="2416171"/>
            <a:ext cx="0" cy="3652935"/>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688452" y="2755724"/>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119" name="TextBox 118"/>
          <p:cNvSpPr txBox="1"/>
          <p:nvPr/>
        </p:nvSpPr>
        <p:spPr>
          <a:xfrm>
            <a:off x="5702859" y="3362384"/>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120" name="TextBox 119"/>
          <p:cNvSpPr txBox="1"/>
          <p:nvPr/>
        </p:nvSpPr>
        <p:spPr>
          <a:xfrm>
            <a:off x="5715327" y="4143102"/>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121" name="TextBox 120"/>
          <p:cNvSpPr txBox="1"/>
          <p:nvPr/>
        </p:nvSpPr>
        <p:spPr>
          <a:xfrm>
            <a:off x="5722432" y="3951899"/>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122" name="TextBox 121"/>
          <p:cNvSpPr txBox="1"/>
          <p:nvPr/>
        </p:nvSpPr>
        <p:spPr>
          <a:xfrm>
            <a:off x="5717217" y="4806684"/>
            <a:ext cx="1266130" cy="215444"/>
          </a:xfrm>
          <a:prstGeom prst="rect">
            <a:avLst/>
          </a:prstGeom>
          <a:noFill/>
        </p:spPr>
        <p:txBody>
          <a:bodyPr wrap="square" rtlCol="0">
            <a:spAutoFit/>
          </a:bodyPr>
          <a:lstStyle/>
          <a:p>
            <a:r>
              <a:rPr lang="en-US" sz="800" b="1" dirty="0"/>
              <a:t>Acknowledgements</a:t>
            </a:r>
          </a:p>
        </p:txBody>
      </p:sp>
      <p:sp>
        <p:nvSpPr>
          <p:cNvPr id="124" name="TextBox 123"/>
          <p:cNvSpPr txBox="1"/>
          <p:nvPr/>
        </p:nvSpPr>
        <p:spPr>
          <a:xfrm>
            <a:off x="5715000" y="560504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25" name="Oval 124"/>
          <p:cNvSpPr/>
          <p:nvPr/>
        </p:nvSpPr>
        <p:spPr>
          <a:xfrm>
            <a:off x="5572336" y="282217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6" name="Oval 125"/>
          <p:cNvSpPr/>
          <p:nvPr/>
        </p:nvSpPr>
        <p:spPr>
          <a:xfrm>
            <a:off x="5571916" y="397930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7" name="Oval 126"/>
          <p:cNvSpPr/>
          <p:nvPr/>
        </p:nvSpPr>
        <p:spPr>
          <a:xfrm>
            <a:off x="5568882" y="426858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8" name="Oval 127"/>
          <p:cNvSpPr/>
          <p:nvPr/>
        </p:nvSpPr>
        <p:spPr>
          <a:xfrm>
            <a:off x="5568463" y="484715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0" name="Oval 129"/>
          <p:cNvSpPr/>
          <p:nvPr/>
        </p:nvSpPr>
        <p:spPr>
          <a:xfrm>
            <a:off x="5562601" y="54257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2" name="Oval 131"/>
          <p:cNvSpPr/>
          <p:nvPr/>
        </p:nvSpPr>
        <p:spPr>
          <a:xfrm>
            <a:off x="5576847" y="513643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3" name="TextBox 132"/>
          <p:cNvSpPr txBox="1"/>
          <p:nvPr/>
        </p:nvSpPr>
        <p:spPr>
          <a:xfrm>
            <a:off x="5734571" y="5084067"/>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36" name="Oval 135"/>
          <p:cNvSpPr/>
          <p:nvPr/>
        </p:nvSpPr>
        <p:spPr>
          <a:xfrm>
            <a:off x="5562600" y="340073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7" name="TextBox 136"/>
          <p:cNvSpPr txBox="1"/>
          <p:nvPr/>
        </p:nvSpPr>
        <p:spPr>
          <a:xfrm>
            <a:off x="5702858" y="3074705"/>
            <a:ext cx="768315" cy="215444"/>
          </a:xfrm>
          <a:prstGeom prst="rect">
            <a:avLst/>
          </a:prstGeom>
          <a:noFill/>
        </p:spPr>
        <p:txBody>
          <a:bodyPr wrap="square" rtlCol="0">
            <a:spAutoFit/>
          </a:bodyPr>
          <a:lstStyle/>
          <a:p>
            <a:r>
              <a:rPr lang="en-US" sz="800" b="1" dirty="0" smtClean="0"/>
              <a:t>Notices</a:t>
            </a:r>
            <a:endParaRPr lang="en-US" sz="800" b="1" dirty="0"/>
          </a:p>
        </p:txBody>
      </p:sp>
      <p:sp>
        <p:nvSpPr>
          <p:cNvPr id="138" name="Oval 137"/>
          <p:cNvSpPr/>
          <p:nvPr/>
        </p:nvSpPr>
        <p:spPr>
          <a:xfrm>
            <a:off x="5568590" y="253288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9" name="TextBox 138"/>
          <p:cNvSpPr txBox="1"/>
          <p:nvPr/>
        </p:nvSpPr>
        <p:spPr>
          <a:xfrm>
            <a:off x="5711318" y="3655019"/>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40" name="Oval 139"/>
          <p:cNvSpPr/>
          <p:nvPr/>
        </p:nvSpPr>
        <p:spPr>
          <a:xfrm>
            <a:off x="5568388" y="369002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1" name="TextBox 140"/>
          <p:cNvSpPr txBox="1"/>
          <p:nvPr/>
        </p:nvSpPr>
        <p:spPr>
          <a:xfrm>
            <a:off x="5711318" y="4509804"/>
            <a:ext cx="1221566" cy="215444"/>
          </a:xfrm>
          <a:prstGeom prst="rect">
            <a:avLst/>
          </a:prstGeom>
          <a:noFill/>
        </p:spPr>
        <p:txBody>
          <a:bodyPr wrap="square" rtlCol="0">
            <a:spAutoFit/>
          </a:bodyPr>
          <a:lstStyle/>
          <a:p>
            <a:r>
              <a:rPr lang="en-US" sz="800" b="1" dirty="0" smtClean="0"/>
              <a:t>Biometrics</a:t>
            </a:r>
            <a:endParaRPr lang="en-US" sz="800" b="1" dirty="0"/>
          </a:p>
        </p:txBody>
      </p:sp>
      <p:sp>
        <p:nvSpPr>
          <p:cNvPr id="142" name="Oval 141"/>
          <p:cNvSpPr/>
          <p:nvPr/>
        </p:nvSpPr>
        <p:spPr>
          <a:xfrm>
            <a:off x="5568388" y="455786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3" name="TextBox 142"/>
          <p:cNvSpPr txBox="1"/>
          <p:nvPr/>
        </p:nvSpPr>
        <p:spPr>
          <a:xfrm>
            <a:off x="5735175" y="5347156"/>
            <a:ext cx="1235651" cy="215444"/>
          </a:xfrm>
          <a:prstGeom prst="rect">
            <a:avLst/>
          </a:prstGeom>
          <a:noFill/>
        </p:spPr>
        <p:txBody>
          <a:bodyPr wrap="square" rtlCol="0">
            <a:spAutoFit/>
          </a:bodyPr>
          <a:lstStyle/>
          <a:p>
            <a:r>
              <a:rPr lang="en-US" sz="800" b="1" dirty="0" smtClean="0"/>
              <a:t>Survey</a:t>
            </a:r>
            <a:endParaRPr lang="en-US" sz="800" b="1" dirty="0"/>
          </a:p>
        </p:txBody>
      </p:sp>
      <p:sp>
        <p:nvSpPr>
          <p:cNvPr id="144" name="Oval 143"/>
          <p:cNvSpPr/>
          <p:nvPr/>
        </p:nvSpPr>
        <p:spPr>
          <a:xfrm>
            <a:off x="5571904" y="5715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166" name="Straight Connector 165"/>
          <p:cNvCxnSpPr/>
          <p:nvPr/>
        </p:nvCxnSpPr>
        <p:spPr>
          <a:xfrm>
            <a:off x="9879159" y="2403383"/>
            <a:ext cx="0" cy="3652935"/>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9983120" y="258505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168" name="TextBox 167"/>
          <p:cNvSpPr txBox="1"/>
          <p:nvPr/>
        </p:nvSpPr>
        <p:spPr>
          <a:xfrm>
            <a:off x="9998527" y="3394606"/>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169" name="TextBox 168"/>
          <p:cNvSpPr txBox="1"/>
          <p:nvPr/>
        </p:nvSpPr>
        <p:spPr>
          <a:xfrm>
            <a:off x="9991580" y="4081046"/>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170" name="TextBox 169"/>
          <p:cNvSpPr txBox="1"/>
          <p:nvPr/>
        </p:nvSpPr>
        <p:spPr>
          <a:xfrm>
            <a:off x="10013629" y="3746956"/>
            <a:ext cx="753213" cy="215444"/>
          </a:xfrm>
          <a:prstGeom prst="rect">
            <a:avLst/>
          </a:prstGeom>
          <a:noFill/>
        </p:spPr>
        <p:txBody>
          <a:bodyPr wrap="square" rtlCol="0">
            <a:spAutoFit/>
          </a:bodyPr>
          <a:lstStyle/>
          <a:p>
            <a:r>
              <a:rPr lang="en-US" sz="800" b="1" dirty="0" smtClean="0"/>
              <a:t>Attributes</a:t>
            </a:r>
            <a:endParaRPr lang="en-US" sz="800" b="1" dirty="0"/>
          </a:p>
        </p:txBody>
      </p:sp>
      <p:sp>
        <p:nvSpPr>
          <p:cNvPr id="171" name="TextBox 170"/>
          <p:cNvSpPr txBox="1"/>
          <p:nvPr/>
        </p:nvSpPr>
        <p:spPr>
          <a:xfrm>
            <a:off x="9983120" y="4495800"/>
            <a:ext cx="1232652" cy="215444"/>
          </a:xfrm>
          <a:prstGeom prst="rect">
            <a:avLst/>
          </a:prstGeom>
          <a:noFill/>
        </p:spPr>
        <p:txBody>
          <a:bodyPr wrap="square" rtlCol="0">
            <a:spAutoFit/>
          </a:bodyPr>
          <a:lstStyle/>
          <a:p>
            <a:r>
              <a:rPr lang="en-US" sz="800" b="1" dirty="0"/>
              <a:t>Acknowledgements</a:t>
            </a:r>
          </a:p>
        </p:txBody>
      </p:sp>
      <p:sp>
        <p:nvSpPr>
          <p:cNvPr id="173" name="TextBox 172"/>
          <p:cNvSpPr txBox="1"/>
          <p:nvPr/>
        </p:nvSpPr>
        <p:spPr>
          <a:xfrm>
            <a:off x="9982200" y="5598985"/>
            <a:ext cx="1082820" cy="344615"/>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74" name="Oval 173"/>
          <p:cNvSpPr/>
          <p:nvPr/>
        </p:nvSpPr>
        <p:spPr>
          <a:xfrm>
            <a:off x="9814200" y="30748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5" name="Oval 174"/>
          <p:cNvSpPr/>
          <p:nvPr/>
        </p:nvSpPr>
        <p:spPr>
          <a:xfrm>
            <a:off x="9819665" y="379238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6" name="Oval 175"/>
          <p:cNvSpPr/>
          <p:nvPr/>
        </p:nvSpPr>
        <p:spPr>
          <a:xfrm>
            <a:off x="9808734" y="42178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7" name="Oval 176"/>
          <p:cNvSpPr/>
          <p:nvPr/>
        </p:nvSpPr>
        <p:spPr>
          <a:xfrm>
            <a:off x="9803269" y="45226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9" name="Oval 178"/>
          <p:cNvSpPr/>
          <p:nvPr/>
        </p:nvSpPr>
        <p:spPr>
          <a:xfrm>
            <a:off x="9822397" y="527095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0" name="Oval 179"/>
          <p:cNvSpPr/>
          <p:nvPr/>
        </p:nvSpPr>
        <p:spPr>
          <a:xfrm>
            <a:off x="9811467" y="48768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1" name="TextBox 180"/>
          <p:cNvSpPr txBox="1"/>
          <p:nvPr/>
        </p:nvSpPr>
        <p:spPr>
          <a:xfrm>
            <a:off x="9974474" y="4813756"/>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82" name="Oval 181"/>
          <p:cNvSpPr/>
          <p:nvPr/>
        </p:nvSpPr>
        <p:spPr>
          <a:xfrm>
            <a:off x="9816933" y="342900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3" name="TextBox 182"/>
          <p:cNvSpPr txBox="1"/>
          <p:nvPr/>
        </p:nvSpPr>
        <p:spPr>
          <a:xfrm>
            <a:off x="9985209" y="3042844"/>
            <a:ext cx="768315" cy="215444"/>
          </a:xfrm>
          <a:prstGeom prst="rect">
            <a:avLst/>
          </a:prstGeom>
          <a:noFill/>
        </p:spPr>
        <p:txBody>
          <a:bodyPr wrap="square" rtlCol="0">
            <a:spAutoFit/>
          </a:bodyPr>
          <a:lstStyle/>
          <a:p>
            <a:r>
              <a:rPr lang="en-US" sz="800" b="1" dirty="0" smtClean="0"/>
              <a:t>Notices</a:t>
            </a:r>
            <a:endParaRPr lang="en-US" sz="800" b="1" dirty="0"/>
          </a:p>
        </p:txBody>
      </p:sp>
      <p:sp>
        <p:nvSpPr>
          <p:cNvPr id="184" name="Oval 183"/>
          <p:cNvSpPr/>
          <p:nvPr/>
        </p:nvSpPr>
        <p:spPr>
          <a:xfrm>
            <a:off x="9806001" y="269389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9" name="TextBox 188"/>
          <p:cNvSpPr txBox="1"/>
          <p:nvPr/>
        </p:nvSpPr>
        <p:spPr>
          <a:xfrm>
            <a:off x="9980121" y="5194756"/>
            <a:ext cx="1235651" cy="215444"/>
          </a:xfrm>
          <a:prstGeom prst="rect">
            <a:avLst/>
          </a:prstGeom>
          <a:noFill/>
        </p:spPr>
        <p:txBody>
          <a:bodyPr wrap="square" rtlCol="0">
            <a:spAutoFit/>
          </a:bodyPr>
          <a:lstStyle/>
          <a:p>
            <a:r>
              <a:rPr lang="en-US" sz="800" b="1" dirty="0" smtClean="0"/>
              <a:t>Survey</a:t>
            </a:r>
            <a:endParaRPr lang="en-US" sz="800" b="1" dirty="0"/>
          </a:p>
        </p:txBody>
      </p:sp>
      <p:sp>
        <p:nvSpPr>
          <p:cNvPr id="190" name="Oval 189"/>
          <p:cNvSpPr/>
          <p:nvPr/>
        </p:nvSpPr>
        <p:spPr>
          <a:xfrm>
            <a:off x="9800537" y="567240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TextBox 77"/>
          <p:cNvSpPr txBox="1"/>
          <p:nvPr/>
        </p:nvSpPr>
        <p:spPr>
          <a:xfrm>
            <a:off x="1798716" y="2934409"/>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80" name="Oval 79"/>
          <p:cNvSpPr/>
          <p:nvPr/>
        </p:nvSpPr>
        <p:spPr>
          <a:xfrm>
            <a:off x="1676400" y="338437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TextBox 75"/>
          <p:cNvSpPr txBox="1"/>
          <p:nvPr/>
        </p:nvSpPr>
        <p:spPr>
          <a:xfrm>
            <a:off x="5681519" y="2507146"/>
            <a:ext cx="1235651" cy="215444"/>
          </a:xfrm>
          <a:prstGeom prst="rect">
            <a:avLst/>
          </a:prstGeom>
          <a:noFill/>
        </p:spPr>
        <p:txBody>
          <a:bodyPr wrap="square" rtlCol="0">
            <a:spAutoFit/>
          </a:bodyPr>
          <a:lstStyle/>
          <a:p>
            <a:r>
              <a:rPr lang="en-US" sz="800" b="1" dirty="0" smtClean="0"/>
              <a:t>Program/Location</a:t>
            </a:r>
            <a:endParaRPr lang="en-US" sz="800" b="1" dirty="0"/>
          </a:p>
        </p:txBody>
      </p:sp>
      <p:sp>
        <p:nvSpPr>
          <p:cNvPr id="77" name="Oval 76"/>
          <p:cNvSpPr/>
          <p:nvPr/>
        </p:nvSpPr>
        <p:spPr>
          <a:xfrm>
            <a:off x="5562600" y="31114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95408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1" y="1722232"/>
            <a:ext cx="6858000" cy="4940968"/>
          </a:xfrm>
          <a:prstGeom prst="rect">
            <a:avLst/>
          </a:prstGeom>
          <a:ln>
            <a:solidFill>
              <a:srgbClr val="007AB2"/>
            </a:solidFill>
          </a:ln>
        </p:spPr>
      </p:pic>
      <p:cxnSp>
        <p:nvCxnSpPr>
          <p:cNvPr id="121" name="Straight Connector 120"/>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123" name="TextBox 122"/>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124" name="TextBox 123"/>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125" name="TextBox 124"/>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126" name="TextBox 125"/>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127" name="TextBox 126"/>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128" name="TextBox 127"/>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29" name="Oval 128"/>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0" name="Oval 129"/>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1" name="Oval 130"/>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2" name="Oval 131"/>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3" name="Oval 132"/>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4" name="Oval 133"/>
          <p:cNvSpPr/>
          <p:nvPr/>
        </p:nvSpPr>
        <p:spPr>
          <a:xfrm>
            <a:off x="1545257" y="5560310"/>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5" name="Oval 13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6" name="Oval 135"/>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7" name="TextBox 136"/>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38" name="TextBox 137"/>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139" name="Oval 138"/>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0" name="Oval 139"/>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1" name="TextBox 140"/>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142" name="Oval 141"/>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3" name="TextBox 142"/>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44" name="Oval 143"/>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5" name="TextBox 144"/>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146" name="Oval 145"/>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7" name="TextBox 146"/>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148" name="Oval 147"/>
          <p:cNvSpPr/>
          <p:nvPr/>
        </p:nvSpPr>
        <p:spPr>
          <a:xfrm>
            <a:off x="1554560" y="590530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49" name="TextBox 148"/>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3406296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41</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601" y="1785780"/>
            <a:ext cx="6858200" cy="4849297"/>
          </a:xfrm>
          <a:prstGeom prst="rect">
            <a:avLst/>
          </a:prstGeom>
          <a:ln>
            <a:solidFill>
              <a:srgbClr val="007AB2"/>
            </a:solidFill>
          </a:ln>
        </p:spPr>
      </p:pic>
      <p:cxnSp>
        <p:nvCxnSpPr>
          <p:cNvPr id="92" name="Straight Connector 9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94" name="TextBox 93"/>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95" name="TextBox 94"/>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96" name="TextBox 95"/>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97" name="TextBox 96"/>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98" name="TextBox 97"/>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99" name="TextBox 98"/>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100" name="Oval 99"/>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Oval 100"/>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2" name="Oval 101"/>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Oval 102"/>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Oval 103"/>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5" name="Oval 104"/>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6" name="Oval 105"/>
          <p:cNvSpPr/>
          <p:nvPr/>
        </p:nvSpPr>
        <p:spPr>
          <a:xfrm>
            <a:off x="1551241" y="625029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7" name="Oval 106"/>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8" name="TextBox 107"/>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109" name="TextBox 108"/>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110" name="Oval 10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1" name="Oval 110"/>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2" name="TextBox 111"/>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113" name="Oval 112"/>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4" name="TextBox 113"/>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115" name="Oval 114"/>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6" name="TextBox 115"/>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117" name="Oval 116"/>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8" name="TextBox 117"/>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119" name="Oval 118"/>
          <p:cNvSpPr/>
          <p:nvPr/>
        </p:nvSpPr>
        <p:spPr>
          <a:xfrm>
            <a:off x="1554560" y="5905306"/>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0" name="TextBox 119"/>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3785489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Standard Enrollment</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42</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526" y="1736411"/>
            <a:ext cx="6851074" cy="4923558"/>
          </a:xfrm>
          <a:prstGeom prst="rect">
            <a:avLst/>
          </a:prstGeom>
          <a:ln>
            <a:solidFill>
              <a:srgbClr val="007AB2"/>
            </a:solidFill>
          </a:ln>
        </p:spPr>
      </p:pic>
      <p:cxnSp>
        <p:nvCxnSpPr>
          <p:cNvPr id="38" name="Straight Connector 37"/>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635444"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7" name="TextBox 46"/>
          <p:cNvSpPr txBox="1"/>
          <p:nvPr/>
        </p:nvSpPr>
        <p:spPr>
          <a:xfrm>
            <a:off x="1685515" y="2375831"/>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8" name="TextBox 47"/>
          <p:cNvSpPr txBox="1"/>
          <p:nvPr/>
        </p:nvSpPr>
        <p:spPr>
          <a:xfrm>
            <a:off x="1676400" y="3105277"/>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53" name="TextBox 52"/>
          <p:cNvSpPr txBox="1"/>
          <p:nvPr/>
        </p:nvSpPr>
        <p:spPr>
          <a:xfrm>
            <a:off x="1666875" y="4099285"/>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7" name="TextBox 66"/>
          <p:cNvSpPr txBox="1"/>
          <p:nvPr/>
        </p:nvSpPr>
        <p:spPr>
          <a:xfrm>
            <a:off x="1676400" y="3785657"/>
            <a:ext cx="768315" cy="215444"/>
          </a:xfrm>
          <a:prstGeom prst="rect">
            <a:avLst/>
          </a:prstGeom>
          <a:noFill/>
        </p:spPr>
        <p:txBody>
          <a:bodyPr wrap="square" rtlCol="0">
            <a:spAutoFit/>
          </a:bodyPr>
          <a:lstStyle/>
          <a:p>
            <a:r>
              <a:rPr lang="en-US" sz="800" b="1" dirty="0" smtClean="0"/>
              <a:t>Attributes</a:t>
            </a:r>
            <a:endParaRPr lang="en-US" sz="800" b="1" dirty="0"/>
          </a:p>
        </p:txBody>
      </p:sp>
      <p:sp>
        <p:nvSpPr>
          <p:cNvPr id="69" name="TextBox 68"/>
          <p:cNvSpPr txBox="1"/>
          <p:nvPr/>
        </p:nvSpPr>
        <p:spPr>
          <a:xfrm>
            <a:off x="1676400" y="4816430"/>
            <a:ext cx="1232652" cy="215444"/>
          </a:xfrm>
          <a:prstGeom prst="rect">
            <a:avLst/>
          </a:prstGeom>
          <a:noFill/>
        </p:spPr>
        <p:txBody>
          <a:bodyPr wrap="square" rtlCol="0">
            <a:spAutoFit/>
          </a:bodyPr>
          <a:lstStyle/>
          <a:p>
            <a:r>
              <a:rPr lang="en-US" sz="800" b="1" dirty="0"/>
              <a:t>Acknowledgements</a:t>
            </a:r>
          </a:p>
        </p:txBody>
      </p:sp>
      <p:sp>
        <p:nvSpPr>
          <p:cNvPr id="70" name="TextBox 69"/>
          <p:cNvSpPr txBox="1"/>
          <p:nvPr/>
        </p:nvSpPr>
        <p:spPr>
          <a:xfrm>
            <a:off x="1676173" y="5821807"/>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1" name="Oval 70"/>
          <p:cNvSpPr/>
          <p:nvPr/>
        </p:nvSpPr>
        <p:spPr>
          <a:xfrm>
            <a:off x="1554992" y="31453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4572" y="383533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538" y="418032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119" y="487031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4480" y="211035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45257" y="5560310"/>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241" y="625029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044" y="521531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a:off x="1676400" y="5141619"/>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80" name="TextBox 79"/>
          <p:cNvSpPr txBox="1"/>
          <p:nvPr/>
        </p:nvSpPr>
        <p:spPr>
          <a:xfrm>
            <a:off x="1669302"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1" name="Oval 80"/>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Oval 81"/>
          <p:cNvSpPr/>
          <p:nvPr/>
        </p:nvSpPr>
        <p:spPr>
          <a:xfrm>
            <a:off x="1554480" y="2455346"/>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TextBox 82"/>
          <p:cNvSpPr txBox="1"/>
          <p:nvPr/>
        </p:nvSpPr>
        <p:spPr>
          <a:xfrm>
            <a:off x="1694393" y="2767046"/>
            <a:ext cx="768315" cy="215444"/>
          </a:xfrm>
          <a:prstGeom prst="rect">
            <a:avLst/>
          </a:prstGeom>
          <a:noFill/>
        </p:spPr>
        <p:txBody>
          <a:bodyPr wrap="square" rtlCol="0">
            <a:spAutoFit/>
          </a:bodyPr>
          <a:lstStyle/>
          <a:p>
            <a:r>
              <a:rPr lang="en-US" sz="800" b="1" dirty="0" smtClean="0"/>
              <a:t>Notices</a:t>
            </a:r>
            <a:endParaRPr lang="en-US" sz="800" b="1" dirty="0"/>
          </a:p>
        </p:txBody>
      </p:sp>
      <p:sp>
        <p:nvSpPr>
          <p:cNvPr id="84" name="Oval 83"/>
          <p:cNvSpPr/>
          <p:nvPr/>
        </p:nvSpPr>
        <p:spPr>
          <a:xfrm>
            <a:off x="1551246" y="280034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5" name="TextBox 84"/>
          <p:cNvSpPr txBox="1"/>
          <p:nvPr/>
        </p:nvSpPr>
        <p:spPr>
          <a:xfrm>
            <a:off x="1666875" y="3450905"/>
            <a:ext cx="1235651" cy="215444"/>
          </a:xfrm>
          <a:prstGeom prst="rect">
            <a:avLst/>
          </a:prstGeom>
          <a:noFill/>
        </p:spPr>
        <p:txBody>
          <a:bodyPr wrap="square" rtlCol="0">
            <a:spAutoFit/>
          </a:bodyPr>
          <a:lstStyle/>
          <a:p>
            <a:r>
              <a:rPr lang="en-US" sz="800" b="1" dirty="0" smtClean="0"/>
              <a:t>Documents</a:t>
            </a:r>
            <a:endParaRPr lang="en-US" sz="800" b="1" dirty="0"/>
          </a:p>
        </p:txBody>
      </p:sp>
      <p:sp>
        <p:nvSpPr>
          <p:cNvPr id="86" name="Oval 85"/>
          <p:cNvSpPr/>
          <p:nvPr/>
        </p:nvSpPr>
        <p:spPr>
          <a:xfrm>
            <a:off x="1551044" y="349033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7" name="TextBox 86"/>
          <p:cNvSpPr txBox="1"/>
          <p:nvPr/>
        </p:nvSpPr>
        <p:spPr>
          <a:xfrm>
            <a:off x="1668134" y="4448875"/>
            <a:ext cx="1235651" cy="338554"/>
          </a:xfrm>
          <a:prstGeom prst="rect">
            <a:avLst/>
          </a:prstGeom>
          <a:noFill/>
        </p:spPr>
        <p:txBody>
          <a:bodyPr wrap="square" rtlCol="0">
            <a:spAutoFit/>
          </a:bodyPr>
          <a:lstStyle/>
          <a:p>
            <a:r>
              <a:rPr lang="en-US" sz="800" b="1" dirty="0" smtClean="0"/>
              <a:t>Biometrics (Fingerprints)</a:t>
            </a:r>
            <a:endParaRPr lang="en-US" sz="800" b="1" dirty="0"/>
          </a:p>
        </p:txBody>
      </p:sp>
      <p:sp>
        <p:nvSpPr>
          <p:cNvPr id="88" name="Oval 87"/>
          <p:cNvSpPr/>
          <p:nvPr/>
        </p:nvSpPr>
        <p:spPr>
          <a:xfrm>
            <a:off x="1551044" y="4525322"/>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9" name="TextBox 88"/>
          <p:cNvSpPr txBox="1"/>
          <p:nvPr/>
        </p:nvSpPr>
        <p:spPr>
          <a:xfrm>
            <a:off x="1674900" y="5514464"/>
            <a:ext cx="1235651" cy="215444"/>
          </a:xfrm>
          <a:prstGeom prst="rect">
            <a:avLst/>
          </a:prstGeom>
          <a:noFill/>
        </p:spPr>
        <p:txBody>
          <a:bodyPr wrap="square" rtlCol="0">
            <a:spAutoFit/>
          </a:bodyPr>
          <a:lstStyle/>
          <a:p>
            <a:r>
              <a:rPr lang="en-US" sz="800" b="1" dirty="0" smtClean="0"/>
              <a:t>Survey</a:t>
            </a:r>
            <a:endParaRPr lang="en-US" sz="800" b="1" dirty="0"/>
          </a:p>
        </p:txBody>
      </p:sp>
      <p:sp>
        <p:nvSpPr>
          <p:cNvPr id="90" name="Oval 89"/>
          <p:cNvSpPr/>
          <p:nvPr/>
        </p:nvSpPr>
        <p:spPr>
          <a:xfrm>
            <a:off x="1554560" y="5905306"/>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1" name="TextBox 90"/>
          <p:cNvSpPr txBox="1"/>
          <p:nvPr/>
        </p:nvSpPr>
        <p:spPr>
          <a:xfrm>
            <a:off x="1685515" y="2085288"/>
            <a:ext cx="1235651" cy="215444"/>
          </a:xfrm>
          <a:prstGeom prst="rect">
            <a:avLst/>
          </a:prstGeom>
          <a:noFill/>
        </p:spPr>
        <p:txBody>
          <a:bodyPr wrap="square" rtlCol="0">
            <a:spAutoFit/>
          </a:bodyPr>
          <a:lstStyle/>
          <a:p>
            <a:r>
              <a:rPr lang="en-US" sz="800" b="1" dirty="0" smtClean="0"/>
              <a:t>Program/Location</a:t>
            </a:r>
            <a:endParaRPr lang="en-US" sz="800" b="1" dirty="0"/>
          </a:p>
        </p:txBody>
      </p:sp>
    </p:spTree>
    <p:extLst>
      <p:ext uri="{BB962C8B-B14F-4D97-AF65-F5344CB8AC3E}">
        <p14:creationId xmlns:p14="http://schemas.microsoft.com/office/powerpoint/2010/main" val="441482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3</a:t>
            </a:r>
            <a:endParaRPr lang="en-US" dirty="0"/>
          </a:p>
        </p:txBody>
      </p:sp>
      <p:sp>
        <p:nvSpPr>
          <p:cNvPr id="9" name="Subtitle 8"/>
          <p:cNvSpPr>
            <a:spLocks noGrp="1"/>
          </p:cNvSpPr>
          <p:nvPr>
            <p:ph type="subTitle" idx="1"/>
          </p:nvPr>
        </p:nvSpPr>
        <p:spPr/>
        <p:txBody>
          <a:bodyPr/>
          <a:lstStyle/>
          <a:p>
            <a:r>
              <a:rPr lang="en-US" dirty="0" smtClean="0"/>
              <a:t>HME Online Renewal Workflow (Proposed)</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43</a:t>
            </a:fld>
            <a:endParaRPr lang="en-US" dirty="0"/>
          </a:p>
        </p:txBody>
      </p:sp>
    </p:spTree>
    <p:extLst>
      <p:ext uri="{BB962C8B-B14F-4D97-AF65-F5344CB8AC3E}">
        <p14:creationId xmlns:p14="http://schemas.microsoft.com/office/powerpoint/2010/main" val="633509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sp>
        <p:nvSpPr>
          <p:cNvPr id="37" name="Rounded Rectangle 36"/>
          <p:cNvSpPr/>
          <p:nvPr/>
        </p:nvSpPr>
        <p:spPr>
          <a:xfrm>
            <a:off x="9852212" y="3350739"/>
            <a:ext cx="1980559" cy="1675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Applicants may be required to enter their current or expired CDL State of License and the CDL identification number, to confirm the applicant’s information.</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9" name="Picture 38"/>
          <p:cNvPicPr preferRelativeResize="0">
            <a:picLocks/>
          </p:cNvPicPr>
          <p:nvPr/>
        </p:nvPicPr>
        <p:blipFill rotWithShape="1">
          <a:blip r:embed="rId2" cstate="print">
            <a:extLst>
              <a:ext uri="{28A0092B-C50C-407E-A947-70E740481C1C}">
                <a14:useLocalDpi xmlns:a14="http://schemas.microsoft.com/office/drawing/2010/main" val="0"/>
              </a:ext>
            </a:extLst>
          </a:blip>
          <a:srcRect t="13044" b="46503"/>
          <a:stretch/>
        </p:blipFill>
        <p:spPr>
          <a:xfrm>
            <a:off x="2819400" y="1790349"/>
            <a:ext cx="6858000" cy="4585456"/>
          </a:xfrm>
          <a:prstGeom prst="rect">
            <a:avLst/>
          </a:prstGeom>
          <a:ln>
            <a:solidFill>
              <a:srgbClr val="005188"/>
            </a:solidFill>
          </a:ln>
        </p:spPr>
      </p:pic>
      <p:cxnSp>
        <p:nvCxnSpPr>
          <p:cNvPr id="47" name="Straight Connector 46"/>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3" name="TextBox 62"/>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4" name="TextBox 63"/>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5" name="TextBox 64"/>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6" name="TextBox 65"/>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69" name="TextBox 68"/>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70" name="TextBox 69"/>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1" name="Oval 70"/>
          <p:cNvSpPr/>
          <p:nvPr/>
        </p:nvSpPr>
        <p:spPr>
          <a:xfrm>
            <a:off x="1554992" y="31108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4572" y="355933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538" y="400782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119" y="445632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044" y="490481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TextBox 77"/>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79" name="TextBox 78"/>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0" name="Oval 79"/>
          <p:cNvSpPr/>
          <p:nvPr/>
        </p:nvSpPr>
        <p:spPr>
          <a:xfrm>
            <a:off x="1554480" y="1765354"/>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4480" y="221384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TextBox 81"/>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83" name="Oval 82"/>
          <p:cNvSpPr/>
          <p:nvPr/>
        </p:nvSpPr>
        <p:spPr>
          <a:xfrm>
            <a:off x="1551246" y="26623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4" name="TextBox 83"/>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85" name="Oval 84"/>
          <p:cNvSpPr/>
          <p:nvPr/>
        </p:nvSpPr>
        <p:spPr>
          <a:xfrm>
            <a:off x="1554560" y="580180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898165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45</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67" t="8403" r="2972" b="22726"/>
          <a:stretch/>
        </p:blipFill>
        <p:spPr>
          <a:xfrm>
            <a:off x="3124200" y="1947833"/>
            <a:ext cx="7495653" cy="4185382"/>
          </a:xfrm>
          <a:prstGeom prst="rect">
            <a:avLst/>
          </a:prstGeom>
          <a:ln>
            <a:solidFill>
              <a:srgbClr val="007AB2"/>
            </a:solidFill>
          </a:ln>
        </p:spPr>
      </p:pic>
      <p:cxnSp>
        <p:nvCxnSpPr>
          <p:cNvPr id="32" name="Straight Connector 3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6" name="TextBox 35"/>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37" name="TextBox 36"/>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38" name="TextBox 37"/>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39" name="TextBox 38"/>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47" name="TextBox 46"/>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63" name="TextBox 62"/>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64" name="Oval 63"/>
          <p:cNvSpPr/>
          <p:nvPr/>
        </p:nvSpPr>
        <p:spPr>
          <a:xfrm>
            <a:off x="1554992" y="31108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Oval 64"/>
          <p:cNvSpPr/>
          <p:nvPr/>
        </p:nvSpPr>
        <p:spPr>
          <a:xfrm>
            <a:off x="1554572" y="355933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Oval 65"/>
          <p:cNvSpPr/>
          <p:nvPr/>
        </p:nvSpPr>
        <p:spPr>
          <a:xfrm>
            <a:off x="1551538" y="400782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9" name="Oval 68"/>
          <p:cNvSpPr/>
          <p:nvPr/>
        </p:nvSpPr>
        <p:spPr>
          <a:xfrm>
            <a:off x="1551119" y="445632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0" name="Oval 69"/>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1" name="Oval 7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1044" y="490481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TextBox 72"/>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74" name="TextBox 73"/>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75" name="Oval 74"/>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4480" y="22138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TextBox 76"/>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78" name="Oval 77"/>
          <p:cNvSpPr/>
          <p:nvPr/>
        </p:nvSpPr>
        <p:spPr>
          <a:xfrm>
            <a:off x="1551246" y="266234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80" name="Oval 79"/>
          <p:cNvSpPr/>
          <p:nvPr/>
        </p:nvSpPr>
        <p:spPr>
          <a:xfrm>
            <a:off x="1554560" y="580180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23507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46</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2" name="Picture 31"/>
          <p:cNvPicPr preferRelativeResize="0">
            <a:picLocks/>
          </p:cNvPicPr>
          <p:nvPr/>
        </p:nvPicPr>
        <p:blipFill rotWithShape="1">
          <a:blip r:embed="rId2">
            <a:extLst>
              <a:ext uri="{28A0092B-C50C-407E-A947-70E740481C1C}">
                <a14:useLocalDpi xmlns:a14="http://schemas.microsoft.com/office/drawing/2010/main" val="0"/>
              </a:ext>
            </a:extLst>
          </a:blip>
          <a:srcRect t="10615" b="36011"/>
          <a:stretch/>
        </p:blipFill>
        <p:spPr>
          <a:xfrm>
            <a:off x="3256806" y="2661396"/>
            <a:ext cx="6473952" cy="2362201"/>
          </a:xfrm>
          <a:prstGeom prst="rect">
            <a:avLst/>
          </a:prstGeom>
          <a:ln>
            <a:solidFill>
              <a:srgbClr val="005188"/>
            </a:solidFill>
          </a:ln>
        </p:spPr>
      </p:pic>
      <p:cxnSp>
        <p:nvCxnSpPr>
          <p:cNvPr id="34" name="Straight Connector 33"/>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7" name="TextBox 36"/>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38" name="TextBox 37"/>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39" name="TextBox 38"/>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7" name="TextBox 46"/>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63" name="TextBox 62"/>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64" name="TextBox 63"/>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65" name="Oval 64"/>
          <p:cNvSpPr/>
          <p:nvPr/>
        </p:nvSpPr>
        <p:spPr>
          <a:xfrm>
            <a:off x="1554992" y="311083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Oval 65"/>
          <p:cNvSpPr/>
          <p:nvPr/>
        </p:nvSpPr>
        <p:spPr>
          <a:xfrm>
            <a:off x="1554572" y="355933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9" name="Oval 68"/>
          <p:cNvSpPr/>
          <p:nvPr/>
        </p:nvSpPr>
        <p:spPr>
          <a:xfrm>
            <a:off x="1551538" y="400782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0" name="Oval 69"/>
          <p:cNvSpPr/>
          <p:nvPr/>
        </p:nvSpPr>
        <p:spPr>
          <a:xfrm>
            <a:off x="1551119" y="445632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1" name="Oval 70"/>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044" y="490481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TextBox 73"/>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75" name="TextBox 74"/>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76" name="Oval 75"/>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4480" y="22138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TextBox 77"/>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79" name="Oval 78"/>
          <p:cNvSpPr/>
          <p:nvPr/>
        </p:nvSpPr>
        <p:spPr>
          <a:xfrm>
            <a:off x="1551246" y="26623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TextBox 79"/>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81" name="Oval 80"/>
          <p:cNvSpPr/>
          <p:nvPr/>
        </p:nvSpPr>
        <p:spPr>
          <a:xfrm>
            <a:off x="1554560" y="580180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298936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47</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cxnSp>
        <p:nvCxnSpPr>
          <p:cNvPr id="40" name="Straight Connector 39"/>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42" name="TextBox 41"/>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3" name="TextBox 42"/>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44" name="TextBox 43"/>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45" name="TextBox 44"/>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46" name="TextBox 45"/>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48" name="TextBox 47"/>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49" name="Oval 48"/>
          <p:cNvSpPr/>
          <p:nvPr/>
        </p:nvSpPr>
        <p:spPr>
          <a:xfrm>
            <a:off x="1554992" y="31108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0" name="Oval 49"/>
          <p:cNvSpPr/>
          <p:nvPr/>
        </p:nvSpPr>
        <p:spPr>
          <a:xfrm>
            <a:off x="1554572" y="355933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1" name="Oval 50"/>
          <p:cNvSpPr/>
          <p:nvPr/>
        </p:nvSpPr>
        <p:spPr>
          <a:xfrm>
            <a:off x="1551538" y="400782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2" name="Oval 51"/>
          <p:cNvSpPr/>
          <p:nvPr/>
        </p:nvSpPr>
        <p:spPr>
          <a:xfrm>
            <a:off x="1551119" y="445632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4" name="Oval 53"/>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5" name="Oval 54"/>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6" name="Oval 55"/>
          <p:cNvSpPr/>
          <p:nvPr/>
        </p:nvSpPr>
        <p:spPr>
          <a:xfrm>
            <a:off x="1551044" y="490481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7" name="TextBox 56"/>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58" name="TextBox 57"/>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59" name="Oval 58"/>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0" name="Oval 59"/>
          <p:cNvSpPr/>
          <p:nvPr/>
        </p:nvSpPr>
        <p:spPr>
          <a:xfrm>
            <a:off x="1554480" y="22138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1" name="TextBox 60"/>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62" name="Oval 61"/>
          <p:cNvSpPr/>
          <p:nvPr/>
        </p:nvSpPr>
        <p:spPr>
          <a:xfrm>
            <a:off x="1551246" y="26623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7" name="TextBox 66"/>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68" name="Oval 67"/>
          <p:cNvSpPr/>
          <p:nvPr/>
        </p:nvSpPr>
        <p:spPr>
          <a:xfrm>
            <a:off x="1554560" y="580180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2913" b="25992"/>
          <a:stretch/>
        </p:blipFill>
        <p:spPr>
          <a:xfrm>
            <a:off x="3143250" y="2102578"/>
            <a:ext cx="7315422" cy="2903928"/>
          </a:xfrm>
          <a:prstGeom prst="rect">
            <a:avLst/>
          </a:prstGeom>
          <a:ln>
            <a:solidFill>
              <a:srgbClr val="007AB2"/>
            </a:solidFill>
          </a:ln>
        </p:spPr>
      </p:pic>
      <p:sp>
        <p:nvSpPr>
          <p:cNvPr id="32" name="Rounded Rectangle 31"/>
          <p:cNvSpPr/>
          <p:nvPr/>
        </p:nvSpPr>
        <p:spPr>
          <a:xfrm>
            <a:off x="3124200" y="5057776"/>
            <a:ext cx="7330883" cy="57493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Applicants may be required to notify TSA if their State of license has changed since the previous enrollment for a TSA STA.  If so, a new field or screen may be generated requesting that the applicant select their new State of license.</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97391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48</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4464" b="29387"/>
          <a:stretch/>
        </p:blipFill>
        <p:spPr>
          <a:xfrm>
            <a:off x="3124200" y="2606739"/>
            <a:ext cx="7731483" cy="2708591"/>
          </a:xfrm>
          <a:prstGeom prst="rect">
            <a:avLst/>
          </a:prstGeom>
          <a:ln>
            <a:solidFill>
              <a:srgbClr val="007AB2"/>
            </a:solidFill>
          </a:ln>
        </p:spPr>
      </p:pic>
      <p:cxnSp>
        <p:nvCxnSpPr>
          <p:cNvPr id="32" name="Straight Connector 3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6" name="TextBox 35"/>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37" name="TextBox 36"/>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38" name="TextBox 37"/>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39" name="TextBox 38"/>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47" name="TextBox 46"/>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63" name="TextBox 62"/>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64" name="Oval 63"/>
          <p:cNvSpPr/>
          <p:nvPr/>
        </p:nvSpPr>
        <p:spPr>
          <a:xfrm>
            <a:off x="1554992" y="31108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Oval 64"/>
          <p:cNvSpPr/>
          <p:nvPr/>
        </p:nvSpPr>
        <p:spPr>
          <a:xfrm>
            <a:off x="1554572" y="355933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Oval 65"/>
          <p:cNvSpPr/>
          <p:nvPr/>
        </p:nvSpPr>
        <p:spPr>
          <a:xfrm>
            <a:off x="1551538" y="400782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9" name="Oval 68"/>
          <p:cNvSpPr/>
          <p:nvPr/>
        </p:nvSpPr>
        <p:spPr>
          <a:xfrm>
            <a:off x="1551119" y="445632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0" name="Oval 69"/>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1" name="Oval 7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1044" y="490481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TextBox 72"/>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74" name="TextBox 73"/>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75" name="Oval 74"/>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4480" y="22138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TextBox 76"/>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78" name="Oval 77"/>
          <p:cNvSpPr/>
          <p:nvPr/>
        </p:nvSpPr>
        <p:spPr>
          <a:xfrm>
            <a:off x="1551246" y="26623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80" name="Oval 79"/>
          <p:cNvSpPr/>
          <p:nvPr/>
        </p:nvSpPr>
        <p:spPr>
          <a:xfrm>
            <a:off x="1554560" y="580180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3250144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49</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2" name="Picture 1"/>
          <p:cNvPicPr preferRelativeResize="0">
            <a:picLocks/>
          </p:cNvPicPr>
          <p:nvPr/>
        </p:nvPicPr>
        <p:blipFill rotWithShape="1">
          <a:blip r:embed="rId2">
            <a:extLst>
              <a:ext uri="{28A0092B-C50C-407E-A947-70E740481C1C}">
                <a14:useLocalDpi xmlns:a14="http://schemas.microsoft.com/office/drawing/2010/main" val="0"/>
              </a:ext>
            </a:extLst>
          </a:blip>
          <a:srcRect t="28265" b="33113"/>
          <a:stretch/>
        </p:blipFill>
        <p:spPr>
          <a:xfrm>
            <a:off x="3124200" y="2511684"/>
            <a:ext cx="7848600" cy="2944905"/>
          </a:xfrm>
          <a:prstGeom prst="rect">
            <a:avLst/>
          </a:prstGeom>
          <a:ln>
            <a:solidFill>
              <a:srgbClr val="007AB2"/>
            </a:solidFill>
          </a:ln>
        </p:spPr>
      </p:pic>
      <p:cxnSp>
        <p:nvCxnSpPr>
          <p:cNvPr id="32" name="Straight Connector 3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6" name="TextBox 35"/>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37" name="TextBox 36"/>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38" name="TextBox 37"/>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39" name="TextBox 38"/>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47" name="TextBox 46"/>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63" name="TextBox 62"/>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64" name="Oval 63"/>
          <p:cNvSpPr/>
          <p:nvPr/>
        </p:nvSpPr>
        <p:spPr>
          <a:xfrm>
            <a:off x="1554992" y="31108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Oval 64"/>
          <p:cNvSpPr/>
          <p:nvPr/>
        </p:nvSpPr>
        <p:spPr>
          <a:xfrm>
            <a:off x="1554572" y="355933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Oval 65"/>
          <p:cNvSpPr/>
          <p:nvPr/>
        </p:nvSpPr>
        <p:spPr>
          <a:xfrm>
            <a:off x="1551538" y="4007828"/>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9" name="Oval 68"/>
          <p:cNvSpPr/>
          <p:nvPr/>
        </p:nvSpPr>
        <p:spPr>
          <a:xfrm>
            <a:off x="1551119" y="445632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0" name="Oval 69"/>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1" name="Oval 7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1044" y="490481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TextBox 72"/>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74" name="TextBox 73"/>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75" name="Oval 74"/>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4480" y="22138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TextBox 76"/>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78" name="Oval 77"/>
          <p:cNvSpPr/>
          <p:nvPr/>
        </p:nvSpPr>
        <p:spPr>
          <a:xfrm>
            <a:off x="1551246" y="26623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80" name="Oval 79"/>
          <p:cNvSpPr/>
          <p:nvPr/>
        </p:nvSpPr>
        <p:spPr>
          <a:xfrm>
            <a:off x="1554560" y="580180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78790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1676400"/>
            <a:ext cx="5067300" cy="4564501"/>
          </a:xfrm>
        </p:spPr>
        <p:txBody>
          <a:bodyPr>
            <a:normAutofit/>
          </a:bodyPr>
          <a:lstStyle/>
          <a:p>
            <a:pPr marL="0" indent="0">
              <a:buNone/>
            </a:pPr>
            <a:endParaRPr lang="en-US" sz="1400" b="1" u="sng" dirty="0" smtClean="0">
              <a:latin typeface="+mn-lt"/>
            </a:endParaRPr>
          </a:p>
          <a:p>
            <a:pPr marL="0" indent="0" algn="just">
              <a:buNone/>
            </a:pPr>
            <a:r>
              <a:rPr lang="en-US" sz="1400" b="1" u="sng" dirty="0" smtClean="0">
                <a:latin typeface="+mn-lt"/>
              </a:rPr>
              <a:t>Agent States: </a:t>
            </a:r>
          </a:p>
          <a:p>
            <a:pPr marL="0" indent="0">
              <a:buNone/>
            </a:pPr>
            <a:r>
              <a:rPr lang="en-US" sz="1200" dirty="0">
                <a:latin typeface="+mn-lt"/>
              </a:rPr>
              <a:t>TSA and its enrollment provider (i.e., Agent) collect biometric (i.e., fingerprints) and biographic information from applicants in 43 States, including the District of Columbia, (“Agent States”).  </a:t>
            </a:r>
            <a:endParaRPr lang="en-US" sz="1200" dirty="0" smtClean="0">
              <a:latin typeface="+mn-lt"/>
            </a:endParaRPr>
          </a:p>
          <a:p>
            <a:pPr marL="0" indent="0">
              <a:buNone/>
            </a:pPr>
            <a:r>
              <a:rPr lang="en-US" sz="1200" dirty="0" smtClean="0">
                <a:latin typeface="+mn-lt"/>
              </a:rPr>
              <a:t>TSA’s </a:t>
            </a:r>
            <a:r>
              <a:rPr lang="en-US" sz="1200" dirty="0">
                <a:latin typeface="+mn-lt"/>
              </a:rPr>
              <a:t>provider submits the biometrics to the Federal Bureau of Investigation (FBI) for a fingerprint-based criminal history records check (CHRC).  The provider channels or sends the results of the CHRC to TSA for vetting purposes.  </a:t>
            </a:r>
            <a:endParaRPr lang="en-US" sz="1200" dirty="0" smtClean="0">
              <a:latin typeface="+mn-lt"/>
            </a:endParaRPr>
          </a:p>
          <a:p>
            <a:pPr marL="0" indent="0">
              <a:buNone/>
            </a:pPr>
            <a:r>
              <a:rPr lang="en-US" sz="1200" dirty="0" smtClean="0">
                <a:latin typeface="+mn-lt"/>
              </a:rPr>
              <a:t>TSA </a:t>
            </a:r>
            <a:r>
              <a:rPr lang="en-US" sz="1200" dirty="0">
                <a:latin typeface="+mn-lt"/>
              </a:rPr>
              <a:t>uses the applicant’s information and FBI criminal history records information (CHRI) to vet and adjudicate the individual’s HME application in accordance with </a:t>
            </a:r>
            <a:r>
              <a:rPr lang="en-US" sz="1200">
                <a:latin typeface="+mn-lt"/>
              </a:rPr>
              <a:t>49 </a:t>
            </a:r>
            <a:r>
              <a:rPr lang="en-US" sz="1200" smtClean="0">
                <a:latin typeface="+mn-lt"/>
              </a:rPr>
              <a:t>CFR 1572 Subpart </a:t>
            </a:r>
            <a:r>
              <a:rPr lang="en-US" sz="1200" dirty="0">
                <a:latin typeface="+mn-lt"/>
              </a:rPr>
              <a:t>B, Standards for Security Threat Assessments.  </a:t>
            </a:r>
            <a:endParaRPr lang="en-US" sz="1200" dirty="0" smtClean="0">
              <a:latin typeface="+mn-lt"/>
            </a:endParaRPr>
          </a:p>
          <a:p>
            <a:pPr marL="0" indent="0">
              <a:buNone/>
            </a:pPr>
            <a:r>
              <a:rPr lang="en-US" sz="1200" dirty="0" smtClean="0">
                <a:latin typeface="+mn-lt"/>
              </a:rPr>
              <a:t>The </a:t>
            </a:r>
            <a:r>
              <a:rPr lang="en-US" sz="1200" dirty="0">
                <a:latin typeface="+mn-lt"/>
              </a:rPr>
              <a:t>TSA Agent State enrollment process is outlined in the </a:t>
            </a:r>
            <a:r>
              <a:rPr lang="en-US" sz="1200" i="1" dirty="0">
                <a:latin typeface="+mn-lt"/>
              </a:rPr>
              <a:t>Pre-Enrollment (optional)</a:t>
            </a:r>
            <a:r>
              <a:rPr lang="en-US" sz="1200" dirty="0">
                <a:latin typeface="+mn-lt"/>
              </a:rPr>
              <a:t>, </a:t>
            </a:r>
            <a:r>
              <a:rPr lang="en-US" sz="1200" i="1" dirty="0">
                <a:latin typeface="+mn-lt"/>
              </a:rPr>
              <a:t>Standard Enrollment</a:t>
            </a:r>
            <a:r>
              <a:rPr lang="en-US" sz="1200" dirty="0">
                <a:latin typeface="+mn-lt"/>
              </a:rPr>
              <a:t>, and </a:t>
            </a:r>
            <a:r>
              <a:rPr lang="en-US" sz="1200" i="1" dirty="0">
                <a:latin typeface="+mn-lt"/>
              </a:rPr>
              <a:t>Online Renewal</a:t>
            </a:r>
            <a:r>
              <a:rPr lang="en-US" sz="1200" dirty="0">
                <a:latin typeface="+mn-lt"/>
              </a:rPr>
              <a:t> workflows depicted on slide #4.</a:t>
            </a:r>
          </a:p>
          <a:p>
            <a:pPr marL="0" indent="0" algn="just">
              <a:buNone/>
            </a:pPr>
            <a:endParaRPr lang="en-US" sz="1400" b="1" u="sng" dirty="0">
              <a:latin typeface="+mn-lt"/>
            </a:endParaRPr>
          </a:p>
        </p:txBody>
      </p:sp>
      <p:sp>
        <p:nvSpPr>
          <p:cNvPr id="3" name="Content Placeholder 2"/>
          <p:cNvSpPr>
            <a:spLocks noGrp="1"/>
          </p:cNvSpPr>
          <p:nvPr>
            <p:ph sz="half" idx="2"/>
          </p:nvPr>
        </p:nvSpPr>
        <p:spPr/>
        <p:txBody>
          <a:bodyPr>
            <a:normAutofit/>
          </a:bodyPr>
          <a:lstStyle/>
          <a:p>
            <a:pPr marL="0" indent="0">
              <a:buNone/>
            </a:pPr>
            <a:endParaRPr lang="en-US" sz="1400" b="1" u="sng" dirty="0" smtClean="0">
              <a:latin typeface="+mn-lt"/>
            </a:endParaRPr>
          </a:p>
          <a:p>
            <a:pPr marL="0" indent="0">
              <a:buNone/>
            </a:pPr>
            <a:r>
              <a:rPr lang="en-US" sz="1400" b="1" u="sng" dirty="0" smtClean="0">
                <a:latin typeface="+mn-lt"/>
              </a:rPr>
              <a:t>Non-Agent States:</a:t>
            </a:r>
            <a:endParaRPr lang="en-US" sz="1400" b="1" u="sng" dirty="0">
              <a:latin typeface="+mn-lt"/>
            </a:endParaRPr>
          </a:p>
          <a:p>
            <a:pPr marL="0" indent="0">
              <a:buNone/>
            </a:pPr>
            <a:r>
              <a:rPr lang="en-US" sz="1200" dirty="0" smtClean="0">
                <a:latin typeface="+mn-lt"/>
              </a:rPr>
              <a:t>Eight </a:t>
            </a:r>
            <a:r>
              <a:rPr lang="en-US" sz="1200" dirty="0">
                <a:latin typeface="+mn-lt"/>
              </a:rPr>
              <a:t>(8) Non-Agent States, not including outlying U.S. possessions, do not send applicant fingerprints to TSA.  </a:t>
            </a:r>
            <a:endParaRPr lang="en-US" sz="1200" dirty="0" smtClean="0">
              <a:latin typeface="+mn-lt"/>
            </a:endParaRPr>
          </a:p>
          <a:p>
            <a:pPr marL="0" indent="0">
              <a:buNone/>
            </a:pPr>
            <a:r>
              <a:rPr lang="en-US" sz="1200" dirty="0" smtClean="0">
                <a:latin typeface="+mn-lt"/>
              </a:rPr>
              <a:t>49 </a:t>
            </a:r>
            <a:r>
              <a:rPr lang="en-US" sz="1200" dirty="0">
                <a:latin typeface="+mn-lt"/>
              </a:rPr>
              <a:t>CFR part 1572.15(b)(2), </a:t>
            </a:r>
            <a:r>
              <a:rPr lang="en-US" sz="1200" i="1" dirty="0">
                <a:latin typeface="+mn-lt"/>
              </a:rPr>
              <a:t>Procedures for HME security threat assessment</a:t>
            </a:r>
            <a:r>
              <a:rPr lang="en-US" sz="1200" dirty="0">
                <a:latin typeface="+mn-lt"/>
              </a:rPr>
              <a:t>, permits States to collect the fingerprints and biographic information from applicants directly, transmit fingerprints to the FBI, and provide this information, as well as the resulting FBI CHRI information, to TSA electronically for purposes of conducting the security threat assessment</a:t>
            </a:r>
            <a:r>
              <a:rPr lang="en-US" sz="1200" dirty="0" smtClean="0">
                <a:latin typeface="+mn-lt"/>
              </a:rPr>
              <a:t>.</a:t>
            </a:r>
          </a:p>
          <a:p>
            <a:pPr marL="0" indent="0">
              <a:buNone/>
            </a:pPr>
            <a:r>
              <a:rPr lang="en-US" sz="1200" dirty="0" smtClean="0">
                <a:latin typeface="+mn-lt"/>
              </a:rPr>
              <a:t>While </a:t>
            </a:r>
            <a:r>
              <a:rPr lang="en-US" sz="1200" dirty="0">
                <a:latin typeface="+mn-lt"/>
              </a:rPr>
              <a:t>each Non-Agent State’s enrollment process may vary, these States must generally adhere to the TSA Agent’s </a:t>
            </a:r>
            <a:r>
              <a:rPr lang="en-US" sz="1200" i="1" dirty="0">
                <a:latin typeface="+mn-lt"/>
              </a:rPr>
              <a:t>Standard Enrollment</a:t>
            </a:r>
            <a:r>
              <a:rPr lang="en-US" sz="1200" dirty="0">
                <a:latin typeface="+mn-lt"/>
              </a:rPr>
              <a:t> process depicted on the previous slide #4 to collect and transit the required applicant data specified in 49 CFR 1572.9.  </a:t>
            </a:r>
            <a:endParaRPr lang="en-US" sz="1200" dirty="0" smtClean="0">
              <a:latin typeface="+mn-lt"/>
            </a:endParaRPr>
          </a:p>
          <a:p>
            <a:pPr marL="0" indent="0">
              <a:buNone/>
            </a:pPr>
            <a:r>
              <a:rPr lang="en-US" sz="1200" dirty="0" smtClean="0">
                <a:latin typeface="+mn-lt"/>
              </a:rPr>
              <a:t>Note</a:t>
            </a:r>
            <a:r>
              <a:rPr lang="en-US" sz="1200" dirty="0">
                <a:latin typeface="+mn-lt"/>
              </a:rPr>
              <a:t>:  TSA Non-Agent State applicants are not eligible for the </a:t>
            </a:r>
            <a:r>
              <a:rPr lang="en-US" sz="1200" i="1" dirty="0">
                <a:latin typeface="+mn-lt"/>
              </a:rPr>
              <a:t>Pre-Enrollment</a:t>
            </a:r>
            <a:r>
              <a:rPr lang="en-US" sz="1200" dirty="0">
                <a:latin typeface="+mn-lt"/>
              </a:rPr>
              <a:t> and </a:t>
            </a:r>
            <a:r>
              <a:rPr lang="en-US" sz="1200" i="1" dirty="0">
                <a:latin typeface="+mn-lt"/>
              </a:rPr>
              <a:t>Online Renewal</a:t>
            </a:r>
            <a:r>
              <a:rPr lang="en-US" sz="1200" dirty="0">
                <a:latin typeface="+mn-lt"/>
              </a:rPr>
              <a:t> options that are provided by TSA via its enrollment provider, at this time.  </a:t>
            </a:r>
            <a:endParaRPr lang="en-US" sz="1200" b="1" u="sng" dirty="0">
              <a:latin typeface="+mn-lt"/>
            </a:endParaRPr>
          </a:p>
        </p:txBody>
      </p:sp>
      <p:sp>
        <p:nvSpPr>
          <p:cNvPr id="4" name="Slide Number Placeholder 3"/>
          <p:cNvSpPr>
            <a:spLocks noGrp="1"/>
          </p:cNvSpPr>
          <p:nvPr>
            <p:ph type="sldNum" sz="quarter" idx="12"/>
          </p:nvPr>
        </p:nvSpPr>
        <p:spPr/>
        <p:txBody>
          <a:bodyPr/>
          <a:lstStyle/>
          <a:p>
            <a:fld id="{74CBFA20-B4E7-4596-B297-2104E2AA8F65}" type="slidenum">
              <a:rPr lang="en-US" smtClean="0"/>
              <a:pPr/>
              <a:t>5</a:t>
            </a:fld>
            <a:endParaRPr lang="en-US" dirty="0"/>
          </a:p>
        </p:txBody>
      </p:sp>
      <p:sp>
        <p:nvSpPr>
          <p:cNvPr id="5" name="Title 4"/>
          <p:cNvSpPr>
            <a:spLocks noGrp="1"/>
          </p:cNvSpPr>
          <p:nvPr>
            <p:ph type="title"/>
          </p:nvPr>
        </p:nvSpPr>
        <p:spPr/>
        <p:txBody>
          <a:bodyPr/>
          <a:lstStyle/>
          <a:p>
            <a:r>
              <a:rPr lang="en-US" dirty="0" smtClean="0"/>
              <a:t>Agent v. Non-Agent</a:t>
            </a:r>
            <a:endParaRPr lang="en-US" dirty="0"/>
          </a:p>
        </p:txBody>
      </p:sp>
    </p:spTree>
    <p:extLst>
      <p:ext uri="{BB962C8B-B14F-4D97-AF65-F5344CB8AC3E}">
        <p14:creationId xmlns:p14="http://schemas.microsoft.com/office/powerpoint/2010/main" val="97218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50</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2" name="Picture 1"/>
          <p:cNvPicPr preferRelativeResize="0">
            <a:picLocks/>
          </p:cNvPicPr>
          <p:nvPr/>
        </p:nvPicPr>
        <p:blipFill rotWithShape="1">
          <a:blip r:embed="rId2">
            <a:extLst>
              <a:ext uri="{28A0092B-C50C-407E-A947-70E740481C1C}">
                <a14:useLocalDpi xmlns:a14="http://schemas.microsoft.com/office/drawing/2010/main" val="0"/>
              </a:ext>
            </a:extLst>
          </a:blip>
          <a:srcRect t="17721" b="19779"/>
          <a:stretch/>
        </p:blipFill>
        <p:spPr>
          <a:xfrm>
            <a:off x="3135086" y="1952956"/>
            <a:ext cx="7346083" cy="4308924"/>
          </a:xfrm>
          <a:prstGeom prst="rect">
            <a:avLst/>
          </a:prstGeom>
          <a:ln>
            <a:solidFill>
              <a:srgbClr val="007AB2"/>
            </a:solidFill>
          </a:ln>
        </p:spPr>
      </p:pic>
      <p:cxnSp>
        <p:nvCxnSpPr>
          <p:cNvPr id="32" name="Straight Connector 31"/>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6" name="TextBox 35"/>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37" name="TextBox 36"/>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38" name="TextBox 37"/>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39" name="TextBox 38"/>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47" name="TextBox 46"/>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63" name="TextBox 62"/>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64" name="Oval 63"/>
          <p:cNvSpPr/>
          <p:nvPr/>
        </p:nvSpPr>
        <p:spPr>
          <a:xfrm>
            <a:off x="1554992" y="31108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5" name="Oval 64"/>
          <p:cNvSpPr/>
          <p:nvPr/>
        </p:nvSpPr>
        <p:spPr>
          <a:xfrm>
            <a:off x="1554572" y="355933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6" name="Oval 65"/>
          <p:cNvSpPr/>
          <p:nvPr/>
        </p:nvSpPr>
        <p:spPr>
          <a:xfrm>
            <a:off x="1551538" y="400782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9" name="Oval 68"/>
          <p:cNvSpPr/>
          <p:nvPr/>
        </p:nvSpPr>
        <p:spPr>
          <a:xfrm>
            <a:off x="1551119" y="4456323"/>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0" name="Oval 69"/>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1" name="Oval 70"/>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1044" y="490481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TextBox 72"/>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74" name="TextBox 73"/>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75" name="Oval 74"/>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4480" y="22138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TextBox 76"/>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78" name="Oval 77"/>
          <p:cNvSpPr/>
          <p:nvPr/>
        </p:nvSpPr>
        <p:spPr>
          <a:xfrm>
            <a:off x="1551246" y="26623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TextBox 78"/>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80" name="Oval 79"/>
          <p:cNvSpPr/>
          <p:nvPr/>
        </p:nvSpPr>
        <p:spPr>
          <a:xfrm>
            <a:off x="1554560" y="580180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82605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51</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188" y="1688300"/>
            <a:ext cx="6553200" cy="4856963"/>
          </a:xfrm>
          <a:prstGeom prst="rect">
            <a:avLst/>
          </a:prstGeom>
          <a:ln>
            <a:solidFill>
              <a:srgbClr val="007AB2"/>
            </a:solidFill>
          </a:ln>
        </p:spPr>
      </p:pic>
      <p:sp>
        <p:nvSpPr>
          <p:cNvPr id="34" name="Rounded Rectangle 33"/>
          <p:cNvSpPr/>
          <p:nvPr/>
        </p:nvSpPr>
        <p:spPr>
          <a:xfrm>
            <a:off x="9740293" y="2953556"/>
            <a:ext cx="2124680" cy="22447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*Note: The HME online renewal fee may be reduced to reflect the enrollment segment costs of online transaction. (The example depicts the HME standard enrollment fee.)</a:t>
            </a:r>
          </a:p>
          <a:p>
            <a:pPr algn="ct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Applicants may enter an Authorization Code for payment if obtained from TSA or another Federal agency.</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36"/>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cxnSp>
        <p:nvCxnSpPr>
          <p:cNvPr id="35" name="Straight Connector 34"/>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9" name="TextBox 38"/>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7" name="TextBox 46"/>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5" name="TextBox 64"/>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6" name="TextBox 65"/>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69" name="TextBox 68"/>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70" name="TextBox 69"/>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1" name="Oval 70"/>
          <p:cNvSpPr/>
          <p:nvPr/>
        </p:nvSpPr>
        <p:spPr>
          <a:xfrm>
            <a:off x="1554992" y="31108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4572" y="355933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538" y="400782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119" y="445632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044" y="4904817"/>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TextBox 77"/>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79" name="TextBox 78"/>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0" name="Oval 7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4480" y="22138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TextBox 81"/>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83" name="Oval 82"/>
          <p:cNvSpPr/>
          <p:nvPr/>
        </p:nvSpPr>
        <p:spPr>
          <a:xfrm>
            <a:off x="1551246" y="26623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4" name="TextBox 83"/>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85" name="Oval 84"/>
          <p:cNvSpPr/>
          <p:nvPr/>
        </p:nvSpPr>
        <p:spPr>
          <a:xfrm>
            <a:off x="1554560" y="580180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875488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52</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056" y="1599570"/>
            <a:ext cx="6477000" cy="4949893"/>
          </a:xfrm>
          <a:prstGeom prst="rect">
            <a:avLst/>
          </a:prstGeom>
          <a:ln>
            <a:solidFill>
              <a:srgbClr val="007AB2"/>
            </a:solidFill>
          </a:ln>
        </p:spPr>
      </p:pic>
      <p:sp>
        <p:nvSpPr>
          <p:cNvPr id="38" name="TextBox 37"/>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sp>
        <p:nvSpPr>
          <p:cNvPr id="34" name="Rounded Rectangle 33"/>
          <p:cNvSpPr/>
          <p:nvPr/>
        </p:nvSpPr>
        <p:spPr>
          <a:xfrm>
            <a:off x="9601200" y="2797177"/>
            <a:ext cx="2124680" cy="22447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*Note: The HME online renewal fee may be reduced to reflect the enrollment segment costs of online transaction. (The example depicts the HME standard enrollment fee.)</a:t>
            </a:r>
          </a:p>
          <a:p>
            <a:pPr algn="ct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Applicants may enter an Authorization Code for payment if obtained from TSA or another Federal agency.</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35" name="Straight Connector 34"/>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9" name="TextBox 38"/>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7" name="TextBox 46"/>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5" name="TextBox 64"/>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6" name="TextBox 65"/>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69" name="TextBox 68"/>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70" name="TextBox 69"/>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1" name="Oval 70"/>
          <p:cNvSpPr/>
          <p:nvPr/>
        </p:nvSpPr>
        <p:spPr>
          <a:xfrm>
            <a:off x="1554992" y="31108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4572" y="355933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538" y="400782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119" y="445632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044" y="4904817"/>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TextBox 77"/>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79" name="TextBox 78"/>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0" name="Oval 7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4480" y="22138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TextBox 81"/>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83" name="Oval 82"/>
          <p:cNvSpPr/>
          <p:nvPr/>
        </p:nvSpPr>
        <p:spPr>
          <a:xfrm>
            <a:off x="1551246" y="26623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4" name="TextBox 83"/>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85" name="Oval 84"/>
          <p:cNvSpPr/>
          <p:nvPr/>
        </p:nvSpPr>
        <p:spPr>
          <a:xfrm>
            <a:off x="1554560" y="580180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24769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53</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526" y="1736411"/>
            <a:ext cx="6851074" cy="4923558"/>
          </a:xfrm>
          <a:prstGeom prst="rect">
            <a:avLst/>
          </a:prstGeom>
          <a:ln>
            <a:solidFill>
              <a:srgbClr val="007AB2"/>
            </a:solidFill>
          </a:ln>
        </p:spPr>
      </p:pic>
      <p:sp>
        <p:nvSpPr>
          <p:cNvPr id="34" name="Rounded Rectangle 33"/>
          <p:cNvSpPr/>
          <p:nvPr/>
        </p:nvSpPr>
        <p:spPr>
          <a:xfrm>
            <a:off x="9829800" y="2953556"/>
            <a:ext cx="2124680" cy="22447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*Note: The HME online renewal fee may be reduced to reflect the enrollment segment costs of online transaction. (The example depicts the HME standard enrollment fee.)</a:t>
            </a:r>
          </a:p>
          <a:p>
            <a:pPr algn="ct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Applicants may enter an Authorization Code for payment if obtained from TSA or another Federal agency.</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cxnSp>
        <p:nvCxnSpPr>
          <p:cNvPr id="37" name="Straight Connector 36"/>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39" name="TextBox 38"/>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47" name="TextBox 46"/>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53" name="TextBox 52"/>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65" name="TextBox 64"/>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69" name="TextBox 68"/>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70" name="TextBox 69"/>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1" name="Oval 70"/>
          <p:cNvSpPr/>
          <p:nvPr/>
        </p:nvSpPr>
        <p:spPr>
          <a:xfrm>
            <a:off x="1554992" y="31108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2" name="Oval 71"/>
          <p:cNvSpPr/>
          <p:nvPr/>
        </p:nvSpPr>
        <p:spPr>
          <a:xfrm>
            <a:off x="1554572" y="355933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3" name="Oval 72"/>
          <p:cNvSpPr/>
          <p:nvPr/>
        </p:nvSpPr>
        <p:spPr>
          <a:xfrm>
            <a:off x="1551538" y="400782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1119" y="445632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241" y="6250299"/>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51044" y="4904817"/>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TextBox 77"/>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79" name="TextBox 78"/>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0" name="Oval 79"/>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1" name="Oval 80"/>
          <p:cNvSpPr/>
          <p:nvPr/>
        </p:nvSpPr>
        <p:spPr>
          <a:xfrm>
            <a:off x="1554480" y="22138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2" name="TextBox 81"/>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83" name="Oval 82"/>
          <p:cNvSpPr/>
          <p:nvPr/>
        </p:nvSpPr>
        <p:spPr>
          <a:xfrm>
            <a:off x="1551246" y="26623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4" name="TextBox 83"/>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85" name="Oval 84"/>
          <p:cNvSpPr/>
          <p:nvPr/>
        </p:nvSpPr>
        <p:spPr>
          <a:xfrm>
            <a:off x="1554560" y="5801805"/>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1627623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54</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7" name="Picture 36"/>
          <p:cNvPicPr>
            <a:picLocks noChangeAspect="1"/>
          </p:cNvPicPr>
          <p:nvPr/>
        </p:nvPicPr>
        <p:blipFill rotWithShape="1">
          <a:blip r:embed="rId2"/>
          <a:srcRect t="14651" r="19982" b="6691"/>
          <a:stretch/>
        </p:blipFill>
        <p:spPr>
          <a:xfrm>
            <a:off x="2834646" y="1765354"/>
            <a:ext cx="7698733" cy="4745232"/>
          </a:xfrm>
          <a:prstGeom prst="rect">
            <a:avLst/>
          </a:prstGeom>
          <a:ln>
            <a:solidFill>
              <a:srgbClr val="007AB2"/>
            </a:solidFill>
          </a:ln>
        </p:spPr>
      </p:pic>
      <p:cxnSp>
        <p:nvCxnSpPr>
          <p:cNvPr id="39" name="Straight Connector 38"/>
          <p:cNvCxnSpPr/>
          <p:nvPr/>
        </p:nvCxnSpPr>
        <p:spPr>
          <a:xfrm>
            <a:off x="1622965" y="1526717"/>
            <a:ext cx="0" cy="509560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36149" y="1732389"/>
            <a:ext cx="570481" cy="215444"/>
          </a:xfrm>
          <a:prstGeom prst="rect">
            <a:avLst/>
          </a:prstGeom>
          <a:noFill/>
        </p:spPr>
        <p:txBody>
          <a:bodyPr wrap="square" rtlCol="0">
            <a:spAutoFit/>
          </a:bodyPr>
          <a:lstStyle/>
          <a:p>
            <a:pPr algn="ctr"/>
            <a:r>
              <a:rPr lang="en-US" sz="800" b="1" dirty="0" smtClean="0"/>
              <a:t>START</a:t>
            </a:r>
            <a:endParaRPr lang="en-US" sz="800" b="1" dirty="0"/>
          </a:p>
        </p:txBody>
      </p:sp>
      <p:sp>
        <p:nvSpPr>
          <p:cNvPr id="60" name="TextBox 59"/>
          <p:cNvSpPr txBox="1"/>
          <p:nvPr/>
        </p:nvSpPr>
        <p:spPr>
          <a:xfrm>
            <a:off x="1736149" y="2104976"/>
            <a:ext cx="768315" cy="338554"/>
          </a:xfrm>
          <a:prstGeom prst="rect">
            <a:avLst/>
          </a:prstGeom>
          <a:noFill/>
        </p:spPr>
        <p:txBody>
          <a:bodyPr wrap="square" rtlCol="0">
            <a:spAutoFit/>
          </a:bodyPr>
          <a:lstStyle/>
          <a:p>
            <a:r>
              <a:rPr lang="en-US" sz="800" b="1" dirty="0" smtClean="0"/>
              <a:t>Biographic Information</a:t>
            </a:r>
            <a:endParaRPr lang="en-US" sz="800" b="1" dirty="0"/>
          </a:p>
        </p:txBody>
      </p:sp>
      <p:sp>
        <p:nvSpPr>
          <p:cNvPr id="66" name="TextBox 65"/>
          <p:cNvSpPr txBox="1"/>
          <p:nvPr/>
        </p:nvSpPr>
        <p:spPr>
          <a:xfrm>
            <a:off x="1736149" y="3061325"/>
            <a:ext cx="768315" cy="215444"/>
          </a:xfrm>
          <a:prstGeom prst="rect">
            <a:avLst/>
          </a:prstGeom>
          <a:noFill/>
        </p:spPr>
        <p:txBody>
          <a:bodyPr wrap="square" rtlCol="0">
            <a:spAutoFit/>
          </a:bodyPr>
          <a:lstStyle/>
          <a:p>
            <a:r>
              <a:rPr lang="en-US" sz="800" b="1" dirty="0" smtClean="0"/>
              <a:t>Citizenship</a:t>
            </a:r>
            <a:endParaRPr lang="en-US" sz="800" b="1" dirty="0"/>
          </a:p>
        </p:txBody>
      </p:sp>
      <p:sp>
        <p:nvSpPr>
          <p:cNvPr id="69" name="TextBox 68"/>
          <p:cNvSpPr txBox="1"/>
          <p:nvPr/>
        </p:nvSpPr>
        <p:spPr>
          <a:xfrm>
            <a:off x="1736149" y="3908983"/>
            <a:ext cx="959073" cy="338554"/>
          </a:xfrm>
          <a:prstGeom prst="rect">
            <a:avLst/>
          </a:prstGeom>
          <a:noFill/>
        </p:spPr>
        <p:txBody>
          <a:bodyPr wrap="square" rtlCol="0">
            <a:spAutoFit/>
          </a:bodyPr>
          <a:lstStyle/>
          <a:p>
            <a:r>
              <a:rPr lang="en-US" sz="800" b="1" dirty="0" smtClean="0"/>
              <a:t>Employment Information</a:t>
            </a:r>
            <a:endParaRPr lang="en-US" sz="800" b="1" dirty="0"/>
          </a:p>
        </p:txBody>
      </p:sp>
      <p:sp>
        <p:nvSpPr>
          <p:cNvPr id="70" name="TextBox 69"/>
          <p:cNvSpPr txBox="1"/>
          <p:nvPr/>
        </p:nvSpPr>
        <p:spPr>
          <a:xfrm>
            <a:off x="1736149" y="3515143"/>
            <a:ext cx="968188" cy="215444"/>
          </a:xfrm>
          <a:prstGeom prst="rect">
            <a:avLst/>
          </a:prstGeom>
          <a:noFill/>
        </p:spPr>
        <p:txBody>
          <a:bodyPr wrap="square" rtlCol="0">
            <a:spAutoFit/>
          </a:bodyPr>
          <a:lstStyle/>
          <a:p>
            <a:r>
              <a:rPr lang="en-US" sz="800" b="1" dirty="0" smtClean="0"/>
              <a:t>Attributes/State</a:t>
            </a:r>
            <a:endParaRPr lang="en-US" sz="800" b="1" dirty="0"/>
          </a:p>
        </p:txBody>
      </p:sp>
      <p:sp>
        <p:nvSpPr>
          <p:cNvPr id="71" name="TextBox 70"/>
          <p:cNvSpPr txBox="1"/>
          <p:nvPr/>
        </p:nvSpPr>
        <p:spPr>
          <a:xfrm>
            <a:off x="1736149" y="4412872"/>
            <a:ext cx="1232652" cy="215444"/>
          </a:xfrm>
          <a:prstGeom prst="rect">
            <a:avLst/>
          </a:prstGeom>
          <a:noFill/>
        </p:spPr>
        <p:txBody>
          <a:bodyPr wrap="square" rtlCol="0">
            <a:spAutoFit/>
          </a:bodyPr>
          <a:lstStyle/>
          <a:p>
            <a:r>
              <a:rPr lang="en-US" sz="800" b="1" dirty="0"/>
              <a:t>Acknowledgements</a:t>
            </a:r>
          </a:p>
        </p:txBody>
      </p:sp>
      <p:sp>
        <p:nvSpPr>
          <p:cNvPr id="72" name="TextBox 71"/>
          <p:cNvSpPr txBox="1"/>
          <p:nvPr/>
        </p:nvSpPr>
        <p:spPr>
          <a:xfrm>
            <a:off x="1736149" y="5238576"/>
            <a:ext cx="1006441" cy="338554"/>
          </a:xfrm>
          <a:prstGeom prst="rect">
            <a:avLst/>
          </a:prstGeom>
          <a:noFill/>
        </p:spPr>
        <p:txBody>
          <a:bodyPr wrap="square" rtlCol="0">
            <a:spAutoFit/>
          </a:bodyPr>
          <a:lstStyle/>
          <a:p>
            <a:r>
              <a:rPr lang="en-US" sz="800" b="1" dirty="0" smtClean="0"/>
              <a:t>Submission/</a:t>
            </a:r>
          </a:p>
          <a:p>
            <a:r>
              <a:rPr lang="en-US" sz="800" b="1" dirty="0" smtClean="0"/>
              <a:t>Confirmation</a:t>
            </a:r>
            <a:endParaRPr lang="en-US" sz="800" b="1" dirty="0"/>
          </a:p>
        </p:txBody>
      </p:sp>
      <p:sp>
        <p:nvSpPr>
          <p:cNvPr id="73" name="Oval 72"/>
          <p:cNvSpPr/>
          <p:nvPr/>
        </p:nvSpPr>
        <p:spPr>
          <a:xfrm>
            <a:off x="1554992" y="311083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4" name="Oval 73"/>
          <p:cNvSpPr/>
          <p:nvPr/>
        </p:nvSpPr>
        <p:spPr>
          <a:xfrm>
            <a:off x="1554572" y="355933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5" name="Oval 74"/>
          <p:cNvSpPr/>
          <p:nvPr/>
        </p:nvSpPr>
        <p:spPr>
          <a:xfrm>
            <a:off x="1551538" y="400782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Oval 75"/>
          <p:cNvSpPr/>
          <p:nvPr/>
        </p:nvSpPr>
        <p:spPr>
          <a:xfrm>
            <a:off x="1551119" y="445632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7" name="Oval 76"/>
          <p:cNvSpPr/>
          <p:nvPr/>
        </p:nvSpPr>
        <p:spPr>
          <a:xfrm>
            <a:off x="1545257" y="5353311"/>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8" name="Oval 77"/>
          <p:cNvSpPr/>
          <p:nvPr/>
        </p:nvSpPr>
        <p:spPr>
          <a:xfrm>
            <a:off x="1551241" y="6250299"/>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9" name="Oval 78"/>
          <p:cNvSpPr/>
          <p:nvPr/>
        </p:nvSpPr>
        <p:spPr>
          <a:xfrm>
            <a:off x="1551044" y="4904817"/>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0" name="TextBox 79"/>
          <p:cNvSpPr txBox="1"/>
          <p:nvPr/>
        </p:nvSpPr>
        <p:spPr>
          <a:xfrm>
            <a:off x="1736149" y="4872888"/>
            <a:ext cx="959073" cy="215444"/>
          </a:xfrm>
          <a:prstGeom prst="rect">
            <a:avLst/>
          </a:prstGeom>
          <a:noFill/>
        </p:spPr>
        <p:txBody>
          <a:bodyPr wrap="square" rtlCol="0">
            <a:spAutoFit/>
          </a:bodyPr>
          <a:lstStyle/>
          <a:p>
            <a:r>
              <a:rPr lang="en-US" sz="800" b="1" dirty="0" smtClean="0"/>
              <a:t>Fee Payment</a:t>
            </a:r>
            <a:endParaRPr lang="en-US" sz="800" b="1" dirty="0"/>
          </a:p>
        </p:txBody>
      </p:sp>
      <p:sp>
        <p:nvSpPr>
          <p:cNvPr id="81" name="TextBox 80"/>
          <p:cNvSpPr txBox="1"/>
          <p:nvPr/>
        </p:nvSpPr>
        <p:spPr>
          <a:xfrm>
            <a:off x="1736149" y="6213633"/>
            <a:ext cx="570481" cy="215444"/>
          </a:xfrm>
          <a:prstGeom prst="rect">
            <a:avLst/>
          </a:prstGeom>
          <a:noFill/>
        </p:spPr>
        <p:txBody>
          <a:bodyPr wrap="square" rtlCol="0">
            <a:spAutoFit/>
          </a:bodyPr>
          <a:lstStyle/>
          <a:p>
            <a:pPr algn="ctr"/>
            <a:r>
              <a:rPr lang="en-US" sz="800" b="1" dirty="0" smtClean="0"/>
              <a:t>FINISH</a:t>
            </a:r>
            <a:endParaRPr lang="en-US" sz="800" b="1" dirty="0"/>
          </a:p>
        </p:txBody>
      </p:sp>
      <p:sp>
        <p:nvSpPr>
          <p:cNvPr id="82" name="Oval 81"/>
          <p:cNvSpPr/>
          <p:nvPr/>
        </p:nvSpPr>
        <p:spPr>
          <a:xfrm>
            <a:off x="1554480" y="1765354"/>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3" name="Oval 82"/>
          <p:cNvSpPr/>
          <p:nvPr/>
        </p:nvSpPr>
        <p:spPr>
          <a:xfrm>
            <a:off x="1554480" y="2213848"/>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4" name="TextBox 83"/>
          <p:cNvSpPr txBox="1"/>
          <p:nvPr/>
        </p:nvSpPr>
        <p:spPr>
          <a:xfrm>
            <a:off x="1736149" y="2612308"/>
            <a:ext cx="768315" cy="215444"/>
          </a:xfrm>
          <a:prstGeom prst="rect">
            <a:avLst/>
          </a:prstGeom>
          <a:noFill/>
        </p:spPr>
        <p:txBody>
          <a:bodyPr wrap="square" rtlCol="0">
            <a:spAutoFit/>
          </a:bodyPr>
          <a:lstStyle/>
          <a:p>
            <a:r>
              <a:rPr lang="en-US" sz="800" b="1" dirty="0" smtClean="0"/>
              <a:t>Notices</a:t>
            </a:r>
            <a:endParaRPr lang="en-US" sz="800" b="1" dirty="0"/>
          </a:p>
        </p:txBody>
      </p:sp>
      <p:sp>
        <p:nvSpPr>
          <p:cNvPr id="85" name="Oval 84"/>
          <p:cNvSpPr/>
          <p:nvPr/>
        </p:nvSpPr>
        <p:spPr>
          <a:xfrm>
            <a:off x="1551246" y="2662343"/>
            <a:ext cx="134471" cy="125506"/>
          </a:xfrm>
          <a:prstGeom prst="ellipse">
            <a:avLst/>
          </a:prstGeom>
          <a:solidFill>
            <a:schemeClr val="bg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6" name="TextBox 85"/>
          <p:cNvSpPr txBox="1"/>
          <p:nvPr/>
        </p:nvSpPr>
        <p:spPr>
          <a:xfrm>
            <a:off x="1736149" y="5755730"/>
            <a:ext cx="1235651" cy="215444"/>
          </a:xfrm>
          <a:prstGeom prst="rect">
            <a:avLst/>
          </a:prstGeom>
          <a:noFill/>
        </p:spPr>
        <p:txBody>
          <a:bodyPr wrap="square" rtlCol="0">
            <a:spAutoFit/>
          </a:bodyPr>
          <a:lstStyle/>
          <a:p>
            <a:r>
              <a:rPr lang="en-US" sz="800" b="1" dirty="0" smtClean="0"/>
              <a:t>Survey</a:t>
            </a:r>
            <a:endParaRPr lang="en-US" sz="800" b="1" dirty="0"/>
          </a:p>
        </p:txBody>
      </p:sp>
      <p:sp>
        <p:nvSpPr>
          <p:cNvPr id="87" name="Oval 86"/>
          <p:cNvSpPr/>
          <p:nvPr/>
        </p:nvSpPr>
        <p:spPr>
          <a:xfrm>
            <a:off x="1554560" y="5801805"/>
            <a:ext cx="134471" cy="125506"/>
          </a:xfrm>
          <a:prstGeom prst="ellipse">
            <a:avLst/>
          </a:prstGeom>
          <a:solidFill>
            <a:srgbClr val="00B050"/>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11664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Online Renewal</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55</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renewal screens may differ based on development considerations.</a:t>
            </a:r>
            <a:endParaRPr lang="en-US" sz="1200" baseline="30000" dirty="0">
              <a:solidFill>
                <a:schemeClr val="bg1"/>
              </a:solidFill>
            </a:endParaRPr>
          </a:p>
        </p:txBody>
      </p:sp>
      <p:pic>
        <p:nvPicPr>
          <p:cNvPr id="39" name="Picture 38"/>
          <p:cNvPicPr preferRelativeResize="0">
            <a:picLocks/>
          </p:cNvPicPr>
          <p:nvPr/>
        </p:nvPicPr>
        <p:blipFill rotWithShape="1">
          <a:blip r:embed="rId2">
            <a:extLst>
              <a:ext uri="{28A0092B-C50C-407E-A947-70E740481C1C}">
                <a14:useLocalDpi xmlns:a14="http://schemas.microsoft.com/office/drawing/2010/main" val="0"/>
              </a:ext>
            </a:extLst>
          </a:blip>
          <a:srcRect t="15284" b="1382"/>
          <a:stretch/>
        </p:blipFill>
        <p:spPr>
          <a:xfrm>
            <a:off x="1676400" y="1692716"/>
            <a:ext cx="6844548" cy="4698560"/>
          </a:xfrm>
          <a:prstGeom prst="rect">
            <a:avLst/>
          </a:prstGeom>
          <a:ln>
            <a:solidFill>
              <a:srgbClr val="005188"/>
            </a:solidFill>
          </a:ln>
        </p:spPr>
      </p:pic>
      <p:sp>
        <p:nvSpPr>
          <p:cNvPr id="47" name="Rounded Rectangle 46"/>
          <p:cNvSpPr/>
          <p:nvPr/>
        </p:nvSpPr>
        <p:spPr>
          <a:xfrm>
            <a:off x="8763000" y="3204198"/>
            <a:ext cx="1980559" cy="1675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If during the online renewal process TSA determines that the applicant is required to visit an enrollment center in-person to provide updated biographic or biometric information, the applicant will have the opportunity to schedule an appointment.</a:t>
            </a:r>
            <a:endParaRPr lang="en-US" sz="1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059132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4</a:t>
            </a:r>
            <a:endParaRPr lang="en-US" dirty="0"/>
          </a:p>
        </p:txBody>
      </p:sp>
      <p:sp>
        <p:nvSpPr>
          <p:cNvPr id="9" name="Subtitle 8"/>
          <p:cNvSpPr>
            <a:spLocks noGrp="1"/>
          </p:cNvSpPr>
          <p:nvPr>
            <p:ph type="subTitle" idx="1"/>
          </p:nvPr>
        </p:nvSpPr>
        <p:spPr/>
        <p:txBody>
          <a:bodyPr/>
          <a:lstStyle/>
          <a:p>
            <a:r>
              <a:rPr lang="en-US" dirty="0" smtClean="0"/>
              <a:t>HME Post-Enrollment Survey </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56</a:t>
            </a:fld>
            <a:endParaRPr lang="en-US" dirty="0"/>
          </a:p>
        </p:txBody>
      </p:sp>
    </p:spTree>
    <p:extLst>
      <p:ext uri="{BB962C8B-B14F-4D97-AF65-F5344CB8AC3E}">
        <p14:creationId xmlns:p14="http://schemas.microsoft.com/office/powerpoint/2010/main" val="39086981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HME Post-Enrollment Survey</a:t>
            </a:r>
            <a:endParaRPr lang="en-US" dirty="0"/>
          </a:p>
        </p:txBody>
      </p:sp>
      <p:sp>
        <p:nvSpPr>
          <p:cNvPr id="6" name="Slide Number Placeholder 5"/>
          <p:cNvSpPr>
            <a:spLocks noGrp="1"/>
          </p:cNvSpPr>
          <p:nvPr>
            <p:ph type="sldNum" sz="quarter" idx="12"/>
          </p:nvPr>
        </p:nvSpPr>
        <p:spPr/>
        <p:txBody>
          <a:bodyPr/>
          <a:lstStyle/>
          <a:p>
            <a:fld id="{74CBFA20-B4E7-4596-B297-2104E2AA8F65}" type="slidenum">
              <a:rPr lang="en-US" smtClean="0"/>
              <a:pPr/>
              <a:t>57</a:t>
            </a:fld>
            <a:endParaRPr lang="en-US" dirty="0"/>
          </a:p>
        </p:txBody>
      </p:sp>
      <p:sp>
        <p:nvSpPr>
          <p:cNvPr id="9" name="Date Placeholder 8"/>
          <p:cNvSpPr>
            <a:spLocks noGrp="1"/>
          </p:cNvSpPr>
          <p:nvPr>
            <p:ph type="dt" sz="half" idx="13"/>
          </p:nvPr>
        </p:nvSpPr>
        <p:spPr/>
        <p:txBody>
          <a:bodyPr/>
          <a:lstStyle/>
          <a:p>
            <a:fld id="{2A06320D-989B-4648-9FE9-D62775E64284}" type="datetime1">
              <a:rPr lang="en-US" smtClean="0"/>
              <a:t>1/4/2022</a:t>
            </a:fld>
            <a:endParaRPr lang="en-US" dirty="0"/>
          </a:p>
        </p:txBody>
      </p:sp>
      <p:sp>
        <p:nvSpPr>
          <p:cNvPr id="35" name="TextBox 34"/>
          <p:cNvSpPr txBox="1"/>
          <p:nvPr/>
        </p:nvSpPr>
        <p:spPr>
          <a:xfrm>
            <a:off x="1920684" y="1002397"/>
            <a:ext cx="8534399" cy="276999"/>
          </a:xfrm>
          <a:prstGeom prst="rect">
            <a:avLst/>
          </a:prstGeom>
          <a:noFill/>
        </p:spPr>
        <p:txBody>
          <a:bodyPr wrap="square" rtlCol="0">
            <a:spAutoFit/>
          </a:bodyPr>
          <a:lstStyle/>
          <a:p>
            <a:r>
              <a:rPr lang="en-US" sz="1200" dirty="0" smtClean="0">
                <a:solidFill>
                  <a:schemeClr val="bg1"/>
                </a:solidFill>
              </a:rPr>
              <a:t>*Screenshots are examples only and actual online screens may differ based on development considerations.</a:t>
            </a:r>
            <a:endParaRPr lang="en-US" sz="1200" baseline="30000" dirty="0">
              <a:solidFill>
                <a:schemeClr val="bg1"/>
              </a:solidFill>
            </a:endParaRPr>
          </a:p>
        </p:txBody>
      </p:sp>
      <p:pic>
        <p:nvPicPr>
          <p:cNvPr id="2" name="Picture 1"/>
          <p:cNvPicPr>
            <a:picLocks noChangeAspect="1"/>
          </p:cNvPicPr>
          <p:nvPr/>
        </p:nvPicPr>
        <p:blipFill rotWithShape="1">
          <a:blip r:embed="rId2"/>
          <a:srcRect t="14651" r="19982" b="6691"/>
          <a:stretch/>
        </p:blipFill>
        <p:spPr>
          <a:xfrm>
            <a:off x="3426466" y="2040505"/>
            <a:ext cx="7698733" cy="4745232"/>
          </a:xfrm>
          <a:prstGeom prst="rect">
            <a:avLst/>
          </a:prstGeom>
          <a:ln>
            <a:solidFill>
              <a:srgbClr val="007AB2"/>
            </a:solidFill>
          </a:ln>
        </p:spPr>
      </p:pic>
      <p:sp>
        <p:nvSpPr>
          <p:cNvPr id="47" name="Rounded Rectangle 46"/>
          <p:cNvSpPr/>
          <p:nvPr/>
        </p:nvSpPr>
        <p:spPr>
          <a:xfrm>
            <a:off x="457200" y="2819400"/>
            <a:ext cx="2743200" cy="2590800"/>
          </a:xfrm>
          <a:prstGeom prst="round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All applicants receive the option to complete a post-enrollment survey.  Currently, this survey is offered during the in-person standard enrollment workflow at the enrollment workstation.</a:t>
            </a:r>
          </a:p>
          <a:p>
            <a:pPr algn="ctr"/>
            <a:endParaRPr lang="en-US" sz="1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1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TSA plans to transition the optional survey to a web-based survey that will be sent to HME applicants who use TSA’s enrollment provider via e-mail or hyperlink following submission of their enrollment. Applicants will have the ability to complete the optional survey after departing the enrollment site.</a:t>
            </a:r>
            <a:endParaRPr lang="en-US" sz="1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3" name="Rounded Rectangle 62"/>
          <p:cNvSpPr/>
          <p:nvPr/>
        </p:nvSpPr>
        <p:spPr>
          <a:xfrm>
            <a:off x="3441263" y="1610004"/>
            <a:ext cx="7683936" cy="345610"/>
          </a:xfrm>
          <a:prstGeom prst="roundRect">
            <a:avLst/>
          </a:prstGeom>
          <a:solidFill>
            <a:srgbClr val="00B050"/>
          </a:solidFill>
          <a:ln w="12700" cap="flat" cmpd="sng" algn="ctr">
            <a:solidFill>
              <a:srgbClr val="00B05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Do you want to participate in this optional survey?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4" name="Rounded Rectangle 63"/>
          <p:cNvSpPr/>
          <p:nvPr/>
        </p:nvSpPr>
        <p:spPr>
          <a:xfrm>
            <a:off x="7088885" y="1662413"/>
            <a:ext cx="1586449" cy="260308"/>
          </a:xfrm>
          <a:prstGeom prst="roundRect">
            <a:avLst/>
          </a:prstGeom>
          <a:solidFill>
            <a:srgbClr val="44546A">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5" name="Rounded Rectangle 64"/>
          <p:cNvSpPr/>
          <p:nvPr/>
        </p:nvSpPr>
        <p:spPr>
          <a:xfrm>
            <a:off x="7227717" y="1689316"/>
            <a:ext cx="449168" cy="20650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black"/>
                </a:solidFill>
                <a:effectLst/>
                <a:uLnTx/>
                <a:uFillTx/>
                <a:latin typeface="Calibri" panose="020F0502020204030204"/>
                <a:ea typeface="+mn-ea"/>
                <a:cs typeface="+mn-cs"/>
              </a:rPr>
              <a:t>YES</a:t>
            </a:r>
          </a:p>
        </p:txBody>
      </p:sp>
      <p:sp>
        <p:nvSpPr>
          <p:cNvPr id="66" name="Rounded Rectangle 65"/>
          <p:cNvSpPr/>
          <p:nvPr/>
        </p:nvSpPr>
        <p:spPr>
          <a:xfrm>
            <a:off x="7936149" y="1689458"/>
            <a:ext cx="435659" cy="20650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black"/>
                </a:solidFill>
                <a:effectLst/>
                <a:uLnTx/>
                <a:uFillTx/>
                <a:latin typeface="Calibri" panose="020F0502020204030204"/>
                <a:ea typeface="+mn-ea"/>
                <a:cs typeface="+mn-cs"/>
              </a:rPr>
              <a:t>NO</a:t>
            </a:r>
          </a:p>
        </p:txBody>
      </p:sp>
    </p:spTree>
    <p:extLst>
      <p:ext uri="{BB962C8B-B14F-4D97-AF65-F5344CB8AC3E}">
        <p14:creationId xmlns:p14="http://schemas.microsoft.com/office/powerpoint/2010/main" val="3747012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518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923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9" name="Subtitle 8"/>
          <p:cNvSpPr>
            <a:spLocks noGrp="1"/>
          </p:cNvSpPr>
          <p:nvPr>
            <p:ph type="subTitle" idx="1"/>
          </p:nvPr>
        </p:nvSpPr>
        <p:spPr/>
        <p:txBody>
          <a:bodyPr/>
          <a:lstStyle/>
          <a:p>
            <a:r>
              <a:rPr lang="en-US" dirty="0" smtClean="0"/>
              <a:t>HME Disclosures</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6</a:t>
            </a:fld>
            <a:endParaRPr lang="en-US" dirty="0"/>
          </a:p>
        </p:txBody>
      </p:sp>
    </p:spTree>
    <p:extLst>
      <p:ext uri="{BB962C8B-B14F-4D97-AF65-F5344CB8AC3E}">
        <p14:creationId xmlns:p14="http://schemas.microsoft.com/office/powerpoint/2010/main" val="1263134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Disclosure: Privacy Act Statement</a:t>
            </a:r>
            <a:endParaRPr lang="en-US" dirty="0"/>
          </a:p>
        </p:txBody>
      </p:sp>
      <p:sp>
        <p:nvSpPr>
          <p:cNvPr id="10" name="Slide Number Placeholder 9"/>
          <p:cNvSpPr>
            <a:spLocks noGrp="1"/>
          </p:cNvSpPr>
          <p:nvPr>
            <p:ph type="sldNum" sz="quarter" idx="12"/>
          </p:nvPr>
        </p:nvSpPr>
        <p:spPr/>
        <p:txBody>
          <a:bodyPr/>
          <a:lstStyle/>
          <a:p>
            <a:fld id="{74CBFA20-B4E7-4596-B297-2104E2AA8F65}" type="slidenum">
              <a:rPr lang="en-US" smtClean="0"/>
              <a:pPr/>
              <a:t>7</a:t>
            </a:fld>
            <a:endParaRPr lang="en-US" dirty="0"/>
          </a:p>
        </p:txBody>
      </p:sp>
      <p:sp>
        <p:nvSpPr>
          <p:cNvPr id="12" name="Date Placeholder 11"/>
          <p:cNvSpPr>
            <a:spLocks noGrp="1"/>
          </p:cNvSpPr>
          <p:nvPr>
            <p:ph type="dt" sz="half" idx="13"/>
          </p:nvPr>
        </p:nvSpPr>
        <p:spPr/>
        <p:txBody>
          <a:bodyPr/>
          <a:lstStyle/>
          <a:p>
            <a:fld id="{3FE3A9F2-A669-48AC-AADE-855CE912FE8C}" type="datetime1">
              <a:rPr lang="en-US" smtClean="0"/>
              <a:t>1/4/2022</a:t>
            </a:fld>
            <a:endParaRPr lang="en-US" dirty="0"/>
          </a:p>
        </p:txBody>
      </p:sp>
      <p:sp>
        <p:nvSpPr>
          <p:cNvPr id="2" name="TextBox 1"/>
          <p:cNvSpPr txBox="1"/>
          <p:nvPr/>
        </p:nvSpPr>
        <p:spPr>
          <a:xfrm>
            <a:off x="534488" y="1828800"/>
            <a:ext cx="11353800" cy="4339650"/>
          </a:xfrm>
          <a:prstGeom prst="rect">
            <a:avLst/>
          </a:prstGeom>
          <a:noFill/>
        </p:spPr>
        <p:txBody>
          <a:bodyPr wrap="square" rtlCol="0">
            <a:spAutoFit/>
          </a:bodyPr>
          <a:lstStyle/>
          <a:p>
            <a:pPr algn="ctr"/>
            <a:r>
              <a:rPr lang="en-US" sz="1600" b="1" dirty="0">
                <a:solidFill>
                  <a:srgbClr val="373A3C"/>
                </a:solidFill>
              </a:rPr>
              <a:t>PRIVACY ACT STATEMENT</a:t>
            </a:r>
          </a:p>
          <a:p>
            <a:r>
              <a:rPr lang="en-US" sz="1300" b="1" dirty="0">
                <a:solidFill>
                  <a:srgbClr val="373A3C"/>
                </a:solidFill>
              </a:rPr>
              <a:t>Authority:</a:t>
            </a:r>
            <a:r>
              <a:rPr lang="en-US" sz="1300" dirty="0">
                <a:solidFill>
                  <a:srgbClr val="373A3C"/>
                </a:solidFill>
              </a:rPr>
              <a:t> 6 U.S.C. § 1140, 46 U.S.C. § 70105; 49 U.S.C. §§ 106, 114, 5103a, 40103(b)(3), 40113, 44903, 44935-44936, 44939, and 46105; the Implementing Recommendations of the 9/11 Commission Act of 2007, § 1520 (121 Stat. 444, Public Law 110-52, August 3, 2007); and Executive Order 9397, as amended.</a:t>
            </a:r>
          </a:p>
          <a:p>
            <a:r>
              <a:rPr lang="en-US" sz="1300" b="1" dirty="0">
                <a:solidFill>
                  <a:srgbClr val="373A3C"/>
                </a:solidFill>
              </a:rPr>
              <a:t>Purpose:</a:t>
            </a:r>
            <a:r>
              <a:rPr lang="en-US" sz="1300" dirty="0">
                <a:solidFill>
                  <a:srgbClr val="373A3C"/>
                </a:solidFill>
              </a:rPr>
              <a:t> The Department of Homeland Security (DHS) will use your information to conduct a security threat assessment. </a:t>
            </a:r>
            <a:r>
              <a:rPr lang="en-US" sz="1300" dirty="0" smtClean="0">
                <a:solidFill>
                  <a:srgbClr val="373A3C"/>
                </a:solidFill>
              </a:rPr>
              <a:t>Your </a:t>
            </a:r>
            <a:r>
              <a:rPr lang="en-US" sz="1300" dirty="0">
                <a:solidFill>
                  <a:srgbClr val="373A3C"/>
                </a:solidFill>
              </a:rPr>
              <a:t>fingerprints and associated information will be provided to the Federal Bureau of Investigation (FBI) for the purpose of comparing your fingerprints to other fingerprints in the FBI’s Next Generation Identification (NGI) system or its successor systems including civil, criminal, and latent fingerprint repositories. The FBI may retain your fingerprints and associated information in NGI after the completion of this application and, while retained, your fingerprints may continue to be compared against other fingerprints submitted to or retained by NGI. DHS will also transmit your fingerprints for enrollment into Automated Biometrics Identification System (IDENT). If you provide your Social Security Number (SSN), DHS may provide your name and SSN to the Social Security Administration (SSA) to compare that information against SSA records to ensure the validity of the information.</a:t>
            </a:r>
          </a:p>
          <a:p>
            <a:r>
              <a:rPr lang="en-US" sz="1300" b="1" dirty="0">
                <a:solidFill>
                  <a:srgbClr val="373A3C"/>
                </a:solidFill>
              </a:rPr>
              <a:t>Routine Uses:</a:t>
            </a:r>
            <a:r>
              <a:rPr lang="en-US" sz="1300" dirty="0">
                <a:solidFill>
                  <a:srgbClr val="373A3C"/>
                </a:solidFill>
              </a:rPr>
              <a:t> This system may disclose information in accordance with the Privacy Act, 5 U.S.C. 552a(b), including as a routine use pursuant to 5 U.S.C. 552a(b)(3) with third parties during the course of a security threat assessment, employment investigation, or adjudication of a waiver or appeal request to the extent necessary to obtain information pertinent to the assessment, investigation, or adjudication of your application under the TSA system of records notice (SORN) DHS/TSA 002, Transportation Security Threat Assessment System, or DHS/TSA 021, </a:t>
            </a:r>
            <a:r>
              <a:rPr lang="en-US" sz="1300" dirty="0" smtClean="0">
                <a:solidFill>
                  <a:srgbClr val="373A3C"/>
                </a:solidFill>
              </a:rPr>
              <a:t>HME Threat Assessment </a:t>
            </a:r>
            <a:r>
              <a:rPr lang="en-US" sz="1300" dirty="0">
                <a:solidFill>
                  <a:srgbClr val="373A3C"/>
                </a:solidFill>
              </a:rPr>
              <a:t>Program for applicants to that program. Disqualifying criminal offenses uncovered during your application limit your ability to access TSA PreCheck expedited screening. For as long as your fingerprints and associated information are retained in NGI, your information may be disclosed pursuant to your consent or without your consent as permitted by the Privacy Act of 1974 and all applicable Routine Uses as may be published at any time in the Federal Register, including the Routine Uses for the NGI system and the FBI’s Blanket Routine Uses.</a:t>
            </a:r>
          </a:p>
          <a:p>
            <a:r>
              <a:rPr lang="en-US" sz="1300" b="1" dirty="0">
                <a:solidFill>
                  <a:srgbClr val="373A3C"/>
                </a:solidFill>
              </a:rPr>
              <a:t>Disclosure:</a:t>
            </a:r>
            <a:r>
              <a:rPr lang="en-US" sz="1300" dirty="0">
                <a:solidFill>
                  <a:srgbClr val="373A3C"/>
                </a:solidFill>
              </a:rPr>
              <a:t> Furnishing this information (including your SSN) is voluntary; however, if you do not provide your SSN or any other information requested, DHS may be unable to complete your application for a security threat assessment.</a:t>
            </a:r>
            <a:endParaRPr lang="en-US" sz="1300" b="0" i="0" dirty="0">
              <a:solidFill>
                <a:srgbClr val="373A3C"/>
              </a:solidFill>
              <a:effectLst/>
            </a:endParaRPr>
          </a:p>
        </p:txBody>
      </p:sp>
    </p:spTree>
    <p:extLst>
      <p:ext uri="{BB962C8B-B14F-4D97-AF65-F5344CB8AC3E}">
        <p14:creationId xmlns:p14="http://schemas.microsoft.com/office/powerpoint/2010/main" val="1971080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Disclosure: Paperwork Reduction Act Statement</a:t>
            </a:r>
            <a:endParaRPr lang="en-US" dirty="0"/>
          </a:p>
        </p:txBody>
      </p:sp>
      <p:sp>
        <p:nvSpPr>
          <p:cNvPr id="10" name="Slide Number Placeholder 9"/>
          <p:cNvSpPr>
            <a:spLocks noGrp="1"/>
          </p:cNvSpPr>
          <p:nvPr>
            <p:ph type="sldNum" sz="quarter" idx="12"/>
          </p:nvPr>
        </p:nvSpPr>
        <p:spPr/>
        <p:txBody>
          <a:bodyPr/>
          <a:lstStyle/>
          <a:p>
            <a:fld id="{74CBFA20-B4E7-4596-B297-2104E2AA8F65}" type="slidenum">
              <a:rPr lang="en-US" smtClean="0"/>
              <a:pPr/>
              <a:t>8</a:t>
            </a:fld>
            <a:endParaRPr lang="en-US" dirty="0"/>
          </a:p>
        </p:txBody>
      </p:sp>
      <p:sp>
        <p:nvSpPr>
          <p:cNvPr id="12" name="Date Placeholder 11"/>
          <p:cNvSpPr>
            <a:spLocks noGrp="1"/>
          </p:cNvSpPr>
          <p:nvPr>
            <p:ph type="dt" sz="half" idx="13"/>
          </p:nvPr>
        </p:nvSpPr>
        <p:spPr/>
        <p:txBody>
          <a:bodyPr/>
          <a:lstStyle/>
          <a:p>
            <a:fld id="{3FE3A9F2-A669-48AC-AADE-855CE912FE8C}" type="datetime1">
              <a:rPr lang="en-US" smtClean="0"/>
              <a:t>1/4/2022</a:t>
            </a:fld>
            <a:endParaRPr lang="en-US" dirty="0"/>
          </a:p>
        </p:txBody>
      </p:sp>
      <p:sp>
        <p:nvSpPr>
          <p:cNvPr id="2" name="TextBox 1"/>
          <p:cNvSpPr txBox="1"/>
          <p:nvPr/>
        </p:nvSpPr>
        <p:spPr>
          <a:xfrm>
            <a:off x="534488" y="3156972"/>
            <a:ext cx="11353800" cy="1769715"/>
          </a:xfrm>
          <a:prstGeom prst="rect">
            <a:avLst/>
          </a:prstGeom>
          <a:noFill/>
        </p:spPr>
        <p:txBody>
          <a:bodyPr wrap="square" rtlCol="0">
            <a:spAutoFit/>
          </a:bodyPr>
          <a:lstStyle/>
          <a:p>
            <a:pPr algn="ctr"/>
            <a:r>
              <a:rPr lang="en-US" sz="1600" b="1" dirty="0" smtClean="0">
                <a:solidFill>
                  <a:srgbClr val="373A3C"/>
                </a:solidFill>
              </a:rPr>
              <a:t>PAPERWORK REDUCTION </a:t>
            </a:r>
            <a:r>
              <a:rPr lang="en-US" sz="1600" b="1" dirty="0">
                <a:solidFill>
                  <a:srgbClr val="373A3C"/>
                </a:solidFill>
              </a:rPr>
              <a:t>ACT STATEMENT</a:t>
            </a:r>
          </a:p>
          <a:p>
            <a:r>
              <a:rPr lang="en-US" sz="1300" b="1" dirty="0">
                <a:solidFill>
                  <a:srgbClr val="373A3C"/>
                </a:solidFill>
              </a:rPr>
              <a:t>Statement of Public Burden: </a:t>
            </a:r>
            <a:r>
              <a:rPr lang="en-US" sz="1300" dirty="0" smtClean="0">
                <a:solidFill>
                  <a:srgbClr val="373A3C"/>
                </a:solidFill>
              </a:rPr>
              <a:t>This </a:t>
            </a:r>
            <a:r>
              <a:rPr lang="en-US" sz="1300" dirty="0">
                <a:solidFill>
                  <a:srgbClr val="373A3C"/>
                </a:solidFill>
              </a:rPr>
              <a:t>is a voluntary collection of information, but failure to provide the information may result in an inability to approve your eligibility for the requested TSA program or benefit. TSA estimates that the total average burden per response associated with </a:t>
            </a:r>
            <a:r>
              <a:rPr lang="en-US" sz="1300" dirty="0" smtClean="0">
                <a:solidFill>
                  <a:srgbClr val="373A3C"/>
                </a:solidFill>
              </a:rPr>
              <a:t>these information collections is approximately </a:t>
            </a:r>
            <a:r>
              <a:rPr lang="en-US" sz="1300" dirty="0">
                <a:solidFill>
                  <a:srgbClr val="373A3C"/>
                </a:solidFill>
              </a:rPr>
              <a:t>30 </a:t>
            </a:r>
            <a:r>
              <a:rPr lang="en-US" sz="1300" dirty="0" smtClean="0">
                <a:solidFill>
                  <a:srgbClr val="373A3C"/>
                </a:solidFill>
              </a:rPr>
              <a:t>minutes for online renewals; 2 hours for enrollment; 7.5 minutes for online survey; and 6 hours for appeals and waiver. </a:t>
            </a:r>
            <a:r>
              <a:rPr lang="en-US" sz="1300" dirty="0">
                <a:solidFill>
                  <a:srgbClr val="373A3C"/>
                </a:solidFill>
              </a:rPr>
              <a:t>An agency may not conduct or sponsor, and a person is not required to respond to, a collection of information unless it displays a valid OMB control number. The control number for this collection is OMB 1652-0027, which expires 04/30/2022</a:t>
            </a:r>
            <a:r>
              <a:rPr lang="en-US" sz="1300" dirty="0" smtClean="0">
                <a:solidFill>
                  <a:srgbClr val="373A3C"/>
                </a:solidFill>
              </a:rPr>
              <a:t>.</a:t>
            </a:r>
            <a:r>
              <a:rPr lang="en-US" sz="1300" dirty="0">
                <a:solidFill>
                  <a:srgbClr val="373A3C"/>
                </a:solidFill>
              </a:rPr>
              <a:t> Send comments regarding this burden estimate or collection to: TSA-11, Attention: PRA </a:t>
            </a:r>
            <a:r>
              <a:rPr lang="en-US" sz="1300" dirty="0" smtClean="0">
                <a:solidFill>
                  <a:srgbClr val="373A3C"/>
                </a:solidFill>
              </a:rPr>
              <a:t>1652-0027 </a:t>
            </a:r>
            <a:r>
              <a:rPr lang="en-US" sz="1400" dirty="0"/>
              <a:t>Security Threat Assessment for Individuals Applying for a Hazardous Materials Endorsement for a Commercial Driver’s License</a:t>
            </a:r>
            <a:r>
              <a:rPr lang="en-US" sz="1300" dirty="0" smtClean="0">
                <a:solidFill>
                  <a:srgbClr val="373A3C"/>
                </a:solidFill>
              </a:rPr>
              <a:t>, </a:t>
            </a:r>
            <a:r>
              <a:rPr lang="en-US" sz="1300" dirty="0">
                <a:solidFill>
                  <a:srgbClr val="373A3C"/>
                </a:solidFill>
              </a:rPr>
              <a:t>6565 Springfield Center Drive, Springfield, VA </a:t>
            </a:r>
            <a:r>
              <a:rPr lang="en-US" sz="1300" dirty="0" smtClean="0">
                <a:solidFill>
                  <a:srgbClr val="373A3C"/>
                </a:solidFill>
              </a:rPr>
              <a:t>20598-6011.</a:t>
            </a:r>
            <a:endParaRPr lang="en-US" sz="1300" i="0" dirty="0">
              <a:solidFill>
                <a:srgbClr val="373A3C"/>
              </a:solidFill>
              <a:effectLst/>
            </a:endParaRPr>
          </a:p>
        </p:txBody>
      </p:sp>
    </p:spTree>
    <p:extLst>
      <p:ext uri="{BB962C8B-B14F-4D97-AF65-F5344CB8AC3E}">
        <p14:creationId xmlns:p14="http://schemas.microsoft.com/office/powerpoint/2010/main" val="3877683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1</a:t>
            </a:r>
            <a:endParaRPr lang="en-US" dirty="0"/>
          </a:p>
        </p:txBody>
      </p:sp>
      <p:sp>
        <p:nvSpPr>
          <p:cNvPr id="9" name="Subtitle 8"/>
          <p:cNvSpPr>
            <a:spLocks noGrp="1"/>
          </p:cNvSpPr>
          <p:nvPr>
            <p:ph type="subTitle" idx="1"/>
          </p:nvPr>
        </p:nvSpPr>
        <p:spPr/>
        <p:txBody>
          <a:bodyPr/>
          <a:lstStyle/>
          <a:p>
            <a:r>
              <a:rPr lang="en-US" dirty="0" smtClean="0"/>
              <a:t>HME Online Pre-Enrollment Workflow (Optional)</a:t>
            </a:r>
            <a:endParaRPr lang="en-US" dirty="0"/>
          </a:p>
        </p:txBody>
      </p:sp>
      <p:sp>
        <p:nvSpPr>
          <p:cNvPr id="7" name="Slide Number Placeholder 6"/>
          <p:cNvSpPr>
            <a:spLocks noGrp="1"/>
          </p:cNvSpPr>
          <p:nvPr>
            <p:ph type="sldNum" sz="quarter" idx="12"/>
          </p:nvPr>
        </p:nvSpPr>
        <p:spPr/>
        <p:txBody>
          <a:bodyPr/>
          <a:lstStyle/>
          <a:p>
            <a:fld id="{74CBFA20-B4E7-4596-B297-2104E2AA8F65}" type="slidenum">
              <a:rPr lang="en-US" smtClean="0"/>
              <a:pPr/>
              <a:t>9</a:t>
            </a:fld>
            <a:endParaRPr lang="en-US" dirty="0"/>
          </a:p>
        </p:txBody>
      </p:sp>
    </p:spTree>
    <p:extLst>
      <p:ext uri="{BB962C8B-B14F-4D97-AF65-F5344CB8AC3E}">
        <p14:creationId xmlns:p14="http://schemas.microsoft.com/office/powerpoint/2010/main" val="1823903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SA Internal Powerpoint Colors">
      <a:dk1>
        <a:sysClr val="windowText" lastClr="000000"/>
      </a:dk1>
      <a:lt1>
        <a:sysClr val="window" lastClr="FFFFFF"/>
      </a:lt1>
      <a:dk2>
        <a:srgbClr val="005288"/>
      </a:dk2>
      <a:lt2>
        <a:srgbClr val="D8D8D8"/>
      </a:lt2>
      <a:accent1>
        <a:srgbClr val="0078AD"/>
      </a:accent1>
      <a:accent2>
        <a:srgbClr val="ED7D31"/>
      </a:accent2>
      <a:accent3>
        <a:srgbClr val="A5A5A5"/>
      </a:accent3>
      <a:accent4>
        <a:srgbClr val="FFC000"/>
      </a:accent4>
      <a:accent5>
        <a:srgbClr val="B488CC"/>
      </a:accent5>
      <a:accent6>
        <a:srgbClr val="5986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800" b="1" dirty="0" smtClean="0"/>
        </a:defPPr>
      </a:lstStyle>
    </a:txDef>
  </a:objectDefaults>
  <a:extraClrSchemeLst/>
  <a:extLst>
    <a:ext uri="{05A4C25C-085E-4340-85A3-A5531E510DB2}">
      <thm15:themeFamily xmlns:thm15="http://schemas.microsoft.com/office/thememl/2012/main" name="TSA_PowerPoint_Template_normal" id="{A4019DCC-9AA9-44CD-A744-CDAF4F164109}" vid="{8D9689B1-5E33-472C-BDC0-5A6FB3BE4C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11F4D9B423C44993FF9DC149E748BB" ma:contentTypeVersion="2" ma:contentTypeDescription="Create a new document." ma:contentTypeScope="" ma:versionID="d30050b7ee79b5c45d4df31f2adde306">
  <xsd:schema xmlns:xsd="http://www.w3.org/2001/XMLSchema" xmlns:xs="http://www.w3.org/2001/XMLSchema" xmlns:p="http://schemas.microsoft.com/office/2006/metadata/properties" xmlns:ns2="7cee7974-530f-45c7-b782-77fde493af65" targetNamespace="http://schemas.microsoft.com/office/2006/metadata/properties" ma:root="true" ma:fieldsID="69480d7c88df7f5f6712393149dc1f4c" ns2:_="">
    <xsd:import namespace="7cee7974-530f-45c7-b782-77fde493af65"/>
    <xsd:element name="properties">
      <xsd:complexType>
        <xsd:sequence>
          <xsd:element name="documentManagement">
            <xsd:complexType>
              <xsd:all>
                <xsd:element ref="ns2:notes_x0020_about_x0020_this_x0020_document" minOccurs="0"/>
                <xsd:element ref="ns2:Status_x0020_of_x0020_Requ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e7974-530f-45c7-b782-77fde493af65" elementFormDefault="qualified">
    <xsd:import namespace="http://schemas.microsoft.com/office/2006/documentManagement/types"/>
    <xsd:import namespace="http://schemas.microsoft.com/office/infopath/2007/PartnerControls"/>
    <xsd:element name="notes_x0020_about_x0020_this_x0020_document" ma:index="8" nillable="true" ma:displayName="Internal Notes" ma:internalName="notes_x0020_about_x0020_this_x0020_document">
      <xsd:simpleType>
        <xsd:restriction base="dms:Note">
          <xsd:maxLength value="255"/>
        </xsd:restriction>
      </xsd:simpleType>
    </xsd:element>
    <xsd:element name="Status_x0020_of_x0020_Request" ma:index="9" nillable="true" ma:displayName="Status of Request" ma:internalName="Status_x0020_of_x0020_Reques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_x0020_of_x0020_Request xmlns="7cee7974-530f-45c7-b782-77fde493af65" xsi:nil="true"/>
    <notes_x0020_about_x0020_this_x0020_document xmlns="7cee7974-530f-45c7-b782-77fde493af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767404-7B80-42CF-BED9-1E357B1D2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e7974-530f-45c7-b782-77fde493af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98CBDE-94E6-43DB-819D-DC60A385A1F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cee7974-530f-45c7-b782-77fde493af65"/>
    <ds:schemaRef ds:uri="http://www.w3.org/XML/1998/namespace"/>
    <ds:schemaRef ds:uri="http://purl.org/dc/dcmitype/"/>
  </ds:schemaRefs>
</ds:datastoreItem>
</file>

<file path=customXml/itemProps3.xml><?xml version="1.0" encoding="utf-8"?>
<ds:datastoreItem xmlns:ds="http://schemas.openxmlformats.org/officeDocument/2006/customXml" ds:itemID="{69D3055E-B274-487A-A344-5AFE0DB30F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TSA_PowerPoint_Template_UNCLASS_16x9</Template>
  <TotalTime>1736</TotalTime>
  <Words>2791</Words>
  <Application>Microsoft Office PowerPoint</Application>
  <PresentationFormat>Widescreen</PresentationFormat>
  <Paragraphs>859</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 Unicode MS</vt:lpstr>
      <vt:lpstr>Arial</vt:lpstr>
      <vt:lpstr>Calibri</vt:lpstr>
      <vt:lpstr>Office Theme</vt:lpstr>
      <vt:lpstr>Hazardous Materials Endorsement (HME)</vt:lpstr>
      <vt:lpstr>Contents</vt:lpstr>
      <vt:lpstr>Introduction</vt:lpstr>
      <vt:lpstr>Workflows: Pre-Enrollment, Standard Enrollment &amp; Renewal</vt:lpstr>
      <vt:lpstr>Agent v. Non-Agent</vt:lpstr>
      <vt:lpstr>Introduction</vt:lpstr>
      <vt:lpstr>Disclosure: Privacy Act Statement</vt:lpstr>
      <vt:lpstr>Disclosure: Paperwork Reduction Act Statement</vt:lpstr>
      <vt:lpstr>Part 1</vt:lpstr>
      <vt:lpstr>HME Pre-Enrollment</vt:lpstr>
      <vt:lpstr>HME Pre-Enrollment</vt:lpstr>
      <vt:lpstr>HME Pre-Enrollment</vt:lpstr>
      <vt:lpstr>HME Pre-Enrollment</vt:lpstr>
      <vt:lpstr>HME Pre-Enrollment</vt:lpstr>
      <vt:lpstr>HME Pre-Enrollment</vt:lpstr>
      <vt:lpstr>HME Pre-Enrollment</vt:lpstr>
      <vt:lpstr>HME Pre-Enrollment</vt:lpstr>
      <vt:lpstr>HME Pre-Enrollment</vt:lpstr>
      <vt:lpstr>HME Pre-Enrollment</vt:lpstr>
      <vt:lpstr>HME Pre-Enrollment</vt:lpstr>
      <vt:lpstr>HME Pre-Enrollment</vt:lpstr>
      <vt:lpstr>Part 2</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HME Standard Enrollment</vt:lpstr>
      <vt:lpstr>Part 3</vt:lpstr>
      <vt:lpstr>HME Online Renewal</vt:lpstr>
      <vt:lpstr>HME Online Renewal</vt:lpstr>
      <vt:lpstr>HME Online Renewal</vt:lpstr>
      <vt:lpstr>HME Online Renewal</vt:lpstr>
      <vt:lpstr>HME Online Renewal</vt:lpstr>
      <vt:lpstr>HME Online Renewal</vt:lpstr>
      <vt:lpstr>HME Online Renewal</vt:lpstr>
      <vt:lpstr>HME Online Renewal</vt:lpstr>
      <vt:lpstr>HME Online Renewal</vt:lpstr>
      <vt:lpstr>HME Online Renewal</vt:lpstr>
      <vt:lpstr>HME Online Renewal</vt:lpstr>
      <vt:lpstr>HME Online Renewal</vt:lpstr>
      <vt:lpstr>Part 4</vt:lpstr>
      <vt:lpstr>HME Post-Enrollment Survey</vt:lpstr>
      <vt:lpstr>PowerPoint Presentation</vt:lpstr>
    </vt:vector>
  </TitlesOfParts>
  <Company>Transportation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TSA-ESVP-D.Sindlinger</dc:creator>
  <cp:keywords>5000.22</cp:keywords>
  <cp:lastModifiedBy>Walsh, Christina</cp:lastModifiedBy>
  <cp:revision>136</cp:revision>
  <dcterms:created xsi:type="dcterms:W3CDTF">2021-02-23T17:41:31Z</dcterms:created>
  <dcterms:modified xsi:type="dcterms:W3CDTF">2022-01-04T19:06:03Z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0x0101004C11F4D9B423C44993FF9DC149E748BB</vt:lpwstr>
  </property>
</Properties>
</file>