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4" r:id="rId2"/>
    <p:sldId id="266" r:id="rId3"/>
    <p:sldId id="256" r:id="rId4"/>
    <p:sldId id="257" r:id="rId5"/>
    <p:sldId id="258" r:id="rId6"/>
    <p:sldId id="260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99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98D6F9-36E0-4FB2-B352-5B5E76EB5CD0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792C20-9AC5-49F3-BE78-015FF9E6A0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6837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Training Provider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B04B7E-5B98-4E4A-841B-4F915002813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2061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Validating account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792C20-9AC5-49F3-BE78-015FF9E6A0C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4356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Validating account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792C20-9AC5-49F3-BE78-015FF9E6A0C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5140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Validating account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792C20-9AC5-49F3-BE78-015FF9E6A0C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0313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Firm application Process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792C20-9AC5-49F3-BE78-015FF9E6A0C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7235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Review and Payment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792C20-9AC5-49F3-BE78-015FF9E6A0C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8627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Review and Payment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792C20-9AC5-49F3-BE78-015FF9E6A0C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6778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User receives Firm application, ESA and receipt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792C20-9AC5-49F3-BE78-015FF9E6A0C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3027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6036A9-C3E9-9288-7E91-46890D1606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8BC3A0-EE4F-CB4D-C898-104A29CEE2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52C680-673A-E4B0-1F01-89CEB2459E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9CFF3-DB8D-4697-B8CC-000BA5EC1190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48315D-C709-DE9E-1155-0EF614AAF0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A96F-7553-32C7-CEE4-5D12B2F506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BE028-C57B-499C-87C9-D6D984C752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420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3039FF-D42D-1530-6E77-1207EE6D7D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96D64A-914D-0538-AD5D-D77C4DFB98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F842CB-EC1A-5501-543C-245C30D505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9CFF3-DB8D-4697-B8CC-000BA5EC1190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ED5AC3-ED63-A794-9993-F2DA1C62F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C68ACD-29F1-7F4B-D357-2585C46D31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BE028-C57B-499C-87C9-D6D984C752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913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0C24582-4E0F-8C52-46F8-1873E80090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537A99-454E-896D-4281-A44DFBA2E5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65123A-1DE0-DE50-E328-C8DF66A6F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9CFF3-DB8D-4697-B8CC-000BA5EC1190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0F14E2-1DD8-FAD4-035B-EFD8CB48A9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27E0A2-4D76-AE49-3DF8-7BBE8CB861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BE028-C57B-499C-87C9-D6D984C752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224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A522AE-9D01-2470-26F9-655689D3B5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24C981-4258-DC04-15BC-9493ED05AF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E296D2-0A83-40FC-442A-745FCB42BE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9CFF3-DB8D-4697-B8CC-000BA5EC1190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9D41D5-68B3-C336-8526-2245531FA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20C73A-9A9A-0956-2010-BD94192F11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BE028-C57B-499C-87C9-D6D984C752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798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710888-9EBF-D373-3508-1E23B21F7A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86BF92-CD73-A7CF-52CD-C7C2D6612C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B4534D-00E4-BC3C-8BA0-00F238FC0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9CFF3-DB8D-4697-B8CC-000BA5EC1190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C32ADE-1345-74BB-3532-751FDA14C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47F0C7-F46A-A444-09DF-55128C127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BE028-C57B-499C-87C9-D6D984C752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050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CD967B-609C-656C-9B1C-3D628FB747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207B20-AAB4-5032-F815-A675C39EC7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D41EA9-7D44-6DAF-2204-4CA6A4EFBB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2C1680-56C2-42FF-09E2-BDE7E67FE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9CFF3-DB8D-4697-B8CC-000BA5EC1190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6B0432-44EA-17D4-5339-52C3845BA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6B686B-003B-C2F5-707D-9C63866FB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BE028-C57B-499C-87C9-D6D984C752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881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62CA35-8D0B-8685-419E-9F1E6C2232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DEB3EF-4A5F-408A-EDC4-011074CB53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0048F7-8B20-AAD9-1A4D-621A036037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7656140-9183-A51A-9D3D-27B6695EB3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23E2ACF-51C8-A7B7-C838-1F61990051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048338A-F6E1-DECF-112F-E080461740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9CFF3-DB8D-4697-B8CC-000BA5EC1190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EB403EA-E87F-CA48-0E6D-0A56D475E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24B41FF-D008-E74F-4818-C29D570E42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BE028-C57B-499C-87C9-D6D984C752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200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81E7E7-A477-EE4B-0BEA-583B884BDF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DF9C61B-C835-4AE1-4102-C6AB9A3A4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9CFF3-DB8D-4697-B8CC-000BA5EC1190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172F53-B92C-4BB6-7582-3EC0C1BF0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D1D6D5A-B2FE-667D-DE23-2577CD47F7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BE028-C57B-499C-87C9-D6D984C752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39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8EAA336-C448-FE94-C848-285557A2A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9CFF3-DB8D-4697-B8CC-000BA5EC1190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30857E3-2F45-1D95-4781-0A7F3820F4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2CECDD-8D98-657B-253F-DEF034428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BE028-C57B-499C-87C9-D6D984C752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153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611B5E-88D8-30F9-3B51-BD7D95BD90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FEB4C4-5CA3-2799-FE46-D8F7F8FD7B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C22EC6-1756-0A48-D244-FB1B8274A6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5F5483-80A9-2BBF-BBD4-93BE2178A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9CFF3-DB8D-4697-B8CC-000BA5EC1190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F002C1-717B-B79D-66A1-3B5A78E4F8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1AE159-10A7-0E38-4FA6-319A93E15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BE028-C57B-499C-87C9-D6D984C752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543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547C6-F1C9-34EF-AD40-2AAE1DC542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AECB6F3-C1E4-5E56-6395-967AAD53C1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3146B1-0C97-AF3D-C6F9-D56F9DDF31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74D781-BF9C-8562-8153-0F03F9CE0A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9CFF3-DB8D-4697-B8CC-000BA5EC1190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D030B-61CC-C472-F150-9B0C76EE2D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DA0420-E064-3A27-B33A-D5FE180253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BE028-C57B-499C-87C9-D6D984C752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069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0246B3D-1AF8-3527-619C-58610B7110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6269B2-7E2B-95C5-1A6C-46417D88EA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FA6626-E20A-5C2C-4556-C65ABF62F2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5C9CFF3-DB8D-4697-B8CC-000BA5EC1190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5ABC7A-F5C8-6F00-4690-4DC18301B4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D86AF2-E4D8-3527-E57C-9B09E8D63E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5EBE028-C57B-499C-87C9-D6D984C752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040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33E1EA-35EB-4C1D-F1CB-A25237E736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573792"/>
          </a:xfrm>
        </p:spPr>
        <p:txBody>
          <a:bodyPr>
            <a:normAutofit/>
          </a:bodyPr>
          <a:lstStyle/>
          <a:p>
            <a:pPr algn="ctr"/>
            <a:r>
              <a:rPr lang="en-US" sz="4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Application and Instructions for Firms Applying for Certification to Conduct Lead-Based Paint Activities and/or Renovations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07D0FB-DEA8-2E6A-B8B0-AA04D17E22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603171"/>
            <a:ext cx="10515600" cy="2573792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OMB Control No. 2070-0195</a:t>
            </a:r>
          </a:p>
        </p:txBody>
      </p:sp>
    </p:spTree>
    <p:extLst>
      <p:ext uri="{BB962C8B-B14F-4D97-AF65-F5344CB8AC3E}">
        <p14:creationId xmlns:p14="http://schemas.microsoft.com/office/powerpoint/2010/main" val="40314350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4C83F8AB-C952-106A-23BE-79EBA51957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3828" y="146304"/>
            <a:ext cx="3684344" cy="6382666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9EC90D4-972D-9793-1287-2AABF3EB99AF}"/>
              </a:ext>
            </a:extLst>
          </p:cNvPr>
          <p:cNvSpPr txBox="1"/>
          <p:nvPr/>
        </p:nvSpPr>
        <p:spPr>
          <a:xfrm>
            <a:off x="8734350" y="94107"/>
            <a:ext cx="30504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OMB Control No. 2070-0195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Expiration: 2/28/2025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BB4D765-DECF-E37F-2B3F-B83168E2E84C}"/>
              </a:ext>
            </a:extLst>
          </p:cNvPr>
          <p:cNvSpPr txBox="1"/>
          <p:nvPr/>
        </p:nvSpPr>
        <p:spPr>
          <a:xfrm>
            <a:off x="387706" y="6056985"/>
            <a:ext cx="21067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EPA Form 8500-27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6555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F5AC18BF-00B7-ABC2-C0F4-08CC4442AB0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8076" y="1092476"/>
            <a:ext cx="8995848" cy="467304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FA82E17-B44D-FA89-4246-0814193ECC59}"/>
              </a:ext>
            </a:extLst>
          </p:cNvPr>
          <p:cNvSpPr txBox="1"/>
          <p:nvPr/>
        </p:nvSpPr>
        <p:spPr>
          <a:xfrm>
            <a:off x="544286" y="6335486"/>
            <a:ext cx="25212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EPA Form No. 8500-027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8E67458-B84D-44E9-187E-29BEADAD2B86}"/>
              </a:ext>
            </a:extLst>
          </p:cNvPr>
          <p:cNvSpPr txBox="1"/>
          <p:nvPr/>
        </p:nvSpPr>
        <p:spPr>
          <a:xfrm>
            <a:off x="8734350" y="94107"/>
            <a:ext cx="30504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OMB Control No. 2070-0195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Expiration: 2/28/2025</a:t>
            </a:r>
          </a:p>
        </p:txBody>
      </p:sp>
    </p:spTree>
    <p:extLst>
      <p:ext uri="{BB962C8B-B14F-4D97-AF65-F5344CB8AC3E}">
        <p14:creationId xmlns:p14="http://schemas.microsoft.com/office/powerpoint/2010/main" val="8325026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CD89F098-4EE8-817D-21C8-6C000F058F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5598" y="1119957"/>
            <a:ext cx="9580804" cy="461808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76FE4AF3-28EC-87AA-2770-0752186CAC61}"/>
              </a:ext>
            </a:extLst>
          </p:cNvPr>
          <p:cNvSpPr txBox="1"/>
          <p:nvPr/>
        </p:nvSpPr>
        <p:spPr>
          <a:xfrm>
            <a:off x="544286" y="6335486"/>
            <a:ext cx="25212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EPA Form No. 8500-027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AB0CCF5-B155-EF0A-F132-FA7E24285212}"/>
              </a:ext>
            </a:extLst>
          </p:cNvPr>
          <p:cNvSpPr txBox="1"/>
          <p:nvPr/>
        </p:nvSpPr>
        <p:spPr>
          <a:xfrm>
            <a:off x="8734350" y="94107"/>
            <a:ext cx="30504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OMB Control No. 2070-0195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Expiration: 2/28/2025</a:t>
            </a:r>
          </a:p>
        </p:txBody>
      </p:sp>
    </p:spTree>
    <p:extLst>
      <p:ext uri="{BB962C8B-B14F-4D97-AF65-F5344CB8AC3E}">
        <p14:creationId xmlns:p14="http://schemas.microsoft.com/office/powerpoint/2010/main" val="23597974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1A0E9A5B-B98D-B891-07F0-D7F467ECFEB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8809" y="1423655"/>
            <a:ext cx="9487662" cy="1755169"/>
          </a:xfrm>
          <a:prstGeom prst="rect">
            <a:avLst/>
          </a:prstGeom>
        </p:spPr>
      </p:pic>
      <p:pic>
        <p:nvPicPr>
          <p:cNvPr id="2" name="Picture 1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7B10BC3B-FB16-123C-BEFB-FEEE589EA46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8810" y="3324860"/>
            <a:ext cx="9487662" cy="143512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7041E5A-0AE3-DD91-19AF-645F6BA1C878}"/>
              </a:ext>
            </a:extLst>
          </p:cNvPr>
          <p:cNvSpPr txBox="1"/>
          <p:nvPr/>
        </p:nvSpPr>
        <p:spPr>
          <a:xfrm>
            <a:off x="544286" y="6335486"/>
            <a:ext cx="25212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EPA Form No. 8500-027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97A2DBE-423D-3F4D-0E1B-41A86B79C1A1}"/>
              </a:ext>
            </a:extLst>
          </p:cNvPr>
          <p:cNvSpPr txBox="1"/>
          <p:nvPr/>
        </p:nvSpPr>
        <p:spPr>
          <a:xfrm>
            <a:off x="8734350" y="94107"/>
            <a:ext cx="30504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OMB Control No. 2070-0195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Expiration: 2/28/2025</a:t>
            </a:r>
          </a:p>
        </p:txBody>
      </p:sp>
    </p:spTree>
    <p:extLst>
      <p:ext uri="{BB962C8B-B14F-4D97-AF65-F5344CB8AC3E}">
        <p14:creationId xmlns:p14="http://schemas.microsoft.com/office/powerpoint/2010/main" val="14377852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342E27A8-C8A7-1CD8-6FAF-AD98C4598AF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8448" y="325294"/>
            <a:ext cx="5675103" cy="6207412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57DB240-D361-7DC1-C7BC-E20897C8A1B7}"/>
              </a:ext>
            </a:extLst>
          </p:cNvPr>
          <p:cNvSpPr txBox="1"/>
          <p:nvPr/>
        </p:nvSpPr>
        <p:spPr>
          <a:xfrm>
            <a:off x="544286" y="6335486"/>
            <a:ext cx="25212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EPA Form No. 8500-027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32C0C8C-0CDF-9BDE-B4FA-5EDEA288B3E5}"/>
              </a:ext>
            </a:extLst>
          </p:cNvPr>
          <p:cNvSpPr txBox="1"/>
          <p:nvPr/>
        </p:nvSpPr>
        <p:spPr>
          <a:xfrm>
            <a:off x="8734350" y="94107"/>
            <a:ext cx="30504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OMB Control No. 2070-0195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Expiration: 2/28/2025</a:t>
            </a:r>
          </a:p>
        </p:txBody>
      </p:sp>
    </p:spTree>
    <p:extLst>
      <p:ext uri="{BB962C8B-B14F-4D97-AF65-F5344CB8AC3E}">
        <p14:creationId xmlns:p14="http://schemas.microsoft.com/office/powerpoint/2010/main" val="6094761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20266D57-44CD-0E9C-8BFB-0B6B6163C6F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2790" y="65767"/>
            <a:ext cx="2666419" cy="6726466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0A1069B-1BD0-A64D-BDAE-6C85F6138414}"/>
              </a:ext>
            </a:extLst>
          </p:cNvPr>
          <p:cNvSpPr txBox="1"/>
          <p:nvPr/>
        </p:nvSpPr>
        <p:spPr>
          <a:xfrm>
            <a:off x="544286" y="6335486"/>
            <a:ext cx="25212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EPA Form No. 8500-027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91E740F-3636-3864-E572-C086AEF7614A}"/>
              </a:ext>
            </a:extLst>
          </p:cNvPr>
          <p:cNvSpPr txBox="1"/>
          <p:nvPr/>
        </p:nvSpPr>
        <p:spPr>
          <a:xfrm>
            <a:off x="8734350" y="94107"/>
            <a:ext cx="30504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OMB Control No. 2070-0195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Expiration: 2/28/2025</a:t>
            </a:r>
          </a:p>
        </p:txBody>
      </p:sp>
    </p:spTree>
    <p:extLst>
      <p:ext uri="{BB962C8B-B14F-4D97-AF65-F5344CB8AC3E}">
        <p14:creationId xmlns:p14="http://schemas.microsoft.com/office/powerpoint/2010/main" val="23494319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364F5565-C4B1-6C4B-BAD1-02917CE77CC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1631" y="578233"/>
            <a:ext cx="8408737" cy="570153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BB081E81-AFF7-316C-1F92-441E6259A496}"/>
              </a:ext>
            </a:extLst>
          </p:cNvPr>
          <p:cNvSpPr txBox="1"/>
          <p:nvPr/>
        </p:nvSpPr>
        <p:spPr>
          <a:xfrm>
            <a:off x="544286" y="6335486"/>
            <a:ext cx="25212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EPA Form No. 8500-027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93A230B-E2BC-CC0C-5E34-D051399644AC}"/>
              </a:ext>
            </a:extLst>
          </p:cNvPr>
          <p:cNvSpPr txBox="1"/>
          <p:nvPr/>
        </p:nvSpPr>
        <p:spPr>
          <a:xfrm>
            <a:off x="8734350" y="94107"/>
            <a:ext cx="30504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OMB Control No. 2070-0195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Expiration: 2/28/2025</a:t>
            </a:r>
          </a:p>
        </p:txBody>
      </p:sp>
    </p:spTree>
    <p:extLst>
      <p:ext uri="{BB962C8B-B14F-4D97-AF65-F5344CB8AC3E}">
        <p14:creationId xmlns:p14="http://schemas.microsoft.com/office/powerpoint/2010/main" val="5790824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4A8081C-5518-E84B-C45A-344840D8142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757" y="1270572"/>
            <a:ext cx="10856485" cy="4316856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996277C-75FC-BC0A-92FF-1568BC739425}"/>
              </a:ext>
            </a:extLst>
          </p:cNvPr>
          <p:cNvSpPr txBox="1"/>
          <p:nvPr/>
        </p:nvSpPr>
        <p:spPr>
          <a:xfrm>
            <a:off x="544286" y="6335486"/>
            <a:ext cx="25212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EPA Form No. 8500-027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2E3CFD8-0C2E-16C2-7225-403ADFA0E59B}"/>
              </a:ext>
            </a:extLst>
          </p:cNvPr>
          <p:cNvSpPr txBox="1"/>
          <p:nvPr/>
        </p:nvSpPr>
        <p:spPr>
          <a:xfrm>
            <a:off x="8734350" y="94107"/>
            <a:ext cx="30504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OMB Control No. 2070-0195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Expiration: 2/28/2025</a:t>
            </a:r>
          </a:p>
        </p:txBody>
      </p:sp>
    </p:spTree>
    <p:extLst>
      <p:ext uri="{BB962C8B-B14F-4D97-AF65-F5344CB8AC3E}">
        <p14:creationId xmlns:p14="http://schemas.microsoft.com/office/powerpoint/2010/main" val="5528333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</TotalTime>
  <Words>157</Words>
  <Application>Microsoft Office PowerPoint</Application>
  <PresentationFormat>Widescreen</PresentationFormat>
  <Paragraphs>42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Aptos</vt:lpstr>
      <vt:lpstr>Aptos Display</vt:lpstr>
      <vt:lpstr>Arial</vt:lpstr>
      <vt:lpstr>Calibri</vt:lpstr>
      <vt:lpstr>Office Theme</vt:lpstr>
      <vt:lpstr>Application and Instructions for Firms Applying for Certification to Conduct Lead-Based Paint Activities and/or Renovations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Ferry, Kathleen</dc:creator>
  <cp:lastModifiedBy>Johnson, Amaris</cp:lastModifiedBy>
  <cp:revision>4</cp:revision>
  <dcterms:created xsi:type="dcterms:W3CDTF">2025-02-06T16:07:58Z</dcterms:created>
  <dcterms:modified xsi:type="dcterms:W3CDTF">2025-02-11T23:28:19Z</dcterms:modified>
</cp:coreProperties>
</file>