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305" r:id="rId2"/>
    <p:sldId id="4367" r:id="rId3"/>
    <p:sldId id="4366" r:id="rId4"/>
    <p:sldId id="4368" r:id="rId5"/>
    <p:sldId id="43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FC9DF-6506-4BD3-98ED-C6B071ED096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14E1-120E-44F1-BB2A-60DE5C3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2AFA9-DC70-12AD-7DC4-CB3362B6B3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5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9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6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7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1173163"/>
            <a:ext cx="56356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6AD3-CB16-370F-CD50-39D8229E33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39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F5EF9-2FF6-AE71-5BD2-B6D034366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0F4283-1145-5FBC-7773-2822AA088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2762-08BC-8ECF-A715-A02C43B6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4556B-32C6-1BDD-8E63-62977E3C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BB25-9150-2B21-45FB-77F09016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3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ED33-940F-E81A-3ECE-AA406CCF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32C40-65C7-A9FB-67D5-3513149DA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735EC-5BAE-4BD0-AD79-9EC23E14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C50F9-4CB8-7502-59DC-2DE05015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54A37-B490-BDD4-7F41-671EBE9E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5EBB8-F0B1-00E4-57B9-25FA9C010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4F942-505C-5742-3C5D-76DD45A69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31408-EC84-5B16-6783-DF8DFE26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A2BF-D172-2343-2FE7-7CB366DD2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3F8A8-8662-6080-6C98-4FF84F9D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9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EDF8C-7F7A-C951-F53E-D2B90945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295E-9B4C-8A8B-5BA5-0FFB3F1B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5633D-B5D2-C6DA-421B-2B3FE944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3FC3B-DC5C-BE57-03C3-DE240927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B6CDA-C937-DF2F-2142-1343EA23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11E6-C7F3-051C-4939-0E027A2D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3700B-D00D-6D0F-74FF-15E609E92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C727-D5F8-34D9-DC08-CD527394B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02E44-4AC1-E8E7-D4D9-713D283C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BC80B-B595-1F19-3745-E9D425D5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180C-CCD0-0D38-4650-68DBB4222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586FF-322B-AE2E-B459-E08F71A4F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BF55C-24A4-2CB2-1570-9318C8905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A074B-3162-01EA-D534-298394CE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7B714-597E-50DC-753F-5C662210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01A84-5122-7155-EF6E-C8C36A15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D345-0477-5B4F-D128-8BC2F836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9A664-271A-EC93-22B6-0EE042C13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B453C-5F22-4CCB-8CF4-07BC9C9C2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A8AF1-FDF8-3810-4364-40A6926D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40D1D-260B-94D0-7EFB-B0BD16571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5F2AE-3053-0E1E-F24C-513C4268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57562-D872-2B2F-A427-D242AAC7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0E2D0A-9166-F095-2106-C2027D6C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8E5A-23F8-7524-EB76-69804627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835C7-AD76-358D-79B5-A171799B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A2E38-5D78-27F9-88A0-6DE72A86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0BCA7-2E28-5E94-6D4C-ED9563FD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8B5CC0-086E-41B8-0195-838E1F73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3B8A85-FDC7-4140-669E-C6F189C7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CA1E0-F041-281F-F2A3-A0DB9CA9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5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5E287-F8E6-4B80-09EA-30F7208C9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E957A-9FE8-44DC-EBA8-0665E9C5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F4E57-E47C-2239-C47A-EC51353E2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8726C-86C7-8944-4219-23918524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FD4CC-1179-728B-AB6D-8978BEC2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C3F8A-7BD6-A03F-34E0-52971A35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2706-1148-7FF9-06CD-63094C67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16CFE-2989-0675-0E72-ACCE49908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E973A4-8CA6-504E-89E0-93F430C08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4DBF4-1ABC-54AC-C9F1-AF880B04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9A2D4-C68B-773E-0F31-1A49ECF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1EDF7-D700-BAF2-0C14-F6DDD330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982E3A-43C9-7802-E592-71409F81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CDF6C-1DB2-61B4-D0B8-3C6EC0C24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29843-9962-E192-8B45-A05A0B74E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320D-70FB-48B2-82A1-83464B3F5D6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E487-B427-7875-FA86-6C5C7AEE7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77A7-6725-8BC1-BA6C-B19A4EB2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3DC3-41C0-4F68-BE01-CA22F4DAA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Get Your Child Tested">
            <a:extLst>
              <a:ext uri="{FF2B5EF4-FFF2-40B4-BE49-F238E27FC236}">
                <a16:creationId xmlns:a16="http://schemas.microsoft.com/office/drawing/2014/main" id="{32B35192-6954-EF71-5F20-BF787AF66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3" r="5110"/>
          <a:stretch/>
        </p:blipFill>
        <p:spPr bwMode="auto">
          <a:xfrm>
            <a:off x="0" y="-21017"/>
            <a:ext cx="3899411" cy="30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4277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39827" y="6123789"/>
            <a:ext cx="3042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OCSPP-OPPT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1030" name="Picture 6" descr="Renovate Right">
            <a:extLst>
              <a:ext uri="{FF2B5EF4-FFF2-40B4-BE49-F238E27FC236}">
                <a16:creationId xmlns:a16="http://schemas.microsoft.com/office/drawing/2014/main" id="{0F41EE5F-E647-70FC-7A46-352A0EFD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45" y="-12692"/>
            <a:ext cx="5362155" cy="30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idential Lead-Based Paint Hazard Reduction Act | ZOTA Professional  Training">
            <a:extLst>
              <a:ext uri="{FF2B5EF4-FFF2-40B4-BE49-F238E27FC236}">
                <a16:creationId xmlns:a16="http://schemas.microsoft.com/office/drawing/2014/main" id="{7F032CF7-6E7F-0581-78F5-E20C85F4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11" y="2886314"/>
            <a:ext cx="4520860" cy="30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ead in the Home - Lead Safe">
            <a:extLst>
              <a:ext uri="{FF2B5EF4-FFF2-40B4-BE49-F238E27FC236}">
                <a16:creationId xmlns:a16="http://schemas.microsoft.com/office/drawing/2014/main" id="{3A6A1BBA-555E-516E-64E2-2510798E6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0" b="2386"/>
          <a:stretch/>
        </p:blipFill>
        <p:spPr bwMode="auto">
          <a:xfrm>
            <a:off x="8276957" y="2886314"/>
            <a:ext cx="3915043" cy="306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The Hazards of Lead Exposure">
            <a:extLst>
              <a:ext uri="{FF2B5EF4-FFF2-40B4-BE49-F238E27FC236}">
                <a16:creationId xmlns:a16="http://schemas.microsoft.com/office/drawing/2014/main" id="{85CB5729-10D6-F97D-1F49-1C67ADE78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r="9272"/>
          <a:stretch/>
        </p:blipFill>
        <p:spPr bwMode="auto">
          <a:xfrm>
            <a:off x="0" y="2886314"/>
            <a:ext cx="3899411" cy="30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rady Sullivan Downplayed Health Risk Of Lead Dust To Tenants | New  Hampshire Public Radio">
            <a:extLst>
              <a:ext uri="{FF2B5EF4-FFF2-40B4-BE49-F238E27FC236}">
                <a16:creationId xmlns:a16="http://schemas.microsoft.com/office/drawing/2014/main" id="{6B3E3716-58C1-82B7-A6C5-DEE9002D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4746" b="9084"/>
          <a:stretch/>
        </p:blipFill>
        <p:spPr bwMode="auto">
          <a:xfrm>
            <a:off x="3899411" y="-12692"/>
            <a:ext cx="4377546" cy="29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DFA726-DE49-C2AA-ADCC-4F5E8ADE1537}"/>
              </a:ext>
            </a:extLst>
          </p:cNvPr>
          <p:cNvSpPr/>
          <p:nvPr/>
        </p:nvSpPr>
        <p:spPr>
          <a:xfrm>
            <a:off x="0" y="22923"/>
            <a:ext cx="12192000" cy="5969002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600" b="1" dirty="0">
              <a:ea typeface="+mj-ea"/>
              <a:cs typeface="Calibri"/>
            </a:endParaRPr>
          </a:p>
          <a:p>
            <a:pPr algn="ctr"/>
            <a:endParaRPr lang="en-US" sz="4400" b="1" dirty="0">
              <a:ea typeface="+mj-ea"/>
              <a:cs typeface="Calibri"/>
            </a:endParaRPr>
          </a:p>
          <a:p>
            <a:pPr algn="ctr"/>
            <a:r>
              <a:rPr lang="en-US" sz="4400" b="1" spc="-100" dirty="0">
                <a:ln w="15875">
                  <a:solidFill>
                    <a:srgbClr val="FFFFFF"/>
                  </a:solidFill>
                </a:ln>
                <a:solidFill>
                  <a:prstClr val="white"/>
                </a:solidFill>
                <a:ea typeface="+mj-ea"/>
                <a:cs typeface="Calibri"/>
              </a:rPr>
              <a:t>Abatement Notification</a:t>
            </a:r>
            <a:endParaRPr lang="en-US" sz="44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en-US" sz="36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endParaRPr lang="en-US" sz="3600" spc="-100" dirty="0">
              <a:ln w="15875">
                <a:solidFill>
                  <a:srgbClr val="FFFFFF"/>
                </a:solidFill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en-US" sz="4000" b="1" spc="-100" dirty="0">
                <a:ln w="15875">
                  <a:noFill/>
                </a:ln>
                <a:solidFill>
                  <a:schemeClr val="tx1"/>
                </a:solidFill>
                <a:ea typeface="+mj-ea"/>
                <a:cs typeface="+mj-cs"/>
              </a:rPr>
              <a:t>OMB Control No. 2070-0195</a:t>
            </a:r>
          </a:p>
          <a:p>
            <a:pPr algn="ctr"/>
            <a:endParaRPr lang="en-US" sz="4000" spc="-100" dirty="0">
              <a:ln w="15875">
                <a:noFill/>
              </a:ln>
              <a:solidFill>
                <a:srgbClr val="FF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525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331E82-6D26-EBCB-6070-7A685B200AE2}"/>
              </a:ext>
            </a:extLst>
          </p:cNvPr>
          <p:cNvSpPr txBox="1"/>
          <p:nvPr/>
        </p:nvSpPr>
        <p:spPr>
          <a:xfrm>
            <a:off x="78192" y="5317507"/>
            <a:ext cx="2722760" cy="4047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000" dirty="0">
                <a:ea typeface="Calibri" panose="020F0502020204030204" pitchFamily="34" charset="0"/>
                <a:cs typeface="Times New Roman"/>
              </a:rPr>
              <a:t>EPA Form 9600-051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1145C-6438-1BC5-D9CB-71BC4BE98F32}"/>
              </a:ext>
            </a:extLst>
          </p:cNvPr>
          <p:cNvSpPr txBox="1"/>
          <p:nvPr/>
        </p:nvSpPr>
        <p:spPr>
          <a:xfrm>
            <a:off x="8624236" y="215697"/>
            <a:ext cx="3222324" cy="5525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</a:t>
            </a:r>
          </a:p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Expiration Date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: 2/28/2025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317556-608F-49EF-0702-BF56FCA84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15020" b="5691"/>
          <a:stretch/>
        </p:blipFill>
        <p:spPr bwMode="auto">
          <a:xfrm>
            <a:off x="837398" y="691276"/>
            <a:ext cx="11078426" cy="472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4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D50758-E272-2B0A-3F00-BC956D18E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282" y="293843"/>
            <a:ext cx="9149436" cy="5641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27598-2E7C-B52B-492D-D98E7CEFC093}"/>
              </a:ext>
            </a:extLst>
          </p:cNvPr>
          <p:cNvSpPr txBox="1"/>
          <p:nvPr/>
        </p:nvSpPr>
        <p:spPr>
          <a:xfrm>
            <a:off x="419691" y="4890990"/>
            <a:ext cx="1101591" cy="16417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400" dirty="0">
                <a:ea typeface="Calibri" panose="020F0502020204030204" pitchFamily="34" charset="0"/>
                <a:cs typeface="Times New Roman"/>
              </a:rPr>
              <a:t>EPA Form 9600-051</a:t>
            </a:r>
            <a:endParaRPr lang="en-US" sz="2400" dirty="0">
              <a:effectLst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0B82D3-5C86-E7BA-1A09-1143BA0DC105}"/>
              </a:ext>
            </a:extLst>
          </p:cNvPr>
          <p:cNvSpPr txBox="1"/>
          <p:nvPr/>
        </p:nvSpPr>
        <p:spPr>
          <a:xfrm>
            <a:off x="10670718" y="367997"/>
            <a:ext cx="1235732" cy="8670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Expiration Date: 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2/28/2025</a:t>
            </a:r>
            <a:endParaRPr lang="en-US" sz="1200" dirty="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1946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FFBFD1-8F07-707E-072B-8E36964B6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1201" y="139700"/>
            <a:ext cx="7088820" cy="5775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EF9DB-4EC4-982F-5933-AC16BE363AF5}"/>
              </a:ext>
            </a:extLst>
          </p:cNvPr>
          <p:cNvSpPr txBox="1"/>
          <p:nvPr/>
        </p:nvSpPr>
        <p:spPr>
          <a:xfrm>
            <a:off x="419691" y="4890990"/>
            <a:ext cx="2660393" cy="467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400" dirty="0">
                <a:ea typeface="Calibri" panose="020F0502020204030204" pitchFamily="34" charset="0"/>
                <a:cs typeface="Times New Roman"/>
              </a:rPr>
              <a:t>EPA Form 9600-051</a:t>
            </a:r>
            <a:endParaRPr lang="en-US" sz="2400" dirty="0">
              <a:effectLst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F100C-A139-094F-7D87-17605AAB1BD4}"/>
              </a:ext>
            </a:extLst>
          </p:cNvPr>
          <p:cNvSpPr txBox="1"/>
          <p:nvPr/>
        </p:nvSpPr>
        <p:spPr>
          <a:xfrm>
            <a:off x="10670718" y="367997"/>
            <a:ext cx="1235732" cy="8670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Expiration Date: </a:t>
            </a:r>
            <a:r>
              <a:rPr lang="en-US" sz="1200" dirty="0">
                <a:ea typeface="Calibri" panose="020F0502020204030204" pitchFamily="34" charset="0"/>
                <a:cs typeface="Times New Roman"/>
              </a:rPr>
              <a:t>2/28/2025</a:t>
            </a:r>
            <a:endParaRPr lang="en-US" sz="1200" dirty="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878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9977984-5579-4070-B2D8-76CF996F0B4F}"/>
              </a:ext>
            </a:extLst>
          </p:cNvPr>
          <p:cNvSpPr txBox="1"/>
          <p:nvPr/>
        </p:nvSpPr>
        <p:spPr>
          <a:xfrm>
            <a:off x="8496301" y="6365304"/>
            <a:ext cx="1843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prstClr val="white"/>
                </a:solidFill>
                <a:latin typeface="DIN Pro"/>
                <a:cs typeface="DIN Pro"/>
              </a:rPr>
              <a:t>www.uswateralliance.org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614367-48A0-4951-8058-46657C159E02}"/>
              </a:ext>
            </a:extLst>
          </p:cNvPr>
          <p:cNvSpPr/>
          <p:nvPr/>
        </p:nvSpPr>
        <p:spPr>
          <a:xfrm>
            <a:off x="0" y="5915229"/>
            <a:ext cx="12192000" cy="977461"/>
          </a:xfrm>
          <a:prstGeom prst="rect">
            <a:avLst/>
          </a:prstGeom>
          <a:solidFill>
            <a:srgbClr val="0054A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750AA-A232-42A1-A91B-B4BC0B3BC83E}"/>
              </a:ext>
            </a:extLst>
          </p:cNvPr>
          <p:cNvSpPr txBox="1"/>
          <p:nvPr/>
        </p:nvSpPr>
        <p:spPr>
          <a:xfrm>
            <a:off x="9071142" y="5935586"/>
            <a:ext cx="30426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Calibri"/>
              </a:rPr>
              <a:t>OCSPP-OPPT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9AFF4-B9FD-460C-9763-850EF9058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7" y="5774114"/>
            <a:ext cx="4085483" cy="1259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3027E9-6FFE-2A1B-C700-FBFD41EAD29F}"/>
              </a:ext>
            </a:extLst>
          </p:cNvPr>
          <p:cNvSpPr txBox="1"/>
          <p:nvPr/>
        </p:nvSpPr>
        <p:spPr>
          <a:xfrm>
            <a:off x="419691" y="4890990"/>
            <a:ext cx="6229869" cy="4672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2400" dirty="0">
                <a:ea typeface="Calibri" panose="020F0502020204030204" pitchFamily="34" charset="0"/>
                <a:cs typeface="Times New Roman"/>
              </a:rPr>
              <a:t>EPA Form 9600-051</a:t>
            </a:r>
            <a:endParaRPr lang="en-US" sz="2400" dirty="0">
              <a:effectLst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A05DF7-218A-DF3A-06C4-EBA6D4F8C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0" y="215696"/>
            <a:ext cx="7380920" cy="56368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33FA66-C5D8-E504-654C-D523AB7CBE6B}"/>
              </a:ext>
            </a:extLst>
          </p:cNvPr>
          <p:cNvSpPr txBox="1"/>
          <p:nvPr/>
        </p:nvSpPr>
        <p:spPr>
          <a:xfrm>
            <a:off x="10670718" y="367997"/>
            <a:ext cx="1235732" cy="8670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dirty="0">
                <a:effectLst/>
                <a:ea typeface="Calibri" panose="020F0502020204030204" pitchFamily="34" charset="0"/>
                <a:cs typeface="Times New Roman"/>
              </a:rPr>
              <a:t>OMB Control No. 2070-0195 Expiration Date</a:t>
            </a:r>
            <a:r>
              <a:rPr lang="en-US" sz="1200">
                <a:effectLst/>
                <a:ea typeface="Calibri" panose="020F0502020204030204" pitchFamily="34" charset="0"/>
                <a:cs typeface="Times New Roman"/>
              </a:rPr>
              <a:t>: </a:t>
            </a:r>
            <a:r>
              <a:rPr lang="en-US" sz="1200">
                <a:ea typeface="Calibri" panose="020F0502020204030204" pitchFamily="34" charset="0"/>
                <a:cs typeface="Times New Roman"/>
              </a:rPr>
              <a:t>2/28/2025</a:t>
            </a:r>
            <a:endParaRPr lang="en-US" sz="1200" dirty="0">
              <a:effectLst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1255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89</Words>
  <Application>Microsoft Office PowerPoint</Application>
  <PresentationFormat>Widescreen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DIN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Sleasman</dc:creator>
  <cp:lastModifiedBy>Johnson, Amaris</cp:lastModifiedBy>
  <cp:revision>2</cp:revision>
  <dcterms:created xsi:type="dcterms:W3CDTF">2024-12-06T19:43:46Z</dcterms:created>
  <dcterms:modified xsi:type="dcterms:W3CDTF">2025-02-11T23:21:54Z</dcterms:modified>
</cp:coreProperties>
</file>