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87" r:id="rId18"/>
    <p:sldId id="268" r:id="rId19"/>
    <p:sldId id="298" r:id="rId20"/>
    <p:sldId id="299" r:id="rId21"/>
    <p:sldId id="300" r:id="rId22"/>
    <p:sldId id="301" r:id="rId23"/>
    <p:sldId id="283" r:id="rId24"/>
    <p:sldId id="302" r:id="rId25"/>
    <p:sldId id="292" r:id="rId26"/>
    <p:sldId id="303" r:id="rId27"/>
    <p:sldId id="273" r:id="rId28"/>
    <p:sldId id="284" r:id="rId29"/>
    <p:sldId id="285" r:id="rId30"/>
    <p:sldId id="305" r:id="rId31"/>
    <p:sldId id="277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C482-0C7B-4921-A3EC-6534E891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07155-988E-4192-BB05-44A795F46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A278-9633-4AC4-9C7F-679D90E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9627-E332-4BA1-8DB9-70F98A5D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4295E-C0BE-453A-8CEF-8DB357E7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E712-6A0C-4A3B-9485-628D7F0D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23940-322C-4010-BD96-C2A7C4D2C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4FED-4E0F-47AB-BE3C-BB4F4C1F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1271-87F3-4701-8E09-752875A4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BF22-C305-49A9-AF08-BDD9DE7F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04030-EFCA-4345-97DD-CE713A40D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95110-9061-46BB-A20C-0CD9BFFF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D8E9-6307-414B-8037-1EAB6BC0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3648-F03C-4950-B0D6-671A4820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3B7D-1D5C-4211-BB68-08B8FE0B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022E-F59C-43D9-9864-77EFDF20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DE0B7-D44E-48A3-9137-381F7B0F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299A1-2F06-466F-A479-F0EFAD76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E4DA-9BC7-4242-9CAA-21152857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F2CE-7725-49E8-A7E6-8993FAA1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C499-7CCA-4E96-B884-7568572B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85C05-3167-4CE0-B15F-CD3EDB218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CFA6-5C71-4F93-A8D5-F6585644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06A63-C37A-45FB-A5A0-54786EC0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AA85E-A4CA-4184-8B2E-7B435D8E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8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251D-EA5A-4F96-BB48-E7F0AF31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29BF-DCB8-4C0C-B34D-A9AEE5BD3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C4A2-178F-4C31-872B-2E7274862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11075-5190-49E2-B4CB-C8B81148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C759C-65CD-4AAE-B854-8B17DD26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A0C65-76D4-4ECB-A421-104299BD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3A09-5D26-4420-8888-55A03D7E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C671-0C33-4625-850B-B3D09795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AA897-6C30-4427-A65A-179F3E9A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4519-91FA-4003-A6A4-0A163D9A1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60C1D-2ECD-4E20-8313-A0AD948DB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AAD5E-1F55-4C78-B3E8-1B6392D2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B91DF-C0F5-4A85-AA11-3F4D745D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D735B-227A-42CF-9018-9A18066D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5410-21D3-4021-AAF9-798D5892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97E38-43A9-4A91-8C9C-6FE5C71E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B69FF-EA57-46F9-AC11-6EAD1512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87EE7-E7F4-4EAB-8AA1-5925FB87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FF1D9-E8B7-47FF-9F9B-DA039D97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93E71-6BF4-4C00-B83B-48601EF0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53A57-B2B4-4A14-9CFF-0DE37AF9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4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9908-E37B-4C48-AAEA-CEBB4F24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1E3A-7A1B-4BF9-81E8-85D3C8DD3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4365-64B4-4A2F-A198-D9382F0CA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4F24-BF49-47B2-A977-6DE310E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D9F04-8C71-408B-9387-E2036EF2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A938F-6181-4B12-B1A3-A3DFC8C1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8A2A-35A7-471E-B716-58AE6E1C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C2A23-0AD2-4186-9C54-1B639228A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64AE0-9CF0-4D57-A101-08DABA058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94500-3E87-4C18-8CB6-AAD8A9D1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E04DF-22E0-47A0-8902-D6FEE2FB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CD7B-BC93-4C9C-946B-3DCC2AE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13046-C283-48E5-A668-95F56DCE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1C9FD-04E2-44CC-95FE-E2EF0993B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EA7B9-F95D-44A5-ACE1-44A15588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11B0-6A4A-473A-8021-0872AC0993B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FD86D-4CE4-4BD2-971B-DD6735CE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9E9D-0054-47AE-8B49-C387D663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6BF9-8098-4502-9793-03F220C1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deqA3aTnB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2E9F-08DE-4024-910D-481A27ED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39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research study to understand sleep &amp; alertness in drivers-for-hire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9E92B-AEEA-4984-8F00-0153D801E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510"/>
            <a:ext cx="9144000" cy="67529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Informed Consent 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A4A5CD-4BCE-4164-A874-1323F0262964}"/>
              </a:ext>
            </a:extLst>
          </p:cNvPr>
          <p:cNvSpPr/>
          <p:nvPr/>
        </p:nvSpPr>
        <p:spPr>
          <a:xfrm>
            <a:off x="0" y="6488668"/>
            <a:ext cx="7483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photos included in this presentation are labeled for noncommercial reuse.</a:t>
            </a:r>
          </a:p>
        </p:txBody>
      </p:sp>
    </p:spTree>
    <p:extLst>
      <p:ext uri="{BB962C8B-B14F-4D97-AF65-F5344CB8AC3E}">
        <p14:creationId xmlns:p14="http://schemas.microsoft.com/office/powerpoint/2010/main" val="7512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509" y="483326"/>
            <a:ext cx="11678193" cy="145024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day and night for 10 days each driver who signs up will wear a device on their wrist to measure their tiredness….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D9C3F-031C-40F2-B326-D76FA094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69" y="2278533"/>
            <a:ext cx="1981372" cy="2645893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DA6877F-434F-416A-BB73-F5BC9453816C}"/>
              </a:ext>
            </a:extLst>
          </p:cNvPr>
          <p:cNvSpPr txBox="1">
            <a:spLocks/>
          </p:cNvSpPr>
          <p:nvPr/>
        </p:nvSpPr>
        <p:spPr>
          <a:xfrm>
            <a:off x="313508" y="5407751"/>
            <a:ext cx="11678193" cy="145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….and write in a diary what time they wake up, go to bed, and other things they do throughout the day.</a:t>
            </a:r>
          </a:p>
        </p:txBody>
      </p:sp>
    </p:spTree>
    <p:extLst>
      <p:ext uri="{BB962C8B-B14F-4D97-AF65-F5344CB8AC3E}">
        <p14:creationId xmlns:p14="http://schemas.microsoft.com/office/powerpoint/2010/main" val="108362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B1989B-8C43-426D-B223-5D4D6A380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4" y="663848"/>
            <a:ext cx="9144000" cy="825058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off your wrist device: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095" y="2343807"/>
            <a:ext cx="6474374" cy="4014952"/>
          </a:xfrm>
        </p:spPr>
        <p:txBody>
          <a:bodyPr>
            <a:normAutofit/>
          </a:bodyPr>
          <a:lstStyle/>
          <a:p>
            <a:pPr lvl="1" algn="l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taking a bath</a:t>
            </a:r>
          </a:p>
          <a:p>
            <a:pPr marL="1028700" lvl="1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>
              <a:spcBef>
                <a:spcPts val="0"/>
              </a:spcBef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sitting in a pool</a:t>
            </a:r>
          </a:p>
          <a:p>
            <a:pPr marL="1028700" lvl="1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l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swimming</a:t>
            </a: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1D117-68B1-4665-8451-F79FF4865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5" y="4692867"/>
            <a:ext cx="1290144" cy="129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5BA74-C89C-4F04-9AD9-017D67F4C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73" y="3301567"/>
            <a:ext cx="1196865" cy="1196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05071-8F39-45FA-982A-9605AFC45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83" y="2132943"/>
            <a:ext cx="1316385" cy="8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F236-7EA5-4893-9881-E7EFEAE3D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961" y="1356556"/>
            <a:ext cx="4423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times a day for 7 days each driver will be asked to test their attention on a handheld electronic device.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0302E-69E5-4ECB-9114-E7BEA10D7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96" y="2839292"/>
            <a:ext cx="3418490" cy="27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2232-9CBE-4E40-A2E9-A9403AFD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61" y="2279084"/>
            <a:ext cx="5120114" cy="4800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1-2 times a week we will reach out to “check-on” each driver.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1D56704-EE4F-436C-BA5B-EF914BB2D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35595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76C96-47C4-40E1-AC94-C7B0D97FB2F8}"/>
              </a:ext>
            </a:extLst>
          </p:cNvPr>
          <p:cNvSpPr txBox="1"/>
          <p:nvPr/>
        </p:nvSpPr>
        <p:spPr>
          <a:xfrm>
            <a:off x="0" y="6488665"/>
            <a:ext cx="45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https://unsplash.com/photos/KdeqA3aTnBY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7421" y="2352838"/>
            <a:ext cx="5265683" cy="249522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study we will not interrupt your work or tell you to stop working.</a:t>
            </a: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961DA-7FC1-4201-956D-92870ABF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76" y="2295524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67484-D46A-464A-8A65-C771815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06" y="3776334"/>
            <a:ext cx="2143125" cy="214312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156890-D365-4518-862D-07C0EB78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3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is some information to help you decide if you want to be in our study or not. </a:t>
            </a:r>
          </a:p>
        </p:txBody>
      </p:sp>
    </p:spTree>
    <p:extLst>
      <p:ext uri="{BB962C8B-B14F-4D97-AF65-F5344CB8AC3E}">
        <p14:creationId xmlns:p14="http://schemas.microsoft.com/office/powerpoint/2010/main" val="78096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3562-8FEA-4981-AB46-3272F110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Wearing 1 device on your wrist all day for 10 days at a time may feel weird or annoying.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83FD0D-71D8-4BD7-B3E2-703C7FC5F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2648487" y="2074140"/>
            <a:ext cx="6815328" cy="38350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194EBB-4FB4-4164-9F75-1C38072164B0}"/>
              </a:ext>
            </a:extLst>
          </p:cNvPr>
          <p:cNvSpPr/>
          <p:nvPr/>
        </p:nvSpPr>
        <p:spPr>
          <a:xfrm>
            <a:off x="0" y="6519446"/>
            <a:ext cx="5191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https://www.flickr.com/photos/lifeinverted/4402171069</a:t>
            </a:r>
          </a:p>
        </p:txBody>
      </p:sp>
    </p:spTree>
    <p:extLst>
      <p:ext uri="{BB962C8B-B14F-4D97-AF65-F5344CB8AC3E}">
        <p14:creationId xmlns:p14="http://schemas.microsoft.com/office/powerpoint/2010/main" val="163580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312821"/>
            <a:ext cx="10943924" cy="16955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possible people with sensitive skin can get a skin rash from this device.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2075738"/>
            <a:ext cx="3089710" cy="4119614"/>
          </a:xfrm>
        </p:spPr>
      </p:pic>
      <p:sp>
        <p:nvSpPr>
          <p:cNvPr id="5" name="Rectangle 4"/>
          <p:cNvSpPr/>
          <p:nvPr/>
        </p:nvSpPr>
        <p:spPr>
          <a:xfrm>
            <a:off x="0" y="6405581"/>
            <a:ext cx="107940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https://www.flickr.com/photos/mystereys/14153238095/</a:t>
            </a:r>
          </a:p>
          <a:p>
            <a:r>
              <a:rPr lang="en-US" sz="1200" dirty="0"/>
              <a:t>https://static1.fitbit.com/simple.b-cssdisabled-jpg.h18ffb4d075b91d31fc5f614bea4f2f21.pack?items=%2Fcontent%2Fassets%2Fpip%2Fimages%2Fgallery%2Fblaze_01.jpg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0" y="2116245"/>
            <a:ext cx="7162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9F1F-61F7-4795-B078-2190BAF6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3" y="354615"/>
            <a:ext cx="6168296" cy="46945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with any study, there is always a small risk that your data could be at risk of being exposed or lost.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73D63-2CE0-4B73-A55E-428995B1E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>
            <a:off x="7938742" y="1478783"/>
            <a:ext cx="4253258" cy="4351338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D62564-ED7E-49A6-9D30-538DA8A5F66C}"/>
              </a:ext>
            </a:extLst>
          </p:cNvPr>
          <p:cNvSpPr/>
          <p:nvPr/>
        </p:nvSpPr>
        <p:spPr>
          <a:xfrm>
            <a:off x="0" y="6488668"/>
            <a:ext cx="744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https://pixabay.com/en/ninja-data-security-pc-computer-1507457/</a:t>
            </a:r>
          </a:p>
        </p:txBody>
      </p:sp>
    </p:spTree>
    <p:extLst>
      <p:ext uri="{BB962C8B-B14F-4D97-AF65-F5344CB8AC3E}">
        <p14:creationId xmlns:p14="http://schemas.microsoft.com/office/powerpoint/2010/main" val="292040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7BF47B-DE90-4FCE-8087-584AAAF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611" y="3788979"/>
            <a:ext cx="5120113" cy="3069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we will follow a very high security standard when using your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97172-EE7F-498D-A350-4C01FE974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78" y="573799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40AC61-A7B5-437C-9F82-E3A3563EEF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7" y="699923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316DF3-E4FD-4CD6-ADA7-B91F479C8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1" y="30695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0240"/>
            <a:ext cx="4343400" cy="32787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doing a study to find out if we can improve sleep and alertness in professional drivers.</a:t>
            </a:r>
          </a:p>
        </p:txBody>
      </p:sp>
      <p:pic>
        <p:nvPicPr>
          <p:cNvPr id="9" name="Content Placeholder 8" descr="A person sitting on a bed&#10;&#10;Description automatically generated">
            <a:extLst>
              <a:ext uri="{FF2B5EF4-FFF2-40B4-BE49-F238E27FC236}">
                <a16:creationId xmlns:a16="http://schemas.microsoft.com/office/drawing/2014/main" id="{E7DC966F-62D1-496B-9EC1-712667BF8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0"/>
          <a:stretch/>
        </p:blipFill>
        <p:spPr>
          <a:xfrm>
            <a:off x="6421438" y="1371600"/>
            <a:ext cx="3779837" cy="41148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84420C-BFAE-49B1-952A-179DD0FCDB4D}"/>
              </a:ext>
            </a:extLst>
          </p:cNvPr>
          <p:cNvSpPr/>
          <p:nvPr/>
        </p:nvSpPr>
        <p:spPr>
          <a:xfrm>
            <a:off x="6421437" y="5486400"/>
            <a:ext cx="3779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E7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 by ©</a:t>
            </a:r>
            <a:r>
              <a:rPr lang="en-US" sz="1200" b="1" dirty="0" err="1">
                <a:solidFill>
                  <a:srgbClr val="7E7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SasinParaska</a:t>
            </a:r>
            <a:r>
              <a:rPr lang="en-US" sz="1200" b="1" dirty="0">
                <a:solidFill>
                  <a:srgbClr val="7E7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/Getty Images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8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5338-B51A-4407-9452-A4BCEFAF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71011"/>
            <a:ext cx="5257803" cy="24271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names will be stored with personal data; only coded ID numbers.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F24BB-E1A9-4D27-9EEC-042C5C90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3" y="2102069"/>
            <a:ext cx="5769084" cy="32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0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83EB-6CD2-481F-AAD9-987AF91D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19" y="2081188"/>
            <a:ext cx="4643293" cy="33002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be given $ as a token of appreciation for participating in the study.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2B7F7-3D57-436C-B817-03B141F3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89" y="1975945"/>
            <a:ext cx="3182735" cy="42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1862-4A69-4612-B660-2BD3441E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932" y="365761"/>
            <a:ext cx="10237075" cy="55814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be given up to $200 for your time,</a:t>
            </a: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$40 per data collection period (10 days),</a:t>
            </a: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up to 5 separate periods…</a:t>
            </a: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…</a:t>
            </a:r>
            <a:r>
              <a:rPr lang="en-US" sz="4000" i="1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token of our appreciation</a:t>
            </a: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kern="12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274CC-16FD-4752-BCCF-87A3FFF889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7" y="4674601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83EB-6CD2-481F-AAD9-987AF91D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40" y="768232"/>
            <a:ext cx="7471379" cy="446494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take the 3 hour training,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be given $53.40 total,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 rate of $17.80 per hour…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token of our appreciation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53491-014F-48B7-B25F-075DE655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74" y="3842057"/>
            <a:ext cx="2786965" cy="27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653"/>
            <a:ext cx="10972800" cy="19786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give you the gift card, we will need to ask you to provide your study ID and sign you received it.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2072113"/>
            <a:ext cx="435133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00268"/>
            <a:ext cx="8271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https://upload.wikimedia.org/wikipedia/en/e/ea/Paper-%266-pencil-iconicWER6T.jpg</a:t>
            </a:r>
          </a:p>
        </p:txBody>
      </p:sp>
    </p:spTree>
    <p:extLst>
      <p:ext uri="{BB962C8B-B14F-4D97-AF65-F5344CB8AC3E}">
        <p14:creationId xmlns:p14="http://schemas.microsoft.com/office/powerpoint/2010/main" val="3580185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123B-22CF-4A37-A016-ED3A4E2A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74" y="4115803"/>
            <a:ext cx="6887401" cy="2514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information allows us to pay you and will not be used for any other reason.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DC2E3-C714-4BA9-8A27-A45BEDF25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795337"/>
            <a:ext cx="3320466" cy="33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1BE8-2B13-4AB7-99F7-D9306211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285" y="1362075"/>
            <a:ext cx="3377183" cy="458365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no direct benefits to subjects for participating in this research.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5DBC1-4BBA-4E26-83A8-22A93BE3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5836" b="-1"/>
          <a:stretch/>
        </p:blipFill>
        <p:spPr>
          <a:xfrm>
            <a:off x="1166658" y="925831"/>
            <a:ext cx="5701215" cy="5189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22F23-6166-4EB5-9CB8-D8833846541C}"/>
              </a:ext>
            </a:extLst>
          </p:cNvPr>
          <p:cNvSpPr txBox="1"/>
          <p:nvPr/>
        </p:nvSpPr>
        <p:spPr>
          <a:xfrm>
            <a:off x="0" y="6488658"/>
            <a:ext cx="192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shorturl.at/bnoV5</a:t>
            </a:r>
          </a:p>
        </p:txBody>
      </p:sp>
    </p:spTree>
    <p:extLst>
      <p:ext uri="{BB962C8B-B14F-4D97-AF65-F5344CB8AC3E}">
        <p14:creationId xmlns:p14="http://schemas.microsoft.com/office/powerpoint/2010/main" val="962553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087F-75C1-4A07-A553-14886CEF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47227"/>
            <a:ext cx="4357744" cy="476354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other procedure or treatment available as a substitute for this study.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B561D5-1ECE-47C2-8041-F45AABA4E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>
          <a:xfrm>
            <a:off x="5478353" y="1447820"/>
            <a:ext cx="5904254" cy="396236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2FB63-B335-4CCE-9768-8B57FF11D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78" y="1284320"/>
            <a:ext cx="4427604" cy="428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948CCA-03EF-490A-A342-B8BBD822542E}"/>
              </a:ext>
            </a:extLst>
          </p:cNvPr>
          <p:cNvSpPr/>
          <p:nvPr/>
        </p:nvSpPr>
        <p:spPr>
          <a:xfrm>
            <a:off x="0" y="6191936"/>
            <a:ext cx="4830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https://pixabay.com/en/no-symbol-prohibition-sign-39767/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090D7-6F9F-4987-926F-93484F644896}"/>
              </a:ext>
            </a:extLst>
          </p:cNvPr>
          <p:cNvSpPr/>
          <p:nvPr/>
        </p:nvSpPr>
        <p:spPr>
          <a:xfrm>
            <a:off x="0" y="6495555"/>
            <a:ext cx="4951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https://www.flickr.com/photos/59632563@N04/6104068209</a:t>
            </a:r>
          </a:p>
        </p:txBody>
      </p:sp>
    </p:spTree>
    <p:extLst>
      <p:ext uri="{BB962C8B-B14F-4D97-AF65-F5344CB8AC3E}">
        <p14:creationId xmlns:p14="http://schemas.microsoft.com/office/powerpoint/2010/main" val="62764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93" y="365125"/>
            <a:ext cx="109439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about the study? 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Cammie Chaumont Menéndez (study supervisor)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893" y="1921413"/>
            <a:ext cx="10943924" cy="12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304-285-6233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4893" y="3457701"/>
            <a:ext cx="109439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Concerned how we’re treating you? 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our research ethics office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4893" y="4965640"/>
            <a:ext cx="10943924" cy="12845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513-533-8591</a:t>
            </a:r>
          </a:p>
        </p:txBody>
      </p:sp>
    </p:spTree>
    <p:extLst>
      <p:ext uri="{BB962C8B-B14F-4D97-AF65-F5344CB8AC3E}">
        <p14:creationId xmlns:p14="http://schemas.microsoft.com/office/powerpoint/2010/main" val="4072658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2113-46F6-4C5F-9526-FD46F2B7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225" y="4729655"/>
            <a:ext cx="5522495" cy="112850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7AAB9-840D-4A3C-A18F-E03CF4E8E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58" y="916832"/>
            <a:ext cx="7911845" cy="32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6368" y="770708"/>
            <a:ext cx="7899263" cy="32787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would like you to be in our study.</a:t>
            </a:r>
          </a:p>
        </p:txBody>
      </p:sp>
      <p:pic>
        <p:nvPicPr>
          <p:cNvPr id="8" name="Content Placeholder 7" descr="A close up of a persons hand&#10;&#10;Description automatically generated">
            <a:extLst>
              <a:ext uri="{FF2B5EF4-FFF2-40B4-BE49-F238E27FC236}">
                <a16:creationId xmlns:a16="http://schemas.microsoft.com/office/drawing/2014/main" id="{2A9482AC-41FD-4A7B-A261-B5674151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92312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32784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509" y="483326"/>
            <a:ext cx="11678193" cy="32787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in our study is completely your choice: No one can force you to do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44CC-7C43-4160-80CB-C608BDBC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094" y="198437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management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your mother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your pet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48512-819C-4FD1-A4D5-4CFFF1C2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10" y="2871584"/>
            <a:ext cx="1068296" cy="1068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B2425-B26F-4AEA-91BA-CEDE81CCC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1711234"/>
            <a:ext cx="1160350" cy="1160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F7526-FBFA-427D-95EE-DFDF6CA2F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3985907"/>
            <a:ext cx="1114323" cy="1114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7C8BA7-408A-4E9B-BCF1-D67C355E3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36" y="5146256"/>
            <a:ext cx="964407" cy="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3342" y="2501536"/>
            <a:ext cx="4032658" cy="185492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no penalties if you do not sign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1A8EE-8F14-4427-8236-8B9FAF2C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58" y="1523494"/>
            <a:ext cx="3267942" cy="3811011"/>
          </a:xfrm>
          <a:prstGeom prst="rect">
            <a:avLst/>
          </a:prstGeom>
          <a:ln w="133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33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2125" y="2501537"/>
            <a:ext cx="5981699" cy="2232388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do sign up for the study, you can change you mind at any time with no penalty.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1A8EE-8F14-4427-8236-8B9FAF2C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21" y="1694944"/>
            <a:ext cx="3267942" cy="3811011"/>
          </a:xfrm>
          <a:prstGeom prst="rect">
            <a:avLst/>
          </a:prstGeom>
          <a:ln w="133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13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509" y="483326"/>
            <a:ext cx="11678193" cy="32787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not eligible for the study if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44CC-7C43-4160-80CB-C608BDBC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044" y="183197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not had a current, valid license to drive a taxi in this city for the past 12 months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not driving at least 30 hours per week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A1B9C-16A8-44C0-8F0A-8306C2E6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35" y="1831975"/>
            <a:ext cx="157162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C05A2-B809-41E6-9B07-393FC5E2D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34" y="3639865"/>
            <a:ext cx="1257843" cy="12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7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825" y="2209293"/>
            <a:ext cx="5095875" cy="30580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driver who signs up will be studied for: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separate periods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756FA-222D-49B3-B28C-4F88D7FA1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4" y="1552576"/>
            <a:ext cx="3557465" cy="38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885540-4993-40C8-9A9A-23C79925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825" y="2209293"/>
            <a:ext cx="5095875" cy="30580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driver who signs up will be studied for: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separate periods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days per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322FC-1370-4597-AFFC-CE8A3A47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7" y="2093118"/>
            <a:ext cx="2671763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1F5ACA7D9824AAB0E713D02484050" ma:contentTypeVersion="11" ma:contentTypeDescription="Create a new document." ma:contentTypeScope="" ma:versionID="26d3f963eb831e70c7b899c46830545f">
  <xsd:schema xmlns:xsd="http://www.w3.org/2001/XMLSchema" xmlns:xs="http://www.w3.org/2001/XMLSchema" xmlns:p="http://schemas.microsoft.com/office/2006/metadata/properties" xmlns:ns3="b306ee79-2f51-4bda-a734-8653703d17c0" xmlns:ns4="3d326652-0b14-4e9a-87c1-dce06bb2442c" targetNamespace="http://schemas.microsoft.com/office/2006/metadata/properties" ma:root="true" ma:fieldsID="447a816e89df42b62dfffacbd8fa283d" ns3:_="" ns4:_="">
    <xsd:import namespace="b306ee79-2f51-4bda-a734-8653703d17c0"/>
    <xsd:import namespace="3d326652-0b14-4e9a-87c1-dce06bb244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ee79-2f51-4bda-a734-8653703d1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6652-0b14-4e9a-87c1-dce06bb24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634342-3AFD-4DA2-B74F-D461CC81A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6ee79-2f51-4bda-a734-8653703d17c0"/>
    <ds:schemaRef ds:uri="3d326652-0b14-4e9a-87c1-dce06bb24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99E699-6B98-437E-A8A4-471A3305FE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343454-F4F4-4D9B-9E10-3B64AE70356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3d326652-0b14-4e9a-87c1-dce06bb2442c"/>
    <ds:schemaRef ds:uri="b306ee79-2f51-4bda-a734-8653703d17c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753</Words>
  <Application>Microsoft Office PowerPoint</Application>
  <PresentationFormat>Widescreen</PresentationFormat>
  <Paragraphs>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Tahoma</vt:lpstr>
      <vt:lpstr>Office Theme</vt:lpstr>
      <vt:lpstr>A research study to understand sleep &amp; alertness in drivers-for-hire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off your wrist device:</vt:lpstr>
      <vt:lpstr>PowerPoint Presentation</vt:lpstr>
      <vt:lpstr>1-2 times a week we will reach out to “check-on” each driver.</vt:lpstr>
      <vt:lpstr>PowerPoint Presentation</vt:lpstr>
      <vt:lpstr>Here is some information to help you decide if you want to be in our study or not. </vt:lpstr>
      <vt:lpstr>Wearing 1 device on your wrist all day for 10 days at a time may feel weird or annoying.</vt:lpstr>
      <vt:lpstr>It is possible people with sensitive skin can get a skin rash from this device.</vt:lpstr>
      <vt:lpstr>Like with any study, there is always a small risk that your data could be at risk of being exposed or lost.</vt:lpstr>
      <vt:lpstr>PowerPoint Presentation</vt:lpstr>
      <vt:lpstr>No names will be stored with personal data; only coded ID numbers.</vt:lpstr>
      <vt:lpstr>You will be given $ as a token of appreciation for participating in the study.</vt:lpstr>
      <vt:lpstr>You will be given up to $200 for your time,  at $40 per data collection period (10 days),   for up to 5 separate periods…    …as a token of our appreciation.     </vt:lpstr>
      <vt:lpstr>If you take the 3 hour training,   you will be given $53.40 total,  at a rate of $17.80 per hour…  …as a token of our appreciation.</vt:lpstr>
      <vt:lpstr>To give you the gift card, we will need to ask you to provide your study ID and sign you received it.</vt:lpstr>
      <vt:lpstr>This information allows us to pay you and will not be used for any other reason.</vt:lpstr>
      <vt:lpstr>There are no direct benefits to subjects for participating in this research.</vt:lpstr>
      <vt:lpstr>There is no other procedure or treatment available as a substitute for this study.</vt:lpstr>
      <vt:lpstr>Questions about the study?  Call Cammie Chaumont Menéndez (study supervisor)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an Intervention Designed to Reduce Fatigue among Taxi Drivers</dc:title>
  <dc:creator>Menendez, Cammie Chaumont (CDC/NIOSH/DSR/AFEB)</dc:creator>
  <cp:lastModifiedBy>Menendez, Cammie Chaumont (CDC/NIOSH/DSR/AFEB)</cp:lastModifiedBy>
  <cp:revision>61</cp:revision>
  <dcterms:created xsi:type="dcterms:W3CDTF">2019-11-22T20:37:40Z</dcterms:created>
  <dcterms:modified xsi:type="dcterms:W3CDTF">2023-06-26T12:17:59Z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0x010100E5F1F5ACA7D9824AAB0E713D02484050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2023-06-26T12:17:59Z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4ef4a9ce-1782-4174-8bcd-b8e49947d97d</vt:lpwstr>
  </property>
  <property fmtid="{D5CDD505-2E9C-101B-9397-08002B2CF9AE}" pid="9" name="MSIP_Label_7b94a7b8-f06c-4dfe-bdcc-9b548fd58c31_ContentBits">
    <vt:lpwstr>0</vt:lpwstr>
  </property>
</Properties>
</file>