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7.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331" r:id="rId2"/>
    <p:sldId id="257" r:id="rId3"/>
    <p:sldId id="349" r:id="rId4"/>
    <p:sldId id="350" r:id="rId5"/>
    <p:sldId id="302" r:id="rId6"/>
    <p:sldId id="327" r:id="rId7"/>
    <p:sldId id="345" r:id="rId8"/>
    <p:sldId id="328" r:id="rId9"/>
    <p:sldId id="329" r:id="rId10"/>
    <p:sldId id="332" r:id="rId11"/>
    <p:sldId id="343" r:id="rId12"/>
    <p:sldId id="333" r:id="rId13"/>
    <p:sldId id="336" r:id="rId14"/>
    <p:sldId id="337" r:id="rId15"/>
    <p:sldId id="338" r:id="rId16"/>
    <p:sldId id="339" r:id="rId17"/>
    <p:sldId id="340" r:id="rId18"/>
    <p:sldId id="341" r:id="rId19"/>
    <p:sldId id="342" r:id="rId20"/>
    <p:sldId id="335" r:id="rId21"/>
    <p:sldId id="346" r:id="rId22"/>
    <p:sldId id="34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HAVENDRA, ANJU B (CTR)" initials="RAB(" lastIdx="50" clrIdx="0">
    <p:extLst>
      <p:ext uri="{19B8F6BF-5375-455C-9EA6-DF929625EA0E}">
        <p15:presenceInfo xmlns:p15="http://schemas.microsoft.com/office/powerpoint/2012/main" userId="S-1-5-21-2487492328-1375672958-281685340-851650" providerId="AD"/>
      </p:ext>
    </p:extLst>
  </p:cmAuthor>
  <p:cmAuthor id="2" name="Sarah Tram" initials="ST" lastIdx="27" clrIdx="1">
    <p:extLst>
      <p:ext uri="{19B8F6BF-5375-455C-9EA6-DF929625EA0E}">
        <p15:presenceInfo xmlns:p15="http://schemas.microsoft.com/office/powerpoint/2012/main" userId="S::sarah.tram@dignarillc.onmicrosoft.com::05fc1151-5bc2-43e4-a84d-23340ccdfeb4" providerId="AD"/>
      </p:ext>
    </p:extLst>
  </p:cmAuthor>
  <p:cmAuthor id="3" name="Harpreet Dhanoya" initials="HD" lastIdx="21" clrIdx="2">
    <p:extLst>
      <p:ext uri="{19B8F6BF-5375-455C-9EA6-DF929625EA0E}">
        <p15:presenceInfo xmlns:p15="http://schemas.microsoft.com/office/powerpoint/2012/main" userId="S::209726@NTTDATA.COM::227a8731-cfc9-45a8-8e91-4cc0f4d02e94" providerId="AD"/>
      </p:ext>
    </p:extLst>
  </p:cmAuthor>
  <p:cmAuthor id="4" name="TRAM, SARAH K (CTR)" initials="TSK(" lastIdx="2" clrIdx="3">
    <p:extLst>
      <p:ext uri="{19B8F6BF-5375-455C-9EA6-DF929625EA0E}">
        <p15:presenceInfo xmlns:p15="http://schemas.microsoft.com/office/powerpoint/2012/main" userId="S::0461523600@cbp.dhs.gov::3eb39952-ab1d-448c-9d54-16adcb266d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27" autoAdjust="0"/>
    <p:restoredTop sz="95349" autoAdjust="0"/>
  </p:normalViewPr>
  <p:slideViewPr>
    <p:cSldViewPr snapToGrid="0" snapToObjects="1">
      <p:cViewPr varScale="1">
        <p:scale>
          <a:sx n="110" d="100"/>
          <a:sy n="110" d="100"/>
        </p:scale>
        <p:origin x="92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64A5F-1217-994B-A8C6-FFA845D07650}" type="datetimeFigureOut">
              <a:rPr lang="en-US" smtClean="0"/>
              <a:t>5/16/2023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60189B-DEE5-854C-B967-778D2AFB03E2}" type="slidenum">
              <a:rPr lang="en-US" smtClean="0"/>
              <a:t>‹#›</a:t>
            </a:fld>
            <a:endParaRPr lang="en-US" dirty="0"/>
          </a:p>
        </p:txBody>
      </p:sp>
    </p:spTree>
    <p:extLst>
      <p:ext uri="{BB962C8B-B14F-4D97-AF65-F5344CB8AC3E}">
        <p14:creationId xmlns:p14="http://schemas.microsoft.com/office/powerpoint/2010/main" val="182563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6</a:t>
            </a:fld>
            <a:endParaRPr lang="en-US" dirty="0"/>
          </a:p>
        </p:txBody>
      </p:sp>
    </p:spTree>
    <p:extLst>
      <p:ext uri="{BB962C8B-B14F-4D97-AF65-F5344CB8AC3E}">
        <p14:creationId xmlns:p14="http://schemas.microsoft.com/office/powerpoint/2010/main" val="3514256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15</a:t>
            </a:fld>
            <a:endParaRPr lang="en-US" dirty="0"/>
          </a:p>
        </p:txBody>
      </p:sp>
    </p:spTree>
    <p:extLst>
      <p:ext uri="{BB962C8B-B14F-4D97-AF65-F5344CB8AC3E}">
        <p14:creationId xmlns:p14="http://schemas.microsoft.com/office/powerpoint/2010/main" val="1080955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16</a:t>
            </a:fld>
            <a:endParaRPr lang="en-US" dirty="0"/>
          </a:p>
        </p:txBody>
      </p:sp>
    </p:spTree>
    <p:extLst>
      <p:ext uri="{BB962C8B-B14F-4D97-AF65-F5344CB8AC3E}">
        <p14:creationId xmlns:p14="http://schemas.microsoft.com/office/powerpoint/2010/main" val="200948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17</a:t>
            </a:fld>
            <a:endParaRPr lang="en-US" dirty="0"/>
          </a:p>
        </p:txBody>
      </p:sp>
    </p:spTree>
    <p:extLst>
      <p:ext uri="{BB962C8B-B14F-4D97-AF65-F5344CB8AC3E}">
        <p14:creationId xmlns:p14="http://schemas.microsoft.com/office/powerpoint/2010/main" val="128551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18</a:t>
            </a:fld>
            <a:endParaRPr lang="en-US" dirty="0"/>
          </a:p>
        </p:txBody>
      </p:sp>
    </p:spTree>
    <p:extLst>
      <p:ext uri="{BB962C8B-B14F-4D97-AF65-F5344CB8AC3E}">
        <p14:creationId xmlns:p14="http://schemas.microsoft.com/office/powerpoint/2010/main" val="3728328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19</a:t>
            </a:fld>
            <a:endParaRPr lang="en-US" dirty="0"/>
          </a:p>
        </p:txBody>
      </p:sp>
    </p:spTree>
    <p:extLst>
      <p:ext uri="{BB962C8B-B14F-4D97-AF65-F5344CB8AC3E}">
        <p14:creationId xmlns:p14="http://schemas.microsoft.com/office/powerpoint/2010/main" val="121826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20</a:t>
            </a:fld>
            <a:endParaRPr lang="en-US" dirty="0"/>
          </a:p>
        </p:txBody>
      </p:sp>
    </p:spTree>
    <p:extLst>
      <p:ext uri="{BB962C8B-B14F-4D97-AF65-F5344CB8AC3E}">
        <p14:creationId xmlns:p14="http://schemas.microsoft.com/office/powerpoint/2010/main" val="181660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21</a:t>
            </a:fld>
            <a:endParaRPr lang="en-US" dirty="0"/>
          </a:p>
        </p:txBody>
      </p:sp>
    </p:spTree>
    <p:extLst>
      <p:ext uri="{BB962C8B-B14F-4D97-AF65-F5344CB8AC3E}">
        <p14:creationId xmlns:p14="http://schemas.microsoft.com/office/powerpoint/2010/main" val="3449152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22</a:t>
            </a:fld>
            <a:endParaRPr lang="en-US" dirty="0"/>
          </a:p>
        </p:txBody>
      </p:sp>
    </p:spTree>
    <p:extLst>
      <p:ext uri="{BB962C8B-B14F-4D97-AF65-F5344CB8AC3E}">
        <p14:creationId xmlns:p14="http://schemas.microsoft.com/office/powerpoint/2010/main" val="19628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7</a:t>
            </a:fld>
            <a:endParaRPr lang="en-US" dirty="0"/>
          </a:p>
        </p:txBody>
      </p:sp>
    </p:spTree>
    <p:extLst>
      <p:ext uri="{BB962C8B-B14F-4D97-AF65-F5344CB8AC3E}">
        <p14:creationId xmlns:p14="http://schemas.microsoft.com/office/powerpoint/2010/main" val="414291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8</a:t>
            </a:fld>
            <a:endParaRPr lang="en-US" dirty="0"/>
          </a:p>
        </p:txBody>
      </p:sp>
    </p:spTree>
    <p:extLst>
      <p:ext uri="{BB962C8B-B14F-4D97-AF65-F5344CB8AC3E}">
        <p14:creationId xmlns:p14="http://schemas.microsoft.com/office/powerpoint/2010/main" val="3736756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9</a:t>
            </a:fld>
            <a:endParaRPr lang="en-US" dirty="0"/>
          </a:p>
        </p:txBody>
      </p:sp>
    </p:spTree>
    <p:extLst>
      <p:ext uri="{BB962C8B-B14F-4D97-AF65-F5344CB8AC3E}">
        <p14:creationId xmlns:p14="http://schemas.microsoft.com/office/powerpoint/2010/main" val="232338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10</a:t>
            </a:fld>
            <a:endParaRPr lang="en-US" dirty="0"/>
          </a:p>
        </p:txBody>
      </p:sp>
    </p:spTree>
    <p:extLst>
      <p:ext uri="{BB962C8B-B14F-4D97-AF65-F5344CB8AC3E}">
        <p14:creationId xmlns:p14="http://schemas.microsoft.com/office/powerpoint/2010/main" val="42634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11</a:t>
            </a:fld>
            <a:endParaRPr lang="en-US" dirty="0"/>
          </a:p>
        </p:txBody>
      </p:sp>
    </p:spTree>
    <p:extLst>
      <p:ext uri="{BB962C8B-B14F-4D97-AF65-F5344CB8AC3E}">
        <p14:creationId xmlns:p14="http://schemas.microsoft.com/office/powerpoint/2010/main" val="3094254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12</a:t>
            </a:fld>
            <a:endParaRPr lang="en-US" dirty="0"/>
          </a:p>
        </p:txBody>
      </p:sp>
    </p:spTree>
    <p:extLst>
      <p:ext uri="{BB962C8B-B14F-4D97-AF65-F5344CB8AC3E}">
        <p14:creationId xmlns:p14="http://schemas.microsoft.com/office/powerpoint/2010/main" val="147898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13</a:t>
            </a:fld>
            <a:endParaRPr lang="en-US" dirty="0"/>
          </a:p>
        </p:txBody>
      </p:sp>
    </p:spTree>
    <p:extLst>
      <p:ext uri="{BB962C8B-B14F-4D97-AF65-F5344CB8AC3E}">
        <p14:creationId xmlns:p14="http://schemas.microsoft.com/office/powerpoint/2010/main" val="292798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14</a:t>
            </a:fld>
            <a:endParaRPr lang="en-US" dirty="0"/>
          </a:p>
        </p:txBody>
      </p:sp>
    </p:spTree>
    <p:extLst>
      <p:ext uri="{BB962C8B-B14F-4D97-AF65-F5344CB8AC3E}">
        <p14:creationId xmlns:p14="http://schemas.microsoft.com/office/powerpoint/2010/main" val="34906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393545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148853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315343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1136352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646444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239182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326575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413819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1631941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400226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412932-079D-8842-8960-04CCAA0EAF9E}" type="datetimeFigureOut">
              <a:rPr lang="en-US" smtClean="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6072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12932-079D-8842-8960-04CCAA0EAF9E}" type="datetimeFigureOut">
              <a:rPr lang="en-US" smtClean="0"/>
              <a:t>5/16/2023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3BAE7-70D4-8E43-A560-B985FC8F8A87}" type="slidenum">
              <a:rPr lang="en-US" smtClean="0"/>
              <a:t>‹#›</a:t>
            </a:fld>
            <a:endParaRPr lang="en-US" dirty="0"/>
          </a:p>
        </p:txBody>
      </p:sp>
    </p:spTree>
    <p:extLst>
      <p:ext uri="{BB962C8B-B14F-4D97-AF65-F5344CB8AC3E}">
        <p14:creationId xmlns:p14="http://schemas.microsoft.com/office/powerpoint/2010/main" val="4021300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cid:ffa1043f-67e4-4614-8718-3a2a1bfdb269@namprd09.prod.outlook.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3A7369-2BBF-4A3A-BE4E-147082D99640}"/>
              </a:ext>
            </a:extLst>
          </p:cNvPr>
          <p:cNvSpPr txBox="1">
            <a:spLocks/>
          </p:cNvSpPr>
          <p:nvPr/>
        </p:nvSpPr>
        <p:spPr bwMode="gray">
          <a:xfrm>
            <a:off x="816079" y="2464622"/>
            <a:ext cx="6341806" cy="890882"/>
          </a:xfrm>
          <a:prstGeom prst="rect">
            <a:avLst/>
          </a:prstGeom>
          <a:noFill/>
        </p:spPr>
        <p:txBody>
          <a:bodyPr vert="horz" lIns="0" tIns="0" rIns="0" bIns="0" rtlCol="0" anchor="t" anchorCtr="0">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pPr lvl="0" fontAlgn="auto">
              <a:spcAft>
                <a:spcPts val="0"/>
              </a:spcAft>
              <a:defRPr/>
            </a:pPr>
            <a:r>
              <a:rPr lang="en-US" sz="1800" b="1" dirty="0">
                <a:solidFill>
                  <a:srgbClr val="002060"/>
                </a:solidFill>
                <a:latin typeface="Arial" panose="020B0604020202020204" pitchFamily="34" charset="0"/>
                <a:cs typeface="Arial" panose="020B0604020202020204" pitchFamily="34" charset="0"/>
              </a:rPr>
              <a:t>ESTA Mobile App</a:t>
            </a:r>
          </a:p>
          <a:p>
            <a:pPr lvl="0" fontAlgn="auto">
              <a:spcAft>
                <a:spcPts val="0"/>
              </a:spcAft>
              <a:defRPr/>
            </a:pPr>
            <a:r>
              <a:rPr lang="en-US" sz="1200" b="1" dirty="0">
                <a:solidFill>
                  <a:srgbClr val="002060"/>
                </a:solidFill>
                <a:latin typeface="Arial" panose="020B0604020202020204" pitchFamily="34" charset="0"/>
                <a:cs typeface="Arial" panose="020B0604020202020204" pitchFamily="34" charset="0"/>
              </a:rPr>
              <a:t>I-Solutions Division</a:t>
            </a:r>
          </a:p>
          <a:p>
            <a:pPr lvl="0" fontAlgn="auto">
              <a:spcAft>
                <a:spcPts val="0"/>
              </a:spcAft>
              <a:defRPr/>
            </a:pPr>
            <a:r>
              <a:rPr lang="en-US" sz="1200" b="1" dirty="0">
                <a:solidFill>
                  <a:srgbClr val="002060"/>
                </a:solidFill>
                <a:latin typeface="Arial" panose="020B0604020202020204" pitchFamily="34" charset="0"/>
                <a:cs typeface="Arial" panose="020B0604020202020204" pitchFamily="34" charset="0"/>
              </a:rPr>
              <a:t>Passenger Systems Program Directorate (PSPD)</a:t>
            </a:r>
          </a:p>
          <a:p>
            <a:pPr lvl="0" fontAlgn="auto">
              <a:spcAft>
                <a:spcPts val="0"/>
              </a:spcAft>
              <a:defRPr/>
            </a:pPr>
            <a:r>
              <a:rPr lang="en-US" sz="1200" b="1" dirty="0">
                <a:solidFill>
                  <a:srgbClr val="002060"/>
                </a:solidFill>
                <a:latin typeface="Arial" panose="020B0604020202020204" pitchFamily="34" charset="0"/>
                <a:cs typeface="Arial" panose="020B0604020202020204" pitchFamily="34" charset="0"/>
              </a:rPr>
              <a:t>Office of Information Technology (OIT)</a:t>
            </a:r>
            <a:br>
              <a:rPr lang="en-US" sz="1200" b="1" dirty="0">
                <a:solidFill>
                  <a:srgbClr val="002060"/>
                </a:solidFill>
                <a:latin typeface="Arial" panose="020B0604020202020204" pitchFamily="34" charset="0"/>
                <a:cs typeface="Arial" panose="020B0604020202020204" pitchFamily="34" charset="0"/>
              </a:rPr>
            </a:br>
            <a:r>
              <a:rPr lang="en-US" sz="1200" b="1" dirty="0">
                <a:solidFill>
                  <a:srgbClr val="002060"/>
                </a:solidFill>
                <a:latin typeface="Arial" panose="020B0604020202020204" pitchFamily="34" charset="0"/>
                <a:cs typeface="Arial" panose="020B0604020202020204" pitchFamily="34" charset="0"/>
              </a:rPr>
              <a:t>US Customs Border Protection (US CBP)</a:t>
            </a:r>
          </a:p>
        </p:txBody>
      </p:sp>
      <p:sp>
        <p:nvSpPr>
          <p:cNvPr id="8" name="Title 1">
            <a:extLst>
              <a:ext uri="{FF2B5EF4-FFF2-40B4-BE49-F238E27FC236}">
                <a16:creationId xmlns:a16="http://schemas.microsoft.com/office/drawing/2014/main" id="{002E6764-1E7B-4876-A7F4-172FA6B5D0E8}"/>
              </a:ext>
            </a:extLst>
          </p:cNvPr>
          <p:cNvSpPr txBox="1">
            <a:spLocks/>
          </p:cNvSpPr>
          <p:nvPr/>
        </p:nvSpPr>
        <p:spPr>
          <a:xfrm>
            <a:off x="816079" y="5506065"/>
            <a:ext cx="2418029" cy="70300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kern="1200">
                <a:solidFill>
                  <a:srgbClr val="002776"/>
                </a:solidFill>
                <a:latin typeface="+mj-lt"/>
                <a:ea typeface="+mj-ea"/>
                <a:cs typeface="+mj-cs"/>
              </a:defRPr>
            </a:lvl1pPr>
          </a:lstStyle>
          <a:p>
            <a:pPr>
              <a:spcAft>
                <a:spcPts val="600"/>
              </a:spcAft>
            </a:pPr>
            <a:endParaRPr lang="en-US" sz="1800" dirty="0">
              <a:solidFill>
                <a:prstClr val="black"/>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D9B37DC-00E9-4455-A43E-042BC67C5CE7}"/>
              </a:ext>
            </a:extLst>
          </p:cNvPr>
          <p:cNvCxnSpPr/>
          <p:nvPr/>
        </p:nvCxnSpPr>
        <p:spPr>
          <a:xfrm flipV="1">
            <a:off x="816079" y="3638746"/>
            <a:ext cx="7743459" cy="57276"/>
          </a:xfrm>
          <a:prstGeom prst="line">
            <a:avLst/>
          </a:prstGeom>
          <a:noFill/>
          <a:ln w="25400" cap="flat" cmpd="sng" algn="ctr">
            <a:gradFill flip="none" rotWithShape="1">
              <a:gsLst>
                <a:gs pos="0">
                  <a:srgbClr val="002776"/>
                </a:gs>
                <a:gs pos="50000">
                  <a:srgbClr val="002776"/>
                </a:gs>
                <a:gs pos="100000">
                  <a:srgbClr val="FFFFFF"/>
                </a:gs>
              </a:gsLst>
              <a:lin ang="0" scaled="1"/>
              <a:tileRect/>
            </a:gradFill>
            <a:prstDash val="solid"/>
          </a:ln>
          <a:effectLst/>
        </p:spPr>
      </p:cxn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6494" y="5651339"/>
            <a:ext cx="2541822" cy="810701"/>
          </a:xfrm>
          <a:prstGeom prst="rect">
            <a:avLst/>
          </a:prstGeom>
          <a:solidFill>
            <a:schemeClr val="bg1">
              <a:lumMod val="95000"/>
            </a:schemeClr>
          </a:solidFill>
        </p:spPr>
      </p:pic>
      <p:pic>
        <p:nvPicPr>
          <p:cNvPr id="6" name="Picture 7" descr="cbp seal"/>
          <p:cNvPicPr>
            <a:picLocks noChangeAspect="1" noChangeArrowheads="1"/>
          </p:cNvPicPr>
          <p:nvPr/>
        </p:nvPicPr>
        <p:blipFill>
          <a:blip r:embed="rId3"/>
          <a:srcRect/>
          <a:stretch>
            <a:fillRect/>
          </a:stretch>
        </p:blipFill>
        <p:spPr bwMode="auto">
          <a:xfrm>
            <a:off x="225278" y="5153389"/>
            <a:ext cx="1676400" cy="1555750"/>
          </a:xfrm>
          <a:prstGeom prst="rect">
            <a:avLst/>
          </a:prstGeom>
          <a:noFill/>
          <a:ln w="9525">
            <a:noFill/>
            <a:miter lim="800000"/>
            <a:headEnd/>
            <a:tailEnd/>
          </a:ln>
        </p:spPr>
      </p:pic>
    </p:spTree>
    <p:extLst>
      <p:ext uri="{BB962C8B-B14F-4D97-AF65-F5344CB8AC3E}">
        <p14:creationId xmlns:p14="http://schemas.microsoft.com/office/powerpoint/2010/main" val="1276694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Live Photo Capture &amp; Liveness Test (</a:t>
            </a:r>
            <a:r>
              <a:rPr lang="en-US" sz="2000" b="1" dirty="0" err="1">
                <a:solidFill>
                  <a:schemeClr val="accent1">
                    <a:lumMod val="50000"/>
                  </a:schemeClr>
                </a:solidFill>
              </a:rPr>
              <a:t>FaceTec</a:t>
            </a:r>
            <a:r>
              <a:rPr lang="en-US" sz="2000" b="1" dirty="0">
                <a:solidFill>
                  <a:schemeClr val="accent1">
                    <a:lumMod val="50000"/>
                  </a:schemeClr>
                </a:solidFill>
              </a:rPr>
              <a:t>) </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6" name="Picture 5"/>
          <p:cNvPicPr>
            <a:picLocks noChangeAspect="1"/>
          </p:cNvPicPr>
          <p:nvPr/>
        </p:nvPicPr>
        <p:blipFill>
          <a:blip r:embed="rId3"/>
          <a:stretch>
            <a:fillRect/>
          </a:stretch>
        </p:blipFill>
        <p:spPr>
          <a:xfrm>
            <a:off x="626233" y="1468247"/>
            <a:ext cx="2419350" cy="4448175"/>
          </a:xfrm>
          <a:prstGeom prst="rect">
            <a:avLst/>
          </a:prstGeom>
          <a:ln>
            <a:noFill/>
          </a:ln>
          <a:effectLst>
            <a:outerShdw blurRad="190500" algn="tl" rotWithShape="0">
              <a:srgbClr val="000000">
                <a:alpha val="70000"/>
              </a:srgbClr>
            </a:outerShdw>
          </a:effectLst>
        </p:spPr>
      </p:pic>
      <p:grpSp>
        <p:nvGrpSpPr>
          <p:cNvPr id="20" name="Group 19">
            <a:extLst>
              <a:ext uri="{FF2B5EF4-FFF2-40B4-BE49-F238E27FC236}">
                <a16:creationId xmlns:a16="http://schemas.microsoft.com/office/drawing/2014/main" id="{5A2B6F60-92E3-4E45-8692-2D920C831159}"/>
              </a:ext>
            </a:extLst>
          </p:cNvPr>
          <p:cNvGrpSpPr/>
          <p:nvPr/>
        </p:nvGrpSpPr>
        <p:grpSpPr>
          <a:xfrm>
            <a:off x="3419549" y="1468248"/>
            <a:ext cx="2344700" cy="4448175"/>
            <a:chOff x="7181007" y="1441872"/>
            <a:chExt cx="2344700" cy="4448175"/>
          </a:xfrm>
        </p:grpSpPr>
        <p:pic>
          <p:nvPicPr>
            <p:cNvPr id="8" name="Picture 7"/>
            <p:cNvPicPr>
              <a:picLocks noChangeAspect="1"/>
            </p:cNvPicPr>
            <p:nvPr/>
          </p:nvPicPr>
          <p:blipFill>
            <a:blip r:embed="rId4"/>
            <a:stretch>
              <a:fillRect/>
            </a:stretch>
          </p:blipFill>
          <p:spPr>
            <a:xfrm>
              <a:off x="7181007" y="1441872"/>
              <a:ext cx="2344700" cy="4448175"/>
            </a:xfrm>
            <a:prstGeom prst="rect">
              <a:avLst/>
            </a:prstGeom>
            <a:ln>
              <a:noFill/>
            </a:ln>
            <a:effectLst>
              <a:outerShdw blurRad="190500" algn="tl" rotWithShape="0">
                <a:srgbClr val="000000">
                  <a:alpha val="70000"/>
                </a:srgbClr>
              </a:outerShdw>
            </a:effectLst>
          </p:spPr>
        </p:pic>
        <p:sp>
          <p:nvSpPr>
            <p:cNvPr id="12" name="Oval 11">
              <a:extLst>
                <a:ext uri="{FF2B5EF4-FFF2-40B4-BE49-F238E27FC236}">
                  <a16:creationId xmlns:a16="http://schemas.microsoft.com/office/drawing/2014/main" id="{4B5C2C9C-AC78-4256-9455-77098D7CF168}"/>
                </a:ext>
              </a:extLst>
            </p:cNvPr>
            <p:cNvSpPr/>
            <p:nvPr/>
          </p:nvSpPr>
          <p:spPr>
            <a:xfrm>
              <a:off x="7362825" y="1657350"/>
              <a:ext cx="1962149" cy="3409950"/>
            </a:xfrm>
            <a:prstGeom prst="ellipse">
              <a:avLst/>
            </a:prstGeom>
            <a:gradFill>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429E74D-E7A8-4DD2-A2FE-723B6045C14C}"/>
                </a:ext>
              </a:extLst>
            </p:cNvPr>
            <p:cNvPicPr>
              <a:picLocks noChangeAspect="1"/>
            </p:cNvPicPr>
            <p:nvPr/>
          </p:nvPicPr>
          <p:blipFill>
            <a:blip r:embed="rId5"/>
            <a:stretch>
              <a:fillRect/>
            </a:stretch>
          </p:blipFill>
          <p:spPr>
            <a:xfrm>
              <a:off x="7391399" y="2166937"/>
              <a:ext cx="1905000" cy="371475"/>
            </a:xfrm>
            <a:prstGeom prst="rect">
              <a:avLst/>
            </a:prstGeom>
          </p:spPr>
        </p:pic>
      </p:grpSp>
      <p:pic>
        <p:nvPicPr>
          <p:cNvPr id="15" name="Picture 14">
            <a:extLst>
              <a:ext uri="{FF2B5EF4-FFF2-40B4-BE49-F238E27FC236}">
                <a16:creationId xmlns:a16="http://schemas.microsoft.com/office/drawing/2014/main" id="{53318C6D-968A-44A5-AE8F-117E654243C6}"/>
              </a:ext>
            </a:extLst>
          </p:cNvPr>
          <p:cNvPicPr>
            <a:picLocks noChangeAspect="1"/>
          </p:cNvPicPr>
          <p:nvPr/>
        </p:nvPicPr>
        <p:blipFill>
          <a:blip r:embed="rId6"/>
          <a:stretch>
            <a:fillRect/>
          </a:stretch>
        </p:blipFill>
        <p:spPr>
          <a:xfrm>
            <a:off x="6138214" y="1487299"/>
            <a:ext cx="2499699" cy="4429125"/>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04C74ACA-69D3-488A-813C-A5BEEA99536A}"/>
              </a:ext>
            </a:extLst>
          </p:cNvPr>
          <p:cNvPicPr>
            <a:picLocks noChangeAspect="1"/>
          </p:cNvPicPr>
          <p:nvPr/>
        </p:nvPicPr>
        <p:blipFill>
          <a:blip r:embed="rId7"/>
          <a:stretch>
            <a:fillRect/>
          </a:stretch>
        </p:blipFill>
        <p:spPr>
          <a:xfrm>
            <a:off x="9011879" y="1487298"/>
            <a:ext cx="2590800" cy="44291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5064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Live Photo Capture &amp; Liveness Test (</a:t>
            </a:r>
            <a:r>
              <a:rPr lang="en-US" sz="2000" b="1" dirty="0" err="1">
                <a:solidFill>
                  <a:schemeClr val="accent1">
                    <a:lumMod val="50000"/>
                  </a:schemeClr>
                </a:solidFill>
              </a:rPr>
              <a:t>FaceTec</a:t>
            </a:r>
            <a:r>
              <a:rPr lang="en-US" sz="2000" b="1" dirty="0">
                <a:solidFill>
                  <a:schemeClr val="accent1">
                    <a:lumMod val="50000"/>
                  </a:schemeClr>
                </a:solidFill>
              </a:rPr>
              <a:t>) </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grpSp>
        <p:nvGrpSpPr>
          <p:cNvPr id="6" name="Group 5"/>
          <p:cNvGrpSpPr/>
          <p:nvPr/>
        </p:nvGrpSpPr>
        <p:grpSpPr>
          <a:xfrm>
            <a:off x="4563466" y="1748835"/>
            <a:ext cx="2950994" cy="4779011"/>
            <a:chOff x="2152997" y="328984"/>
            <a:chExt cx="3853296" cy="6429898"/>
          </a:xfrm>
        </p:grpSpPr>
        <p:sp>
          <p:nvSpPr>
            <p:cNvPr id="8" name="TextBox 7"/>
            <p:cNvSpPr txBox="1"/>
            <p:nvPr/>
          </p:nvSpPr>
          <p:spPr>
            <a:xfrm>
              <a:off x="2152997" y="1221972"/>
              <a:ext cx="3258589" cy="246221"/>
            </a:xfrm>
            <a:prstGeom prst="rect">
              <a:avLst/>
            </a:prstGeom>
            <a:noFill/>
          </p:spPr>
          <p:txBody>
            <a:bodyPr wrap="square" rtlCol="0">
              <a:spAutoFit/>
            </a:bodyPr>
            <a:lstStyle/>
            <a:p>
              <a:endParaRPr lang="en-US" sz="1000" dirty="0"/>
            </a:p>
          </p:txBody>
        </p:sp>
        <p:pic>
          <p:nvPicPr>
            <p:cNvPr id="10" name="Picture 9"/>
            <p:cNvPicPr>
              <a:picLocks noChangeAspect="1"/>
            </p:cNvPicPr>
            <p:nvPr/>
          </p:nvPicPr>
          <p:blipFill>
            <a:blip r:embed="rId3"/>
            <a:stretch>
              <a:fillRect/>
            </a:stretch>
          </p:blipFill>
          <p:spPr>
            <a:xfrm>
              <a:off x="2152997" y="328984"/>
              <a:ext cx="3853296" cy="6429898"/>
            </a:xfrm>
            <a:prstGeom prst="rect">
              <a:avLst/>
            </a:prstGeom>
          </p:spPr>
        </p:pic>
        <p:sp>
          <p:nvSpPr>
            <p:cNvPr id="11" name="Rounded Rectangle 10"/>
            <p:cNvSpPr/>
            <p:nvPr/>
          </p:nvSpPr>
          <p:spPr>
            <a:xfrm>
              <a:off x="3544207" y="5923422"/>
              <a:ext cx="906087" cy="242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1">
                      <a:lumMod val="50000"/>
                    </a:schemeClr>
                  </a:solidFill>
                </a:rPr>
                <a:t>CANCEL</a:t>
              </a:r>
            </a:p>
          </p:txBody>
        </p:sp>
        <p:sp>
          <p:nvSpPr>
            <p:cNvPr id="12" name="Rounded Rectangle 11"/>
            <p:cNvSpPr/>
            <p:nvPr/>
          </p:nvSpPr>
          <p:spPr>
            <a:xfrm>
              <a:off x="4219174" y="5483375"/>
              <a:ext cx="1046034" cy="24201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CONTINUE</a:t>
              </a:r>
            </a:p>
          </p:txBody>
        </p:sp>
        <p:sp>
          <p:nvSpPr>
            <p:cNvPr id="13" name="Rounded Rectangle 12"/>
            <p:cNvSpPr/>
            <p:nvPr/>
          </p:nvSpPr>
          <p:spPr>
            <a:xfrm>
              <a:off x="2853135" y="5483375"/>
              <a:ext cx="1151471" cy="24201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rPr>
                <a:t>RETAKE PHOTO</a:t>
              </a:r>
            </a:p>
          </p:txBody>
        </p:sp>
        <p:grpSp>
          <p:nvGrpSpPr>
            <p:cNvPr id="14" name="Group 13"/>
            <p:cNvGrpSpPr/>
            <p:nvPr/>
          </p:nvGrpSpPr>
          <p:grpSpPr>
            <a:xfrm>
              <a:off x="2673819" y="4900619"/>
              <a:ext cx="2969349" cy="400110"/>
              <a:chOff x="2687467" y="4818904"/>
              <a:chExt cx="2969349" cy="400110"/>
            </a:xfrm>
          </p:grpSpPr>
          <p:sp>
            <p:nvSpPr>
              <p:cNvPr id="15" name="TextBox 14"/>
              <p:cNvSpPr txBox="1"/>
              <p:nvPr/>
            </p:nvSpPr>
            <p:spPr>
              <a:xfrm>
                <a:off x="2808827" y="4818904"/>
                <a:ext cx="2847989" cy="400110"/>
              </a:xfrm>
              <a:prstGeom prst="rect">
                <a:avLst/>
              </a:prstGeom>
              <a:noFill/>
            </p:spPr>
            <p:txBody>
              <a:bodyPr wrap="square" rtlCol="0">
                <a:spAutoFit/>
              </a:bodyPr>
              <a:lstStyle/>
              <a:p>
                <a:r>
                  <a:rPr lang="en-US" sz="1000" dirty="0">
                    <a:solidFill>
                      <a:schemeClr val="bg1">
                        <a:lumMod val="50000"/>
                      </a:schemeClr>
                    </a:solidFill>
                  </a:rPr>
                  <a:t>I certify submitting the application on behalf of the applicant</a:t>
                </a:r>
              </a:p>
            </p:txBody>
          </p:sp>
          <p:pic>
            <p:nvPicPr>
              <p:cNvPr id="16" name="Picture 15" descr="File:Checkbox 1 disabled.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7467" y="4942406"/>
                <a:ext cx="162305" cy="162305"/>
              </a:xfrm>
              <a:prstGeom prst="rect">
                <a:avLst/>
              </a:prstGeom>
            </p:spPr>
          </p:pic>
        </p:grpSp>
        <p:grpSp>
          <p:nvGrpSpPr>
            <p:cNvPr id="17" name="Group 16"/>
            <p:cNvGrpSpPr/>
            <p:nvPr/>
          </p:nvGrpSpPr>
          <p:grpSpPr>
            <a:xfrm>
              <a:off x="2750025" y="1406927"/>
              <a:ext cx="2661561" cy="2587682"/>
              <a:chOff x="2873607" y="1561576"/>
              <a:chExt cx="2412073" cy="2404529"/>
            </a:xfrm>
          </p:grpSpPr>
          <p:pic>
            <p:nvPicPr>
              <p:cNvPr id="18" name="Picture 17" descr="File:Placeholder no text.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0374" y="1584571"/>
                <a:ext cx="2358539" cy="2358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Straight Connector 18"/>
              <p:cNvCxnSpPr/>
              <p:nvPr/>
            </p:nvCxnSpPr>
            <p:spPr>
              <a:xfrm>
                <a:off x="2873607" y="1561576"/>
                <a:ext cx="2412073" cy="240452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873607" y="1561576"/>
                <a:ext cx="2412073" cy="240452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195499" y="4067792"/>
              <a:ext cx="2069709" cy="408044"/>
            </a:xfrm>
            <a:prstGeom prst="rect">
              <a:avLst/>
            </a:prstGeom>
            <a:noFill/>
          </p:spPr>
          <p:txBody>
            <a:bodyPr wrap="square" rtlCol="0">
              <a:spAutoFit/>
            </a:bodyPr>
            <a:lstStyle/>
            <a:p>
              <a:r>
                <a:rPr lang="en-US" sz="1400" b="1" dirty="0">
                  <a:solidFill>
                    <a:srgbClr val="FF0000"/>
                  </a:solidFill>
                </a:rPr>
                <a:t>Photo Mismatch</a:t>
              </a:r>
            </a:p>
          </p:txBody>
        </p:sp>
      </p:grpSp>
      <p:grpSp>
        <p:nvGrpSpPr>
          <p:cNvPr id="31" name="Group 30">
            <a:extLst>
              <a:ext uri="{FF2B5EF4-FFF2-40B4-BE49-F238E27FC236}">
                <a16:creationId xmlns:a16="http://schemas.microsoft.com/office/drawing/2014/main" id="{DA1C44DE-09DA-4E72-A07D-78C1E8C3C2FA}"/>
              </a:ext>
            </a:extLst>
          </p:cNvPr>
          <p:cNvGrpSpPr/>
          <p:nvPr/>
        </p:nvGrpSpPr>
        <p:grpSpPr>
          <a:xfrm>
            <a:off x="4677602" y="1588132"/>
            <a:ext cx="2695715" cy="264193"/>
            <a:chOff x="4455642" y="1671578"/>
            <a:chExt cx="2695715" cy="264193"/>
          </a:xfrm>
        </p:grpSpPr>
        <p:sp>
          <p:nvSpPr>
            <p:cNvPr id="22" name="TextBox 21"/>
            <p:cNvSpPr txBox="1"/>
            <p:nvPr/>
          </p:nvSpPr>
          <p:spPr>
            <a:xfrm>
              <a:off x="4455642" y="1671578"/>
              <a:ext cx="2695715" cy="261610"/>
            </a:xfrm>
            <a:prstGeom prst="rect">
              <a:avLst/>
            </a:prstGeom>
            <a:noFill/>
          </p:spPr>
          <p:txBody>
            <a:bodyPr wrap="square" rtlCol="0">
              <a:spAutoFit/>
            </a:bodyPr>
            <a:lstStyle/>
            <a:p>
              <a:r>
                <a:rPr lang="en-US" sz="1100" dirty="0">
                  <a:solidFill>
                    <a:srgbClr val="FF0000"/>
                  </a:solidFill>
                </a:rPr>
                <a:t>*Only displayed when photos do not match</a:t>
              </a:r>
            </a:p>
          </p:txBody>
        </p:sp>
        <p:sp>
          <p:nvSpPr>
            <p:cNvPr id="23" name="Rectangle 22"/>
            <p:cNvSpPr/>
            <p:nvPr/>
          </p:nvSpPr>
          <p:spPr>
            <a:xfrm>
              <a:off x="4550452" y="1674161"/>
              <a:ext cx="2541264" cy="2616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394668" y="992179"/>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478876" y="1031620"/>
            <a:ext cx="8287555" cy="461665"/>
          </a:xfrm>
          <a:prstGeom prst="rect">
            <a:avLst/>
          </a:prstGeom>
          <a:noFill/>
        </p:spPr>
        <p:txBody>
          <a:bodyPr wrap="square" rtlCol="0">
            <a:spAutoFit/>
          </a:bodyPr>
          <a:lstStyle/>
          <a:p>
            <a:r>
              <a:rPr lang="en-US" sz="1200" b="1" dirty="0"/>
              <a:t>Liveness Photo Capture &amp; Test,  </a:t>
            </a:r>
            <a:r>
              <a:rPr lang="en-US" sz="1200" dirty="0"/>
              <a:t>is an AI computer system’s ability to determine that it is interfacing with a physically present human being and not an inanimate spoof artifact.</a:t>
            </a:r>
          </a:p>
        </p:txBody>
      </p:sp>
      <p:grpSp>
        <p:nvGrpSpPr>
          <p:cNvPr id="27" name="Group 26">
            <a:extLst>
              <a:ext uri="{FF2B5EF4-FFF2-40B4-BE49-F238E27FC236}">
                <a16:creationId xmlns:a16="http://schemas.microsoft.com/office/drawing/2014/main" id="{5FE5AAD1-EA2D-4925-88D7-49909844F548}"/>
              </a:ext>
            </a:extLst>
          </p:cNvPr>
          <p:cNvGrpSpPr/>
          <p:nvPr/>
        </p:nvGrpSpPr>
        <p:grpSpPr>
          <a:xfrm>
            <a:off x="1360516" y="1909140"/>
            <a:ext cx="2466975" cy="4429125"/>
            <a:chOff x="268327" y="2072732"/>
            <a:chExt cx="2466975" cy="4429125"/>
          </a:xfrm>
        </p:grpSpPr>
        <p:pic>
          <p:nvPicPr>
            <p:cNvPr id="5" name="Picture 4"/>
            <p:cNvPicPr>
              <a:picLocks noChangeAspect="1"/>
            </p:cNvPicPr>
            <p:nvPr/>
          </p:nvPicPr>
          <p:blipFill>
            <a:blip r:embed="rId6"/>
            <a:stretch>
              <a:fillRect/>
            </a:stretch>
          </p:blipFill>
          <p:spPr>
            <a:xfrm>
              <a:off x="268327" y="2072732"/>
              <a:ext cx="2466975" cy="4429125"/>
            </a:xfrm>
            <a:prstGeom prst="rect">
              <a:avLst/>
            </a:prstGeom>
            <a:ln>
              <a:noFill/>
            </a:ln>
            <a:effectLst>
              <a:outerShdw blurRad="190500" algn="tl" rotWithShape="0">
                <a:srgbClr val="000000">
                  <a:alpha val="70000"/>
                </a:srgbClr>
              </a:outerShdw>
            </a:effectLst>
          </p:spPr>
        </p:pic>
        <p:sp>
          <p:nvSpPr>
            <p:cNvPr id="26" name="Rectangle: Rounded Corners 25">
              <a:extLst>
                <a:ext uri="{FF2B5EF4-FFF2-40B4-BE49-F238E27FC236}">
                  <a16:creationId xmlns:a16="http://schemas.microsoft.com/office/drawing/2014/main" id="{3D0D0EB6-B1A6-48FD-9C61-358ADA330100}"/>
                </a:ext>
              </a:extLst>
            </p:cNvPr>
            <p:cNvSpPr/>
            <p:nvPr/>
          </p:nvSpPr>
          <p:spPr>
            <a:xfrm>
              <a:off x="619218" y="3068515"/>
              <a:ext cx="761174" cy="13803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FFC36D69-2DAF-4AD3-8AF2-5D1CF95638A0}"/>
              </a:ext>
            </a:extLst>
          </p:cNvPr>
          <p:cNvGrpSpPr/>
          <p:nvPr/>
        </p:nvGrpSpPr>
        <p:grpSpPr>
          <a:xfrm>
            <a:off x="8130534" y="2389258"/>
            <a:ext cx="3043012" cy="3414696"/>
            <a:chOff x="6969289" y="1764843"/>
            <a:chExt cx="4712677" cy="3800687"/>
          </a:xfrm>
        </p:grpSpPr>
        <p:sp>
          <p:nvSpPr>
            <p:cNvPr id="29" name="TextBox 28">
              <a:extLst>
                <a:ext uri="{FF2B5EF4-FFF2-40B4-BE49-F238E27FC236}">
                  <a16:creationId xmlns:a16="http://schemas.microsoft.com/office/drawing/2014/main" id="{41D105C7-5235-480D-88E6-0FD579AE07E5}"/>
                </a:ext>
              </a:extLst>
            </p:cNvPr>
            <p:cNvSpPr txBox="1"/>
            <p:nvPr/>
          </p:nvSpPr>
          <p:spPr>
            <a:xfrm>
              <a:off x="7209692" y="1987803"/>
              <a:ext cx="4354966" cy="3220131"/>
            </a:xfrm>
            <a:prstGeom prst="rect">
              <a:avLst/>
            </a:prstGeom>
            <a:noFill/>
            <a:ln>
              <a:noFill/>
            </a:ln>
          </p:spPr>
          <p:txBody>
            <a:bodyPr wrap="square" rtlCol="0">
              <a:spAutoFit/>
            </a:bodyPr>
            <a:lstStyle/>
            <a:p>
              <a:r>
                <a:rPr lang="en-US" sz="1400" dirty="0">
                  <a:solidFill>
                    <a:schemeClr val="accent4">
                      <a:lumMod val="75000"/>
                    </a:schemeClr>
                  </a:solidFill>
                </a:rPr>
                <a:t>In the background, ESTA Mobile App performs a Photo Matching process to determine if the passport photo retrieved from the Passport via NFC Scan matches the person who took the Live Photo, after the Liveness is confirmed.  </a:t>
              </a:r>
            </a:p>
            <a:p>
              <a:endParaRPr lang="en-US" sz="1400" dirty="0">
                <a:solidFill>
                  <a:schemeClr val="accent4">
                    <a:lumMod val="75000"/>
                  </a:schemeClr>
                </a:solidFill>
              </a:endParaRPr>
            </a:p>
            <a:p>
              <a:r>
                <a:rPr lang="en-US" sz="1400" dirty="0">
                  <a:solidFill>
                    <a:schemeClr val="accent4">
                      <a:lumMod val="75000"/>
                    </a:schemeClr>
                  </a:solidFill>
                </a:rPr>
                <a:t>The ‘Third Party Acknowledgement’ screen is only displayed if the Photo Matching service determines the Passport Photo and the Live Photo do not match.</a:t>
              </a:r>
            </a:p>
          </p:txBody>
        </p:sp>
        <p:sp>
          <p:nvSpPr>
            <p:cNvPr id="30" name="Rounded Rectangle 8">
              <a:extLst>
                <a:ext uri="{FF2B5EF4-FFF2-40B4-BE49-F238E27FC236}">
                  <a16:creationId xmlns:a16="http://schemas.microsoft.com/office/drawing/2014/main" id="{D1F711F3-C402-46CB-8C96-D33F53BBA61D}"/>
                </a:ext>
              </a:extLst>
            </p:cNvPr>
            <p:cNvSpPr/>
            <p:nvPr/>
          </p:nvSpPr>
          <p:spPr>
            <a:xfrm>
              <a:off x="6969289" y="1764843"/>
              <a:ext cx="4712677" cy="380068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23637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279247" y="435561"/>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Enter Applicant Information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59" y="1606586"/>
            <a:ext cx="2749184" cy="488743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466" y="1606586"/>
            <a:ext cx="2749184" cy="4887438"/>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915" y="1606586"/>
            <a:ext cx="2749184" cy="4887438"/>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85470" y="888068"/>
            <a:ext cx="9060533" cy="461665"/>
          </a:xfrm>
          <a:prstGeom prst="rect">
            <a:avLst/>
          </a:prstGeom>
          <a:noFill/>
        </p:spPr>
        <p:txBody>
          <a:bodyPr wrap="square" rtlCol="0">
            <a:spAutoFit/>
          </a:bodyPr>
          <a:lstStyle/>
          <a:p>
            <a:r>
              <a:rPr lang="en-US" sz="1200" b="1" dirty="0"/>
              <a:t>Enter Applicant Information, </a:t>
            </a:r>
            <a:r>
              <a:rPr lang="en-US" sz="1200" dirty="0">
                <a:latin typeface="Calibri" panose="020F0502020204030204" pitchFamily="34" charset="0"/>
                <a:cs typeface="Calibri" panose="020F0502020204030204" pitchFamily="34" charset="0"/>
              </a:rPr>
              <a:t>After acknowledging the disclaimers, successful MRZ Scan, NFC Scan and Liveness Test, the applicant will  be asked to enter the applicant information (or the information on the applicant’s behalf).  </a:t>
            </a:r>
            <a:r>
              <a:rPr lang="en-US" sz="1200" i="1" dirty="0">
                <a:solidFill>
                  <a:schemeClr val="bg2">
                    <a:lumMod val="75000"/>
                  </a:schemeClr>
                </a:solidFill>
                <a:latin typeface="Calibri" panose="020F0502020204030204" pitchFamily="34" charset="0"/>
                <a:cs typeface="Calibri" panose="020F0502020204030204" pitchFamily="34" charset="0"/>
              </a:rPr>
              <a:t>The next few slides are the same as the ESTA web view.</a:t>
            </a:r>
            <a:endParaRPr lang="en-US" sz="1200" i="1" dirty="0">
              <a:solidFill>
                <a:schemeClr val="bg2">
                  <a:lumMod val="75000"/>
                </a:schemeClr>
              </a:solidFill>
            </a:endParaRPr>
          </a:p>
        </p:txBody>
      </p:sp>
      <p:sp>
        <p:nvSpPr>
          <p:cNvPr id="12" name="Rounded Rectangle 11"/>
          <p:cNvSpPr/>
          <p:nvPr/>
        </p:nvSpPr>
        <p:spPr>
          <a:xfrm>
            <a:off x="337970" y="812173"/>
            <a:ext cx="9267425" cy="613956"/>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1728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Email Verification</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88" y="1606586"/>
            <a:ext cx="2749184" cy="488743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008" y="1606586"/>
            <a:ext cx="2749184" cy="4887438"/>
          </a:xfrm>
          <a:prstGeom prst="rect">
            <a:avLst/>
          </a:prstGeom>
        </p:spPr>
      </p:pic>
      <p:sp>
        <p:nvSpPr>
          <p:cNvPr id="7" name="Rounded Rectangle 6"/>
          <p:cNvSpPr/>
          <p:nvPr/>
        </p:nvSpPr>
        <p:spPr>
          <a:xfrm>
            <a:off x="394668" y="992179"/>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19688" y="1109900"/>
            <a:ext cx="8287555" cy="276999"/>
          </a:xfrm>
          <a:prstGeom prst="rect">
            <a:avLst/>
          </a:prstGeom>
          <a:noFill/>
        </p:spPr>
        <p:txBody>
          <a:bodyPr wrap="square" rtlCol="0">
            <a:spAutoFit/>
          </a:bodyPr>
          <a:lstStyle/>
          <a:p>
            <a:r>
              <a:rPr lang="en-US" sz="1200" dirty="0"/>
              <a:t>The </a:t>
            </a:r>
            <a:r>
              <a:rPr lang="en-US" sz="1200" b="1" dirty="0"/>
              <a:t>“Email Verification” </a:t>
            </a:r>
            <a:r>
              <a:rPr lang="en-US" sz="1200" dirty="0"/>
              <a:t>option prevents the user from proceeding to the application without verifying their email. </a:t>
            </a:r>
          </a:p>
        </p:txBody>
      </p:sp>
    </p:spTree>
    <p:extLst>
      <p:ext uri="{BB962C8B-B14F-4D97-AF65-F5344CB8AC3E}">
        <p14:creationId xmlns:p14="http://schemas.microsoft.com/office/powerpoint/2010/main" val="390889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Enter Personal Information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47" y="1553126"/>
            <a:ext cx="2769640" cy="492380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388" y="1553125"/>
            <a:ext cx="2769640" cy="492380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8428" y="1553124"/>
            <a:ext cx="2769640" cy="4923805"/>
          </a:xfrm>
          <a:prstGeom prst="rect">
            <a:avLst/>
          </a:prstGeom>
          <a:ln>
            <a:noFill/>
          </a:ln>
          <a:effectLst>
            <a:outerShdw blurRad="190500" algn="tl" rotWithShape="0">
              <a:srgbClr val="000000">
                <a:alpha val="70000"/>
              </a:srgbClr>
            </a:outerShdw>
          </a:effectLst>
        </p:spPr>
      </p:pic>
      <p:sp>
        <p:nvSpPr>
          <p:cNvPr id="9" name="Rounded Rectangle 8"/>
          <p:cNvSpPr/>
          <p:nvPr/>
        </p:nvSpPr>
        <p:spPr>
          <a:xfrm>
            <a:off x="348846" y="935910"/>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37430" y="961299"/>
            <a:ext cx="8287555" cy="461665"/>
          </a:xfrm>
          <a:prstGeom prst="rect">
            <a:avLst/>
          </a:prstGeom>
          <a:noFill/>
        </p:spPr>
        <p:txBody>
          <a:bodyPr wrap="square" rtlCol="0">
            <a:spAutoFit/>
          </a:bodyPr>
          <a:lstStyle/>
          <a:p>
            <a:r>
              <a:rPr lang="en-US" sz="1200" b="1" dirty="0"/>
              <a:t>Enter Personal Information, </a:t>
            </a:r>
            <a:r>
              <a:rPr lang="en-US" sz="1200" dirty="0">
                <a:latin typeface="Calibri" panose="020F0502020204030204" pitchFamily="34" charset="0"/>
                <a:cs typeface="Calibri" panose="020F0502020204030204" pitchFamily="34" charset="0"/>
              </a:rPr>
              <a:t>After acknowledging the disclaimers the applicant will  be asked to enter their personal information (or the information on applicant’s behalf).</a:t>
            </a:r>
            <a:endParaRPr lang="en-US" sz="1200" dirty="0"/>
          </a:p>
        </p:txBody>
      </p:sp>
      <p:grpSp>
        <p:nvGrpSpPr>
          <p:cNvPr id="13" name="Group 12">
            <a:extLst>
              <a:ext uri="{FF2B5EF4-FFF2-40B4-BE49-F238E27FC236}">
                <a16:creationId xmlns:a16="http://schemas.microsoft.com/office/drawing/2014/main" id="{14BC1851-621A-4DCC-8468-0F15EB279AED}"/>
              </a:ext>
            </a:extLst>
          </p:cNvPr>
          <p:cNvGrpSpPr/>
          <p:nvPr/>
        </p:nvGrpSpPr>
        <p:grpSpPr>
          <a:xfrm>
            <a:off x="6087290" y="1553126"/>
            <a:ext cx="2769758" cy="4923805"/>
            <a:chOff x="6087290" y="1553126"/>
            <a:chExt cx="2769758" cy="4923805"/>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93325"/>
            <a:stretch/>
          </p:blipFill>
          <p:spPr>
            <a:xfrm>
              <a:off x="6087408" y="6148251"/>
              <a:ext cx="2769640" cy="328680"/>
            </a:xfrm>
            <a:prstGeom prst="rect">
              <a:avLst/>
            </a:prstGeom>
            <a:ln>
              <a:noFill/>
            </a:ln>
            <a:effectLst>
              <a:outerShdw blurRad="190500" algn="tl" rotWithShape="0">
                <a:srgbClr val="000000">
                  <a:alpha val="70000"/>
                </a:srgbClr>
              </a:outerShdw>
            </a:effectLst>
          </p:spPr>
        </p:pic>
        <p:pic>
          <p:nvPicPr>
            <p:cNvPr id="12" name="Picture 11" descr="Table&#10;&#10;Description automatically generated">
              <a:extLst>
                <a:ext uri="{FF2B5EF4-FFF2-40B4-BE49-F238E27FC236}">
                  <a16:creationId xmlns:a16="http://schemas.microsoft.com/office/drawing/2014/main" id="{A6ED54AF-15BA-4E6F-A67E-BE9ECB850483}"/>
                </a:ext>
              </a:extLst>
            </p:cNvPr>
            <p:cNvPicPr>
              <a:picLocks noChangeAspect="1"/>
            </p:cNvPicPr>
            <p:nvPr/>
          </p:nvPicPr>
          <p:blipFill>
            <a:blip r:embed="rId7"/>
            <a:stretch>
              <a:fillRect/>
            </a:stretch>
          </p:blipFill>
          <p:spPr>
            <a:xfrm>
              <a:off x="6087290" y="1553126"/>
              <a:ext cx="2769757" cy="4595125"/>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7738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Enter Travel Information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27" y="1498179"/>
            <a:ext cx="2769640" cy="4923804"/>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378" y="1498179"/>
            <a:ext cx="2769641" cy="4923805"/>
          </a:xfrm>
          <a:prstGeom prst="rect">
            <a:avLst/>
          </a:prstGeom>
          <a:ln>
            <a:noFill/>
          </a:ln>
          <a:effectLst>
            <a:outerShdw blurRad="190500" algn="tl" rotWithShape="0">
              <a:srgbClr val="000000">
                <a:alpha val="70000"/>
              </a:srgbClr>
            </a:outerShdw>
          </a:effectLst>
        </p:spPr>
      </p:pic>
      <p:sp>
        <p:nvSpPr>
          <p:cNvPr id="7" name="TextBox 6"/>
          <p:cNvSpPr txBox="1"/>
          <p:nvPr/>
        </p:nvSpPr>
        <p:spPr>
          <a:xfrm>
            <a:off x="326748" y="963607"/>
            <a:ext cx="8287555" cy="461665"/>
          </a:xfrm>
          <a:prstGeom prst="rect">
            <a:avLst/>
          </a:prstGeom>
          <a:noFill/>
        </p:spPr>
        <p:txBody>
          <a:bodyPr wrap="square" rtlCol="0">
            <a:spAutoFit/>
          </a:bodyPr>
          <a:lstStyle/>
          <a:p>
            <a:r>
              <a:rPr lang="en-US" sz="1200" b="1" dirty="0"/>
              <a:t>Enter Travel Information, </a:t>
            </a:r>
            <a:r>
              <a:rPr lang="en-US" sz="1200" dirty="0">
                <a:latin typeface="Calibri" panose="020F0502020204030204" pitchFamily="34" charset="0"/>
                <a:cs typeface="Calibri" panose="020F0502020204030204" pitchFamily="34" charset="0"/>
              </a:rPr>
              <a:t>After acknowledging the disclaimers the applicant will  be asked to enter their travel information (or the information on applicant’s behalf).</a:t>
            </a:r>
            <a:endParaRPr lang="en-US" sz="1200" dirty="0"/>
          </a:p>
        </p:txBody>
      </p:sp>
      <p:sp>
        <p:nvSpPr>
          <p:cNvPr id="8" name="Rounded Rectangle 10">
            <a:extLst>
              <a:ext uri="{FF2B5EF4-FFF2-40B4-BE49-F238E27FC236}">
                <a16:creationId xmlns:a16="http://schemas.microsoft.com/office/drawing/2014/main" id="{4CD24CDA-6B55-49F4-94EF-A679344D5E90}"/>
              </a:ext>
            </a:extLst>
          </p:cNvPr>
          <p:cNvSpPr/>
          <p:nvPr/>
        </p:nvSpPr>
        <p:spPr>
          <a:xfrm>
            <a:off x="342730" y="938218"/>
            <a:ext cx="8287556"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6700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Eligibility Questions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43" y="1606586"/>
            <a:ext cx="2769640" cy="492380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646" y="1606586"/>
            <a:ext cx="2769640" cy="492380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649" y="1606586"/>
            <a:ext cx="2769640" cy="4923804"/>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0652" y="1606586"/>
            <a:ext cx="2769641" cy="492380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631006" y="1109900"/>
            <a:ext cx="8287555" cy="276999"/>
          </a:xfrm>
          <a:prstGeom prst="rect">
            <a:avLst/>
          </a:prstGeom>
          <a:noFill/>
        </p:spPr>
        <p:txBody>
          <a:bodyPr wrap="square" rtlCol="0">
            <a:spAutoFit/>
          </a:bodyPr>
          <a:lstStyle/>
          <a:p>
            <a:r>
              <a:rPr lang="en-US" sz="1200" dirty="0"/>
              <a:t> </a:t>
            </a:r>
          </a:p>
        </p:txBody>
      </p:sp>
      <p:sp>
        <p:nvSpPr>
          <p:cNvPr id="11" name="Rounded Rectangle 10"/>
          <p:cNvSpPr/>
          <p:nvPr/>
        </p:nvSpPr>
        <p:spPr>
          <a:xfrm>
            <a:off x="394668" y="992179"/>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19688" y="1042956"/>
            <a:ext cx="8489601" cy="461665"/>
          </a:xfrm>
          <a:prstGeom prst="rect">
            <a:avLst/>
          </a:prstGeom>
          <a:noFill/>
        </p:spPr>
        <p:txBody>
          <a:bodyPr wrap="square" rtlCol="0">
            <a:spAutoFit/>
          </a:bodyPr>
          <a:lstStyle/>
          <a:p>
            <a:r>
              <a:rPr lang="en-US" sz="1200" dirty="0"/>
              <a:t>The </a:t>
            </a:r>
            <a:r>
              <a:rPr lang="en-US" sz="1200" b="1" dirty="0"/>
              <a:t>Eligibility Questions </a:t>
            </a:r>
            <a:r>
              <a:rPr lang="en-US" sz="1200" dirty="0"/>
              <a:t>determine vetting status of the applicant. Note: If a user selects “Yes” to this question 9, ESTA will prompt to select a primary reason for the trip.  Certain options will prompt to fill out additional questionnaire.</a:t>
            </a:r>
          </a:p>
        </p:txBody>
      </p:sp>
    </p:spTree>
    <p:extLst>
      <p:ext uri="{BB962C8B-B14F-4D97-AF65-F5344CB8AC3E}">
        <p14:creationId xmlns:p14="http://schemas.microsoft.com/office/powerpoint/2010/main" val="3746667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099" y="1499340"/>
            <a:ext cx="2749185" cy="488743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375" y="1499340"/>
            <a:ext cx="2749184" cy="488743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48" y="1499340"/>
            <a:ext cx="2749184" cy="4887438"/>
          </a:xfrm>
          <a:prstGeom prst="rect">
            <a:avLst/>
          </a:prstGeom>
          <a:ln>
            <a:noFill/>
          </a:ln>
          <a:effectLst>
            <a:outerShdw blurRad="190500" algn="tl" rotWithShape="0">
              <a:srgbClr val="000000">
                <a:alpha val="70000"/>
              </a:srgbClr>
            </a:outerShdw>
          </a:effectLst>
        </p:spPr>
      </p:pic>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Review Your Application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8" name="Rounded Rectangle 7"/>
          <p:cNvSpPr/>
          <p:nvPr/>
        </p:nvSpPr>
        <p:spPr>
          <a:xfrm>
            <a:off x="335479" y="924562"/>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26748" y="934156"/>
            <a:ext cx="8489601"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On </a:t>
            </a:r>
            <a:r>
              <a:rPr lang="en-US" sz="1200" b="1" dirty="0">
                <a:latin typeface="Calibri" panose="020F0502020204030204" pitchFamily="34" charset="0"/>
                <a:cs typeface="Calibri" panose="020F0502020204030204" pitchFamily="34" charset="0"/>
              </a:rPr>
              <a:t>Review Your Application, the </a:t>
            </a:r>
            <a:r>
              <a:rPr lang="en-US" sz="1200" dirty="0">
                <a:latin typeface="Calibri" panose="020F0502020204030204" pitchFamily="34" charset="0"/>
                <a:cs typeface="Calibri" panose="020F0502020204030204" pitchFamily="34" charset="0"/>
              </a:rPr>
              <a:t>applicant will be given the option to review and edit their application before they submit it.  To complete this part of the application the applicant must select the </a:t>
            </a:r>
            <a:r>
              <a:rPr lang="en-US" sz="1200" b="1" dirty="0">
                <a:latin typeface="Calibri" panose="020F0502020204030204" pitchFamily="34" charset="0"/>
                <a:cs typeface="Calibri" panose="020F0502020204030204" pitchFamily="34" charset="0"/>
              </a:rPr>
              <a:t>“Confirm &amp; Continue” </a:t>
            </a:r>
            <a:r>
              <a:rPr lang="en-US" sz="1200" dirty="0">
                <a:latin typeface="Calibri" panose="020F0502020204030204" pitchFamily="34" charset="0"/>
                <a:cs typeface="Calibri" panose="020F0502020204030204" pitchFamily="34" charset="0"/>
              </a:rPr>
              <a:t>icon on each section.</a:t>
            </a:r>
          </a:p>
        </p:txBody>
      </p:sp>
    </p:spTree>
    <p:extLst>
      <p:ext uri="{BB962C8B-B14F-4D97-AF65-F5344CB8AC3E}">
        <p14:creationId xmlns:p14="http://schemas.microsoft.com/office/powerpoint/2010/main" val="52228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32" y="1549694"/>
            <a:ext cx="2769640" cy="4923805"/>
          </a:xfrm>
          <a:prstGeom prst="rect">
            <a:avLst/>
          </a:prstGeom>
          <a:ln>
            <a:noFill/>
          </a:ln>
          <a:effectLst>
            <a:outerShdw blurRad="190500" algn="tl" rotWithShape="0">
              <a:srgbClr val="000000">
                <a:alpha val="70000"/>
              </a:srgbClr>
            </a:outerShdw>
          </a:effectLst>
        </p:spPr>
      </p:pic>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13605"/>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Pay Now and Complete Application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7" name="TextBox 6"/>
          <p:cNvSpPr txBox="1"/>
          <p:nvPr/>
        </p:nvSpPr>
        <p:spPr>
          <a:xfrm>
            <a:off x="326748" y="857112"/>
            <a:ext cx="8489601" cy="646331"/>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On </a:t>
            </a:r>
            <a:r>
              <a:rPr lang="en-US" sz="1200" b="1" dirty="0">
                <a:latin typeface="Calibri" panose="020F0502020204030204" pitchFamily="34" charset="0"/>
                <a:cs typeface="Calibri" panose="020F0502020204030204" pitchFamily="34" charset="0"/>
              </a:rPr>
              <a:t>Pay Now and Complete Application, </a:t>
            </a:r>
            <a:r>
              <a:rPr lang="en-US" sz="1200" dirty="0">
                <a:latin typeface="Calibri" panose="020F0502020204030204" pitchFamily="34" charset="0"/>
                <a:cs typeface="Calibri" panose="020F0502020204030204" pitchFamily="34" charset="0"/>
              </a:rPr>
              <a:t>applicants can submit a payment by checking the Disclaimer and clicking the “Pay Now” button.  After the user clicks the “Pay Now” button, the application will redirect to the Pay.gov website where the user will be given the option to pay via PayPal, credit or debit card. </a:t>
            </a:r>
          </a:p>
        </p:txBody>
      </p:sp>
      <p:sp>
        <p:nvSpPr>
          <p:cNvPr id="8" name="Rounded Rectangle 7"/>
          <p:cNvSpPr/>
          <p:nvPr/>
        </p:nvSpPr>
        <p:spPr>
          <a:xfrm>
            <a:off x="326748" y="915330"/>
            <a:ext cx="8455973" cy="57340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0EC0BD9-7BE3-9810-50DC-6B4C8D82E12B}"/>
              </a:ext>
            </a:extLst>
          </p:cNvPr>
          <p:cNvPicPr>
            <a:picLocks noChangeAspect="1"/>
          </p:cNvPicPr>
          <p:nvPr/>
        </p:nvPicPr>
        <p:blipFill>
          <a:blip r:embed="rId4"/>
          <a:stretch>
            <a:fillRect/>
          </a:stretch>
        </p:blipFill>
        <p:spPr>
          <a:xfrm>
            <a:off x="3314700" y="1530024"/>
            <a:ext cx="2781300" cy="49434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75900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Pay.gov pages</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13" name="TextBox 12"/>
          <p:cNvSpPr txBox="1"/>
          <p:nvPr/>
        </p:nvSpPr>
        <p:spPr>
          <a:xfrm>
            <a:off x="326748" y="934156"/>
            <a:ext cx="8489601"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On </a:t>
            </a:r>
            <a:r>
              <a:rPr lang="en-US" sz="1200" b="1" dirty="0">
                <a:latin typeface="Calibri" panose="020F0502020204030204" pitchFamily="34" charset="0"/>
                <a:cs typeface="Calibri" panose="020F0502020204030204" pitchFamily="34" charset="0"/>
              </a:rPr>
              <a:t>Pay.gov</a:t>
            </a:r>
            <a:r>
              <a:rPr lang="en-US" sz="1200" dirty="0">
                <a:latin typeface="Calibri" panose="020F0502020204030204" pitchFamily="34" charset="0"/>
                <a:cs typeface="Calibri" panose="020F0502020204030204" pitchFamily="34" charset="0"/>
              </a:rPr>
              <a:t>, the user will be given the option to pay via PayPal, credit or debit card. Once the payment is complete, Pay.gov will redirect back to the ESTA app.</a:t>
            </a:r>
          </a:p>
        </p:txBody>
      </p:sp>
      <p:sp>
        <p:nvSpPr>
          <p:cNvPr id="14" name="Rounded Rectangle 13"/>
          <p:cNvSpPr/>
          <p:nvPr/>
        </p:nvSpPr>
        <p:spPr>
          <a:xfrm>
            <a:off x="335479" y="924562"/>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C3F2C11B-05D2-4CD6-ADC5-FFE57301C056}"/>
              </a:ext>
            </a:extLst>
          </p:cNvPr>
          <p:cNvGrpSpPr/>
          <p:nvPr/>
        </p:nvGrpSpPr>
        <p:grpSpPr>
          <a:xfrm>
            <a:off x="9166880" y="1606586"/>
            <a:ext cx="2769668" cy="4923809"/>
            <a:chOff x="9166880" y="1606586"/>
            <a:chExt cx="2769668" cy="4923809"/>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6905" y="1606586"/>
              <a:ext cx="2769643" cy="4923809"/>
            </a:xfrm>
            <a:prstGeom prst="rect">
              <a:avLst/>
            </a:prstGeom>
            <a:ln>
              <a:noFill/>
            </a:ln>
            <a:effectLst>
              <a:outerShdw blurRad="190500" algn="tl" rotWithShape="0">
                <a:srgbClr val="000000">
                  <a:alpha val="70000"/>
                </a:srgbClr>
              </a:outerShdw>
            </a:effectLst>
          </p:spPr>
        </p:pic>
        <p:pic>
          <p:nvPicPr>
            <p:cNvPr id="6" name="Picture 5" descr="A picture containing text&#10;&#10;Description automatically generated">
              <a:extLst>
                <a:ext uri="{FF2B5EF4-FFF2-40B4-BE49-F238E27FC236}">
                  <a16:creationId xmlns:a16="http://schemas.microsoft.com/office/drawing/2014/main" id="{B4B25875-0C47-4C60-AB2A-50A4AAC5D9BD}"/>
                </a:ext>
              </a:extLst>
            </p:cNvPr>
            <p:cNvPicPr>
              <a:picLocks noChangeAspect="1"/>
            </p:cNvPicPr>
            <p:nvPr/>
          </p:nvPicPr>
          <p:blipFill>
            <a:blip r:embed="rId4"/>
            <a:stretch>
              <a:fillRect/>
            </a:stretch>
          </p:blipFill>
          <p:spPr>
            <a:xfrm>
              <a:off x="9166880" y="1606586"/>
              <a:ext cx="2769667" cy="4614039"/>
            </a:xfrm>
            <a:prstGeom prst="rect">
              <a:avLst/>
            </a:prstGeom>
          </p:spPr>
        </p:pic>
      </p:grpSp>
      <p:grpSp>
        <p:nvGrpSpPr>
          <p:cNvPr id="21" name="Group 20">
            <a:extLst>
              <a:ext uri="{FF2B5EF4-FFF2-40B4-BE49-F238E27FC236}">
                <a16:creationId xmlns:a16="http://schemas.microsoft.com/office/drawing/2014/main" id="{5AFEA2C4-656C-4E3E-923C-4A8A413D52A1}"/>
              </a:ext>
            </a:extLst>
          </p:cNvPr>
          <p:cNvGrpSpPr/>
          <p:nvPr/>
        </p:nvGrpSpPr>
        <p:grpSpPr>
          <a:xfrm>
            <a:off x="6185795" y="1606578"/>
            <a:ext cx="2769666" cy="4923805"/>
            <a:chOff x="6185795" y="1606578"/>
            <a:chExt cx="2769666" cy="4923805"/>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5821" y="1606578"/>
              <a:ext cx="2769640" cy="4923805"/>
            </a:xfrm>
            <a:prstGeom prst="rect">
              <a:avLst/>
            </a:prstGeom>
            <a:ln>
              <a:noFill/>
            </a:ln>
            <a:effectLst>
              <a:outerShdw blurRad="190500" algn="tl" rotWithShape="0">
                <a:srgbClr val="000000">
                  <a:alpha val="70000"/>
                </a:srgbClr>
              </a:outerShdw>
            </a:effectLst>
          </p:spPr>
        </p:pic>
        <p:pic>
          <p:nvPicPr>
            <p:cNvPr id="20" name="Picture 19" descr="Graphical user interface, text, application&#10;&#10;Description automatically generated">
              <a:extLst>
                <a:ext uri="{FF2B5EF4-FFF2-40B4-BE49-F238E27FC236}">
                  <a16:creationId xmlns:a16="http://schemas.microsoft.com/office/drawing/2014/main" id="{22D6B926-70BA-4437-9FB9-130C330639DB}"/>
                </a:ext>
              </a:extLst>
            </p:cNvPr>
            <p:cNvPicPr>
              <a:picLocks noChangeAspect="1"/>
            </p:cNvPicPr>
            <p:nvPr/>
          </p:nvPicPr>
          <p:blipFill>
            <a:blip r:embed="rId6"/>
            <a:stretch>
              <a:fillRect/>
            </a:stretch>
          </p:blipFill>
          <p:spPr>
            <a:xfrm>
              <a:off x="6185795" y="1606586"/>
              <a:ext cx="2769665" cy="4614039"/>
            </a:xfrm>
            <a:prstGeom prst="rect">
              <a:avLst/>
            </a:prstGeom>
          </p:spPr>
        </p:pic>
      </p:grpSp>
      <p:pic>
        <p:nvPicPr>
          <p:cNvPr id="16" name="Picture 15">
            <a:extLst>
              <a:ext uri="{FF2B5EF4-FFF2-40B4-BE49-F238E27FC236}">
                <a16:creationId xmlns:a16="http://schemas.microsoft.com/office/drawing/2014/main" id="{6F83F58B-0AFF-9D14-C8A2-E2E4FE6D089F}"/>
              </a:ext>
            </a:extLst>
          </p:cNvPr>
          <p:cNvPicPr>
            <a:picLocks noChangeAspect="1"/>
          </p:cNvPicPr>
          <p:nvPr/>
        </p:nvPicPr>
        <p:blipFill>
          <a:blip r:embed="rId7"/>
          <a:stretch>
            <a:fillRect/>
          </a:stretch>
        </p:blipFill>
        <p:spPr>
          <a:xfrm>
            <a:off x="212017" y="1606586"/>
            <a:ext cx="2781300" cy="4933950"/>
          </a:xfrm>
          <a:prstGeom prst="rect">
            <a:avLst/>
          </a:prstGeom>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A5E93587-20F6-5CBA-0C99-715007305627}"/>
              </a:ext>
            </a:extLst>
          </p:cNvPr>
          <p:cNvPicPr>
            <a:picLocks noChangeAspect="1"/>
          </p:cNvPicPr>
          <p:nvPr/>
        </p:nvPicPr>
        <p:blipFill>
          <a:blip r:embed="rId8"/>
          <a:stretch>
            <a:fillRect/>
          </a:stretch>
        </p:blipFill>
        <p:spPr>
          <a:xfrm>
            <a:off x="3203656" y="1596433"/>
            <a:ext cx="2771775" cy="4933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83768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9EBB0E2-982A-0B4D-BCFE-2BBDB4C2B212}"/>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424911-CD04-D940-959E-B0ED5BA2D01B}"/>
              </a:ext>
            </a:extLst>
          </p:cNvPr>
          <p:cNvSpPr txBox="1">
            <a:spLocks/>
          </p:cNvSpPr>
          <p:nvPr/>
        </p:nvSpPr>
        <p:spPr>
          <a:xfrm>
            <a:off x="348528" y="481013"/>
            <a:ext cx="7746691" cy="531812"/>
          </a:xfrm>
          <a:prstGeom prst="rect">
            <a:avLst/>
          </a:prstGeom>
        </p:spPr>
        <p:txBody>
          <a:bodyPr vert="horz" lIns="91440" tIns="45720" rIns="91440" bIns="45720" rtlCol="0" anchor="ctr">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ESTA Mobile App – Welcome Page</a:t>
            </a:r>
          </a:p>
        </p:txBody>
      </p:sp>
      <p:sp>
        <p:nvSpPr>
          <p:cNvPr id="4" name="TextBox 3">
            <a:extLst>
              <a:ext uri="{FF2B5EF4-FFF2-40B4-BE49-F238E27FC236}">
                <a16:creationId xmlns:a16="http://schemas.microsoft.com/office/drawing/2014/main" id="{81876586-B0D6-F24F-A62A-7027674A07D9}"/>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7984" y="1161040"/>
            <a:ext cx="2524761" cy="5049521"/>
          </a:xfrm>
          <a:prstGeom prst="rect">
            <a:avLst/>
          </a:prstGeom>
          <a:ln>
            <a:noFill/>
          </a:ln>
          <a:effectLst>
            <a:outerShdw blurRad="190500" algn="tl" rotWithShape="0">
              <a:srgbClr val="000000">
                <a:alpha val="70000"/>
              </a:srgbClr>
            </a:outerShdw>
          </a:effectLst>
        </p:spPr>
      </p:pic>
      <p:grpSp>
        <p:nvGrpSpPr>
          <p:cNvPr id="12" name="Group 11">
            <a:extLst>
              <a:ext uri="{FF2B5EF4-FFF2-40B4-BE49-F238E27FC236}">
                <a16:creationId xmlns:a16="http://schemas.microsoft.com/office/drawing/2014/main" id="{68BEC754-EAC2-4BA5-B3BB-F9A10A258F54}"/>
              </a:ext>
            </a:extLst>
          </p:cNvPr>
          <p:cNvGrpSpPr/>
          <p:nvPr/>
        </p:nvGrpSpPr>
        <p:grpSpPr>
          <a:xfrm>
            <a:off x="2579255" y="1161040"/>
            <a:ext cx="2524760" cy="5049521"/>
            <a:chOff x="2579255" y="1161040"/>
            <a:chExt cx="2524760" cy="5049521"/>
          </a:xfrm>
        </p:grpSpPr>
        <p:grpSp>
          <p:nvGrpSpPr>
            <p:cNvPr id="9" name="Group 8">
              <a:extLst>
                <a:ext uri="{FF2B5EF4-FFF2-40B4-BE49-F238E27FC236}">
                  <a16:creationId xmlns:a16="http://schemas.microsoft.com/office/drawing/2014/main" id="{6C8D76E5-2DE5-4BBD-A619-3E3A0FC4DA69}"/>
                </a:ext>
              </a:extLst>
            </p:cNvPr>
            <p:cNvGrpSpPr/>
            <p:nvPr/>
          </p:nvGrpSpPr>
          <p:grpSpPr>
            <a:xfrm>
              <a:off x="2579255" y="1161041"/>
              <a:ext cx="2524760" cy="5049520"/>
              <a:chOff x="1167685" y="1225708"/>
              <a:chExt cx="2524760" cy="504952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85" y="1225708"/>
                <a:ext cx="2524760" cy="5049520"/>
              </a:xfrm>
              <a:prstGeom prst="rect">
                <a:avLst/>
              </a:prstGeom>
              <a:ln>
                <a:noFill/>
              </a:ln>
              <a:effectLst>
                <a:outerShdw blurRad="190500" algn="tl" rotWithShape="0">
                  <a:srgbClr val="000000">
                    <a:alpha val="70000"/>
                  </a:srgbClr>
                </a:outerShdw>
              </a:effectLst>
            </p:spPr>
          </p:pic>
          <p:sp>
            <p:nvSpPr>
              <p:cNvPr id="13" name="Oval 12">
                <a:extLst>
                  <a:ext uri="{FF2B5EF4-FFF2-40B4-BE49-F238E27FC236}">
                    <a16:creationId xmlns:a16="http://schemas.microsoft.com/office/drawing/2014/main" id="{8627AF26-D800-4793-9E65-5A7BF239EB6F}"/>
                  </a:ext>
                </a:extLst>
              </p:cNvPr>
              <p:cNvSpPr/>
              <p:nvPr/>
            </p:nvSpPr>
            <p:spPr>
              <a:xfrm>
                <a:off x="1740528" y="5225031"/>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a:t>
                </a:r>
                <a:endParaRPr lang="en-US" b="1" dirty="0">
                  <a:solidFill>
                    <a:schemeClr val="tx1"/>
                  </a:solidFill>
                </a:endParaRPr>
              </a:p>
            </p:txBody>
          </p:sp>
          <p:sp>
            <p:nvSpPr>
              <p:cNvPr id="15" name="Oval 14">
                <a:extLst>
                  <a:ext uri="{FF2B5EF4-FFF2-40B4-BE49-F238E27FC236}">
                    <a16:creationId xmlns:a16="http://schemas.microsoft.com/office/drawing/2014/main" id="{8627AF26-D800-4793-9E65-5A7BF239EB6F}"/>
                  </a:ext>
                </a:extLst>
              </p:cNvPr>
              <p:cNvSpPr/>
              <p:nvPr/>
            </p:nvSpPr>
            <p:spPr>
              <a:xfrm>
                <a:off x="1872820" y="4475667"/>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a:t>
                </a:r>
                <a:endParaRPr lang="en-US" b="1" dirty="0">
                  <a:solidFill>
                    <a:schemeClr val="tx1"/>
                  </a:solidFill>
                </a:endParaRPr>
              </a:p>
            </p:txBody>
          </p:sp>
        </p:grpSp>
        <p:pic>
          <p:nvPicPr>
            <p:cNvPr id="11" name="Picture 10" descr="Graphical user interface, text, application&#10;&#10;Description automatically generated">
              <a:extLst>
                <a:ext uri="{FF2B5EF4-FFF2-40B4-BE49-F238E27FC236}">
                  <a16:creationId xmlns:a16="http://schemas.microsoft.com/office/drawing/2014/main" id="{531ED5EA-CCD4-46E2-AF16-1626CD14D9E6}"/>
                </a:ext>
              </a:extLst>
            </p:cNvPr>
            <p:cNvPicPr>
              <a:picLocks noChangeAspect="1"/>
            </p:cNvPicPr>
            <p:nvPr/>
          </p:nvPicPr>
          <p:blipFill>
            <a:blip r:embed="rId4"/>
            <a:stretch>
              <a:fillRect/>
            </a:stretch>
          </p:blipFill>
          <p:spPr>
            <a:xfrm>
              <a:off x="2579255" y="1161040"/>
              <a:ext cx="2494575" cy="4725954"/>
            </a:xfrm>
            <a:prstGeom prst="rect">
              <a:avLst/>
            </a:prstGeom>
          </p:spPr>
        </p:pic>
      </p:grpSp>
    </p:spTree>
    <p:extLst>
      <p:ext uri="{BB962C8B-B14F-4D97-AF65-F5344CB8AC3E}">
        <p14:creationId xmlns:p14="http://schemas.microsoft.com/office/powerpoint/2010/main" val="3710083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3365802"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Home Page </a:t>
            </a:r>
            <a:r>
              <a:rPr lang="en-US" sz="2000" b="1" dirty="0">
                <a:solidFill>
                  <a:schemeClr val="accent1">
                    <a:lumMod val="50000"/>
                  </a:schemeClr>
                </a:solidFill>
                <a:sym typeface="Wingdings" panose="05000000000000000000" pitchFamily="2" charset="2"/>
              </a:rPr>
              <a:t> FIND IT</a:t>
            </a:r>
            <a:endParaRPr lang="en-US" sz="2000" b="1" dirty="0">
              <a:solidFill>
                <a:schemeClr val="accent1">
                  <a:lumMod val="50000"/>
                </a:schemeClr>
              </a:solidFill>
            </a:endParaRP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066" y="1710286"/>
            <a:ext cx="2305237" cy="4610474"/>
          </a:xfrm>
          <a:prstGeom prst="rect">
            <a:avLst/>
          </a:prstGeom>
        </p:spPr>
      </p:pic>
      <p:sp>
        <p:nvSpPr>
          <p:cNvPr id="14" name="Rounded Rectangle 13"/>
          <p:cNvSpPr/>
          <p:nvPr/>
        </p:nvSpPr>
        <p:spPr>
          <a:xfrm>
            <a:off x="335479" y="934251"/>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335479" y="951262"/>
            <a:ext cx="8287555" cy="400110"/>
          </a:xfrm>
          <a:prstGeom prst="rect">
            <a:avLst/>
          </a:prstGeom>
          <a:noFill/>
        </p:spPr>
        <p:txBody>
          <a:bodyPr wrap="square" rtlCol="0">
            <a:spAutoFit/>
          </a:bodyPr>
          <a:lstStyle/>
          <a:p>
            <a:r>
              <a:rPr lang="en-US" sz="2000" dirty="0"/>
              <a:t>The </a:t>
            </a:r>
            <a:r>
              <a:rPr lang="en-US" sz="2000" b="1" dirty="0"/>
              <a:t>“FIND IT” </a:t>
            </a:r>
            <a:r>
              <a:rPr lang="en-US" sz="2000" dirty="0"/>
              <a:t>option enables the user to retrieve an existing application</a:t>
            </a:r>
            <a:r>
              <a:rPr lang="en-US" sz="1200" dirty="0"/>
              <a:t>.</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853" y="1710287"/>
            <a:ext cx="2305237" cy="46104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7459" y="1717289"/>
            <a:ext cx="2305238" cy="4610475"/>
          </a:xfrm>
          <a:prstGeom prst="rect">
            <a:avLst/>
          </a:prstGeom>
        </p:spPr>
      </p:pic>
      <p:pic>
        <p:nvPicPr>
          <p:cNvPr id="18" name="Picture 17" descr="Text, letter&#10;&#10;Description automatically generated">
            <a:extLst>
              <a:ext uri="{FF2B5EF4-FFF2-40B4-BE49-F238E27FC236}">
                <a16:creationId xmlns:a16="http://schemas.microsoft.com/office/drawing/2014/main" id="{2AB397B4-DE9D-4035-AB33-68BEE990127F}"/>
              </a:ext>
            </a:extLst>
          </p:cNvPr>
          <p:cNvPicPr>
            <a:picLocks noChangeAspect="1"/>
          </p:cNvPicPr>
          <p:nvPr/>
        </p:nvPicPr>
        <p:blipFill>
          <a:blip r:embed="rId6"/>
          <a:stretch>
            <a:fillRect/>
          </a:stretch>
        </p:blipFill>
        <p:spPr>
          <a:xfrm>
            <a:off x="7354852" y="1718745"/>
            <a:ext cx="2304689" cy="4307169"/>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BCF7FD45-E858-4F47-B6F3-F4FCD85370E5}"/>
              </a:ext>
            </a:extLst>
          </p:cNvPr>
          <p:cNvPicPr>
            <a:picLocks noChangeAspect="1"/>
          </p:cNvPicPr>
          <p:nvPr/>
        </p:nvPicPr>
        <p:blipFill>
          <a:blip r:embed="rId7"/>
          <a:stretch>
            <a:fillRect/>
          </a:stretch>
        </p:blipFill>
        <p:spPr>
          <a:xfrm>
            <a:off x="4963924" y="1710283"/>
            <a:ext cx="2308773" cy="4315631"/>
          </a:xfrm>
          <a:prstGeom prst="rect">
            <a:avLst/>
          </a:prstGeom>
        </p:spPr>
      </p:pic>
      <p:sp>
        <p:nvSpPr>
          <p:cNvPr id="30" name="Rectangle 29">
            <a:extLst>
              <a:ext uri="{FF2B5EF4-FFF2-40B4-BE49-F238E27FC236}">
                <a16:creationId xmlns:a16="http://schemas.microsoft.com/office/drawing/2014/main" id="{BD198D7B-F916-4782-BE86-5829BFF5C349}"/>
              </a:ext>
            </a:extLst>
          </p:cNvPr>
          <p:cNvSpPr/>
          <p:nvPr/>
        </p:nvSpPr>
        <p:spPr>
          <a:xfrm>
            <a:off x="5412753" y="3579221"/>
            <a:ext cx="360548" cy="1916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Graphical user interface, text, application, email&#10;&#10;Description automatically generated">
            <a:extLst>
              <a:ext uri="{FF2B5EF4-FFF2-40B4-BE49-F238E27FC236}">
                <a16:creationId xmlns:a16="http://schemas.microsoft.com/office/drawing/2014/main" id="{1941DF32-26E9-45D9-843C-2F3D7872FB25}"/>
              </a:ext>
            </a:extLst>
          </p:cNvPr>
          <p:cNvPicPr>
            <a:picLocks noChangeAspect="1"/>
          </p:cNvPicPr>
          <p:nvPr/>
        </p:nvPicPr>
        <p:blipFill>
          <a:blip r:embed="rId8"/>
          <a:stretch>
            <a:fillRect/>
          </a:stretch>
        </p:blipFill>
        <p:spPr>
          <a:xfrm>
            <a:off x="2580067" y="1718746"/>
            <a:ext cx="2301702" cy="4340323"/>
          </a:xfrm>
          <a:prstGeom prst="rect">
            <a:avLst/>
          </a:prstGeom>
        </p:spPr>
      </p:pic>
      <p:sp>
        <p:nvSpPr>
          <p:cNvPr id="38" name="Rectangle 37">
            <a:extLst>
              <a:ext uri="{FF2B5EF4-FFF2-40B4-BE49-F238E27FC236}">
                <a16:creationId xmlns:a16="http://schemas.microsoft.com/office/drawing/2014/main" id="{B5DE5A09-09A9-45F0-90BC-6F1A06371567}"/>
              </a:ext>
            </a:extLst>
          </p:cNvPr>
          <p:cNvSpPr/>
          <p:nvPr/>
        </p:nvSpPr>
        <p:spPr>
          <a:xfrm>
            <a:off x="2623612" y="4507995"/>
            <a:ext cx="406973" cy="1772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E34EBAE-70E2-0907-138B-770A64216FAC}"/>
              </a:ext>
            </a:extLst>
          </p:cNvPr>
          <p:cNvPicPr>
            <a:picLocks noChangeAspect="1"/>
          </p:cNvPicPr>
          <p:nvPr/>
        </p:nvPicPr>
        <p:blipFill>
          <a:blip r:embed="rId9"/>
          <a:stretch>
            <a:fillRect/>
          </a:stretch>
        </p:blipFill>
        <p:spPr>
          <a:xfrm>
            <a:off x="198895" y="1718746"/>
            <a:ext cx="2293342" cy="4595006"/>
          </a:xfrm>
          <a:prstGeom prst="rect">
            <a:avLst/>
          </a:prstGeom>
        </p:spPr>
      </p:pic>
      <p:sp>
        <p:nvSpPr>
          <p:cNvPr id="11" name="Rectangle 10">
            <a:extLst>
              <a:ext uri="{FF2B5EF4-FFF2-40B4-BE49-F238E27FC236}">
                <a16:creationId xmlns:a16="http://schemas.microsoft.com/office/drawing/2014/main" id="{F52DC3ED-D5BC-88AE-3B72-5E45D5CC827F}"/>
              </a:ext>
            </a:extLst>
          </p:cNvPr>
          <p:cNvSpPr/>
          <p:nvPr/>
        </p:nvSpPr>
        <p:spPr>
          <a:xfrm>
            <a:off x="1071961" y="3348410"/>
            <a:ext cx="547833" cy="344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84C2DAB-6A62-6753-DB3D-2ED0A28E4987}"/>
              </a:ext>
            </a:extLst>
          </p:cNvPr>
          <p:cNvPicPr>
            <a:picLocks noChangeAspect="1"/>
          </p:cNvPicPr>
          <p:nvPr/>
        </p:nvPicPr>
        <p:blipFill>
          <a:blip r:embed="rId10"/>
          <a:stretch>
            <a:fillRect/>
          </a:stretch>
        </p:blipFill>
        <p:spPr>
          <a:xfrm>
            <a:off x="9741697" y="1694127"/>
            <a:ext cx="2314575" cy="46196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0750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7146494"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Home Page </a:t>
            </a:r>
            <a:r>
              <a:rPr lang="en-US" sz="2000" b="1" dirty="0">
                <a:solidFill>
                  <a:schemeClr val="accent1">
                    <a:lumMod val="50000"/>
                  </a:schemeClr>
                </a:solidFill>
                <a:sym typeface="Wingdings" panose="05000000000000000000" pitchFamily="2" charset="2"/>
              </a:rPr>
              <a:t> FIND IT  Search Results by Different Statuses</a:t>
            </a:r>
            <a:endParaRPr lang="en-US" sz="2000" b="1" dirty="0">
              <a:solidFill>
                <a:schemeClr val="accent1">
                  <a:lumMod val="50000"/>
                </a:schemeClr>
              </a:solidFill>
            </a:endParaRP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11" name="Picture 10" descr="Text&#10;&#10;Description automatically generated">
            <a:extLst>
              <a:ext uri="{FF2B5EF4-FFF2-40B4-BE49-F238E27FC236}">
                <a16:creationId xmlns:a16="http://schemas.microsoft.com/office/drawing/2014/main" id="{578BA84D-FDB7-4859-9D73-0A5F7AF7858C}"/>
              </a:ext>
            </a:extLst>
          </p:cNvPr>
          <p:cNvPicPr>
            <a:picLocks noChangeAspect="1"/>
          </p:cNvPicPr>
          <p:nvPr/>
        </p:nvPicPr>
        <p:blipFill>
          <a:blip r:embed="rId3"/>
          <a:stretch>
            <a:fillRect/>
          </a:stretch>
        </p:blipFill>
        <p:spPr>
          <a:xfrm>
            <a:off x="5183971" y="1553016"/>
            <a:ext cx="2612082" cy="4646023"/>
          </a:xfrm>
          <a:prstGeom prst="rect">
            <a:avLst/>
          </a:prstGeom>
          <a:ln>
            <a:noFill/>
          </a:ln>
          <a:effectLst>
            <a:outerShdw blurRad="190500" algn="tl" rotWithShape="0">
              <a:srgbClr val="000000">
                <a:alpha val="70000"/>
              </a:srgbClr>
            </a:outerShdw>
          </a:effectLst>
        </p:spPr>
      </p:pic>
      <p:pic>
        <p:nvPicPr>
          <p:cNvPr id="13" name="Picture 12" descr="Text, table&#10;&#10;Description automatically generated">
            <a:extLst>
              <a:ext uri="{FF2B5EF4-FFF2-40B4-BE49-F238E27FC236}">
                <a16:creationId xmlns:a16="http://schemas.microsoft.com/office/drawing/2014/main" id="{B0D6492A-F70B-46D3-AF23-4AB1DD00EB8D}"/>
              </a:ext>
            </a:extLst>
          </p:cNvPr>
          <p:cNvPicPr>
            <a:picLocks noChangeAspect="1"/>
          </p:cNvPicPr>
          <p:nvPr/>
        </p:nvPicPr>
        <p:blipFill>
          <a:blip r:embed="rId4"/>
          <a:stretch>
            <a:fillRect/>
          </a:stretch>
        </p:blipFill>
        <p:spPr>
          <a:xfrm>
            <a:off x="8646467" y="1553016"/>
            <a:ext cx="2612082" cy="4646023"/>
          </a:xfrm>
          <a:prstGeom prst="rect">
            <a:avLst/>
          </a:prstGeom>
          <a:ln>
            <a:noFill/>
          </a:ln>
          <a:effectLst>
            <a:outerShdw blurRad="190500" algn="tl" rotWithShape="0">
              <a:srgbClr val="000000">
                <a:alpha val="70000"/>
              </a:srgbClr>
            </a:outerShdw>
          </a:effectLst>
        </p:spPr>
      </p:pic>
      <p:cxnSp>
        <p:nvCxnSpPr>
          <p:cNvPr id="15" name="Straight Connector 14">
            <a:extLst>
              <a:ext uri="{FF2B5EF4-FFF2-40B4-BE49-F238E27FC236}">
                <a16:creationId xmlns:a16="http://schemas.microsoft.com/office/drawing/2014/main" id="{AB3D18C8-445F-48F1-AE38-155DA12840DE}"/>
              </a:ext>
            </a:extLst>
          </p:cNvPr>
          <p:cNvCxnSpPr/>
          <p:nvPr/>
        </p:nvCxnSpPr>
        <p:spPr>
          <a:xfrm>
            <a:off x="4955178" y="2133600"/>
            <a:ext cx="0" cy="301316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360944-BEA2-4FBE-BD42-1C00CC4F5FD6}"/>
              </a:ext>
            </a:extLst>
          </p:cNvPr>
          <p:cNvCxnSpPr/>
          <p:nvPr/>
        </p:nvCxnSpPr>
        <p:spPr>
          <a:xfrm>
            <a:off x="8216538" y="2286000"/>
            <a:ext cx="0" cy="301316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text, application&#10;&#10;Description automatically generated">
            <a:extLst>
              <a:ext uri="{FF2B5EF4-FFF2-40B4-BE49-F238E27FC236}">
                <a16:creationId xmlns:a16="http://schemas.microsoft.com/office/drawing/2014/main" id="{98B843F8-2951-4F32-A869-719F7DA6CF3B}"/>
              </a:ext>
            </a:extLst>
          </p:cNvPr>
          <p:cNvPicPr>
            <a:picLocks noChangeAspect="1"/>
          </p:cNvPicPr>
          <p:nvPr/>
        </p:nvPicPr>
        <p:blipFill>
          <a:blip r:embed="rId5"/>
          <a:stretch>
            <a:fillRect/>
          </a:stretch>
        </p:blipFill>
        <p:spPr>
          <a:xfrm>
            <a:off x="222755" y="1415143"/>
            <a:ext cx="2264457" cy="4027714"/>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D50847A7-C1D8-43D3-937E-8F86AE8FAF65}"/>
              </a:ext>
            </a:extLst>
          </p:cNvPr>
          <p:cNvSpPr txBox="1"/>
          <p:nvPr/>
        </p:nvSpPr>
        <p:spPr>
          <a:xfrm>
            <a:off x="1611086" y="946853"/>
            <a:ext cx="2151815" cy="369332"/>
          </a:xfrm>
          <a:prstGeom prst="rect">
            <a:avLst/>
          </a:prstGeom>
          <a:noFill/>
        </p:spPr>
        <p:txBody>
          <a:bodyPr wrap="square" rtlCol="0">
            <a:spAutoFit/>
          </a:bodyPr>
          <a:lstStyle/>
          <a:p>
            <a:r>
              <a:rPr lang="en-US" u="sng" dirty="0"/>
              <a:t>Payment Required</a:t>
            </a:r>
          </a:p>
        </p:txBody>
      </p:sp>
      <p:sp>
        <p:nvSpPr>
          <p:cNvPr id="21" name="TextBox 20">
            <a:extLst>
              <a:ext uri="{FF2B5EF4-FFF2-40B4-BE49-F238E27FC236}">
                <a16:creationId xmlns:a16="http://schemas.microsoft.com/office/drawing/2014/main" id="{AF22BCBC-5F46-459C-A105-8911C97A3AED}"/>
              </a:ext>
            </a:extLst>
          </p:cNvPr>
          <p:cNvSpPr txBox="1"/>
          <p:nvPr/>
        </p:nvSpPr>
        <p:spPr>
          <a:xfrm>
            <a:off x="6007092" y="946853"/>
            <a:ext cx="965839" cy="369332"/>
          </a:xfrm>
          <a:prstGeom prst="rect">
            <a:avLst/>
          </a:prstGeom>
          <a:noFill/>
        </p:spPr>
        <p:txBody>
          <a:bodyPr wrap="square" rtlCol="0">
            <a:spAutoFit/>
          </a:bodyPr>
          <a:lstStyle/>
          <a:p>
            <a:r>
              <a:rPr lang="en-US" u="sng" dirty="0"/>
              <a:t>Pending</a:t>
            </a:r>
          </a:p>
        </p:txBody>
      </p:sp>
      <p:sp>
        <p:nvSpPr>
          <p:cNvPr id="22" name="TextBox 21">
            <a:extLst>
              <a:ext uri="{FF2B5EF4-FFF2-40B4-BE49-F238E27FC236}">
                <a16:creationId xmlns:a16="http://schemas.microsoft.com/office/drawing/2014/main" id="{70999837-3C9E-4A55-B2E0-0B6E11AE2821}"/>
              </a:ext>
            </a:extLst>
          </p:cNvPr>
          <p:cNvSpPr txBox="1"/>
          <p:nvPr/>
        </p:nvSpPr>
        <p:spPr>
          <a:xfrm>
            <a:off x="9511373" y="946853"/>
            <a:ext cx="882269" cy="369332"/>
          </a:xfrm>
          <a:prstGeom prst="rect">
            <a:avLst/>
          </a:prstGeom>
          <a:noFill/>
        </p:spPr>
        <p:txBody>
          <a:bodyPr wrap="square" rtlCol="0">
            <a:spAutoFit/>
          </a:bodyPr>
          <a:lstStyle/>
          <a:p>
            <a:r>
              <a:rPr lang="en-US" u="sng" dirty="0"/>
              <a:t>Denied</a:t>
            </a:r>
          </a:p>
        </p:txBody>
      </p:sp>
      <p:pic>
        <p:nvPicPr>
          <p:cNvPr id="6" name="Picture 5">
            <a:extLst>
              <a:ext uri="{FF2B5EF4-FFF2-40B4-BE49-F238E27FC236}">
                <a16:creationId xmlns:a16="http://schemas.microsoft.com/office/drawing/2014/main" id="{8AC566C9-9355-E484-FEBA-7715E4E25F77}"/>
              </a:ext>
            </a:extLst>
          </p:cNvPr>
          <p:cNvPicPr>
            <a:picLocks noChangeAspect="1"/>
          </p:cNvPicPr>
          <p:nvPr/>
        </p:nvPicPr>
        <p:blipFill>
          <a:blip r:embed="rId6"/>
          <a:stretch>
            <a:fillRect/>
          </a:stretch>
        </p:blipFill>
        <p:spPr>
          <a:xfrm>
            <a:off x="2261389" y="2438840"/>
            <a:ext cx="2286000" cy="4048125"/>
          </a:xfrm>
          <a:prstGeom prst="rect">
            <a:avLst/>
          </a:prstGeom>
        </p:spPr>
      </p:pic>
    </p:spTree>
    <p:extLst>
      <p:ext uri="{BB962C8B-B14F-4D97-AF65-F5344CB8AC3E}">
        <p14:creationId xmlns:p14="http://schemas.microsoft.com/office/powerpoint/2010/main" val="648763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3365802"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ESTA Mobile App Icon</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1026" name="Picture 4" descr="Graphical user interface, text, application, chat or text messag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200" y="939334"/>
            <a:ext cx="2903503" cy="515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ackground pattern&#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474" y="939722"/>
            <a:ext cx="2901112" cy="515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5477036" y="6186324"/>
            <a:ext cx="290350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2356200" y="6205642"/>
            <a:ext cx="290350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446985" y="6261520"/>
            <a:ext cx="2812717" cy="400110"/>
          </a:xfrm>
          <a:prstGeom prst="rect">
            <a:avLst/>
          </a:prstGeom>
          <a:noFill/>
        </p:spPr>
        <p:txBody>
          <a:bodyPr wrap="square" rtlCol="0">
            <a:spAutoFit/>
          </a:bodyPr>
          <a:lstStyle/>
          <a:p>
            <a:pPr algn="ctr"/>
            <a:r>
              <a:rPr lang="en-US" sz="2000" dirty="0"/>
              <a:t>IOS</a:t>
            </a:r>
            <a:endParaRPr lang="en-US" sz="1200" dirty="0"/>
          </a:p>
        </p:txBody>
      </p:sp>
      <p:sp>
        <p:nvSpPr>
          <p:cNvPr id="10" name="TextBox 9"/>
          <p:cNvSpPr txBox="1"/>
          <p:nvPr/>
        </p:nvSpPr>
        <p:spPr>
          <a:xfrm>
            <a:off x="5550794" y="6242490"/>
            <a:ext cx="2815792" cy="400110"/>
          </a:xfrm>
          <a:prstGeom prst="rect">
            <a:avLst/>
          </a:prstGeom>
          <a:noFill/>
        </p:spPr>
        <p:txBody>
          <a:bodyPr wrap="square" rtlCol="0">
            <a:spAutoFit/>
          </a:bodyPr>
          <a:lstStyle/>
          <a:p>
            <a:pPr algn="ctr"/>
            <a:r>
              <a:rPr lang="en-US" sz="2000" dirty="0"/>
              <a:t>Android</a:t>
            </a:r>
            <a:endParaRPr lang="en-US" sz="1200" dirty="0"/>
          </a:p>
        </p:txBody>
      </p:sp>
    </p:spTree>
    <p:extLst>
      <p:ext uri="{BB962C8B-B14F-4D97-AF65-F5344CB8AC3E}">
        <p14:creationId xmlns:p14="http://schemas.microsoft.com/office/powerpoint/2010/main" val="61160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9EBB0E2-982A-0B4D-BCFE-2BBDB4C2B212}"/>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424911-CD04-D940-959E-B0ED5BA2D01B}"/>
              </a:ext>
            </a:extLst>
          </p:cNvPr>
          <p:cNvSpPr txBox="1">
            <a:spLocks/>
          </p:cNvSpPr>
          <p:nvPr/>
        </p:nvSpPr>
        <p:spPr>
          <a:xfrm>
            <a:off x="348528" y="481013"/>
            <a:ext cx="7746691" cy="531812"/>
          </a:xfrm>
          <a:prstGeom prst="rect">
            <a:avLst/>
          </a:prstGeom>
        </p:spPr>
        <p:txBody>
          <a:bodyPr vert="horz" lIns="91440" tIns="45720" rIns="91440" bIns="45720" rtlCol="0" anchor="ctr">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ESTA Mobile App – Contact Page</a:t>
            </a:r>
          </a:p>
        </p:txBody>
      </p:sp>
      <p:sp>
        <p:nvSpPr>
          <p:cNvPr id="4" name="TextBox 3">
            <a:extLst>
              <a:ext uri="{FF2B5EF4-FFF2-40B4-BE49-F238E27FC236}">
                <a16:creationId xmlns:a16="http://schemas.microsoft.com/office/drawing/2014/main" id="{81876586-B0D6-F24F-A62A-7027674A07D9}"/>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350" y="1426391"/>
            <a:ext cx="2173345" cy="4346689"/>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44991E0B-58DC-403C-970D-6155C9A3873C}"/>
              </a:ext>
            </a:extLst>
          </p:cNvPr>
          <p:cNvSpPr/>
          <p:nvPr/>
        </p:nvSpPr>
        <p:spPr>
          <a:xfrm>
            <a:off x="2225420" y="5171454"/>
            <a:ext cx="490869" cy="175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6" name="Picture 5">
            <a:extLst>
              <a:ext uri="{FF2B5EF4-FFF2-40B4-BE49-F238E27FC236}">
                <a16:creationId xmlns:a16="http://schemas.microsoft.com/office/drawing/2014/main" id="{85AD1E81-B01F-CD42-02D2-7C9D48900E46}"/>
              </a:ext>
            </a:extLst>
          </p:cNvPr>
          <p:cNvPicPr>
            <a:picLocks noChangeAspect="1"/>
          </p:cNvPicPr>
          <p:nvPr/>
        </p:nvPicPr>
        <p:blipFill>
          <a:blip r:embed="rId3"/>
          <a:stretch>
            <a:fillRect/>
          </a:stretch>
        </p:blipFill>
        <p:spPr>
          <a:xfrm>
            <a:off x="4583478" y="1402132"/>
            <a:ext cx="2471067" cy="439520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B67FED1F-76D1-E6FD-0002-D5CDC7D826CF}"/>
              </a:ext>
            </a:extLst>
          </p:cNvPr>
          <p:cNvPicPr>
            <a:picLocks noChangeAspect="1"/>
          </p:cNvPicPr>
          <p:nvPr/>
        </p:nvPicPr>
        <p:blipFill>
          <a:blip r:embed="rId4"/>
          <a:stretch>
            <a:fillRect/>
          </a:stretch>
        </p:blipFill>
        <p:spPr>
          <a:xfrm>
            <a:off x="8055328" y="1468613"/>
            <a:ext cx="2471067" cy="43952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547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9EBB0E2-982A-0B4D-BCFE-2BBDB4C2B212}"/>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424911-CD04-D940-959E-B0ED5BA2D01B}"/>
              </a:ext>
            </a:extLst>
          </p:cNvPr>
          <p:cNvSpPr txBox="1">
            <a:spLocks/>
          </p:cNvSpPr>
          <p:nvPr/>
        </p:nvSpPr>
        <p:spPr>
          <a:xfrm>
            <a:off x="348528" y="481013"/>
            <a:ext cx="7746691" cy="531812"/>
          </a:xfrm>
          <a:prstGeom prst="rect">
            <a:avLst/>
          </a:prstGeom>
        </p:spPr>
        <p:txBody>
          <a:bodyPr vert="horz" lIns="91440" tIns="45720" rIns="91440" bIns="45720" rtlCol="0" anchor="ctr">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ESTA Mobile App – Privacy Act Statement Page</a:t>
            </a:r>
          </a:p>
        </p:txBody>
      </p:sp>
      <p:sp>
        <p:nvSpPr>
          <p:cNvPr id="4" name="TextBox 3">
            <a:extLst>
              <a:ext uri="{FF2B5EF4-FFF2-40B4-BE49-F238E27FC236}">
                <a16:creationId xmlns:a16="http://schemas.microsoft.com/office/drawing/2014/main" id="{81876586-B0D6-F24F-A62A-7027674A07D9}"/>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20" y="1714499"/>
            <a:ext cx="2033004" cy="4066007"/>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44991E0B-58DC-403C-970D-6155C9A3873C}"/>
              </a:ext>
            </a:extLst>
          </p:cNvPr>
          <p:cNvSpPr/>
          <p:nvPr/>
        </p:nvSpPr>
        <p:spPr>
          <a:xfrm>
            <a:off x="1454181" y="5192186"/>
            <a:ext cx="610946" cy="2349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8" name="Picture 7" descr="Text, letter&#10;&#10;Description automatically generated">
            <a:extLst>
              <a:ext uri="{FF2B5EF4-FFF2-40B4-BE49-F238E27FC236}">
                <a16:creationId xmlns:a16="http://schemas.microsoft.com/office/drawing/2014/main" id="{199EDBBC-BFC1-49C2-A372-BEEBD975119A}"/>
              </a:ext>
            </a:extLst>
          </p:cNvPr>
          <p:cNvPicPr>
            <a:picLocks noChangeAspect="1"/>
          </p:cNvPicPr>
          <p:nvPr/>
        </p:nvPicPr>
        <p:blipFill>
          <a:blip r:embed="rId3"/>
          <a:stretch>
            <a:fillRect/>
          </a:stretch>
        </p:blipFill>
        <p:spPr>
          <a:xfrm>
            <a:off x="2421356" y="1012825"/>
            <a:ext cx="1927849" cy="3429000"/>
          </a:xfrm>
          <a:prstGeom prst="rect">
            <a:avLst/>
          </a:prstGeom>
          <a:ln>
            <a:noFill/>
          </a:ln>
          <a:effectLst>
            <a:outerShdw blurRad="190500" algn="tl" rotWithShape="0">
              <a:srgbClr val="000000">
                <a:alpha val="70000"/>
              </a:srgbClr>
            </a:outerShdw>
          </a:effectLst>
        </p:spPr>
      </p:pic>
      <p:pic>
        <p:nvPicPr>
          <p:cNvPr id="11" name="Picture 10" descr="Text, letter&#10;&#10;Description automatically generated">
            <a:extLst>
              <a:ext uri="{FF2B5EF4-FFF2-40B4-BE49-F238E27FC236}">
                <a16:creationId xmlns:a16="http://schemas.microsoft.com/office/drawing/2014/main" id="{01CC5853-A238-4B1A-BE0B-F0FA954D3149}"/>
              </a:ext>
            </a:extLst>
          </p:cNvPr>
          <p:cNvPicPr>
            <a:picLocks noChangeAspect="1"/>
          </p:cNvPicPr>
          <p:nvPr/>
        </p:nvPicPr>
        <p:blipFill>
          <a:blip r:embed="rId4"/>
          <a:stretch>
            <a:fillRect/>
          </a:stretch>
        </p:blipFill>
        <p:spPr>
          <a:xfrm>
            <a:off x="4292121" y="1450314"/>
            <a:ext cx="1927849" cy="3429001"/>
          </a:xfrm>
          <a:prstGeom prst="rect">
            <a:avLst/>
          </a:prstGeom>
          <a:ln>
            <a:noFill/>
          </a:ln>
          <a:effectLst>
            <a:outerShdw blurRad="190500" algn="tl" rotWithShape="0">
              <a:srgbClr val="000000">
                <a:alpha val="70000"/>
              </a:srgbClr>
            </a:outerShdw>
          </a:effectLst>
        </p:spPr>
      </p:pic>
      <p:pic>
        <p:nvPicPr>
          <p:cNvPr id="18" name="Picture 17" descr="Text, letter&#10;&#10;Description automatically generated">
            <a:extLst>
              <a:ext uri="{FF2B5EF4-FFF2-40B4-BE49-F238E27FC236}">
                <a16:creationId xmlns:a16="http://schemas.microsoft.com/office/drawing/2014/main" id="{9DCF1436-9394-4E3D-B8A7-4907FEF3A88A}"/>
              </a:ext>
            </a:extLst>
          </p:cNvPr>
          <p:cNvPicPr>
            <a:picLocks noChangeAspect="1"/>
          </p:cNvPicPr>
          <p:nvPr/>
        </p:nvPicPr>
        <p:blipFill>
          <a:blip r:embed="rId5"/>
          <a:stretch>
            <a:fillRect/>
          </a:stretch>
        </p:blipFill>
        <p:spPr>
          <a:xfrm>
            <a:off x="6189318" y="1978685"/>
            <a:ext cx="1927849" cy="3429001"/>
          </a:xfrm>
          <a:prstGeom prst="rect">
            <a:avLst/>
          </a:prstGeom>
          <a:ln>
            <a:noFill/>
          </a:ln>
          <a:effectLst>
            <a:outerShdw blurRad="190500" algn="tl" rotWithShape="0">
              <a:srgbClr val="000000">
                <a:alpha val="70000"/>
              </a:srgbClr>
            </a:outerShdw>
          </a:effectLst>
        </p:spPr>
      </p:pic>
      <p:pic>
        <p:nvPicPr>
          <p:cNvPr id="20" name="Picture 19" descr="Text, letter&#10;&#10;Description automatically generated">
            <a:extLst>
              <a:ext uri="{FF2B5EF4-FFF2-40B4-BE49-F238E27FC236}">
                <a16:creationId xmlns:a16="http://schemas.microsoft.com/office/drawing/2014/main" id="{9ED5389A-A1E6-414F-95BA-1C789A1E819A}"/>
              </a:ext>
            </a:extLst>
          </p:cNvPr>
          <p:cNvPicPr>
            <a:picLocks noChangeAspect="1"/>
          </p:cNvPicPr>
          <p:nvPr/>
        </p:nvPicPr>
        <p:blipFill>
          <a:blip r:embed="rId6"/>
          <a:stretch>
            <a:fillRect/>
          </a:stretch>
        </p:blipFill>
        <p:spPr>
          <a:xfrm>
            <a:off x="8086515" y="2944545"/>
            <a:ext cx="1927849" cy="3429001"/>
          </a:xfrm>
          <a:prstGeom prst="rect">
            <a:avLst/>
          </a:prstGeom>
          <a:ln>
            <a:noFill/>
          </a:ln>
          <a:effectLst>
            <a:outerShdw blurRad="190500" algn="tl" rotWithShape="0">
              <a:srgbClr val="000000">
                <a:alpha val="70000"/>
              </a:srgbClr>
            </a:outerShdw>
          </a:effectLst>
        </p:spPr>
      </p:pic>
      <p:pic>
        <p:nvPicPr>
          <p:cNvPr id="22" name="Picture 21" descr="Text&#10;&#10;Description automatically generated">
            <a:extLst>
              <a:ext uri="{FF2B5EF4-FFF2-40B4-BE49-F238E27FC236}">
                <a16:creationId xmlns:a16="http://schemas.microsoft.com/office/drawing/2014/main" id="{7769EE75-006B-4884-B202-6EEA46BE0415}"/>
              </a:ext>
            </a:extLst>
          </p:cNvPr>
          <p:cNvPicPr>
            <a:picLocks noChangeAspect="1"/>
          </p:cNvPicPr>
          <p:nvPr/>
        </p:nvPicPr>
        <p:blipFill>
          <a:blip r:embed="rId7"/>
          <a:stretch>
            <a:fillRect/>
          </a:stretch>
        </p:blipFill>
        <p:spPr>
          <a:xfrm>
            <a:off x="9983712" y="3558858"/>
            <a:ext cx="1775525" cy="31580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356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D140324-085A-E041-8833-0B21C0D08062}"/>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 Placeholder 15">
            <a:extLst>
              <a:ext uri="{FF2B5EF4-FFF2-40B4-BE49-F238E27FC236}">
                <a16:creationId xmlns:a16="http://schemas.microsoft.com/office/drawing/2014/main" id="{941C9393-17D1-5849-88AF-1D76A5BE9B22}"/>
              </a:ext>
            </a:extLst>
          </p:cNvPr>
          <p:cNvSpPr txBox="1">
            <a:spLocks/>
          </p:cNvSpPr>
          <p:nvPr/>
        </p:nvSpPr>
        <p:spPr>
          <a:xfrm>
            <a:off x="348528" y="481013"/>
            <a:ext cx="3471632" cy="530352"/>
          </a:xfrm>
          <a:prstGeom prst="rect">
            <a:avLst/>
          </a:prstGeom>
        </p:spPr>
        <p:txBody>
          <a:bodyPr vert="horz" lIns="91440" tIns="45720" rIns="91440" bIns="45720" rtlCol="0" anchor="ctr">
            <a:no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ESTA Mobile App – Home Page</a:t>
            </a:r>
          </a:p>
        </p:txBody>
      </p:sp>
      <p:sp>
        <p:nvSpPr>
          <p:cNvPr id="11" name="TextBox 10">
            <a:extLst>
              <a:ext uri="{FF2B5EF4-FFF2-40B4-BE49-F238E27FC236}">
                <a16:creationId xmlns:a16="http://schemas.microsoft.com/office/drawing/2014/main" id="{9C3E9017-D723-F644-9CA5-18D6C4F774EB}"/>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grpSp>
        <p:nvGrpSpPr>
          <p:cNvPr id="23" name="Group 22">
            <a:extLst>
              <a:ext uri="{FF2B5EF4-FFF2-40B4-BE49-F238E27FC236}">
                <a16:creationId xmlns:a16="http://schemas.microsoft.com/office/drawing/2014/main" id="{4BE2F99C-DC67-4635-AF4C-FC1700601C76}"/>
              </a:ext>
            </a:extLst>
          </p:cNvPr>
          <p:cNvGrpSpPr/>
          <p:nvPr/>
        </p:nvGrpSpPr>
        <p:grpSpPr>
          <a:xfrm>
            <a:off x="4797896" y="1088730"/>
            <a:ext cx="2596208" cy="5110157"/>
            <a:chOff x="3217693" y="1082382"/>
            <a:chExt cx="2596208" cy="500273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472" y="1198263"/>
              <a:ext cx="2443429" cy="4886857"/>
            </a:xfrm>
            <a:prstGeom prst="rect">
              <a:avLst/>
            </a:prstGeom>
            <a:ln>
              <a:noFill/>
            </a:ln>
            <a:effectLst>
              <a:outerShdw blurRad="190500" algn="tl" rotWithShape="0">
                <a:srgbClr val="000000">
                  <a:alpha val="70000"/>
                </a:srgbClr>
              </a:outerShdw>
            </a:effectLst>
          </p:spPr>
        </p:pic>
        <p:sp>
          <p:nvSpPr>
            <p:cNvPr id="17" name="Oval 16">
              <a:extLst>
                <a:ext uri="{FF2B5EF4-FFF2-40B4-BE49-F238E27FC236}">
                  <a16:creationId xmlns:a16="http://schemas.microsoft.com/office/drawing/2014/main" id="{8627AF26-D800-4793-9E65-5A7BF239EB6F}"/>
                </a:ext>
              </a:extLst>
            </p:cNvPr>
            <p:cNvSpPr/>
            <p:nvPr/>
          </p:nvSpPr>
          <p:spPr>
            <a:xfrm>
              <a:off x="3217693" y="1082382"/>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a:t>
              </a:r>
              <a:endParaRPr lang="en-US" b="1" dirty="0">
                <a:solidFill>
                  <a:schemeClr val="tx1"/>
                </a:solidFill>
              </a:endParaRPr>
            </a:p>
          </p:txBody>
        </p:sp>
      </p:grpSp>
      <p:pic>
        <p:nvPicPr>
          <p:cNvPr id="10" name="Picture 9">
            <a:extLst>
              <a:ext uri="{FF2B5EF4-FFF2-40B4-BE49-F238E27FC236}">
                <a16:creationId xmlns:a16="http://schemas.microsoft.com/office/drawing/2014/main" id="{E379DB07-F9CE-3CCD-EC92-CB05A339B52E}"/>
              </a:ext>
            </a:extLst>
          </p:cNvPr>
          <p:cNvPicPr>
            <a:picLocks noChangeAspect="1"/>
          </p:cNvPicPr>
          <p:nvPr/>
        </p:nvPicPr>
        <p:blipFill>
          <a:blip r:embed="rId3"/>
          <a:stretch>
            <a:fillRect/>
          </a:stretch>
        </p:blipFill>
        <p:spPr>
          <a:xfrm>
            <a:off x="1496226" y="1251893"/>
            <a:ext cx="2457450" cy="4895850"/>
          </a:xfrm>
          <a:prstGeom prst="rect">
            <a:avLst/>
          </a:prstGeom>
          <a:ln>
            <a:noFill/>
          </a:ln>
          <a:effectLst>
            <a:outerShdw blurRad="190500" algn="tl" rotWithShape="0">
              <a:srgbClr val="000000">
                <a:alpha val="70000"/>
              </a:srgbClr>
            </a:outerShdw>
          </a:effectLst>
        </p:spPr>
      </p:pic>
      <p:grpSp>
        <p:nvGrpSpPr>
          <p:cNvPr id="14" name="Group 13">
            <a:extLst>
              <a:ext uri="{FF2B5EF4-FFF2-40B4-BE49-F238E27FC236}">
                <a16:creationId xmlns:a16="http://schemas.microsoft.com/office/drawing/2014/main" id="{5972D341-60A7-0D89-1A18-C0C03A4CEF19}"/>
              </a:ext>
            </a:extLst>
          </p:cNvPr>
          <p:cNvGrpSpPr/>
          <p:nvPr/>
        </p:nvGrpSpPr>
        <p:grpSpPr>
          <a:xfrm>
            <a:off x="8350296" y="1200748"/>
            <a:ext cx="2447925" cy="4998143"/>
            <a:chOff x="8350296" y="1200748"/>
            <a:chExt cx="2447925" cy="4998143"/>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296" y="1200748"/>
              <a:ext cx="2446603" cy="4998143"/>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E54CD0E4-F3EF-5C3B-A099-4B95EA12FC43}"/>
                </a:ext>
              </a:extLst>
            </p:cNvPr>
            <p:cNvPicPr>
              <a:picLocks noChangeAspect="1"/>
            </p:cNvPicPr>
            <p:nvPr/>
          </p:nvPicPr>
          <p:blipFill>
            <a:blip r:embed="rId5"/>
            <a:stretch>
              <a:fillRect/>
            </a:stretch>
          </p:blipFill>
          <p:spPr>
            <a:xfrm>
              <a:off x="8350296" y="1200748"/>
              <a:ext cx="2447925" cy="4629150"/>
            </a:xfrm>
            <a:prstGeom prst="rect">
              <a:avLst/>
            </a:prstGeom>
          </p:spPr>
        </p:pic>
      </p:grpSp>
      <p:sp>
        <p:nvSpPr>
          <p:cNvPr id="22" name="Oval 21">
            <a:extLst>
              <a:ext uri="{FF2B5EF4-FFF2-40B4-BE49-F238E27FC236}">
                <a16:creationId xmlns:a16="http://schemas.microsoft.com/office/drawing/2014/main" id="{C33C3454-DA76-48A2-827A-86A41A6A49DB}"/>
              </a:ext>
            </a:extLst>
          </p:cNvPr>
          <p:cNvSpPr/>
          <p:nvPr/>
        </p:nvSpPr>
        <p:spPr>
          <a:xfrm>
            <a:off x="8264451" y="1099808"/>
            <a:ext cx="223944" cy="23673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a:t>
            </a:r>
            <a:endParaRPr lang="en-US" b="1" dirty="0">
              <a:solidFill>
                <a:schemeClr val="tx1"/>
              </a:solidFill>
            </a:endParaRPr>
          </a:p>
        </p:txBody>
      </p:sp>
    </p:spTree>
    <p:extLst>
      <p:ext uri="{BB962C8B-B14F-4D97-AF65-F5344CB8AC3E}">
        <p14:creationId xmlns:p14="http://schemas.microsoft.com/office/powerpoint/2010/main" val="18776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2EFB87-1BC2-EA5C-7F1F-1966D8D68434}"/>
              </a:ext>
            </a:extLst>
          </p:cNvPr>
          <p:cNvPicPr>
            <a:picLocks noChangeAspect="1"/>
          </p:cNvPicPr>
          <p:nvPr/>
        </p:nvPicPr>
        <p:blipFill>
          <a:blip r:embed="rId3"/>
          <a:stretch>
            <a:fillRect/>
          </a:stretch>
        </p:blipFill>
        <p:spPr>
          <a:xfrm>
            <a:off x="430857" y="1581898"/>
            <a:ext cx="2457450" cy="4886325"/>
          </a:xfrm>
          <a:prstGeom prst="rect">
            <a:avLst/>
          </a:prstGeom>
          <a:ln>
            <a:noFill/>
          </a:ln>
          <a:effectLst>
            <a:outerShdw blurRad="190500" algn="tl" rotWithShape="0">
              <a:srgbClr val="000000">
                <a:alpha val="70000"/>
              </a:srgbClr>
            </a:outerShdw>
          </a:effectLst>
        </p:spPr>
      </p:pic>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7" y="570497"/>
            <a:ext cx="7989939"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Home Page </a:t>
            </a:r>
            <a:r>
              <a:rPr lang="en-US" sz="2000" b="1" dirty="0">
                <a:solidFill>
                  <a:schemeClr val="accent1">
                    <a:lumMod val="50000"/>
                  </a:schemeClr>
                </a:solidFill>
                <a:sym typeface="Wingdings" panose="05000000000000000000" pitchFamily="2" charset="2"/>
              </a:rPr>
              <a:t> GET STARTED (When NFC is turned off/Not Supported)</a:t>
            </a:r>
            <a:endParaRPr lang="en-US" sz="2000" b="1" dirty="0">
              <a:solidFill>
                <a:schemeClr val="accent1">
                  <a:lumMod val="50000"/>
                </a:schemeClr>
              </a:solidFill>
            </a:endParaRP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375" y="1581367"/>
            <a:ext cx="2782546" cy="4886856"/>
          </a:xfrm>
          <a:prstGeom prst="rect">
            <a:avLst/>
          </a:prstGeom>
          <a:ln>
            <a:noFill/>
          </a:ln>
          <a:effectLst>
            <a:outerShdw blurRad="190500" algn="tl" rotWithShape="0">
              <a:srgbClr val="000000">
                <a:alpha val="70000"/>
              </a:srgbClr>
            </a:outerShdw>
          </a:effectLst>
        </p:spPr>
      </p:pic>
      <p:sp>
        <p:nvSpPr>
          <p:cNvPr id="11" name="Rounded Rectangle 10"/>
          <p:cNvSpPr/>
          <p:nvPr/>
        </p:nvSpPr>
        <p:spPr>
          <a:xfrm>
            <a:off x="335479" y="934251"/>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44211" y="940161"/>
            <a:ext cx="8455973" cy="461665"/>
          </a:xfrm>
          <a:prstGeom prst="rect">
            <a:avLst/>
          </a:prstGeom>
        </p:spPr>
        <p:txBody>
          <a:bodyPr wrap="square">
            <a:spAutoFit/>
          </a:bodyPr>
          <a:lstStyle/>
          <a:p>
            <a:r>
              <a:rPr lang="en-US" sz="1200" b="1" dirty="0"/>
              <a:t>Near Field Communication (NFC)</a:t>
            </a:r>
            <a:r>
              <a:rPr lang="en-US" sz="1200" dirty="0"/>
              <a:t>, allows users to scan the passport </a:t>
            </a:r>
            <a:r>
              <a:rPr lang="en-US" sz="1200" dirty="0" err="1"/>
              <a:t>eChip</a:t>
            </a:r>
            <a:r>
              <a:rPr lang="en-US" sz="1200" dirty="0"/>
              <a:t> to extract passenger data located either in the front/ back of the passport.</a:t>
            </a:r>
          </a:p>
        </p:txBody>
      </p:sp>
      <p:grpSp>
        <p:nvGrpSpPr>
          <p:cNvPr id="13" name="Group 12">
            <a:extLst>
              <a:ext uri="{FF2B5EF4-FFF2-40B4-BE49-F238E27FC236}">
                <a16:creationId xmlns:a16="http://schemas.microsoft.com/office/drawing/2014/main" id="{C2A4497C-0D88-48F7-BD84-FEA0EB006E0C}"/>
              </a:ext>
            </a:extLst>
          </p:cNvPr>
          <p:cNvGrpSpPr/>
          <p:nvPr/>
        </p:nvGrpSpPr>
        <p:grpSpPr>
          <a:xfrm>
            <a:off x="9190292" y="2180526"/>
            <a:ext cx="2630463" cy="3489831"/>
            <a:chOff x="6969289" y="1764843"/>
            <a:chExt cx="4712677" cy="3800687"/>
          </a:xfrm>
        </p:grpSpPr>
        <p:sp>
          <p:nvSpPr>
            <p:cNvPr id="16" name="TextBox 15">
              <a:extLst>
                <a:ext uri="{FF2B5EF4-FFF2-40B4-BE49-F238E27FC236}">
                  <a16:creationId xmlns:a16="http://schemas.microsoft.com/office/drawing/2014/main" id="{4C3D7594-C469-4F72-8AFF-04DA9B928088}"/>
                </a:ext>
              </a:extLst>
            </p:cNvPr>
            <p:cNvSpPr txBox="1"/>
            <p:nvPr/>
          </p:nvSpPr>
          <p:spPr>
            <a:xfrm>
              <a:off x="7209691" y="1987803"/>
              <a:ext cx="4354965" cy="3385436"/>
            </a:xfrm>
            <a:prstGeom prst="rect">
              <a:avLst/>
            </a:prstGeom>
            <a:noFill/>
            <a:ln>
              <a:noFill/>
            </a:ln>
          </p:spPr>
          <p:txBody>
            <a:bodyPr wrap="square" rtlCol="0">
              <a:spAutoFit/>
            </a:bodyPr>
            <a:lstStyle/>
            <a:p>
              <a:r>
                <a:rPr lang="en-US" sz="1400" dirty="0">
                  <a:solidFill>
                    <a:schemeClr val="accent4">
                      <a:lumMod val="75000"/>
                    </a:schemeClr>
                  </a:solidFill>
                </a:rPr>
                <a:t>A Mobile Device with a Near Field Communication (NFC) capability is required to scan the Passport E-Chip when applying for a new application using the ESTA Mobile App.  </a:t>
              </a:r>
            </a:p>
            <a:p>
              <a:r>
                <a:rPr lang="en-US" sz="1400" dirty="0">
                  <a:solidFill>
                    <a:schemeClr val="accent4">
                      <a:lumMod val="75000"/>
                    </a:schemeClr>
                  </a:solidFill>
                </a:rPr>
                <a:t>The ESTA Mobile App checks if the mobile device has the NFC capability and allows the user to turn on the NFC setting or display a message ‘Unsupported Device’ if the mobile device does not have the NFC capability.</a:t>
              </a:r>
            </a:p>
          </p:txBody>
        </p:sp>
        <p:sp>
          <p:nvSpPr>
            <p:cNvPr id="17" name="Rounded Rectangle 8">
              <a:extLst>
                <a:ext uri="{FF2B5EF4-FFF2-40B4-BE49-F238E27FC236}">
                  <a16:creationId xmlns:a16="http://schemas.microsoft.com/office/drawing/2014/main" id="{CB1E0C3F-D7AF-4F25-A229-CA91F1EEA9F4}"/>
                </a:ext>
              </a:extLst>
            </p:cNvPr>
            <p:cNvSpPr/>
            <p:nvPr/>
          </p:nvSpPr>
          <p:spPr>
            <a:xfrm>
              <a:off x="6969289" y="1764843"/>
              <a:ext cx="4712677" cy="380068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05195667-FF45-4A5A-B5C1-886C275951FA}"/>
              </a:ext>
            </a:extLst>
          </p:cNvPr>
          <p:cNvGrpSpPr/>
          <p:nvPr/>
        </p:nvGrpSpPr>
        <p:grpSpPr>
          <a:xfrm>
            <a:off x="6098989" y="1581367"/>
            <a:ext cx="2748857" cy="4886856"/>
            <a:chOff x="5998321" y="1581367"/>
            <a:chExt cx="2748857" cy="4886856"/>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321" y="1581367"/>
              <a:ext cx="2748856" cy="4886856"/>
            </a:xfrm>
            <a:prstGeom prst="rect">
              <a:avLst/>
            </a:prstGeom>
            <a:ln>
              <a:noFill/>
            </a:ln>
            <a:effectLst>
              <a:outerShdw blurRad="190500" algn="tl" rotWithShape="0">
                <a:srgbClr val="000000">
                  <a:alpha val="70000"/>
                </a:srgbClr>
              </a:outerShdw>
            </a:effectLst>
          </p:spPr>
        </p:pic>
        <p:pic>
          <p:nvPicPr>
            <p:cNvPr id="18" name="Picture 17" descr="Graphical user interface, text, application&#10;&#10;Description automatically generated">
              <a:extLst>
                <a:ext uri="{FF2B5EF4-FFF2-40B4-BE49-F238E27FC236}">
                  <a16:creationId xmlns:a16="http://schemas.microsoft.com/office/drawing/2014/main" id="{916F910F-11F1-4279-A926-494B8E30BEE0}"/>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998784" y="1605378"/>
              <a:ext cx="2748394" cy="4533717"/>
            </a:xfrm>
            <a:prstGeom prst="rect">
              <a:avLst/>
            </a:prstGeom>
            <a:noFill/>
            <a:ln>
              <a:noFill/>
            </a:ln>
          </p:spPr>
        </p:pic>
      </p:grpSp>
      <p:sp>
        <p:nvSpPr>
          <p:cNvPr id="27" name="Rectangle 26">
            <a:extLst>
              <a:ext uri="{FF2B5EF4-FFF2-40B4-BE49-F238E27FC236}">
                <a16:creationId xmlns:a16="http://schemas.microsoft.com/office/drawing/2014/main" id="{42075D0B-5BCF-425F-BC2F-B7525F1502A3}"/>
              </a:ext>
            </a:extLst>
          </p:cNvPr>
          <p:cNvSpPr/>
          <p:nvPr/>
        </p:nvSpPr>
        <p:spPr>
          <a:xfrm>
            <a:off x="1175471" y="5043848"/>
            <a:ext cx="982244" cy="314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65955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69C80E-ABF1-2276-9D34-A61067127959}"/>
              </a:ext>
            </a:extLst>
          </p:cNvPr>
          <p:cNvPicPr>
            <a:picLocks noChangeAspect="1"/>
          </p:cNvPicPr>
          <p:nvPr/>
        </p:nvPicPr>
        <p:blipFill>
          <a:blip r:embed="rId3"/>
          <a:stretch>
            <a:fillRect/>
          </a:stretch>
        </p:blipFill>
        <p:spPr>
          <a:xfrm>
            <a:off x="373096" y="1622543"/>
            <a:ext cx="2457450" cy="4886325"/>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9DF5BD8F-F683-4C69-8444-6C4D9F75D0A3}"/>
              </a:ext>
            </a:extLst>
          </p:cNvPr>
          <p:cNvPicPr>
            <a:picLocks noChangeAspect="1"/>
          </p:cNvPicPr>
          <p:nvPr/>
        </p:nvPicPr>
        <p:blipFill>
          <a:blip r:embed="rId4"/>
          <a:stretch>
            <a:fillRect/>
          </a:stretch>
        </p:blipFill>
        <p:spPr>
          <a:xfrm>
            <a:off x="5931443" y="1631561"/>
            <a:ext cx="2747461" cy="4886274"/>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DBA2FB8B-F3CD-4359-834F-8C262E2044CB}"/>
              </a:ext>
            </a:extLst>
          </p:cNvPr>
          <p:cNvPicPr>
            <a:picLocks noChangeAspect="1"/>
          </p:cNvPicPr>
          <p:nvPr/>
        </p:nvPicPr>
        <p:blipFill>
          <a:blip r:embed="rId5"/>
          <a:stretch>
            <a:fillRect/>
          </a:stretch>
        </p:blipFill>
        <p:spPr>
          <a:xfrm>
            <a:off x="2993093" y="1631561"/>
            <a:ext cx="2777887" cy="4890327"/>
          </a:xfrm>
          <a:prstGeom prst="rect">
            <a:avLst/>
          </a:prstGeom>
          <a:ln>
            <a:noFill/>
          </a:ln>
          <a:effectLst>
            <a:outerShdw blurRad="190500" algn="tl" rotWithShape="0">
              <a:srgbClr val="000000">
                <a:alpha val="70000"/>
              </a:srgbClr>
            </a:outerShdw>
          </a:effectLst>
        </p:spPr>
      </p:pic>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3365802"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Home Page </a:t>
            </a:r>
            <a:r>
              <a:rPr lang="en-US" sz="2000" b="1" dirty="0">
                <a:solidFill>
                  <a:schemeClr val="accent1">
                    <a:lumMod val="50000"/>
                  </a:schemeClr>
                </a:solidFill>
                <a:sym typeface="Wingdings" panose="05000000000000000000" pitchFamily="2" charset="2"/>
              </a:rPr>
              <a:t> GET STARTED</a:t>
            </a:r>
            <a:endParaRPr lang="en-US" sz="2000" b="1" dirty="0">
              <a:solidFill>
                <a:schemeClr val="accent1">
                  <a:lumMod val="50000"/>
                </a:schemeClr>
              </a:solidFill>
            </a:endParaRP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grpSp>
        <p:nvGrpSpPr>
          <p:cNvPr id="14" name="Group 13">
            <a:extLst>
              <a:ext uri="{FF2B5EF4-FFF2-40B4-BE49-F238E27FC236}">
                <a16:creationId xmlns:a16="http://schemas.microsoft.com/office/drawing/2014/main" id="{81A89B84-2925-45A5-A9B2-CD902BE12C7E}"/>
              </a:ext>
            </a:extLst>
          </p:cNvPr>
          <p:cNvGrpSpPr/>
          <p:nvPr/>
        </p:nvGrpSpPr>
        <p:grpSpPr>
          <a:xfrm>
            <a:off x="8830093" y="1622543"/>
            <a:ext cx="2457414" cy="4886856"/>
            <a:chOff x="8771370" y="1639321"/>
            <a:chExt cx="2457414" cy="4886856"/>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5647" y="1639903"/>
              <a:ext cx="2443137" cy="4886274"/>
            </a:xfrm>
            <a:prstGeom prst="rect">
              <a:avLst/>
            </a:prstGeom>
            <a:ln>
              <a:noFill/>
            </a:ln>
            <a:effectLst>
              <a:outerShdw blurRad="190500" algn="tl" rotWithShape="0">
                <a:srgbClr val="000000">
                  <a:alpha val="70000"/>
                </a:srgbClr>
              </a:outerShdw>
            </a:effectLst>
          </p:spPr>
        </p:pic>
        <p:pic>
          <p:nvPicPr>
            <p:cNvPr id="7" name="Picture 6" descr="A picture containing diagram&#10;&#10;Description automatically generated">
              <a:extLst>
                <a:ext uri="{FF2B5EF4-FFF2-40B4-BE49-F238E27FC236}">
                  <a16:creationId xmlns:a16="http://schemas.microsoft.com/office/drawing/2014/main" id="{99E2075F-5020-468E-AA23-0483B3A0D2F6}"/>
                </a:ext>
              </a:extLst>
            </p:cNvPr>
            <p:cNvPicPr>
              <a:picLocks noChangeAspect="1"/>
            </p:cNvPicPr>
            <p:nvPr/>
          </p:nvPicPr>
          <p:blipFill>
            <a:blip r:embed="rId7"/>
            <a:stretch>
              <a:fillRect/>
            </a:stretch>
          </p:blipFill>
          <p:spPr>
            <a:xfrm>
              <a:off x="8771370" y="1639321"/>
              <a:ext cx="2454912" cy="4585310"/>
            </a:xfrm>
            <a:prstGeom prst="rect">
              <a:avLst/>
            </a:prstGeom>
          </p:spPr>
        </p:pic>
        <p:sp>
          <p:nvSpPr>
            <p:cNvPr id="11" name="Rectangle 10"/>
            <p:cNvSpPr/>
            <p:nvPr/>
          </p:nvSpPr>
          <p:spPr>
            <a:xfrm>
              <a:off x="9321085" y="5624798"/>
              <a:ext cx="1355482" cy="314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9" name="Rounded Rectangle 8"/>
          <p:cNvSpPr/>
          <p:nvPr/>
        </p:nvSpPr>
        <p:spPr>
          <a:xfrm>
            <a:off x="335479" y="934251"/>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35479" y="951262"/>
            <a:ext cx="8287555" cy="400110"/>
          </a:xfrm>
          <a:prstGeom prst="rect">
            <a:avLst/>
          </a:prstGeom>
          <a:noFill/>
        </p:spPr>
        <p:txBody>
          <a:bodyPr wrap="square" rtlCol="0">
            <a:spAutoFit/>
          </a:bodyPr>
          <a:lstStyle/>
          <a:p>
            <a:r>
              <a:rPr lang="en-US" sz="2000" dirty="0"/>
              <a:t>The </a:t>
            </a:r>
            <a:r>
              <a:rPr lang="en-US" sz="2000" b="1" dirty="0"/>
              <a:t>“GET STARTED” </a:t>
            </a:r>
            <a:r>
              <a:rPr lang="en-US" sz="2000" dirty="0"/>
              <a:t>option enables the user to fill out a new application</a:t>
            </a:r>
            <a:r>
              <a:rPr lang="en-US" sz="1200" dirty="0"/>
              <a:t>.</a:t>
            </a:r>
          </a:p>
        </p:txBody>
      </p:sp>
      <p:sp>
        <p:nvSpPr>
          <p:cNvPr id="19" name="Rectangle 18">
            <a:extLst>
              <a:ext uri="{FF2B5EF4-FFF2-40B4-BE49-F238E27FC236}">
                <a16:creationId xmlns:a16="http://schemas.microsoft.com/office/drawing/2014/main" id="{06B4E818-9555-4DD6-86C4-84E6F34780BC}"/>
              </a:ext>
            </a:extLst>
          </p:cNvPr>
          <p:cNvSpPr/>
          <p:nvPr/>
        </p:nvSpPr>
        <p:spPr>
          <a:xfrm>
            <a:off x="1109996" y="5071393"/>
            <a:ext cx="982244" cy="314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2130367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Passport Scan (MRZ)</a:t>
            </a:r>
          </a:p>
        </p:txBody>
      </p:sp>
      <p:sp>
        <p:nvSpPr>
          <p:cNvPr id="4" name="TextBox 3">
            <a:extLst>
              <a:ext uri="{FF2B5EF4-FFF2-40B4-BE49-F238E27FC236}">
                <a16:creationId xmlns:a16="http://schemas.microsoft.com/office/drawing/2014/main" id="{F4431626-35C7-214D-AC90-A640743F86DF}"/>
              </a:ext>
            </a:extLst>
          </p:cNvPr>
          <p:cNvSpPr txBox="1"/>
          <p:nvPr/>
        </p:nvSpPr>
        <p:spPr>
          <a:xfrm>
            <a:off x="232708" y="6659158"/>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9" name="Rounded Rectangle 8"/>
          <p:cNvSpPr/>
          <p:nvPr/>
        </p:nvSpPr>
        <p:spPr>
          <a:xfrm>
            <a:off x="279247" y="968916"/>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21374" y="993327"/>
            <a:ext cx="8455973" cy="461665"/>
          </a:xfrm>
          <a:prstGeom prst="rect">
            <a:avLst/>
          </a:prstGeom>
        </p:spPr>
        <p:txBody>
          <a:bodyPr wrap="square">
            <a:spAutoFit/>
          </a:bodyPr>
          <a:lstStyle/>
          <a:p>
            <a:r>
              <a:rPr lang="en-US" sz="1200" b="1" dirty="0"/>
              <a:t>Machine Readable Zone(MRZ)</a:t>
            </a:r>
            <a:r>
              <a:rPr lang="en-US" sz="1200" dirty="0"/>
              <a:t>, allows users to scan the identification page of the passport to read “Passport Details” -&gt; Auto populate “Passport Details” page. This information is also needed to open the </a:t>
            </a:r>
            <a:r>
              <a:rPr lang="en-US" sz="1200" dirty="0" err="1"/>
              <a:t>eChip</a:t>
            </a:r>
            <a:r>
              <a:rPr lang="en-US" sz="1200" dirty="0"/>
              <a:t>.</a:t>
            </a:r>
          </a:p>
        </p:txBody>
      </p:sp>
      <p:grpSp>
        <p:nvGrpSpPr>
          <p:cNvPr id="7" name="Group 6">
            <a:extLst>
              <a:ext uri="{FF2B5EF4-FFF2-40B4-BE49-F238E27FC236}">
                <a16:creationId xmlns:a16="http://schemas.microsoft.com/office/drawing/2014/main" id="{4F9C0F59-2B93-4788-841D-84E3B1B3D86A}"/>
              </a:ext>
            </a:extLst>
          </p:cNvPr>
          <p:cNvGrpSpPr/>
          <p:nvPr/>
        </p:nvGrpSpPr>
        <p:grpSpPr>
          <a:xfrm>
            <a:off x="4913592" y="1631459"/>
            <a:ext cx="2443137" cy="4886274"/>
            <a:chOff x="2830350" y="1635510"/>
            <a:chExt cx="2443137" cy="4886274"/>
          </a:xfrm>
        </p:grpSpPr>
        <p:pic>
          <p:nvPicPr>
            <p:cNvPr id="10" name="Picture 9"/>
            <p:cNvPicPr/>
            <p:nvPr/>
          </p:nvPicPr>
          <p:blipFill>
            <a:blip r:embed="rId3"/>
            <a:stretch>
              <a:fillRect/>
            </a:stretch>
          </p:blipFill>
          <p:spPr>
            <a:xfrm>
              <a:off x="2830350" y="1635510"/>
              <a:ext cx="2443137" cy="4886274"/>
            </a:xfrm>
            <a:prstGeom prst="rect">
              <a:avLst/>
            </a:prstGeom>
            <a:ln>
              <a:noFill/>
            </a:ln>
            <a:effectLst>
              <a:outerShdw blurRad="190500" algn="tl" rotWithShape="0">
                <a:srgbClr val="000000">
                  <a:alpha val="70000"/>
                </a:srgbClr>
              </a:outerShdw>
            </a:effectLst>
          </p:spPr>
        </p:pic>
        <p:sp>
          <p:nvSpPr>
            <p:cNvPr id="16" name="Rectangle 15">
              <a:extLst>
                <a:ext uri="{FF2B5EF4-FFF2-40B4-BE49-F238E27FC236}">
                  <a16:creationId xmlns:a16="http://schemas.microsoft.com/office/drawing/2014/main" id="{67E2C4CB-F3C6-4159-B498-32FA03A31EEF}"/>
                </a:ext>
              </a:extLst>
            </p:cNvPr>
            <p:cNvSpPr/>
            <p:nvPr/>
          </p:nvSpPr>
          <p:spPr>
            <a:xfrm>
              <a:off x="3320638" y="2558058"/>
              <a:ext cx="852854"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5089AB-402F-4476-86AE-C15F13A9DB85}"/>
                </a:ext>
              </a:extLst>
            </p:cNvPr>
            <p:cNvSpPr/>
            <p:nvPr/>
          </p:nvSpPr>
          <p:spPr>
            <a:xfrm>
              <a:off x="3320638" y="2796827"/>
              <a:ext cx="852854"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B95B2D-0845-4113-8E1F-998DFAF5248E}"/>
                </a:ext>
              </a:extLst>
            </p:cNvPr>
            <p:cNvSpPr/>
            <p:nvPr/>
          </p:nvSpPr>
          <p:spPr>
            <a:xfrm>
              <a:off x="2894210" y="4495151"/>
              <a:ext cx="1382225"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CB372B-EC60-4993-BA85-C93CD665F3F8}"/>
                </a:ext>
              </a:extLst>
            </p:cNvPr>
            <p:cNvSpPr/>
            <p:nvPr/>
          </p:nvSpPr>
          <p:spPr>
            <a:xfrm>
              <a:off x="2894210" y="4733920"/>
              <a:ext cx="2311211"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93C43F3-A339-445B-AB22-E84DDA9C23CE}"/>
              </a:ext>
            </a:extLst>
          </p:cNvPr>
          <p:cNvGrpSpPr/>
          <p:nvPr/>
        </p:nvGrpSpPr>
        <p:grpSpPr>
          <a:xfrm>
            <a:off x="1537263" y="1627121"/>
            <a:ext cx="2443137" cy="4886274"/>
            <a:chOff x="329581" y="1627121"/>
            <a:chExt cx="2443137" cy="4886274"/>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581" y="1627121"/>
              <a:ext cx="2443137" cy="4886274"/>
            </a:xfrm>
            <a:prstGeom prst="rect">
              <a:avLst/>
            </a:prstGeom>
            <a:ln>
              <a:noFill/>
            </a:ln>
            <a:effectLst>
              <a:outerShdw blurRad="190500" algn="tl" rotWithShape="0">
                <a:srgbClr val="000000">
                  <a:alpha val="70000"/>
                </a:srgbClr>
              </a:outerShdw>
            </a:effectLst>
          </p:spPr>
        </p:pic>
        <p:pic>
          <p:nvPicPr>
            <p:cNvPr id="13" name="Picture 12" descr="Graphical user interface, application&#10;&#10;Description automatically generated">
              <a:extLst>
                <a:ext uri="{FF2B5EF4-FFF2-40B4-BE49-F238E27FC236}">
                  <a16:creationId xmlns:a16="http://schemas.microsoft.com/office/drawing/2014/main" id="{A0832615-2BAC-4ADE-A0AC-C9594C3C3C9F}"/>
                </a:ext>
              </a:extLst>
            </p:cNvPr>
            <p:cNvPicPr>
              <a:picLocks noChangeAspect="1"/>
            </p:cNvPicPr>
            <p:nvPr/>
          </p:nvPicPr>
          <p:blipFill>
            <a:blip r:embed="rId5"/>
            <a:stretch>
              <a:fillRect/>
            </a:stretch>
          </p:blipFill>
          <p:spPr>
            <a:xfrm>
              <a:off x="331039" y="1631459"/>
              <a:ext cx="2441678" cy="4593172"/>
            </a:xfrm>
            <a:prstGeom prst="rect">
              <a:avLst/>
            </a:prstGeom>
          </p:spPr>
        </p:pic>
      </p:grpSp>
      <p:pic>
        <p:nvPicPr>
          <p:cNvPr id="15" name="Picture 14">
            <a:extLst>
              <a:ext uri="{FF2B5EF4-FFF2-40B4-BE49-F238E27FC236}">
                <a16:creationId xmlns:a16="http://schemas.microsoft.com/office/drawing/2014/main" id="{6D080723-375F-47B1-8BBD-92B51177DE2E}"/>
              </a:ext>
            </a:extLst>
          </p:cNvPr>
          <p:cNvPicPr>
            <a:picLocks noChangeAspect="1"/>
          </p:cNvPicPr>
          <p:nvPr/>
        </p:nvPicPr>
        <p:blipFill>
          <a:blip r:embed="rId6"/>
          <a:stretch>
            <a:fillRect/>
          </a:stretch>
        </p:blipFill>
        <p:spPr>
          <a:xfrm>
            <a:off x="8289921" y="1627121"/>
            <a:ext cx="2656783" cy="48906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8385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2527C23-B722-48CB-8224-F2B937937C7E}"/>
              </a:ext>
            </a:extLst>
          </p:cNvPr>
          <p:cNvPicPr>
            <a:picLocks noChangeAspect="1"/>
          </p:cNvPicPr>
          <p:nvPr/>
        </p:nvPicPr>
        <p:blipFill>
          <a:blip r:embed="rId3"/>
          <a:stretch>
            <a:fillRect/>
          </a:stretch>
        </p:blipFill>
        <p:spPr>
          <a:xfrm>
            <a:off x="9142505" y="1619038"/>
            <a:ext cx="2432583" cy="4885260"/>
          </a:xfrm>
          <a:prstGeom prst="rect">
            <a:avLst/>
          </a:prstGeom>
          <a:ln>
            <a:noFill/>
          </a:ln>
          <a:effectLst>
            <a:outerShdw blurRad="190500" algn="tl" rotWithShape="0">
              <a:srgbClr val="000000">
                <a:alpha val="70000"/>
              </a:srgbClr>
            </a:outerShdw>
          </a:effectLst>
        </p:spPr>
      </p:pic>
      <p:pic>
        <p:nvPicPr>
          <p:cNvPr id="13" name="Picture 12" descr="Graphical user interface, application&#10;&#10;Description automatically generated">
            <a:extLst>
              <a:ext uri="{FF2B5EF4-FFF2-40B4-BE49-F238E27FC236}">
                <a16:creationId xmlns:a16="http://schemas.microsoft.com/office/drawing/2014/main" id="{4AF3BE88-47FE-4ED0-8D8B-9B74947CB053}"/>
              </a:ext>
            </a:extLst>
          </p:cNvPr>
          <p:cNvPicPr>
            <a:picLocks noChangeAspect="1"/>
          </p:cNvPicPr>
          <p:nvPr/>
        </p:nvPicPr>
        <p:blipFill>
          <a:blip r:embed="rId4"/>
          <a:stretch>
            <a:fillRect/>
          </a:stretch>
        </p:blipFill>
        <p:spPr>
          <a:xfrm>
            <a:off x="6236707" y="1619038"/>
            <a:ext cx="2443428" cy="4885260"/>
          </a:xfrm>
          <a:prstGeom prst="rect">
            <a:avLst/>
          </a:prstGeom>
          <a:ln>
            <a:noFill/>
          </a:ln>
          <a:effectLst>
            <a:outerShdw blurRad="190500" algn="tl" rotWithShape="0">
              <a:srgbClr val="000000">
                <a:alpha val="70000"/>
              </a:srgbClr>
            </a:outerShdw>
          </a:effectLst>
        </p:spPr>
      </p:pic>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53694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E-Passport Chip Read (NFC Scan)</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9" name="Rectangle 8"/>
          <p:cNvSpPr/>
          <p:nvPr/>
        </p:nvSpPr>
        <p:spPr>
          <a:xfrm>
            <a:off x="321374" y="993327"/>
            <a:ext cx="8455973" cy="400110"/>
          </a:xfrm>
          <a:prstGeom prst="rect">
            <a:avLst/>
          </a:prstGeom>
        </p:spPr>
        <p:txBody>
          <a:bodyPr wrap="square">
            <a:spAutoFit/>
          </a:bodyPr>
          <a:lstStyle/>
          <a:p>
            <a:r>
              <a:rPr lang="en-US" sz="2000" b="1" dirty="0"/>
              <a:t>E-Chip</a:t>
            </a:r>
            <a:r>
              <a:rPr lang="en-US" sz="2000" dirty="0"/>
              <a:t>, contains data to enable the NFC Scan.</a:t>
            </a:r>
          </a:p>
        </p:txBody>
      </p:sp>
      <p:sp>
        <p:nvSpPr>
          <p:cNvPr id="12" name="Rounded Rectangle 11"/>
          <p:cNvSpPr/>
          <p:nvPr/>
        </p:nvSpPr>
        <p:spPr>
          <a:xfrm>
            <a:off x="279247" y="968916"/>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F36A6821-6508-4161-A1FA-E2D8BF71A039}"/>
              </a:ext>
            </a:extLst>
          </p:cNvPr>
          <p:cNvGrpSpPr/>
          <p:nvPr/>
        </p:nvGrpSpPr>
        <p:grpSpPr>
          <a:xfrm>
            <a:off x="446798" y="1619037"/>
            <a:ext cx="2443428" cy="4886857"/>
            <a:chOff x="350188" y="1647957"/>
            <a:chExt cx="2443428" cy="4886857"/>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188" y="1647958"/>
              <a:ext cx="2443428" cy="4886856"/>
            </a:xfrm>
            <a:prstGeom prst="rect">
              <a:avLst/>
            </a:prstGeom>
            <a:ln>
              <a:noFill/>
            </a:ln>
            <a:effectLst>
              <a:outerShdw blurRad="190500" algn="tl" rotWithShape="0">
                <a:srgbClr val="000000">
                  <a:alpha val="70000"/>
                </a:srgbClr>
              </a:outerShdw>
            </a:effectLst>
          </p:spPr>
        </p:pic>
        <p:pic>
          <p:nvPicPr>
            <p:cNvPr id="2050" name="1778dc459c0db1887b32">
              <a:extLst>
                <a:ext uri="{FF2B5EF4-FFF2-40B4-BE49-F238E27FC236}">
                  <a16:creationId xmlns:a16="http://schemas.microsoft.com/office/drawing/2014/main" id="{7A8B968A-B3FF-40EE-9EE0-972B67E19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190" y="1647957"/>
              <a:ext cx="2441426" cy="457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descr="Graphical user interface, application&#10;&#10;Description automatically generated">
            <a:extLst>
              <a:ext uri="{FF2B5EF4-FFF2-40B4-BE49-F238E27FC236}">
                <a16:creationId xmlns:a16="http://schemas.microsoft.com/office/drawing/2014/main" id="{CB395ED9-ECBE-47F4-ADD4-46579BD9CC91}"/>
              </a:ext>
            </a:extLst>
          </p:cNvPr>
          <p:cNvPicPr>
            <a:picLocks noChangeAspect="1"/>
          </p:cNvPicPr>
          <p:nvPr/>
        </p:nvPicPr>
        <p:blipFill>
          <a:blip r:embed="rId7"/>
          <a:stretch>
            <a:fillRect/>
          </a:stretch>
        </p:blipFill>
        <p:spPr>
          <a:xfrm>
            <a:off x="3341752" y="1618506"/>
            <a:ext cx="2443428" cy="48857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44240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172905C5680448A910693BC61BFEB8" ma:contentTypeVersion="13" ma:contentTypeDescription="Create a new document." ma:contentTypeScope="" ma:versionID="8fa84b899a83225f7a825397bee8ca53">
  <xsd:schema xmlns:xsd="http://www.w3.org/2001/XMLSchema" xmlns:xs="http://www.w3.org/2001/XMLSchema" xmlns:p="http://schemas.microsoft.com/office/2006/metadata/properties" xmlns:ns2="20cb4de6-e6d0-4a96-90f4-63c0f3176c61" xmlns:ns3="1764b414-1665-464b-8f9d-11e564c0efa8" targetNamespace="http://schemas.microsoft.com/office/2006/metadata/properties" ma:root="true" ma:fieldsID="2aece88298e6f3ce7fa6a78447741e78" ns2:_="" ns3:_="">
    <xsd:import namespace="20cb4de6-e6d0-4a96-90f4-63c0f3176c61"/>
    <xsd:import namespace="1764b414-1665-464b-8f9d-11e564c0ef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cb4de6-e6d0-4a96-90f4-63c0f3176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5b410f2-7b71-4bcf-a015-f75040213cf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64b414-1665-464b-8f9d-11e564c0efa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39f1306-38d2-4c1f-8e70-d1ab7e72ccf7}" ma:internalName="TaxCatchAll" ma:showField="CatchAllData" ma:web="1764b414-1665-464b-8f9d-11e564c0ef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F76207-621E-4854-B61C-C3EB22D266DD}"/>
</file>

<file path=customXml/itemProps2.xml><?xml version="1.0" encoding="utf-8"?>
<ds:datastoreItem xmlns:ds="http://schemas.openxmlformats.org/officeDocument/2006/customXml" ds:itemID="{DAC3FB22-33CD-4D39-9CC6-D72CD3884DAC}"/>
</file>

<file path=docProps/app.xml><?xml version="1.0" encoding="utf-8"?>
<Properties xmlns="http://schemas.openxmlformats.org/officeDocument/2006/extended-properties" xmlns:vt="http://schemas.openxmlformats.org/officeDocument/2006/docPropsVTypes">
  <Template>Office Theme</Template>
  <TotalTime>87487</TotalTime>
  <Words>867</Words>
  <Application>Microsoft Office PowerPoint</Application>
  <PresentationFormat>Widescreen</PresentationFormat>
  <Paragraphs>98</Paragraphs>
  <Slides>22</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Tram</dc:creator>
  <cp:lastModifiedBy>LEE, JIN (CTR)</cp:lastModifiedBy>
  <cp:revision>349</cp:revision>
  <dcterms:created xsi:type="dcterms:W3CDTF">2020-05-20T02:30:39Z</dcterms:created>
  <dcterms:modified xsi:type="dcterms:W3CDTF">2023-05-16T18:45:40Z</dcterms:modified>
</cp:coreProperties>
</file>