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DD_42D48CE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58" r:id="rId5"/>
    <p:sldId id="472" r:id="rId6"/>
    <p:sldId id="270" r:id="rId7"/>
    <p:sldId id="448" r:id="rId8"/>
    <p:sldId id="476" r:id="rId9"/>
    <p:sldId id="583" r:id="rId10"/>
    <p:sldId id="477" r:id="rId11"/>
    <p:sldId id="574" r:id="rId12"/>
    <p:sldId id="500" r:id="rId13"/>
    <p:sldId id="508" r:id="rId14"/>
    <p:sldId id="511" r:id="rId15"/>
    <p:sldId id="575" r:id="rId16"/>
    <p:sldId id="576" r:id="rId17"/>
    <p:sldId id="579" r:id="rId18"/>
    <p:sldId id="578" r:id="rId19"/>
    <p:sldId id="577" r:id="rId20"/>
    <p:sldId id="580" r:id="rId21"/>
    <p:sldId id="581" r:id="rId22"/>
    <p:sldId id="582" r:id="rId23"/>
  </p:sldIdLst>
  <p:sldSz cx="6858000" cy="9902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" id="{DB918D8D-21DC-CE4F-AC5E-F2036AA7FE5E}">
          <p14:sldIdLst>
            <p14:sldId id="258"/>
            <p14:sldId id="472"/>
          </p14:sldIdLst>
        </p14:section>
        <p14:section name="DT&gt;SITD User Flow 1" id="{9D2BB113-F3A5-E245-8E10-2757DE92AF25}">
          <p14:sldIdLst>
            <p14:sldId id="270"/>
            <p14:sldId id="448"/>
            <p14:sldId id="476"/>
            <p14:sldId id="583"/>
            <p14:sldId id="477"/>
            <p14:sldId id="574"/>
            <p14:sldId id="500"/>
            <p14:sldId id="508"/>
            <p14:sldId id="511"/>
          </p14:sldIdLst>
        </p14:section>
        <p14:section name="DT&gt;SITD User Flow 2" id="{61137A85-44BA-EC45-A443-15CD2227022C}">
          <p14:sldIdLst>
            <p14:sldId id="575"/>
            <p14:sldId id="576"/>
          </p14:sldIdLst>
        </p14:section>
        <p14:section name="DT &gt; SITD User Flow 3" id="{4B931D00-EF90-B843-8B50-B41959AB7F56}">
          <p14:sldIdLst>
            <p14:sldId id="579"/>
            <p14:sldId id="578"/>
            <p14:sldId id="577"/>
            <p14:sldId id="580"/>
            <p14:sldId id="581"/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1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F3720A-E2B0-EA04-9EEE-94A5B4F0D80E}" name="DASS, MYAT R (CTR)" initials="" userId="S::0496515619@CBP.DHS.GOV::18379e79-996a-45bb-94aa-ce011f12fd99" providerId="AD"/>
  <p188:author id="{80DFF210-137F-7B4D-EA65-F0A76427F49E}" name="YOON, EUN Y. (CTR)" initials="Y(" userId="S::0610706787@cbp.dhs.gov::37bbf195-17fd-44b5-b18f-f06eac5f9619" providerId="AD"/>
  <p188:author id="{D6F9851D-A3F9-8A2E-F7C6-DCD1B1BCCFCC}" name="MORRISON, AMANDA C ( CTR )" initials="AM" userId="S::0503365957@CBP.DHS.GOV::4085fcf5-287f-40e7-9915-64de06f48963" providerId="AD"/>
  <p188:author id="{FB608720-014E-D111-F505-EF94E18D103C}" name="KENNEDY, TRICIA" initials="KT" userId="S::0485100962@cbp.dhs.gov::3faed595-f881-49ee-824b-7644b96454b3" providerId="AD"/>
  <p188:author id="{C2E9DB2A-F942-999C-8616-B9035ED01F99}" name="FROLOVA, MARIA Y (CTR)" initials="F(" userId="S::0696828047@cbp.dhs.gov::051f692a-b412-45b4-bb26-e53c13544988" providerId="AD"/>
  <p188:author id="{0AFFAD30-F4B9-B3B2-BA35-CE9051565583}" name="CASHWELL, BRITNEY N" initials="CN" userId="S::0590305700@cbp.dhs.gov::f0832d84-78ef-4beb-af98-83d654cb0683" providerId="AD"/>
  <p188:author id="{9DE32453-66B6-1126-D6E0-F7A0A20B5416}" name="DASS, MYAT R (CTR)" initials="" userId="S::0496515619@cbp.dhs.gov::18379e79-996a-45bb-94aa-ce011f12fd99" providerId="AD"/>
  <p188:author id="{3FD57596-3F92-FEF3-A764-612A68B40F4D}" name="BEITZEL, BRIANNA M (CTR)" initials="B(" userId="S::0410729677@cbp.dhs.gov::73eea6d8-0b2e-430a-a8a0-95586b6e8a50" providerId="AD"/>
  <p188:author id="{6C366197-0347-5848-3E74-775529B94C5F}" name="MORRISON, AMANDA C ( CTR )" initials="MAC(C)" userId="S::0503365957@cbp.dhs.gov::4085fcf5-287f-40e7-9915-64de06f48963" providerId="AD"/>
  <p188:author id="{5601B1FA-B944-3AD8-A2CD-A03EA83F67E3}" name="MIDDELDORP, ALEXANDRA B (CTR)" initials="AM" userId="S::0778440404@cbp.dhs.gov::c358871a-e9ab-4840-b683-8fef3f3c9f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23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19"/>
  </p:normalViewPr>
  <p:slideViewPr>
    <p:cSldViewPr snapToGrid="0">
      <p:cViewPr varScale="1">
        <p:scale>
          <a:sx n="41" d="100"/>
          <a:sy n="41" d="100"/>
        </p:scale>
        <p:origin x="1656" y="48"/>
      </p:cViewPr>
      <p:guideLst>
        <p:guide orient="horz" pos="3119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omments/modernComment_1DD_42D48C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128761-0681-8448-AC47-C66C88AA1603}" authorId="{1CF3720A-E2B0-EA04-9EEE-94A5B4F0D80E}" status="resolved" created="2025-02-24T16:41:11.95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21225953" sldId="477"/>
      <ac:spMk id="6" creationId="{9A962E07-54EB-5850-1B8A-0CC980DCBA02}"/>
    </ac:deMkLst>
    <p188:txBody>
      <a:bodyPr/>
      <a:lstStyle/>
      <a:p>
        <a:r>
          <a:rPr lang="en-US"/>
          <a:t>Need Submit Exit Information Verbiage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D10C13-C177-2CE3-F7DF-E5CE4145FA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AB2A3-7BB4-058D-8675-9BED312EB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AE2A-4336-5946-AE95-A4C064E5F87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A09D8-3070-3198-CBB4-7A750175C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0A02A-BFCF-7148-8053-22B6F519E6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4416-D0FA-A44F-9360-7074BC573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AC0C-0124-1E45-AE6C-40EA57B17D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58CD1-FCD4-3C44-AE25-444628A4F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8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908960"/>
            <a:ext cx="5829300" cy="194715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989067"/>
            <a:ext cx="5143500" cy="239089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EBEE-CFE7-6C4D-AAA7-B1C31B6B4B86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4D09B7-AB10-35A3-67B6-B0E0DFCE2A15}"/>
              </a:ext>
            </a:extLst>
          </p:cNvPr>
          <p:cNvGrpSpPr/>
          <p:nvPr userDrawn="1"/>
        </p:nvGrpSpPr>
        <p:grpSpPr>
          <a:xfrm>
            <a:off x="2031683" y="1586138"/>
            <a:ext cx="2794635" cy="2385475"/>
            <a:chOff x="2031683" y="613710"/>
            <a:chExt cx="2794635" cy="23854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D41636-60C2-FDF6-E5AF-8379D1CD5BBA}"/>
                </a:ext>
              </a:extLst>
            </p:cNvPr>
            <p:cNvSpPr txBox="1"/>
            <p:nvPr userDrawn="1"/>
          </p:nvSpPr>
          <p:spPr>
            <a:xfrm>
              <a:off x="2031683" y="2137411"/>
              <a:ext cx="279463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CBP GO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FFF8A-27B4-1659-6CED-3E2453EF9D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796078" y="613710"/>
              <a:ext cx="1265844" cy="1523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5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cree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1434906"/>
            <a:ext cx="2188584" cy="5689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53E41-6650-70DF-E092-75F1211B6980}"/>
              </a:ext>
            </a:extLst>
          </p:cNvPr>
          <p:cNvSpPr txBox="1"/>
          <p:nvPr userDrawn="1"/>
        </p:nvSpPr>
        <p:spPr>
          <a:xfrm>
            <a:off x="2919411" y="1434905"/>
            <a:ext cx="3467100" cy="7484515"/>
          </a:xfrm>
          <a:prstGeom prst="rect">
            <a:avLst/>
          </a:prstGeom>
          <a:solidFill>
            <a:schemeClr val="tx2">
              <a:alpha val="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541F2D-C6AC-0EBB-E5F6-00F3A3DAD7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489" y="7383779"/>
            <a:ext cx="2188584" cy="1535641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80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37D-2080-8943-8CF4-2E797F20D6DF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3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8832"/>
            <a:ext cx="5915025" cy="411929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7102"/>
            <a:ext cx="5915025" cy="216624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228-1B62-D14A-AB5A-F629166DE92E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2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1434906"/>
            <a:ext cx="2188584" cy="5689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8DBA-7E84-2442-A19F-2F2EA1B7F358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53E41-6650-70DF-E092-75F1211B6980}"/>
              </a:ext>
            </a:extLst>
          </p:cNvPr>
          <p:cNvSpPr txBox="1"/>
          <p:nvPr userDrawn="1"/>
        </p:nvSpPr>
        <p:spPr>
          <a:xfrm>
            <a:off x="2919411" y="1434905"/>
            <a:ext cx="3467100" cy="7484515"/>
          </a:xfrm>
          <a:prstGeom prst="rect">
            <a:avLst/>
          </a:prstGeom>
          <a:solidFill>
            <a:schemeClr val="tx2">
              <a:alpha val="5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541F2D-C6AC-0EBB-E5F6-00F3A3DAD7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489" y="7383779"/>
            <a:ext cx="2188584" cy="1535641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AC120B-DAAD-BF7F-83E5-44E9D54E63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919411" y="1434906"/>
            <a:ext cx="3467100" cy="748451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8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236"/>
            <a:ext cx="5915025" cy="648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434905"/>
            <a:ext cx="5915025" cy="748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78454"/>
            <a:ext cx="1543050" cy="527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1"/>
                </a:solidFill>
                <a:latin typeface="Lato" panose="020F0502020204030203" pitchFamily="34" charset="77"/>
              </a:defRPr>
            </a:lvl1pPr>
          </a:lstStyle>
          <a:p>
            <a:fld id="{5874CE67-AE77-F242-A545-AF7D10FD679A}" type="datetime1">
              <a:rPr lang="en-US" smtClean="0"/>
              <a:t>2/27/2025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78454"/>
            <a:ext cx="1543050" cy="527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  <a:latin typeface="Lato" panose="020F0502020204030203" pitchFamily="34" charset="77"/>
              </a:defRPr>
            </a:lvl1pPr>
          </a:lstStyle>
          <a:p>
            <a:fld id="{1D5EBB87-ACC1-6E46-829E-BCCC6E53CF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BEBF9F70-104B-C9D7-A2CD-376CDFA6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960" y="137421"/>
            <a:ext cx="781103" cy="77962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844D16-31D6-393E-6A57-2E89704F6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78454"/>
            <a:ext cx="2314575" cy="5272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0852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75" r:id="rId4"/>
    <p:sldLayoutId id="2147483678" r:id="rId5"/>
    <p:sldLayoutId id="2147483680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DD_42D48C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6559-E05F-2D89-BF55-97D56E8EC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16" y="4303776"/>
            <a:ext cx="6588368" cy="746037"/>
          </a:xfrm>
        </p:spPr>
        <p:txBody>
          <a:bodyPr>
            <a:noAutofit/>
          </a:bodyPr>
          <a:lstStyle/>
          <a:p>
            <a:r>
              <a:rPr lang="en-US" sz="2500" dirty="0">
                <a:latin typeface="Lato"/>
                <a:ea typeface="Lato"/>
                <a:cs typeface="Lato"/>
              </a:rPr>
              <a:t>Departing Traveler &gt; Submit Intent to Depart</a:t>
            </a:r>
            <a:endParaRPr lang="en-US" sz="25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6A662-0D94-0A0F-94E9-43CBD29A3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598923"/>
            <a:ext cx="5143500" cy="20454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Lato"/>
                <a:ea typeface="Lato"/>
                <a:cs typeface="Lato"/>
              </a:rPr>
              <a:t>ICE Capability for Self-Deportation</a:t>
            </a:r>
            <a:endParaRPr lang="en-US" dirty="0">
              <a:ea typeface="Lato"/>
              <a:cs typeface="Lato"/>
            </a:endParaRPr>
          </a:p>
          <a:p>
            <a:r>
              <a:rPr lang="en-US" b="1" i="1" dirty="0">
                <a:latin typeface="Lato"/>
                <a:ea typeface="Lato"/>
                <a:cs typeface="Lato"/>
              </a:rPr>
              <a:t>Complete Workflows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latin typeface="Lato"/>
                <a:ea typeface="Lato"/>
                <a:cs typeface="Lato"/>
              </a:rPr>
              <a:t>This presentation outlines functionalities in the </a:t>
            </a:r>
            <a:r>
              <a:rPr lang="en-US" b="1" dirty="0">
                <a:solidFill>
                  <a:schemeClr val="accent3"/>
                </a:solidFill>
                <a:latin typeface="Lato"/>
                <a:ea typeface="Lato"/>
                <a:cs typeface="Lato"/>
              </a:rPr>
              <a:t>Departing Traveler &gt; Submit Intent to Depart </a:t>
            </a:r>
            <a:r>
              <a:rPr lang="en-US" dirty="0">
                <a:latin typeface="Lato"/>
                <a:ea typeface="Lato"/>
                <a:cs typeface="Lato"/>
              </a:rPr>
              <a:t>workflows.</a:t>
            </a:r>
          </a:p>
        </p:txBody>
      </p:sp>
    </p:spTree>
    <p:extLst>
      <p:ext uri="{BB962C8B-B14F-4D97-AF65-F5344CB8AC3E}">
        <p14:creationId xmlns:p14="http://schemas.microsoft.com/office/powerpoint/2010/main" val="146426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FF45-C183-8205-F564-0CA2F5B0E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C375-79DC-C515-505B-F49623E0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6" y="527236"/>
            <a:ext cx="6243425" cy="648848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DT &gt; SITD : User Flow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E5914-D5D2-784E-818F-EFAB5552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FC2EF-3A61-6E06-36AB-86173856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DD9E8-EDBE-5ABB-7DD3-BCA78939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582DF1-3538-04E6-EEA4-06F61C1B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75898" y="1394772"/>
            <a:ext cx="3048264" cy="6600507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BEFA7AD-812C-5ED1-9BF1-4CDADB79601C}"/>
              </a:ext>
            </a:extLst>
          </p:cNvPr>
          <p:cNvSpPr txBox="1">
            <a:spLocks/>
          </p:cNvSpPr>
          <p:nvPr/>
        </p:nvSpPr>
        <p:spPr>
          <a:xfrm>
            <a:off x="388153" y="4161363"/>
            <a:ext cx="2314575" cy="466687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Lato"/>
                <a:ea typeface="Lato"/>
                <a:cs typeface="Lato"/>
              </a:rPr>
              <a:t>ACTION</a:t>
            </a:r>
            <a:r>
              <a:rPr lang="en-US">
                <a:latin typeface="Lato"/>
                <a:ea typeface="Lato"/>
                <a:cs typeface="Lato"/>
              </a:rPr>
              <a:t>: User selects CONTINUE.</a:t>
            </a:r>
          </a:p>
        </p:txBody>
      </p:sp>
    </p:spTree>
    <p:extLst>
      <p:ext uri="{BB962C8B-B14F-4D97-AF65-F5344CB8AC3E}">
        <p14:creationId xmlns:p14="http://schemas.microsoft.com/office/powerpoint/2010/main" val="173101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D195A-7E55-6324-EE51-8062CE59C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1D7A-82E7-FD8A-A935-3844CD73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236"/>
            <a:ext cx="5997563" cy="648848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DT &gt; SITD : User Flow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AB571-94DF-E597-A7FE-D7B0218CA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414B9-23FD-15FE-A031-C6142338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06AA2-AF2D-3B9D-4C86-ED3EE2EA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03656-3064-68DF-F109-27454C58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75358" y="1394773"/>
            <a:ext cx="1892347" cy="6600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0EE19-1E77-E881-4C88-C256BE5BA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83100" y="1394773"/>
            <a:ext cx="1892346" cy="6600506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F50D7DF-5375-D8A3-E2D9-66D7B1F0E413}"/>
              </a:ext>
            </a:extLst>
          </p:cNvPr>
          <p:cNvSpPr txBox="1">
            <a:spLocks/>
          </p:cNvSpPr>
          <p:nvPr/>
        </p:nvSpPr>
        <p:spPr>
          <a:xfrm>
            <a:off x="385584" y="8307659"/>
            <a:ext cx="6243425" cy="1283391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endParaRPr lang="en-US" b="1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Lato"/>
                <a:ea typeface="Lato"/>
                <a:cs typeface="Lato"/>
              </a:rPr>
              <a:t>ACTION</a:t>
            </a:r>
            <a:r>
              <a:rPr lang="en-US">
                <a:latin typeface="Lato"/>
                <a:ea typeface="Lato"/>
                <a:cs typeface="Lato"/>
              </a:rPr>
              <a:t>: User Submit information and once their information has been successfully processed, they will receive a successful message and click OK.</a:t>
            </a:r>
            <a:br>
              <a:rPr lang="en-US">
                <a:latin typeface="Lato"/>
                <a:ea typeface="Lato"/>
                <a:cs typeface="Lato"/>
              </a:rPr>
            </a:br>
            <a:br>
              <a:rPr lang="en-US">
                <a:latin typeface="Lato"/>
                <a:ea typeface="Lato"/>
                <a:cs typeface="Lato"/>
              </a:rPr>
            </a:br>
            <a:endParaRPr lang="en-US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0403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C2FC3-734B-EF6E-BA46-35ECC5D17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DEA9-48E5-C771-9718-DB07D2EE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Departing Traveler &gt; Submit Intent to Depart</a:t>
            </a:r>
            <a:br>
              <a:rPr lang="en-US"/>
            </a:br>
            <a:br>
              <a:rPr lang="en-US"/>
            </a:br>
            <a:r>
              <a:rPr lang="en-US">
                <a:latin typeface="Lato"/>
                <a:ea typeface="Lato"/>
                <a:cs typeface="Lato"/>
              </a:rPr>
              <a:t>User Flow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FE97-16E4-D094-AF75-4055EF364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submit their exit and run into a system error.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24FD3-3F82-36B6-5DDD-153FC585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825-4A8E-0C47-A4D2-62DF314303F9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8E638-1FEE-AB8A-365C-3191533E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6A78D-D73F-6BFF-3BA4-D9022B92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18BD0-7A92-E231-4497-32C2FBE8A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C56C-99A4-3A08-9211-5AA14A24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6" y="527236"/>
            <a:ext cx="6243425" cy="648848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DT &gt; SITD : User Flow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02233-BFAF-7B8E-E3BC-83C69728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D64AC-12E5-DA35-5F41-0168AF9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64A5A-ABAD-3153-3356-E0EE3510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D50DC-DBD4-D1E3-0C35-CD914FD76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6027" y="1409082"/>
            <a:ext cx="2122101" cy="7401891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9C33E47-EC66-C144-970B-3D624C82DC32}"/>
              </a:ext>
            </a:extLst>
          </p:cNvPr>
          <p:cNvSpPr txBox="1">
            <a:spLocks/>
          </p:cNvSpPr>
          <p:nvPr/>
        </p:nvSpPr>
        <p:spPr>
          <a:xfrm>
            <a:off x="388153" y="4161363"/>
            <a:ext cx="2314575" cy="466687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ACTION</a:t>
            </a:r>
            <a:r>
              <a:rPr lang="en-US" dirty="0">
                <a:latin typeface="Lato"/>
                <a:ea typeface="Lato"/>
                <a:cs typeface="Lato"/>
              </a:rPr>
              <a:t>: User repeat </a:t>
            </a:r>
            <a:r>
              <a:rPr lang="en-US" dirty="0">
                <a:latin typeface="Lato"/>
                <a:ea typeface="Lato"/>
                <a:cs typeface="Lato"/>
                <a:hlinkClick r:id="rId3" action="ppaction://hlinksldjump"/>
              </a:rPr>
              <a:t>steps #5 to # 12 </a:t>
            </a:r>
            <a:r>
              <a:rPr lang="en-US" dirty="0">
                <a:latin typeface="Lato"/>
                <a:ea typeface="Lato"/>
                <a:cs typeface="Lato"/>
              </a:rPr>
              <a:t>before receiving this error message and clicks OK.</a:t>
            </a:r>
          </a:p>
        </p:txBody>
      </p:sp>
    </p:spTree>
    <p:extLst>
      <p:ext uri="{BB962C8B-B14F-4D97-AF65-F5344CB8AC3E}">
        <p14:creationId xmlns:p14="http://schemas.microsoft.com/office/powerpoint/2010/main" val="69469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6909-27AB-A2F7-1F1B-86A153BD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DF59-8C1D-612E-E03F-2E2656ED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Departing Traveler &gt; Submit Intent to Depart</a:t>
            </a:r>
            <a:br>
              <a:rPr lang="en-US"/>
            </a:br>
            <a:br>
              <a:rPr lang="en-US"/>
            </a:br>
            <a:r>
              <a:rPr lang="en-US">
                <a:latin typeface="Lato"/>
                <a:ea typeface="Lato"/>
                <a:cs typeface="Lato"/>
              </a:rPr>
              <a:t>User Flow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B2321-7598-EDA4-70D2-42096BC39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is not within 3 miles radius of the United States.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378B8-C790-ED15-4352-9EA111A7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825-4A8E-0C47-A4D2-62DF314303F9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965F3-711E-B59F-7013-6344B59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11BD-4831-3124-6A19-139A6C6A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36FEE-EF6C-99CD-742D-75DB9B4E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9AD8-B1EF-17DA-19D4-7AF7D4CE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6" y="527236"/>
            <a:ext cx="6243425" cy="648848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DT &gt; SITD : User Flow 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BBE5C-F002-9912-BC2B-806C36D7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C2BBD-8191-0099-D0AC-5D0A449AC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1C604-B85A-18E2-D27D-0F3145C5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5F275D-26B2-4937-6F1F-5C1385D75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20390" y="1402881"/>
            <a:ext cx="2129760" cy="7428605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AFF99CC-EDCB-B071-A40F-E634ED208C28}"/>
              </a:ext>
            </a:extLst>
          </p:cNvPr>
          <p:cNvSpPr txBox="1">
            <a:spLocks/>
          </p:cNvSpPr>
          <p:nvPr/>
        </p:nvSpPr>
        <p:spPr>
          <a:xfrm>
            <a:off x="388153" y="4161363"/>
            <a:ext cx="2314575" cy="466687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ACTION</a:t>
            </a:r>
            <a:r>
              <a:rPr lang="en-US" dirty="0">
                <a:latin typeface="Lato"/>
                <a:ea typeface="Lato"/>
                <a:cs typeface="Lato"/>
              </a:rPr>
              <a:t>: User repeat </a:t>
            </a:r>
            <a:r>
              <a:rPr lang="en-US" dirty="0">
                <a:latin typeface="Lato"/>
                <a:ea typeface="Lato"/>
                <a:cs typeface="Lato"/>
                <a:hlinkClick r:id="rId3" action="ppaction://hlinksldjump"/>
              </a:rPr>
              <a:t>steps #5 to # 11 </a:t>
            </a:r>
            <a:r>
              <a:rPr lang="en-US" dirty="0">
                <a:latin typeface="Lato"/>
                <a:ea typeface="Lato"/>
                <a:cs typeface="Lato"/>
              </a:rPr>
              <a:t>before receiving this error message and clicks OK.</a:t>
            </a:r>
          </a:p>
          <a:p>
            <a:pPr marL="0" indent="0">
              <a:buNone/>
            </a:pPr>
            <a:endParaRPr lang="en-US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2667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90CDD-9B81-2917-79C9-1D0FEE2E3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7EFA-6CB1-6244-B3CB-18F18C6F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Departing Traveler &gt; Submit Intent to Depart</a:t>
            </a:r>
            <a:br>
              <a:rPr lang="en-US" dirty="0">
                <a:latin typeface="Lato"/>
                <a:ea typeface="Lato"/>
                <a:cs typeface="Lato"/>
              </a:rPr>
            </a:br>
            <a:br>
              <a:rPr lang="en-US" dirty="0"/>
            </a:br>
            <a:r>
              <a:rPr lang="en-US" dirty="0">
                <a:latin typeface="Lato"/>
                <a:ea typeface="Lato"/>
                <a:cs typeface="Lato"/>
              </a:rPr>
              <a:t>User Flow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082D8-CEFC-3F9F-3F1F-DC066BBE8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792430"/>
            <a:ext cx="5915025" cy="21662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User submit their exit and run into a facial matching error. </a:t>
            </a:r>
          </a:p>
          <a:p>
            <a:br>
              <a:rPr lang="en-US" dirty="0"/>
            </a:br>
            <a:r>
              <a:rPr lang="en-US" sz="1500" b="1" dirty="0"/>
              <a:t>Types of Facial Matching Errors: </a:t>
            </a:r>
          </a:p>
          <a:p>
            <a:endParaRPr lang="en-US" sz="1500" b="1" dirty="0"/>
          </a:p>
          <a:p>
            <a:pPr marL="342900" indent="-342900">
              <a:buAutoNum type="arabicPeriod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Photo captured has poor quality</a:t>
            </a:r>
            <a:r>
              <a:rPr lang="en-US" sz="1500" b="0" i="0" u="none" strike="noStrike" dirty="0">
                <a:effectLst/>
                <a:latin typeface="Aptos" panose="020B0004020202020204" pitchFamily="34" charset="0"/>
              </a:rPr>
              <a:t>.  </a:t>
            </a:r>
          </a:p>
          <a:p>
            <a:pPr marL="342900" indent="-342900">
              <a:buAutoNum type="arabicPeriod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Photo capture is accepted but resulted with no match</a:t>
            </a:r>
            <a:r>
              <a:rPr lang="en-US" sz="1500" dirty="0"/>
              <a:t>. </a:t>
            </a:r>
          </a:p>
          <a:p>
            <a:pPr marL="342900" indent="-342900">
              <a:buAutoNum type="arabicPeriod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Photo capture is accepted, and a match was found but it does </a:t>
            </a: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match the biographic information provided by the user</a:t>
            </a:r>
            <a:r>
              <a:rPr lang="en-US" sz="1500" b="0" i="0" u="none" strike="noStrike" dirty="0">
                <a:effectLst/>
                <a:latin typeface="Aptos" panose="020B0004020202020204" pitchFamily="34" charset="0"/>
              </a:rPr>
              <a:t>. </a:t>
            </a:r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65B0-332D-7D2B-6831-F35846FD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825-4A8E-0C47-A4D2-62DF314303F9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43C87-DBF7-5E68-FEAC-7EBC6116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02F48-9805-EF8B-4E9B-4D026A53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1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3ACBE-94A1-DDCA-E6DA-CD8FE52A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6132-BD32-7F61-F160-6FC366AE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6" y="527236"/>
            <a:ext cx="6243425" cy="648848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DT &gt; SITD –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Photo captured has poor quality</a:t>
            </a:r>
            <a:r>
              <a:rPr lang="en-US" sz="1800" b="0" i="0" u="none" strike="noStrike" dirty="0">
                <a:effectLst/>
                <a:latin typeface="Aptos" panose="020B0004020202020204" pitchFamily="34" charset="0"/>
              </a:rPr>
              <a:t>.  </a:t>
            </a:r>
            <a:br>
              <a:rPr lang="en-US" sz="1800" b="0" i="0" u="none" strike="noStrike" dirty="0">
                <a:effectLst/>
                <a:latin typeface="Aptos" panose="020B0004020202020204" pitchFamily="34" charset="0"/>
              </a:rPr>
            </a:br>
            <a:r>
              <a:rPr lang="en-US" dirty="0">
                <a:latin typeface="Lato"/>
                <a:ea typeface="Lato"/>
                <a:cs typeface="Lato"/>
              </a:rPr>
              <a:t>: User Flow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8C86B-7579-D787-D142-8F5DADB9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92348-DE6B-9E95-DB97-E2C74355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DD71A-C168-E291-E6A9-284B5BF6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C8629-4778-E54B-ABF8-0B04B802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6027" y="1409083"/>
            <a:ext cx="2122101" cy="740188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428C44-7B05-3D03-102D-EF25450021F5}"/>
              </a:ext>
            </a:extLst>
          </p:cNvPr>
          <p:cNvSpPr txBox="1">
            <a:spLocks/>
          </p:cNvSpPr>
          <p:nvPr/>
        </p:nvSpPr>
        <p:spPr>
          <a:xfrm>
            <a:off x="388153" y="4161363"/>
            <a:ext cx="2314575" cy="466687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ACTION</a:t>
            </a:r>
            <a:r>
              <a:rPr lang="en-US" dirty="0">
                <a:latin typeface="Lato"/>
                <a:ea typeface="Lato"/>
                <a:cs typeface="Lato"/>
              </a:rPr>
              <a:t>: User repeat </a:t>
            </a:r>
            <a:r>
              <a:rPr lang="en-US" dirty="0">
                <a:latin typeface="Lato"/>
                <a:ea typeface="Lato"/>
                <a:cs typeface="Lato"/>
                <a:hlinkClick r:id="rId3" action="ppaction://hlinksldjump"/>
              </a:rPr>
              <a:t>steps #5 to # 12 </a:t>
            </a:r>
            <a:r>
              <a:rPr lang="en-US" dirty="0">
                <a:latin typeface="Lato"/>
                <a:ea typeface="Lato"/>
                <a:cs typeface="Lato"/>
              </a:rPr>
              <a:t>before receiving this error message and clicks OK.</a:t>
            </a:r>
          </a:p>
          <a:p>
            <a:pPr marL="0" indent="0">
              <a:buNone/>
            </a:pPr>
            <a:endParaRPr lang="en-US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5393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1B4B-8DDF-EECD-0E68-55F10FD4D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C91B-1DC4-85FE-92CB-178977AC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6" y="527236"/>
            <a:ext cx="6243425" cy="64884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Lato"/>
                <a:ea typeface="Lato"/>
                <a:cs typeface="Lato"/>
              </a:rPr>
              <a:t>DT &gt; SITD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Photo capture is accepted but resulted with no match</a:t>
            </a:r>
            <a:r>
              <a:rPr lang="en-US" sz="1800"/>
              <a:t>. </a:t>
            </a:r>
            <a:br>
              <a:rPr lang="en-US" sz="1800"/>
            </a:br>
            <a:r>
              <a:rPr lang="en-US">
                <a:latin typeface="Lato"/>
                <a:ea typeface="Lato"/>
                <a:cs typeface="Lato"/>
              </a:rPr>
              <a:t>: User Flow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99801-313C-16B2-9A0E-0CB4797F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06CFC-5D45-A158-E111-DBC6E79C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B46C2-15E7-89DB-522E-7318B631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8C8728-FE75-6E97-3740-5EE6456C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6027" y="1409083"/>
            <a:ext cx="2122100" cy="740188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A24DFC-F610-7839-4730-1A3F2B64B959}"/>
              </a:ext>
            </a:extLst>
          </p:cNvPr>
          <p:cNvSpPr txBox="1">
            <a:spLocks/>
          </p:cNvSpPr>
          <p:nvPr/>
        </p:nvSpPr>
        <p:spPr>
          <a:xfrm>
            <a:off x="388153" y="4161363"/>
            <a:ext cx="2314575" cy="466687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ACTION</a:t>
            </a:r>
            <a:r>
              <a:rPr lang="en-US" dirty="0">
                <a:latin typeface="Lato"/>
                <a:ea typeface="Lato"/>
                <a:cs typeface="Lato"/>
              </a:rPr>
              <a:t>: User repeat </a:t>
            </a:r>
            <a:r>
              <a:rPr lang="en-US" dirty="0">
                <a:latin typeface="Lato"/>
                <a:ea typeface="Lato"/>
                <a:cs typeface="Lato"/>
                <a:hlinkClick r:id="rId3" action="ppaction://hlinksldjump"/>
              </a:rPr>
              <a:t>steps #5 to # 12 </a:t>
            </a:r>
            <a:r>
              <a:rPr lang="en-US" dirty="0">
                <a:latin typeface="Lato"/>
                <a:ea typeface="Lato"/>
                <a:cs typeface="Lato"/>
              </a:rPr>
              <a:t>before receiving this error message and clicks OK.</a:t>
            </a:r>
          </a:p>
          <a:p>
            <a:pPr marL="0" indent="0">
              <a:buNone/>
            </a:pPr>
            <a:endParaRPr lang="en-US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082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2F760-CB45-FAA3-C461-BF901BBD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AB35-800E-DAFA-50EB-280D3556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6" y="527235"/>
            <a:ext cx="6243425" cy="88184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Lato"/>
                <a:ea typeface="Lato"/>
                <a:cs typeface="Lato"/>
              </a:rPr>
              <a:t>DT &gt; SITD -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Photo capture is accepted, and a match was found but it does </a:t>
            </a:r>
            <a:r>
              <a:rPr lang="en-US" sz="18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match the biographic information provided by the user</a:t>
            </a:r>
            <a:r>
              <a:rPr lang="en-US" sz="1800" b="0" i="0" u="none" strike="noStrike">
                <a:effectLst/>
                <a:latin typeface="Aptos" panose="020B0004020202020204" pitchFamily="34" charset="0"/>
              </a:rPr>
              <a:t>. </a:t>
            </a:r>
            <a:br>
              <a:rPr lang="en-US" sz="1800"/>
            </a:br>
            <a:r>
              <a:rPr lang="en-US">
                <a:latin typeface="Lato"/>
                <a:ea typeface="Lato"/>
                <a:cs typeface="Lato"/>
              </a:rPr>
              <a:t>: User Flow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D9577-E126-BD60-E3CC-036C9A40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D9BF6-A107-8CFC-C181-E09B03A0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E1839-7698-9274-53B8-83DA9D00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FFA961-9024-83B8-54F5-B2952780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6027" y="1409083"/>
            <a:ext cx="2122100" cy="740188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AD88AE-11CF-BA02-6B2F-D7F9565400E4}"/>
              </a:ext>
            </a:extLst>
          </p:cNvPr>
          <p:cNvSpPr txBox="1">
            <a:spLocks/>
          </p:cNvSpPr>
          <p:nvPr/>
        </p:nvSpPr>
        <p:spPr>
          <a:xfrm>
            <a:off x="388153" y="4161363"/>
            <a:ext cx="2314575" cy="466687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ACTION</a:t>
            </a:r>
            <a:r>
              <a:rPr lang="en-US" dirty="0">
                <a:latin typeface="Lato"/>
                <a:ea typeface="Lato"/>
                <a:cs typeface="Lato"/>
              </a:rPr>
              <a:t>: User repeat </a:t>
            </a:r>
            <a:r>
              <a:rPr lang="en-US" dirty="0">
                <a:latin typeface="Lato"/>
                <a:ea typeface="Lato"/>
                <a:cs typeface="Lato"/>
                <a:hlinkClick r:id="rId3" action="ppaction://hlinksldjump"/>
              </a:rPr>
              <a:t>steps #5 to # 12 </a:t>
            </a:r>
            <a:r>
              <a:rPr lang="en-US" dirty="0">
                <a:latin typeface="Lato"/>
                <a:ea typeface="Lato"/>
                <a:cs typeface="Lato"/>
              </a:rPr>
              <a:t>before receiving this error message and clicks OK.</a:t>
            </a:r>
          </a:p>
          <a:p>
            <a:pPr marL="0" indent="0">
              <a:buNone/>
            </a:pPr>
            <a:endParaRPr lang="en-US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3804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A9526-8CA4-8B75-F32A-48D98FD82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AECD-DF58-0414-F856-BA9060F6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2A314-1877-C1D6-C1B3-C95970F8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Lato"/>
                <a:ea typeface="Lato"/>
                <a:cs typeface="Lato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Departing Traveler&gt;Submit Intent to Depart</a:t>
            </a:r>
            <a:endParaRPr lang="en-US" sz="2000" b="1" dirty="0">
              <a:solidFill>
                <a:schemeClr val="accent3"/>
              </a:solidFill>
              <a:latin typeface="Lato"/>
              <a:ea typeface="Lato"/>
              <a:cs typeface="Lato"/>
            </a:endParaRPr>
          </a:p>
          <a:p>
            <a:pPr marL="0" indent="0">
              <a:buNone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dirty="0">
                <a:latin typeface="Lato"/>
                <a:ea typeface="Lato"/>
                <a:cs typeface="Lato"/>
                <a:hlinkClick r:id="rId2" action="ppaction://hlinksldjump"/>
              </a:rPr>
              <a:t>User Flow 1 – User successfully submits their exit.</a:t>
            </a:r>
            <a:endParaRPr lang="en-US" dirty="0">
              <a:latin typeface="Lato"/>
              <a:ea typeface="Lato"/>
              <a:cs typeface="Lato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Lato"/>
                <a:ea typeface="Lato"/>
                <a:cs typeface="Lato"/>
                <a:hlinkClick r:id="rId3" action="ppaction://hlinksldjump"/>
              </a:rPr>
              <a:t>User Flow 2 – User submits their exit and run into a system error. </a:t>
            </a:r>
            <a:endParaRPr lang="en-US" dirty="0">
              <a:latin typeface="Lato"/>
              <a:ea typeface="Lato"/>
              <a:cs typeface="Lato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>
                <a:latin typeface="Lato"/>
                <a:ea typeface="Lato"/>
                <a:cs typeface="Lato"/>
                <a:hlinkClick r:id="rId4" action="ppaction://hlinksldjump"/>
              </a:rPr>
              <a:t>User Flow 3 – User is not within 3-mile radius of the United States.</a:t>
            </a:r>
            <a:endParaRPr lang="en-US" dirty="0">
              <a:latin typeface="Lato"/>
              <a:ea typeface="Lato"/>
              <a:cs typeface="Lato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>
                <a:latin typeface="Lato"/>
                <a:ea typeface="Lato"/>
                <a:cs typeface="Lato"/>
                <a:hlinkClick r:id="rId5" action="ppaction://hlinksldjump"/>
              </a:rPr>
              <a:t>User Flow 4 – User submits their exit and run into a facial matching error. </a:t>
            </a:r>
            <a:r>
              <a:rPr lang="en-US" dirty="0">
                <a:latin typeface="Lato"/>
                <a:ea typeface="Lato"/>
                <a:cs typeface="Lato"/>
              </a:rPr>
              <a:t>( This flow highlights different types of facial matching errors.)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397D6-0BEE-0FEC-CB71-773A3402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037D-2080-8943-8CF4-2E797F20D6DF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8610-857D-5160-92F0-C9D532EB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ABDCA-DD40-CCC7-619A-40687145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7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FC640-4FCA-520C-C81F-EC569DFB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Departing Traveler &gt; Submit Intent to Depart</a:t>
            </a:r>
            <a:br>
              <a:rPr lang="en-US"/>
            </a:br>
            <a:br>
              <a:rPr lang="en-US"/>
            </a:br>
            <a:r>
              <a:rPr lang="en-US">
                <a:latin typeface="Lato"/>
                <a:ea typeface="Lato"/>
                <a:cs typeface="Lato"/>
              </a:rPr>
              <a:t>User Flow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1979A-C793-8B7B-5E5F-57DF3BE82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User successfully submits their exit.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C6A60-A960-B1FB-DFB9-06E865E7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1825-4A8E-0C47-A4D2-62DF314303F9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115A1-324A-E970-2FF7-5E8836AE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0F3FB-2C45-277C-FC55-83ADFEE8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146A-A462-C32C-D05B-CD6CA08B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3" y="505331"/>
            <a:ext cx="6105158" cy="648848"/>
          </a:xfrm>
        </p:spPr>
        <p:txBody>
          <a:bodyPr>
            <a:normAutofit/>
          </a:bodyPr>
          <a:lstStyle/>
          <a:p>
            <a:r>
              <a:rPr lang="en-US">
                <a:latin typeface="Lato"/>
                <a:ea typeface="Lato"/>
                <a:cs typeface="Lato"/>
              </a:rPr>
              <a:t>DT &gt; SITD : User Flow 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790F50-9F41-D93F-1909-C8D7DBF7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BAEF-5534-2D4A-833E-E06A5E2B07DB}" type="datetime1">
              <a:rPr lang="en-US" smtClean="0"/>
              <a:t>2/27/2025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85890F-4067-58EA-D3DA-2B97768F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301E74-B801-C8E9-98A9-7580808D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482D150-E734-F94A-EB12-FE9E0CA8AA6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489" y="7383779"/>
            <a:ext cx="2188584" cy="1535641"/>
          </a:xfrm>
        </p:spPr>
        <p:txBody>
          <a:bodyPr anchor="b"/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ACTION</a:t>
            </a:r>
            <a:r>
              <a:rPr lang="en-US"/>
              <a:t>: User selects Departing Traveler.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2D275-7EF4-3C79-99C3-6134631D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9779" y="1433663"/>
            <a:ext cx="3456732" cy="74849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369CE3-1E2F-E64C-6D57-E5B1162D6691}"/>
              </a:ext>
            </a:extLst>
          </p:cNvPr>
          <p:cNvSpPr/>
          <p:nvPr/>
        </p:nvSpPr>
        <p:spPr>
          <a:xfrm>
            <a:off x="2754923" y="5369169"/>
            <a:ext cx="3821723" cy="69166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CDEB-C58D-BF66-24C3-2B85F0BA8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1672C9-51FF-E437-BE23-D08059EF8C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5875" y="1439526"/>
            <a:ext cx="3458499" cy="7488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FC4D29-34A5-8FA3-2A8E-D38749AA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53" y="531643"/>
            <a:ext cx="6034821" cy="648848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DT &gt;SITD : User Flow 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0D3234-3CDD-6519-0BF1-438943B4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BAEF-5534-2D4A-833E-E06A5E2B07DB}" type="datetime1">
              <a:rPr lang="en-US" smtClean="0"/>
              <a:t>2/27/2025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8A37FB-DF3B-BBDF-3847-49463CA8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675694-CA30-2DDA-63DD-518C0CA6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290F7F9-C3A3-BA11-2A77-BB24EF3F80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489" y="7383779"/>
            <a:ext cx="2188584" cy="1535641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</a:rPr>
              <a:t>ACTION</a:t>
            </a:r>
            <a:r>
              <a:rPr lang="en-US"/>
              <a:t>: User selects language and clicks Continue.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4E3A9-9670-872E-983A-60D5EC8776FC}"/>
              </a:ext>
            </a:extLst>
          </p:cNvPr>
          <p:cNvSpPr/>
          <p:nvPr/>
        </p:nvSpPr>
        <p:spPr>
          <a:xfrm>
            <a:off x="4963258" y="8015899"/>
            <a:ext cx="1543050" cy="69166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3E77-8594-0FB5-B881-118A9B967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B9F7-D3BC-40B9-7810-B9D20FA1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 &gt; SITD : User Flow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FD9BBC-32A9-A122-5DC6-4AA66D67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7E293-3D6F-6D7A-0456-21DD3BAB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B83DD-258D-64DA-24C4-5147065F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BFC9590-14AA-C565-2DCA-BC758AF41F84}"/>
              </a:ext>
            </a:extLst>
          </p:cNvPr>
          <p:cNvSpPr txBox="1">
            <a:spLocks/>
          </p:cNvSpPr>
          <p:nvPr/>
        </p:nvSpPr>
        <p:spPr>
          <a:xfrm>
            <a:off x="471487" y="7697931"/>
            <a:ext cx="1543050" cy="1535641"/>
          </a:xfrm>
          <a:prstGeom prst="rect">
            <a:avLst/>
          </a:prstGeom>
        </p:spPr>
        <p:txBody>
          <a:bodyPr anchor="b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1"/>
                </a:solidFill>
              </a:rPr>
              <a:t>ACTION</a:t>
            </a:r>
            <a:r>
              <a:rPr lang="en-US"/>
              <a:t>: User selects Accept.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49B433-461F-B6CD-1831-9BD84C6C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74743" y="1274186"/>
            <a:ext cx="1902650" cy="7575087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8FBB8108-57AA-DC71-FED4-2E662E590E82}"/>
              </a:ext>
            </a:extLst>
          </p:cNvPr>
          <p:cNvSpPr txBox="1">
            <a:spLocks/>
          </p:cNvSpPr>
          <p:nvPr/>
        </p:nvSpPr>
        <p:spPr>
          <a:xfrm>
            <a:off x="471487" y="2163582"/>
            <a:ext cx="1543050" cy="1535641"/>
          </a:xfrm>
          <a:prstGeom prst="rect">
            <a:avLst/>
          </a:prstGeom>
        </p:spPr>
        <p:txBody>
          <a:bodyPr anchor="b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AB717-642E-18A3-5280-1BE40BEF938F}"/>
              </a:ext>
            </a:extLst>
          </p:cNvPr>
          <p:cNvSpPr/>
          <p:nvPr/>
        </p:nvSpPr>
        <p:spPr>
          <a:xfrm>
            <a:off x="5544884" y="8299207"/>
            <a:ext cx="1113693" cy="52723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5B2D-008D-76E4-5804-61E4F8876E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5627" y="1274185"/>
            <a:ext cx="2091651" cy="75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8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1DC25-CFF8-B014-E5D0-B7110442B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6EDAD0-C350-5C92-6510-86EECD9C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5875" y="1439527"/>
            <a:ext cx="3458498" cy="748880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962E07-54EB-5850-1B8A-0CC980DC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BAEF-5534-2D4A-833E-E06A5E2B07DB}" type="datetime1">
              <a:rPr lang="en-US" smtClean="0"/>
              <a:t>2/27/2025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DEB307-2F96-03CB-B594-F44603B5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6EE72D-8862-6C68-2E10-BE070BD3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1FE7CCC-CF28-DA7A-348E-E92BDA5F02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489" y="7383779"/>
            <a:ext cx="2188584" cy="1535641"/>
          </a:xfrm>
        </p:spPr>
        <p:txBody>
          <a:bodyPr anchor="b"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ACTION</a:t>
            </a:r>
            <a:r>
              <a:rPr lang="en-US" dirty="0"/>
              <a:t>: User Selects Submit Intent to Depart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F412C-FD9D-F557-6522-83FE1A3C281F}"/>
              </a:ext>
            </a:extLst>
          </p:cNvPr>
          <p:cNvSpPr/>
          <p:nvPr/>
        </p:nvSpPr>
        <p:spPr>
          <a:xfrm>
            <a:off x="2611435" y="5852546"/>
            <a:ext cx="3949705" cy="98716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81E420-E145-5486-9DAF-E135FCAF8666}"/>
              </a:ext>
            </a:extLst>
          </p:cNvPr>
          <p:cNvSpPr txBox="1">
            <a:spLocks/>
          </p:cNvSpPr>
          <p:nvPr/>
        </p:nvSpPr>
        <p:spPr>
          <a:xfrm>
            <a:off x="349553" y="531644"/>
            <a:ext cx="6034821" cy="648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latin typeface="Lato"/>
                <a:ea typeface="Lato"/>
                <a:cs typeface="Lato"/>
              </a:rPr>
              <a:t>DT &gt; SITD : User Flow 1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E14F954-4AD5-260A-DC87-8F942112A9BB}"/>
              </a:ext>
            </a:extLst>
          </p:cNvPr>
          <p:cNvSpPr txBox="1">
            <a:spLocks/>
          </p:cNvSpPr>
          <p:nvPr/>
        </p:nvSpPr>
        <p:spPr>
          <a:xfrm>
            <a:off x="471486" y="1176084"/>
            <a:ext cx="1800761" cy="1535641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212259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116F-C64A-C712-ECDC-20DCF89DF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50A17-15CE-AC2E-C516-3E55A085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81724" y="1439527"/>
            <a:ext cx="2946800" cy="7488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F6CAF0-CF1E-37F4-9AEA-81ADA4A8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53" y="531643"/>
            <a:ext cx="6034821" cy="648848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DT &gt; SITD : User Flow 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CE4BD9-E3A4-5D72-37D5-D43CD6AE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BAEF-5534-2D4A-833E-E06A5E2B07DB}" type="datetime1">
              <a:rPr lang="en-US" smtClean="0"/>
              <a:t>2/27/2025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1388F5-A39C-29EC-5727-A91D34F0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ACF9E9-2E5D-2358-9BA5-6A7FFF58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BB5139C-60E8-9195-5990-AD9A5D6C6B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1489" y="7383779"/>
            <a:ext cx="2188584" cy="1535641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1"/>
                </a:solidFill>
                <a:latin typeface="Lato"/>
                <a:ea typeface="Lato"/>
                <a:cs typeface="Lato"/>
              </a:rPr>
              <a:t>ACTION</a:t>
            </a:r>
            <a:r>
              <a:rPr lang="en-US">
                <a:latin typeface="Lato"/>
                <a:ea typeface="Lato"/>
                <a:cs typeface="Lato"/>
              </a:rPr>
              <a:t>: User fills out personal information/take picture and clicks submit.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DAF7E-7EB2-3E2A-E21B-56CE08529A99}"/>
              </a:ext>
            </a:extLst>
          </p:cNvPr>
          <p:cNvSpPr/>
          <p:nvPr/>
        </p:nvSpPr>
        <p:spPr>
          <a:xfrm>
            <a:off x="3890147" y="8144610"/>
            <a:ext cx="1543050" cy="69166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E2FA921-877A-C42B-D006-1D214DB153B0}"/>
              </a:ext>
            </a:extLst>
          </p:cNvPr>
          <p:cNvSpPr txBox="1">
            <a:spLocks/>
          </p:cNvSpPr>
          <p:nvPr/>
        </p:nvSpPr>
        <p:spPr>
          <a:xfrm>
            <a:off x="471488" y="1439525"/>
            <a:ext cx="2188584" cy="1535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5710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9DBB7-27E0-814A-C075-4A1A90B9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6145-B2A1-3090-70B7-C721D5FD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236"/>
            <a:ext cx="6023097" cy="648848"/>
          </a:xfrm>
        </p:spPr>
        <p:txBody>
          <a:bodyPr/>
          <a:lstStyle/>
          <a:p>
            <a:r>
              <a:rPr lang="en-US">
                <a:latin typeface="Lato"/>
                <a:ea typeface="Lato"/>
                <a:cs typeface="Lato"/>
              </a:rPr>
              <a:t>DT &gt; SITD : User Flow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895B2-04EC-A701-F20C-C761A55D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912-C17B-4047-9C3C-0BBAA9386629}" type="datetime1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73336-B655-1109-1D2F-74CA6C9A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CB052-70D7-9E23-F3F3-3E5878BD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BB87-ACC1-6E46-829E-BCCC6E53CFA9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C017DBE-4114-9EEB-DECD-98A58736CE4F}"/>
              </a:ext>
            </a:extLst>
          </p:cNvPr>
          <p:cNvSpPr txBox="1">
            <a:spLocks/>
          </p:cNvSpPr>
          <p:nvPr/>
        </p:nvSpPr>
        <p:spPr>
          <a:xfrm>
            <a:off x="380736" y="8651221"/>
            <a:ext cx="6243425" cy="527234"/>
          </a:xfrm>
          <a:prstGeom prst="rect">
            <a:avLst/>
          </a:prstGeom>
        </p:spPr>
        <p:txBody>
          <a:bodyPr anchor="b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1"/>
                </a:solidFill>
              </a:rPr>
              <a:t>ACTION</a:t>
            </a:r>
            <a:r>
              <a:rPr lang="en-US"/>
              <a:t>: User submits selfie capture.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BBF183-BEF5-F806-A39F-3F283874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0736" y="1394772"/>
            <a:ext cx="3048264" cy="66005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A9AB88-5075-308E-E06E-0B9DE95A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5898" y="1394772"/>
            <a:ext cx="3048264" cy="66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91F44"/>
      </a:dk2>
      <a:lt2>
        <a:srgbClr val="DEDFE0"/>
      </a:lt2>
      <a:accent1>
        <a:srgbClr val="005188"/>
      </a:accent1>
      <a:accent2>
        <a:srgbClr val="C31230"/>
      </a:accent2>
      <a:accent3>
        <a:srgbClr val="0078AE"/>
      </a:accent3>
      <a:accent4>
        <a:srgbClr val="D6E9F2"/>
      </a:accent4>
      <a:accent5>
        <a:srgbClr val="5E9732"/>
      </a:accent5>
      <a:accent6>
        <a:srgbClr val="FFBE2E"/>
      </a:accent6>
      <a:hlink>
        <a:srgbClr val="005188"/>
      </a:hlink>
      <a:folHlink>
        <a:srgbClr val="00518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f37a38-dc4b-41e5-bae8-865565fd8f6f">
      <Terms xmlns="http://schemas.microsoft.com/office/infopath/2007/PartnerControls"/>
    </lcf76f155ced4ddcb4097134ff3c332f>
    <TaxCatchAll xmlns="80689a34-f7cb-4762-ab39-0ac10869d4f4" xsi:nil="true"/>
    <SharedWithUsers xmlns="80689a34-f7cb-4762-ab39-0ac10869d4f4">
      <UserInfo>
        <DisplayName>GREGGS, ANGELA K (CTR)</DisplayName>
        <AccountId>117</AccountId>
        <AccountType/>
      </UserInfo>
      <UserInfo>
        <DisplayName>SHADIAN, SOHEIL (CTR)</DisplayName>
        <AccountId>258</AccountId>
        <AccountType/>
      </UserInfo>
      <UserInfo>
        <DisplayName>PATEL, AMI K (CTR)</DisplayName>
        <AccountId>260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187058CB37B4A9CD92E386DAD8706" ma:contentTypeVersion="15" ma:contentTypeDescription="Create a new document." ma:contentTypeScope="" ma:versionID="2f4e99560668368fc47ce1b8ee910507">
  <xsd:schema xmlns:xsd="http://www.w3.org/2001/XMLSchema" xmlns:xs="http://www.w3.org/2001/XMLSchema" xmlns:p="http://schemas.microsoft.com/office/2006/metadata/properties" xmlns:ns2="44f37a38-dc4b-41e5-bae8-865565fd8f6f" xmlns:ns3="80689a34-f7cb-4762-ab39-0ac10869d4f4" targetNamespace="http://schemas.microsoft.com/office/2006/metadata/properties" ma:root="true" ma:fieldsID="e9df35524c3e2bc821107ea40d028ca9" ns2:_="" ns3:_="">
    <xsd:import namespace="44f37a38-dc4b-41e5-bae8-865565fd8f6f"/>
    <xsd:import namespace="80689a34-f7cb-4762-ab39-0ac10869d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37a38-dc4b-41e5-bae8-865565fd8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5b410f2-7b71-4bcf-a015-f75040213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89a34-f7cb-4762-ab39-0ac10869d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647fba6-38bb-4319-9463-8c7b62759807}" ma:internalName="TaxCatchAll" ma:showField="CatchAllData" ma:web="80689a34-f7cb-4762-ab39-0ac10869d4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544394-12AF-45CF-84DD-9A7F558A9C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B5BC6-A3F8-4530-82AB-00F45B2F7EC9}">
  <ds:schemaRefs>
    <ds:schemaRef ds:uri="http://schemas.microsoft.com/office/infopath/2007/PartnerControls"/>
    <ds:schemaRef ds:uri="http://schemas.microsoft.com/office/2006/documentManagement/types"/>
    <ds:schemaRef ds:uri="44f37a38-dc4b-41e5-bae8-865565fd8f6f"/>
    <ds:schemaRef ds:uri="http://schemas.openxmlformats.org/package/2006/metadata/core-properties"/>
    <ds:schemaRef ds:uri="http://www.w3.org/XML/1998/namespace"/>
    <ds:schemaRef ds:uri="80689a34-f7cb-4762-ab39-0ac10869d4f4"/>
    <ds:schemaRef ds:uri="http://purl.org/dc/terms/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917406A-B6CE-47C1-923E-9292358FCE0C}">
  <ds:schemaRefs>
    <ds:schemaRef ds:uri="44f37a38-dc4b-41e5-bae8-865565fd8f6f"/>
    <ds:schemaRef ds:uri="80689a34-f7cb-4762-ab39-0ac10869d4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4b16b84-4c56-4f27-9af7-30345a161ad4}" enabled="0" method="" siteId="{e4b16b84-4c56-4f27-9af7-30345a161ad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OIT Branding Guidelines Presentation Template</Template>
  <TotalTime>17</TotalTime>
  <Words>607</Words>
  <Application>Microsoft Office PowerPoint</Application>
  <PresentationFormat>Custom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Lato</vt:lpstr>
      <vt:lpstr>Lato Semibold</vt:lpstr>
      <vt:lpstr>Office Theme</vt:lpstr>
      <vt:lpstr>Departing Traveler &gt; Submit Intent to Depart</vt:lpstr>
      <vt:lpstr>Table of Contents</vt:lpstr>
      <vt:lpstr>Departing Traveler &gt; Submit Intent to Depart  User Flow 1</vt:lpstr>
      <vt:lpstr>DT &gt; SITD : User Flow 1</vt:lpstr>
      <vt:lpstr>DT &gt;SITD : User Flow 1</vt:lpstr>
      <vt:lpstr>DT &gt; SITD : User Flow 1</vt:lpstr>
      <vt:lpstr>PowerPoint Presentation</vt:lpstr>
      <vt:lpstr>DT &gt; SITD : User Flow 1</vt:lpstr>
      <vt:lpstr>DT &gt; SITD : User Flow 1</vt:lpstr>
      <vt:lpstr>DT &gt; SITD : User Flow 1</vt:lpstr>
      <vt:lpstr>DT &gt; SITD : User Flow 1</vt:lpstr>
      <vt:lpstr>Departing Traveler &gt; Submit Intent to Depart  User Flow 2</vt:lpstr>
      <vt:lpstr>DT &gt; SITD : User Flow 2</vt:lpstr>
      <vt:lpstr>Departing Traveler &gt; Submit Intent to Depart  User Flow 3</vt:lpstr>
      <vt:lpstr>DT &gt; SITD : User Flow 3</vt:lpstr>
      <vt:lpstr>Departing Traveler &gt; Submit Intent to Depart  User Flow 4</vt:lpstr>
      <vt:lpstr>DT &gt; SITD – Photo captured has poor quality.   : User Flow 4</vt:lpstr>
      <vt:lpstr>DT &gt; SITD Photo capture is accepted but resulted with no match.  : User Flow 4</vt:lpstr>
      <vt:lpstr>DT &gt; SITD -Photo capture is accepted, and a match was found but it does not match the biographic information provided by the user.  : User Flow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 Phase 2</dc:title>
  <dc:creator>MORRISON, AMANDA C ( CTR )</dc:creator>
  <cp:lastModifiedBy>CASHWELL, BRITNEY N</cp:lastModifiedBy>
  <cp:revision>2</cp:revision>
  <dcterms:created xsi:type="dcterms:W3CDTF">2022-11-02T17:46:46Z</dcterms:created>
  <dcterms:modified xsi:type="dcterms:W3CDTF">2025-02-27T16:19:21Z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0x010100CFC187058CB37B4A9CD92E386DAD8706</vt:lpwstr>
  </property>
  <property fmtid="{D5CDD505-2E9C-101B-9397-08002B2CF9AE}" pid="3" name="MediaServiceImageTags">
    <vt:lpwstr/>
  </property>
</Properties>
</file>