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omments/modernComment_182_82C0C7DD.xml" ContentType="application/vnd.ms-powerpoint.comment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omments/modernComment_18C_319165C3.xml" ContentType="application/vnd.ms-powerpoint.comments+xml"/>
  <Override PartName="/ppt/notesSlides/notesSlide27.xml" ContentType="application/vnd.openxmlformats-officedocument.presentationml.notesSlide+xml"/>
  <Override PartName="/ppt/comments/modernComment_18D_78EBD535.xml" ContentType="application/vnd.ms-powerpoint.comments+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43"/>
  </p:notesMasterIdLst>
  <p:sldIdLst>
    <p:sldId id="292" r:id="rId2"/>
    <p:sldId id="309" r:id="rId3"/>
    <p:sldId id="376" r:id="rId4"/>
    <p:sldId id="410" r:id="rId5"/>
    <p:sldId id="377" r:id="rId6"/>
    <p:sldId id="322" r:id="rId7"/>
    <p:sldId id="378" r:id="rId8"/>
    <p:sldId id="379" r:id="rId9"/>
    <p:sldId id="364" r:id="rId10"/>
    <p:sldId id="380" r:id="rId11"/>
    <p:sldId id="381" r:id="rId12"/>
    <p:sldId id="382" r:id="rId13"/>
    <p:sldId id="383" r:id="rId14"/>
    <p:sldId id="384" r:id="rId15"/>
    <p:sldId id="385" r:id="rId16"/>
    <p:sldId id="386" r:id="rId17"/>
    <p:sldId id="387" r:id="rId18"/>
    <p:sldId id="388" r:id="rId19"/>
    <p:sldId id="390" r:id="rId20"/>
    <p:sldId id="389" r:id="rId21"/>
    <p:sldId id="391" r:id="rId22"/>
    <p:sldId id="392" r:id="rId23"/>
    <p:sldId id="393" r:id="rId24"/>
    <p:sldId id="394" r:id="rId25"/>
    <p:sldId id="395" r:id="rId26"/>
    <p:sldId id="396" r:id="rId27"/>
    <p:sldId id="397" r:id="rId28"/>
    <p:sldId id="398" r:id="rId29"/>
    <p:sldId id="399" r:id="rId30"/>
    <p:sldId id="400" r:id="rId31"/>
    <p:sldId id="401" r:id="rId32"/>
    <p:sldId id="402" r:id="rId33"/>
    <p:sldId id="403" r:id="rId34"/>
    <p:sldId id="404" r:id="rId35"/>
    <p:sldId id="405" r:id="rId36"/>
    <p:sldId id="406" r:id="rId37"/>
    <p:sldId id="407" r:id="rId38"/>
    <p:sldId id="408" r:id="rId39"/>
    <p:sldId id="365" r:id="rId40"/>
    <p:sldId id="409" r:id="rId41"/>
    <p:sldId id="300" r:id="rId42"/>
  </p:sldIdLst>
  <p:sldSz cx="12192000" cy="6858000"/>
  <p:notesSz cx="6985000" cy="92837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userDrawn="1">
          <p15:clr>
            <a:srgbClr val="A4A3A4"/>
          </p15:clr>
        </p15:guide>
        <p15:guide id="2" pos="2516"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9F0482B-403D-DE6D-95CC-9E2C58306FF0}" name="Brian Goesling" initials="BG" userId="S::BGoesling@mathematica-mpr.com::3e931662-09be-4fa9-8227-ac1b8669357e" providerId="AD"/>
  <p188:author id="{A7A2F233-DEB7-992B-D97B-E83531AD10E2}" name="Tressa Stapleton" initials="TS" userId="S::TStapleton@mathematica-mpr.com::c45a8e89-40bb-43cf-9494-0fb742103e31" providerId="AD"/>
  <p188:author id="{FBACB2AB-195D-7018-E4A4-D17CF49E6DC6}" name="Sheila Cavallo" initials="SC" userId="S::SCavallo@mathematica-mpr.com::0d4b5570-b557-4610-a422-561540c69734" providerId="AD"/>
  <p188:author id="{F94B65CF-7DC3-8042-F7A3-7B94B5290782}" name="Marcy Gialdo" initials="MG" userId="S::MGialdo@mathematica-mpr.com::319e8f40-d9ce-4422-b97c-ee46143cb5f9" providerId="AD"/>
  <p188:author id="{CF17C1D6-BA3A-0CC9-31E3-C6729CC34A09}" name="Bridget Gutierrez" initials="BG" userId="S::BGutierrez@mathematica-mpr.com::f5c4e0c3-7eb8-4409-9e6d-971f609e491c" providerId="AD"/>
  <p188:author id="{EA3A52E2-4CF5-0965-B3C0-1BF26853045F}" name="Lara Hulsey" initials="LH" userId="S::LHulsey@mathematica-mpr.com::5323b903-5ad9-4621-9ef8-d729a7a63da9" providerId="AD"/>
  <p188:author id="{7708C1F4-1D3B-50DC-7449-58F6C9D9AE40}" name="Blitz, Caryn (ACF)" initials="BC(" userId="S::Caryn.Blitz@acf.hhs.gov::0e2c1965-2aee-4296-8c3e-d64d07d24f77" providerId="AD"/>
  <p188:author id="{6B02F1FC-22C5-084B-336C-4B7DF5654B28}" name="Effie Metropoulos" initials="EM" userId="S::EMetropoulos@mathematica-mpr.com::2feecf6f-c7e4-4106-9d87-28b9f953d1e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35A"/>
    <a:srgbClr val="FFFFFF"/>
    <a:srgbClr val="0965A4"/>
    <a:srgbClr val="E6E6E6"/>
    <a:srgbClr val="FFCD07"/>
    <a:srgbClr val="7F7F7F"/>
    <a:srgbClr val="092941"/>
    <a:srgbClr val="081A2E"/>
    <a:srgbClr val="00966F"/>
    <a:srgbClr val="0751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52" autoAdjust="0"/>
    <p:restoredTop sz="67063" autoAdjust="0"/>
  </p:normalViewPr>
  <p:slideViewPr>
    <p:cSldViewPr snapToGrid="0" snapToObjects="1">
      <p:cViewPr varScale="1">
        <p:scale>
          <a:sx n="64" d="100"/>
          <a:sy n="64" d="100"/>
        </p:scale>
        <p:origin x="558" y="60"/>
      </p:cViewPr>
      <p:guideLst>
        <p:guide orient="horz"/>
        <p:guide pos="2516"/>
      </p:guideLst>
    </p:cSldViewPr>
  </p:slideViewPr>
  <p:outlineViewPr>
    <p:cViewPr>
      <p:scale>
        <a:sx n="33" d="100"/>
        <a:sy n="33" d="100"/>
      </p:scale>
      <p:origin x="0" y="-8376"/>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7" d="100"/>
          <a:sy n="77" d="100"/>
        </p:scale>
        <p:origin x="454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omments/modernComment_182_82C0C7DD.xml><?xml version="1.0" encoding="utf-8"?>
<p188:cmLst xmlns:a="http://schemas.openxmlformats.org/drawingml/2006/main" xmlns:r="http://schemas.openxmlformats.org/officeDocument/2006/relationships" xmlns:p188="http://schemas.microsoft.com/office/powerpoint/2018/8/main">
  <p188:cm id="{779AD2D9-D093-4BB3-AA38-C2B9D6CB27E6}" authorId="{EA3A52E2-4CF5-0965-B3C0-1BF26853045F}" created="2024-08-31T12:22:43.318">
    <pc:sldMkLst xmlns:pc="http://schemas.microsoft.com/office/powerpoint/2013/main/command">
      <pc:docMk/>
      <pc:sldMk cId="2193672157" sldId="386"/>
    </pc:sldMkLst>
    <p188:txBody>
      <a:bodyPr/>
      <a:lstStyle/>
      <a:p>
        <a:r>
          <a:rPr lang="en-US"/>
          <a:t>Will remove this and the next eight slides from the version for Tribal PREP/PREIS sessions</a:t>
        </a:r>
      </a:p>
    </p188:txBody>
  </p188:cm>
</p188:cmLst>
</file>

<file path=ppt/comments/modernComment_18C_319165C3.xml><?xml version="1.0" encoding="utf-8"?>
<p188:cmLst xmlns:a="http://schemas.openxmlformats.org/drawingml/2006/main" xmlns:r="http://schemas.openxmlformats.org/officeDocument/2006/relationships" xmlns:p188="http://schemas.microsoft.com/office/powerpoint/2018/8/main">
  <p188:cm id="{0CC4D938-8D87-4C03-9B40-3665535E27B0}" authorId="{EA3A52E2-4CF5-0965-B3C0-1BF26853045F}" created="2024-08-31T12:22:00.570">
    <pc:sldMkLst xmlns:pc="http://schemas.microsoft.com/office/powerpoint/2013/main/command">
      <pc:docMk/>
      <pc:sldMk cId="831612355" sldId="396"/>
    </pc:sldMkLst>
    <p188:txBody>
      <a:bodyPr/>
      <a:lstStyle/>
      <a:p>
        <a:r>
          <a:rPr lang="en-US"/>
          <a:t>Will remove this slide from the version for Tribal PREP/PREIS sessions, because they'll have more detailed slides (#26-30) for exit survey questions 8-12</a:t>
        </a:r>
      </a:p>
    </p188:txBody>
  </p188:cm>
</p188:cmLst>
</file>

<file path=ppt/comments/modernComment_18D_78EBD535.xml><?xml version="1.0" encoding="utf-8"?>
<p188:cmLst xmlns:a="http://schemas.openxmlformats.org/drawingml/2006/main" xmlns:r="http://schemas.openxmlformats.org/officeDocument/2006/relationships" xmlns:p188="http://schemas.microsoft.com/office/powerpoint/2018/8/main">
  <p188:cm id="{CF7130D3-9449-45C6-AF1E-3E4D92C8FCF3}" authorId="{EA3A52E2-4CF5-0965-B3C0-1BF26853045F}" created="2024-09-04T15:00:07.676">
    <pc:sldMkLst xmlns:pc="http://schemas.microsoft.com/office/powerpoint/2013/main/command">
      <pc:docMk/>
      <pc:sldMk cId="2028721461" sldId="397"/>
    </pc:sldMkLst>
    <p188:txBody>
      <a:bodyPr/>
      <a:lstStyle/>
      <a:p>
        <a:r>
          <a:rPr lang="en-US"/>
          <a:t>Will remove this slide, and the next four slides, from the version for State and Competitive PREP grantees, because they will have discussed this already on earlier slides.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56550" y="0"/>
            <a:ext cx="3026833" cy="464185"/>
          </a:xfrm>
          <a:prstGeom prst="rect">
            <a:avLst/>
          </a:prstGeom>
        </p:spPr>
        <p:txBody>
          <a:bodyPr vert="horz" lIns="91440" tIns="45720" rIns="91440" bIns="45720" rtlCol="0"/>
          <a:lstStyle>
            <a:lvl1pPr algn="r">
              <a:defRPr sz="1200"/>
            </a:lvl1pPr>
          </a:lstStyle>
          <a:p>
            <a:fld id="{056E8AB9-16C0-3645-A6DD-63975CC3464D}" type="datetimeFigureOut">
              <a:rPr lang="en-US" smtClean="0"/>
              <a:pPr/>
              <a:t>9/12/2024</a:t>
            </a:fld>
            <a:endParaRPr lang="en-US" dirty="0"/>
          </a:p>
        </p:txBody>
      </p:sp>
      <p:sp>
        <p:nvSpPr>
          <p:cNvPr id="4" name="Slide Image Placeholder 3"/>
          <p:cNvSpPr>
            <a:spLocks noGrp="1" noRot="1" noChangeAspect="1"/>
          </p:cNvSpPr>
          <p:nvPr>
            <p:ph type="sldImg" idx="2"/>
          </p:nvPr>
        </p:nvSpPr>
        <p:spPr>
          <a:xfrm>
            <a:off x="398463" y="695325"/>
            <a:ext cx="6188075" cy="348138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418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lIns="91440" tIns="45720" rIns="91440" bIns="45720" rtlCol="0" anchor="b"/>
          <a:lstStyle>
            <a:lvl1pPr algn="r">
              <a:defRPr sz="1200"/>
            </a:lvl1pPr>
          </a:lstStyle>
          <a:p>
            <a:fld id="{3A3D313F-63BD-DA45-B361-F8C94543D256}" type="slidenum">
              <a:rPr lang="en-US" smtClean="0"/>
              <a:pPr/>
              <a:t>‹#›</a:t>
            </a:fld>
            <a:endParaRPr lang="en-US" dirty="0"/>
          </a:p>
        </p:txBody>
      </p:sp>
    </p:spTree>
    <p:extLst>
      <p:ext uri="{BB962C8B-B14F-4D97-AF65-F5344CB8AC3E}">
        <p14:creationId xmlns:p14="http://schemas.microsoft.com/office/powerpoint/2010/main" val="145628976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1</a:t>
            </a:fld>
            <a:endParaRPr lang="en-US" dirty="0"/>
          </a:p>
        </p:txBody>
      </p:sp>
    </p:spTree>
    <p:extLst>
      <p:ext uri="{BB962C8B-B14F-4D97-AF65-F5344CB8AC3E}">
        <p14:creationId xmlns:p14="http://schemas.microsoft.com/office/powerpoint/2010/main" val="26180702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Both the entry and exit surveys ask identical questions about participant characteristics—specifically: age, grade, language(s) spoken at home, ethnicity, race, sex, and living situation. These measures are intended to obtain data on the characteristics of the youth who receive PREP programming. </a:t>
            </a:r>
          </a:p>
          <a:p>
            <a:endParaRPr lang="en-US" dirty="0"/>
          </a:p>
          <a:p>
            <a:r>
              <a:rPr lang="en-US" dirty="0"/>
              <a:t>The next few slides are going to focus on each of these in turn, but before we ask for suggestions on the existing questions, please think about the following:</a:t>
            </a:r>
            <a:endParaRPr lang="en-US" dirty="0">
              <a:cs typeface="Calibri"/>
            </a:endParaRPr>
          </a:p>
          <a:p>
            <a:pPr marL="171450" indent="-171450">
              <a:buFont typeface="Arial" panose="020B0604020202020204" pitchFamily="34" charset="0"/>
              <a:buChar char="•"/>
            </a:pPr>
            <a:r>
              <a:rPr lang="en-US" dirty="0"/>
              <a:t>Are there any other demographic characteristics you wish were captured in the performance measures data but are not currently?</a:t>
            </a:r>
          </a:p>
          <a:p>
            <a:pPr marL="171450" indent="-171450">
              <a:buFont typeface="Arial" panose="020B0604020202020204" pitchFamily="34" charset="0"/>
              <a:buChar char="•"/>
            </a:pPr>
            <a:r>
              <a:rPr lang="en-US" dirty="0"/>
              <a:t>[</a:t>
            </a:r>
            <a:r>
              <a:rPr lang="en-US" i="1" dirty="0"/>
              <a:t>If any, probe: </a:t>
            </a:r>
            <a:r>
              <a:rPr lang="en-US" dirty="0"/>
              <a:t>What do others think about that suggestion? Would having data on that be useful to you? Worth the additional burden of making the survey a bit longer?]</a:t>
            </a:r>
          </a:p>
          <a:p>
            <a:r>
              <a:rPr lang="en-US" dirty="0"/>
              <a:t> </a:t>
            </a:r>
          </a:p>
          <a:p>
            <a:r>
              <a:rPr lang="en-US" dirty="0"/>
              <a:t>[These questions are asked in both middle and high school versions of the surveys at entry and exit.] </a:t>
            </a:r>
          </a:p>
        </p:txBody>
      </p:sp>
      <p:sp>
        <p:nvSpPr>
          <p:cNvPr id="4" name="Slide Number Placeholder 3"/>
          <p:cNvSpPr>
            <a:spLocks noGrp="1"/>
          </p:cNvSpPr>
          <p:nvPr>
            <p:ph type="sldNum" sz="quarter" idx="5"/>
          </p:nvPr>
        </p:nvSpPr>
        <p:spPr/>
        <p:txBody>
          <a:bodyPr/>
          <a:lstStyle/>
          <a:p>
            <a:fld id="{3A3D313F-63BD-DA45-B361-F8C94543D256}" type="slidenum">
              <a:rPr lang="en-US" smtClean="0"/>
              <a:pPr/>
              <a:t>10</a:t>
            </a:fld>
            <a:endParaRPr lang="en-US" dirty="0"/>
          </a:p>
        </p:txBody>
      </p:sp>
    </p:spTree>
    <p:extLst>
      <p:ext uri="{BB962C8B-B14F-4D97-AF65-F5344CB8AC3E}">
        <p14:creationId xmlns:p14="http://schemas.microsoft.com/office/powerpoint/2010/main" val="3319098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Although this question is asked in both middle and high school versions of the surveys, t</a:t>
            </a:r>
            <a:r>
              <a:rPr lang="en-US" sz="1200" dirty="0"/>
              <a:t>he response categories differ by version. All responses are numeric, and the options are 10, 11, 12, etc. up to 16 in the middle school version and up to 20 in the high school and older version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Are the youth you serve able to understand and answer this question?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If not: </a:t>
            </a:r>
            <a:r>
              <a:rPr lang="en-US" sz="1800" dirty="0"/>
              <a:t>What part is problematic? What changes would you suggest?)</a:t>
            </a:r>
            <a:endParaRPr lang="en-US" sz="1800" dirty="0">
              <a:effectLst/>
              <a:latin typeface="Segoe UI" panose="020B0502040204020203"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Should we change the lower end of the range in the high school+ version from 10 to an older age? [</a:t>
            </a:r>
            <a:r>
              <a:rPr lang="en-US" i="1" dirty="0"/>
              <a:t>If so</a:t>
            </a:r>
            <a:r>
              <a:rPr lang="en-US" dirty="0"/>
              <a:t>, what age would you expect to be the youngest students in high schools in your communities?]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Do you have any other suggestions for improvements to this question?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t>
            </a:r>
            <a:r>
              <a:rPr lang="en-US" i="1" dirty="0"/>
              <a:t>If no comments:</a:t>
            </a:r>
            <a:r>
              <a:rPr lang="en-US" dirty="0"/>
              <a:t> T</a:t>
            </a:r>
            <a:r>
              <a:rPr lang="en-US" sz="1200" dirty="0">
                <a:effectLst/>
                <a:latin typeface="Segoe UI" panose="020B0502040204020203" pitchFamily="34" charset="0"/>
              </a:rPr>
              <a:t>his question is pretty straightforward, so let’s move on to others.</a:t>
            </a:r>
            <a:r>
              <a:rPr lang="en-US" dirty="0"/>
              <a:t>]</a:t>
            </a:r>
          </a:p>
          <a:p>
            <a:endParaRPr lang="en-US"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11</a:t>
            </a:fld>
            <a:endParaRPr lang="en-US" dirty="0"/>
          </a:p>
        </p:txBody>
      </p:sp>
    </p:spTree>
    <p:extLst>
      <p:ext uri="{BB962C8B-B14F-4D97-AF65-F5344CB8AC3E}">
        <p14:creationId xmlns:p14="http://schemas.microsoft.com/office/powerpoint/2010/main" val="6553463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Grade is another question for which t</a:t>
            </a:r>
            <a:r>
              <a:rPr lang="en-US" sz="1200" dirty="0"/>
              <a:t>he response categories differ in the</a:t>
            </a:r>
            <a:r>
              <a:rPr lang="en-US" dirty="0"/>
              <a:t> middle and high school versions of the surveys. </a:t>
            </a:r>
            <a:r>
              <a:rPr lang="en-US" sz="1200" dirty="0"/>
              <a:t>In each version, there are some numeric options, plus a few options when a numeric grade does not apply. The numeric options are 5</a:t>
            </a:r>
            <a:r>
              <a:rPr lang="en-US" sz="1200" baseline="30000" dirty="0"/>
              <a:t>th</a:t>
            </a:r>
            <a:r>
              <a:rPr lang="en-US" sz="1200" dirty="0"/>
              <a:t> through 9</a:t>
            </a:r>
            <a:r>
              <a:rPr lang="en-US" sz="1200" baseline="30000" dirty="0"/>
              <a:t>th</a:t>
            </a:r>
            <a:r>
              <a:rPr lang="en-US" sz="1200" dirty="0"/>
              <a:t> in the middle school version and 9</a:t>
            </a:r>
            <a:r>
              <a:rPr lang="en-US" sz="1200" baseline="30000" dirty="0"/>
              <a:t>th </a:t>
            </a:r>
            <a:r>
              <a:rPr lang="en-US" sz="1200" dirty="0"/>
              <a:t>through 12</a:t>
            </a:r>
            <a:r>
              <a:rPr lang="en-US" sz="1200" baseline="30000" dirty="0"/>
              <a:t>th</a:t>
            </a:r>
            <a:r>
              <a:rPr lang="en-US" sz="1200" dirty="0"/>
              <a:t> in the high school and older version.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effectLst/>
                <a:latin typeface="Segoe UI" panose="020B0502040204020203" pitchFamily="34" charset="0"/>
              </a:rPr>
              <a:t>Are the youth you serve able to understand and answer this question?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 is asking? </a:t>
            </a:r>
            <a:r>
              <a:rPr lang="en-US" sz="1800" dirty="0"/>
              <a:t>(</a:t>
            </a:r>
            <a:r>
              <a:rPr lang="en-US" sz="1800" i="1" dirty="0"/>
              <a:t>If not: </a:t>
            </a:r>
            <a:r>
              <a:rPr lang="en-US" sz="1800" dirty="0"/>
              <a:t>What part is unclear? What changes would you suggest?)</a:t>
            </a:r>
            <a:endParaRPr lang="en-US" sz="1800" dirty="0">
              <a:effectLst/>
              <a:latin typeface="Segoe UI" panose="020B0502040204020203"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youth have any trouble understanding any of the response categories? </a:t>
            </a:r>
            <a:r>
              <a:rPr lang="en-US" sz="1800" dirty="0"/>
              <a:t>(</a:t>
            </a:r>
            <a:r>
              <a:rPr lang="en-US" sz="1800" i="1" dirty="0"/>
              <a:t>If so: </a:t>
            </a:r>
            <a:r>
              <a:rPr lang="en-US" sz="1800" dirty="0"/>
              <a:t>What wording would you suggest?) </a:t>
            </a:r>
            <a:endParaRPr lang="en-US" sz="1800" dirty="0">
              <a:effectLst/>
              <a:latin typeface="Segoe UI" panose="020B0502040204020203"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Do the response options adequately cover all the situations in your sites? Are there any other response options that would be helpful for your populations?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Do you have any other suggestions for improvements to this question?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t>
            </a:r>
            <a:r>
              <a:rPr lang="en-US" i="1" dirty="0"/>
              <a:t>if no comments, could ask:</a:t>
            </a:r>
            <a:r>
              <a:rPr lang="en-US" dirty="0"/>
              <a:t> Age and grade align to some extent, but not perfectly. Do you think it’s useful to measure both in the performance measures data? (</a:t>
            </a:r>
            <a:r>
              <a:rPr lang="en-US" i="1" dirty="0"/>
              <a:t>If anyone says no, ask:</a:t>
            </a:r>
            <a:r>
              <a:rPr lang="en-US" dirty="0"/>
              <a:t> Which do you think is more important/more useful to you?]</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12</a:t>
            </a:fld>
            <a:endParaRPr lang="en-US" dirty="0"/>
          </a:p>
        </p:txBody>
      </p:sp>
    </p:spTree>
    <p:extLst>
      <p:ext uri="{BB962C8B-B14F-4D97-AF65-F5344CB8AC3E}">
        <p14:creationId xmlns:p14="http://schemas.microsoft.com/office/powerpoint/2010/main" val="32176250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Are the youth you serve able to understand and answer this question?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If not: </a:t>
            </a:r>
            <a:r>
              <a:rPr lang="en-US" sz="1800" dirty="0"/>
              <a:t>What part is problematic? What changes would you suggest?)</a:t>
            </a:r>
            <a:endParaRPr lang="en-US" sz="1800" dirty="0">
              <a:effectLst/>
              <a:latin typeface="Segoe UI" panose="020B0502040204020203"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Do you have any other suggestions for improvements to this question?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t>
            </a:r>
            <a:r>
              <a:rPr lang="en-US" i="1" dirty="0"/>
              <a:t>If no comments:</a:t>
            </a:r>
            <a:r>
              <a:rPr lang="en-US" dirty="0"/>
              <a:t> T</a:t>
            </a:r>
            <a:r>
              <a:rPr lang="en-US" sz="1200" dirty="0">
                <a:effectLst/>
                <a:latin typeface="Segoe UI" panose="020B0502040204020203" pitchFamily="34" charset="0"/>
              </a:rPr>
              <a:t>his question is pretty straightforward, so let’s move on to others.</a:t>
            </a:r>
            <a:r>
              <a:rPr lang="en-US" dirty="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p>
          <a:p>
            <a:endParaRPr lang="en-US"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13</a:t>
            </a:fld>
            <a:endParaRPr lang="en-US" dirty="0"/>
          </a:p>
        </p:txBody>
      </p:sp>
    </p:spTree>
    <p:extLst>
      <p:ext uri="{BB962C8B-B14F-4D97-AF65-F5344CB8AC3E}">
        <p14:creationId xmlns:p14="http://schemas.microsoft.com/office/powerpoint/2010/main" val="8966546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a:cs typeface="Arial"/>
              </a:rPr>
              <a:t>Unlike the other slides, this slide does not show the wording from the current PREP surveys, because the measures listed on this slide are definitely going to change.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a:cs typeface="Arial"/>
              </a:rPr>
              <a:t>As I mentioned earlier, we plan to revise the race/ethnicity questions to align with recent changes at OMB [and </a:t>
            </a:r>
            <a:r>
              <a:rPr lang="en-US" sz="1200" dirty="0">
                <a:effectLst/>
                <a:latin typeface="Segoe UI" panose="020B0502040204020203" pitchFamily="34" charset="0"/>
              </a:rPr>
              <a:t>the Census Bureau]</a:t>
            </a:r>
            <a:r>
              <a:rPr lang="en-US" sz="1200" dirty="0">
                <a:latin typeface="Arial"/>
                <a:cs typeface="Arial"/>
              </a:rPr>
              <a:t>, which </a:t>
            </a:r>
            <a:r>
              <a:rPr lang="en-US" sz="1800" dirty="0">
                <a:effectLst/>
                <a:latin typeface="Segoe UI" panose="020B0502040204020203" pitchFamily="34" charset="0"/>
              </a:rPr>
              <a:t>are being implemented across government agencies. The guidance is for one mark-all-that-apply question with the categories shown on the screen.</a:t>
            </a:r>
            <a:endParaRPr lang="en-US" sz="1200" strike="sngStrike" dirty="0">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a:cs typeface="Arial"/>
              </a:rPr>
              <a:t>[</a:t>
            </a:r>
            <a:r>
              <a:rPr lang="en-US" sz="1200" i="1" dirty="0">
                <a:latin typeface="Arial"/>
                <a:cs typeface="Arial"/>
              </a:rPr>
              <a:t>pause briefly, but don’t specifically ask for input</a:t>
            </a:r>
            <a:r>
              <a:rPr lang="en-US" sz="1200" dirty="0">
                <a:latin typeface="Arial"/>
                <a:cs typeface="Arial"/>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a:r>
            <a:r>
              <a:rPr lang="en-US" i="1" dirty="0"/>
              <a:t>if asked:</a:t>
            </a:r>
            <a:r>
              <a:rPr lang="en-US" dirty="0"/>
              <a:t> Key differences between the old race/ethnicity items and the new guidance are: combining race ethnicity into a single “mark all that apply” question (with “</a:t>
            </a:r>
            <a:r>
              <a:rPr lang="en-US" b="0" i="0" dirty="0">
                <a:solidFill>
                  <a:srgbClr val="0A2458"/>
                </a:solidFill>
                <a:effectLst/>
                <a:latin typeface="MercurySSm-Book-Pro_Web"/>
              </a:rPr>
              <a:t>Hispanic or Latino</a:t>
            </a:r>
            <a:r>
              <a:rPr lang="en-US" dirty="0"/>
              <a:t>” as a category) and including a new category for “</a:t>
            </a:r>
            <a:r>
              <a:rPr lang="en-US" b="0" i="0" dirty="0">
                <a:solidFill>
                  <a:srgbClr val="0A2458"/>
                </a:solidFill>
                <a:effectLst/>
                <a:latin typeface="MercurySSm-Book-Pro_Web"/>
              </a:rPr>
              <a:t>Middle Eastern or North African</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latin typeface="Arial"/>
                <a:cs typeface="Arial"/>
              </a:rPr>
              <a:t>Similarly, ACF is conducting a set of cognitive pre-tests of new items on sexual orientation and gender identity (SOGI), </a:t>
            </a:r>
            <a:r>
              <a:rPr lang="en-US" sz="1800" dirty="0">
                <a:effectLst/>
                <a:latin typeface="Segoe UI" panose="020B0502040204020203" pitchFamily="34" charset="0"/>
              </a:rPr>
              <a:t>testing questions recommended by the National Academies of Sciences, Engineering, and Medicine (The National Academies, NAS) and the Office of Management and Budget. </a:t>
            </a:r>
            <a:br>
              <a:rPr lang="en-US" sz="1800" dirty="0">
                <a:effectLst/>
                <a:latin typeface="Segoe UI" panose="020B0502040204020203" pitchFamily="34" charset="0"/>
              </a:rPr>
            </a:br>
            <a:r>
              <a:rPr lang="en-US" sz="1800" dirty="0">
                <a:effectLst/>
                <a:latin typeface="Segoe UI" panose="020B0502040204020203" pitchFamily="34" charset="0"/>
              </a:rPr>
              <a:t>[</a:t>
            </a:r>
            <a:r>
              <a:rPr lang="en-US" sz="1800" i="1" dirty="0">
                <a:effectLst/>
                <a:latin typeface="Segoe UI" panose="020B0502040204020203" pitchFamily="34" charset="0"/>
              </a:rPr>
              <a:t>If asked,</a:t>
            </a:r>
            <a:r>
              <a:rPr lang="en-US" sz="1800" dirty="0">
                <a:effectLst/>
                <a:latin typeface="Segoe UI" panose="020B0502040204020203" pitchFamily="34" charset="0"/>
              </a:rPr>
              <a:t> NASEM in particular conducted a thorough literature review and consultation sponsored by NIH. While the measures in the youth space continue to evolve, the measures were highly recommended but have not been uniformly test with youth. Testing with youth across ACF programs will occur in early 2025.]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latin typeface="Arial"/>
                <a:cs typeface="Arial"/>
              </a:rPr>
              <a:t>The results of those pretests will likely drive the revisions to those measures, </a:t>
            </a:r>
            <a:r>
              <a:rPr lang="en-US" sz="1200" b="0" i="0" dirty="0">
                <a:latin typeface="Arial"/>
                <a:cs typeface="Arial"/>
              </a:rPr>
              <a:t>so we are not specifically soliciting your comments on these items.</a:t>
            </a:r>
            <a:r>
              <a:rPr lang="en-US" b="0" i="0" dirty="0"/>
              <a:t>  </a:t>
            </a:r>
            <a:r>
              <a:rPr lang="en-US" dirty="0"/>
              <a:t>[</a:t>
            </a:r>
            <a:r>
              <a:rPr lang="en-US" i="1" dirty="0"/>
              <a:t>pause in case anyone comments anyway</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a:r>
            <a:r>
              <a:rPr lang="en-US" i="1" dirty="0"/>
              <a:t>if asked:</a:t>
            </a:r>
            <a:r>
              <a:rPr lang="en-US" dirty="0"/>
              <a:t> The SOGI pretests will involve more complex items than the binary sex question currently in the surveys, such as a pair of questions on sex assigned at birth and gender identity, and a separate question on sexual orientation identity.] </a:t>
            </a:r>
          </a:p>
        </p:txBody>
      </p:sp>
      <p:sp>
        <p:nvSpPr>
          <p:cNvPr id="4" name="Slide Number Placeholder 3"/>
          <p:cNvSpPr>
            <a:spLocks noGrp="1"/>
          </p:cNvSpPr>
          <p:nvPr>
            <p:ph type="sldNum" sz="quarter" idx="5"/>
          </p:nvPr>
        </p:nvSpPr>
        <p:spPr/>
        <p:txBody>
          <a:bodyPr/>
          <a:lstStyle/>
          <a:p>
            <a:fld id="{3A3D313F-63BD-DA45-B361-F8C94543D256}" type="slidenum">
              <a:rPr lang="en-US" smtClean="0"/>
              <a:pPr/>
              <a:t>14</a:t>
            </a:fld>
            <a:endParaRPr lang="en-US" dirty="0"/>
          </a:p>
        </p:txBody>
      </p:sp>
    </p:spTree>
    <p:extLst>
      <p:ext uri="{BB962C8B-B14F-4D97-AF65-F5344CB8AC3E}">
        <p14:creationId xmlns:p14="http://schemas.microsoft.com/office/powerpoint/2010/main" val="9205744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effectLst/>
                <a:latin typeface="Segoe UI" panose="020B0502040204020203" pitchFamily="34" charset="0"/>
              </a:rPr>
              <a:t>Are the youth you serve able to understand and answer this question?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 is asking? </a:t>
            </a:r>
            <a:r>
              <a:rPr lang="en-US" sz="1800" dirty="0"/>
              <a:t>(</a:t>
            </a:r>
            <a:r>
              <a:rPr lang="en-US" sz="1800" i="1" dirty="0"/>
              <a:t>If not: </a:t>
            </a:r>
            <a:r>
              <a:rPr lang="en-US" sz="1800" dirty="0"/>
              <a:t>What part is unclear? What changes would you suggest?)</a:t>
            </a:r>
            <a:endParaRPr lang="en-US" sz="1800" dirty="0">
              <a:effectLst/>
              <a:latin typeface="Segoe UI" panose="020B0502040204020203"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youth have any trouble understanding any of the response categories? </a:t>
            </a:r>
            <a:r>
              <a:rPr lang="en-US" sz="1800" dirty="0"/>
              <a:t>(</a:t>
            </a:r>
            <a:r>
              <a:rPr lang="en-US" sz="1800" i="1" dirty="0"/>
              <a:t>If so: </a:t>
            </a:r>
            <a:r>
              <a:rPr lang="en-US" sz="1800" dirty="0"/>
              <a:t>What wording would you suggest?) </a:t>
            </a:r>
            <a:endParaRPr lang="en-US" sz="1800" dirty="0">
              <a:effectLst/>
              <a:latin typeface="Segoe UI" panose="020B0502040204020203"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a:t>
            </a:r>
            <a:r>
              <a:rPr lang="en-US" sz="1200" i="1" dirty="0">
                <a:effectLst/>
                <a:latin typeface="Segoe UI" panose="020B0502040204020203" pitchFamily="34" charset="0"/>
              </a:rPr>
              <a:t>If it comes up:</a:t>
            </a:r>
            <a:r>
              <a:rPr lang="en-US" sz="1200" dirty="0">
                <a:effectLst/>
                <a:latin typeface="Segoe UI" panose="020B0502040204020203" pitchFamily="34" charset="0"/>
              </a:rPr>
              <a:t>] The purpose of this question is to obtain information on three populations of particular importance to FYSB: runaway/homeless youth(RHY), adjudicated youth, and foster care populations. When developing the current categories, ACF worked hard to break down those three populations down into sub-items that youth would understand.] </a:t>
            </a:r>
            <a:endParaRPr lang="en-US" sz="1200" dirty="0">
              <a:effectLst/>
              <a:latin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this question?</a:t>
            </a:r>
          </a:p>
          <a:p>
            <a:pPr marL="0" indent="0">
              <a:buFont typeface="Arial" panose="020B0604020202020204" pitchFamily="34" charset="0"/>
              <a:buNone/>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15</a:t>
            </a:fld>
            <a:endParaRPr lang="en-US" dirty="0"/>
          </a:p>
        </p:txBody>
      </p:sp>
    </p:spTree>
    <p:extLst>
      <p:ext uri="{BB962C8B-B14F-4D97-AF65-F5344CB8AC3E}">
        <p14:creationId xmlns:p14="http://schemas.microsoft.com/office/powerpoint/2010/main" val="31136817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42289" rtl="0" eaLnBrk="1" fontAlgn="auto" latinLnBrk="0" hangingPunct="1">
              <a:lnSpc>
                <a:spcPct val="100000"/>
              </a:lnSpc>
              <a:spcBef>
                <a:spcPts val="0"/>
              </a:spcBef>
              <a:spcAft>
                <a:spcPts val="0"/>
              </a:spcAft>
              <a:buClrTx/>
              <a:buSzTx/>
              <a:buFontTx/>
              <a:buNone/>
              <a:tabLst/>
              <a:defRPr/>
            </a:pPr>
            <a:r>
              <a:rPr lang="en-US" b="1" i="1" dirty="0"/>
              <a:t>For State/Competitive PREP sessions only </a:t>
            </a:r>
          </a:p>
          <a:p>
            <a:pPr marL="0" marR="0" lvl="0" indent="0" algn="l" defTabSz="942289" rtl="0" eaLnBrk="1" fontAlgn="auto" latinLnBrk="0" hangingPunct="1">
              <a:lnSpc>
                <a:spcPct val="100000"/>
              </a:lnSpc>
              <a:spcBef>
                <a:spcPts val="0"/>
              </a:spcBef>
              <a:spcAft>
                <a:spcPts val="0"/>
              </a:spcAft>
              <a:buClrTx/>
              <a:buSzTx/>
              <a:buFontTx/>
              <a:buNone/>
              <a:tabLst/>
              <a:defRPr/>
            </a:pPr>
            <a:r>
              <a:rPr lang="en-US" dirty="0"/>
              <a:t>The entry surveys include questions about youth behaviors related to </a:t>
            </a:r>
            <a:r>
              <a:rPr lang="en-US" sz="1200" b="0" dirty="0">
                <a:solidFill>
                  <a:srgbClr val="10335A"/>
                </a:solidFill>
                <a:latin typeface="Arial" panose="020B0604020202020204" pitchFamily="34" charset="0"/>
                <a:cs typeface="Arial" panose="020B0604020202020204" pitchFamily="34" charset="0"/>
              </a:rPr>
              <a:t>Adulthood Preparation Subjects</a:t>
            </a:r>
            <a:endParaRPr lang="en-US" sz="1200" dirty="0">
              <a:solidFill>
                <a:srgbClr val="10335A"/>
              </a:solidFill>
              <a:latin typeface="+mj-lt"/>
              <a:cs typeface="Arial"/>
            </a:endParaRPr>
          </a:p>
          <a:p>
            <a:pPr defTabSz="942289">
              <a:defRPr/>
            </a:pPr>
            <a:r>
              <a:rPr lang="en-US" dirty="0"/>
              <a:t>and sexual risk behaviors prior to beginning the PREP program. We’ll go through each of these in the next slides.</a:t>
            </a:r>
          </a:p>
          <a:p>
            <a:pPr defTabSz="942289">
              <a:defRPr/>
            </a:pPr>
            <a:endParaRPr lang="en-US" dirty="0"/>
          </a:p>
          <a:p>
            <a:pPr defTabSz="942289">
              <a:defRPr/>
            </a:pPr>
            <a:r>
              <a:rPr lang="en-US" dirty="0"/>
              <a:t>[Both the middle school and the high school and older versions of the surveys include questions related to </a:t>
            </a:r>
            <a:r>
              <a:rPr lang="en-US" sz="1200" b="0" dirty="0">
                <a:solidFill>
                  <a:srgbClr val="10335A"/>
                </a:solidFill>
                <a:latin typeface="Arial" panose="020B0604020202020204" pitchFamily="34" charset="0"/>
                <a:cs typeface="Arial" panose="020B0604020202020204" pitchFamily="34" charset="0"/>
              </a:rPr>
              <a:t>Adulthood Preparation Subjects</a:t>
            </a:r>
            <a:r>
              <a:rPr lang="en-US" dirty="0"/>
              <a:t>. The </a:t>
            </a:r>
            <a:r>
              <a:rPr lang="en-US" b="0" u="none" dirty="0"/>
              <a:t>high school and older </a:t>
            </a:r>
            <a:r>
              <a:rPr lang="en-US" dirty="0"/>
              <a:t>version of the entry survey also includes questions about sexual intercourse and potential  consequences.]</a:t>
            </a:r>
          </a:p>
          <a:p>
            <a:endParaRPr lang="en-US"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16</a:t>
            </a:fld>
            <a:endParaRPr lang="en-US" dirty="0"/>
          </a:p>
        </p:txBody>
      </p:sp>
    </p:spTree>
    <p:extLst>
      <p:ext uri="{BB962C8B-B14F-4D97-AF65-F5344CB8AC3E}">
        <p14:creationId xmlns:p14="http://schemas.microsoft.com/office/powerpoint/2010/main" val="24360462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1" dirty="0"/>
              <a:t>For State/Competitive PREP sessions only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dirty="0">
                <a:latin typeface="Arial" panose="020B0604020202020204" pitchFamily="34" charset="0"/>
                <a:cs typeface="Arial" panose="020B0604020202020204" pitchFamily="34" charset="0"/>
              </a:rPr>
              <a:t>Question 8 focuses on ….</a:t>
            </a:r>
          </a:p>
          <a:p>
            <a:pPr marL="171450" indent="-171450">
              <a:buFont typeface="Arial" panose="020B0604020202020204" pitchFamily="34" charset="0"/>
              <a:buChar char="•"/>
            </a:pPr>
            <a:r>
              <a:rPr lang="en-US" sz="1200" dirty="0">
                <a:effectLst/>
                <a:latin typeface="Segoe UI" panose="020B0502040204020203" pitchFamily="34" charset="0"/>
              </a:rPr>
              <a:t>Are the youth you serve able to understand and answer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questions are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endParaRPr lang="en-US" sz="1800" dirty="0">
              <a:effectLst/>
              <a:latin typeface="Segoe UI" panose="020B0502040204020203"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How about the instructions—d</a:t>
            </a:r>
            <a:r>
              <a:rPr lang="en-US" sz="1200" dirty="0">
                <a:effectLst/>
                <a:latin typeface="Segoe UI" panose="020B0502040204020203" pitchFamily="34" charset="0"/>
              </a:rPr>
              <a:t>o youth have any trouble understanding that part</a:t>
            </a:r>
            <a:r>
              <a:rPr lang="en-US" dirty="0"/>
              <a:t>? (</a:t>
            </a:r>
            <a:r>
              <a:rPr lang="en-US" i="1" dirty="0"/>
              <a:t>If so: </a:t>
            </a:r>
            <a:r>
              <a:rPr lang="en-US" dirty="0"/>
              <a:t>What wording would you suggest?)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Do the youth you serve have any trouble understanding the response options?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For example, do they understand the difference between “</a:t>
            </a:r>
            <a:r>
              <a:rPr lang="en-US" sz="1800" dirty="0">
                <a:effectLst/>
                <a:latin typeface="Segoe UI" panose="020B0502040204020203" pitchFamily="34" charset="0"/>
              </a:rPr>
              <a:t>most of the time</a:t>
            </a:r>
            <a:r>
              <a:rPr lang="en-US" sz="1200" dirty="0">
                <a:effectLst/>
                <a:latin typeface="Segoe UI" panose="020B0502040204020203" pitchFamily="34" charset="0"/>
              </a:rPr>
              <a:t>” and </a:t>
            </a:r>
            <a:r>
              <a:rPr lang="en-US" sz="1000" dirty="0">
                <a:effectLst/>
                <a:latin typeface="Segoe UI" panose="020B0502040204020203" pitchFamily="34" charset="0"/>
              </a:rPr>
              <a:t>“</a:t>
            </a:r>
            <a:r>
              <a:rPr lang="en-US" sz="1200" dirty="0">
                <a:effectLst/>
                <a:latin typeface="Segoe UI" panose="020B0502040204020203" pitchFamily="34" charset="0"/>
              </a:rPr>
              <a:t>some of the time</a:t>
            </a:r>
            <a:r>
              <a:rPr lang="en-US" sz="1000" dirty="0">
                <a:effectLst/>
                <a:latin typeface="Segoe UI" panose="020B0502040204020203" pitchFamily="34" charset="0"/>
              </a:rPr>
              <a: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effectLst/>
                <a:latin typeface="Segoe UI" panose="020B0502040204020203" pitchFamily="34" charset="0"/>
              </a:rPr>
              <a:t>Would the question be easier for youth to answer if the middle two categories were combined? </a:t>
            </a:r>
            <a:r>
              <a:rPr lang="en-US" sz="1200" dirty="0">
                <a:effectLst/>
                <a:latin typeface="Segoe UI" panose="020B0502040204020203" pitchFamily="34" charset="0"/>
              </a:rPr>
              <a:t> if we dropped “</a:t>
            </a:r>
            <a:r>
              <a:rPr lang="en-US" sz="1800" dirty="0">
                <a:effectLst/>
                <a:latin typeface="Segoe UI" panose="020B0502040204020203" pitchFamily="34" charset="0"/>
              </a:rPr>
              <a:t>most of the time</a:t>
            </a:r>
            <a:r>
              <a:rPr lang="en-US" sz="1200" dirty="0">
                <a:effectLst/>
                <a:latin typeface="Segoe UI" panose="020B0502040204020203" pitchFamily="34" charset="0"/>
              </a:rPr>
              <a:t>” but kept </a:t>
            </a:r>
            <a:r>
              <a:rPr lang="en-US" sz="1000" dirty="0">
                <a:effectLst/>
                <a:latin typeface="Segoe UI" panose="020B0502040204020203" pitchFamily="34" charset="0"/>
              </a:rPr>
              <a:t>“</a:t>
            </a:r>
            <a:r>
              <a:rPr lang="en-US" sz="1200" dirty="0">
                <a:effectLst/>
                <a:latin typeface="Segoe UI" panose="020B0502040204020203" pitchFamily="34" charset="0"/>
              </a:rPr>
              <a:t>some of the time</a:t>
            </a:r>
            <a:r>
              <a:rPr lang="en-US" sz="1000" dirty="0">
                <a:effectLst/>
                <a:latin typeface="Segoe UI" panose="020B0502040204020203" pitchFamily="34" charset="0"/>
              </a:rPr>
              <a:t>”? </a:t>
            </a:r>
            <a:endParaRPr lang="en-US" sz="1200" dirty="0">
              <a:effectLst/>
              <a:latin typeface="Segoe UI" panose="020B0502040204020203"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Any other suggestions related to the </a:t>
            </a:r>
            <a:r>
              <a:rPr lang="en-US" sz="1200" dirty="0">
                <a:effectLst/>
                <a:latin typeface="Segoe UI" panose="020B0502040204020203" pitchFamily="34" charset="0"/>
              </a:rPr>
              <a:t>response options</a:t>
            </a:r>
            <a:r>
              <a:rPr lang="en-US" sz="1200" dirty="0"/>
              <a:t>? </a:t>
            </a:r>
            <a:endParaRPr lang="en-US" sz="1200" dirty="0">
              <a:effectLst/>
              <a:latin typeface="Segoe UI" panose="020B0502040204020203" pitchFamily="34" charset="0"/>
            </a:endParaRPr>
          </a:p>
          <a:p>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These questions are included in both the middle school and the high school and older versions of the surveys. Does that seem appropriate for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these items?</a:t>
            </a:r>
          </a:p>
          <a:p>
            <a:endParaRPr lang="en-US"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17</a:t>
            </a:fld>
            <a:endParaRPr lang="en-US" dirty="0"/>
          </a:p>
        </p:txBody>
      </p:sp>
    </p:spTree>
    <p:extLst>
      <p:ext uri="{BB962C8B-B14F-4D97-AF65-F5344CB8AC3E}">
        <p14:creationId xmlns:p14="http://schemas.microsoft.com/office/powerpoint/2010/main" val="21410700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1" dirty="0"/>
              <a:t>For State/Competitive PREP sessions only </a:t>
            </a:r>
          </a:p>
          <a:p>
            <a:pPr marL="171450" indent="-171450">
              <a:buFont typeface="Arial" panose="020B0604020202020204" pitchFamily="34" charset="0"/>
              <a:buChar char="•"/>
            </a:pPr>
            <a:r>
              <a:rPr lang="en-US" sz="1200" dirty="0">
                <a:effectLst/>
                <a:latin typeface="Segoe UI" panose="020B0502040204020203" pitchFamily="34" charset="0"/>
              </a:rPr>
              <a:t>Are the youth you serve able to understand and answer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questions are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endParaRPr lang="en-US" sz="1800" dirty="0">
              <a:effectLst/>
              <a:latin typeface="Segoe UI" panose="020B0502040204020203"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Do youth have any trouble understanding the response options? </a:t>
            </a:r>
            <a:r>
              <a:rPr lang="en-US" sz="1200" dirty="0"/>
              <a:t>(</a:t>
            </a:r>
            <a:r>
              <a:rPr lang="en-US" sz="1200" i="1" dirty="0"/>
              <a:t>If so: </a:t>
            </a:r>
            <a:r>
              <a:rPr lang="en-US" sz="1200" dirty="0"/>
              <a:t>What wording would you suggest?) </a:t>
            </a:r>
            <a:endParaRPr lang="en-US" sz="1200" dirty="0">
              <a:effectLst/>
              <a:latin typeface="Segoe UI" panose="020B0502040204020203"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How about the instructions—d</a:t>
            </a:r>
            <a:r>
              <a:rPr lang="en-US" sz="1200" dirty="0">
                <a:effectLst/>
                <a:latin typeface="Segoe UI" panose="020B0502040204020203" pitchFamily="34" charset="0"/>
              </a:rPr>
              <a:t>o youth have any trouble understanding that part</a:t>
            </a:r>
            <a:r>
              <a:rPr lang="en-US" dirty="0"/>
              <a:t>? (</a:t>
            </a:r>
            <a:r>
              <a:rPr lang="en-US" i="1" dirty="0"/>
              <a:t>If so: </a:t>
            </a:r>
            <a:r>
              <a:rPr lang="en-US" dirty="0"/>
              <a:t>What wording would you suggest?)</a:t>
            </a:r>
          </a:p>
          <a:p>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These questions are included in both the middle school and the high school and older versions of the surveys. Does that seem appropriate for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these items?</a:t>
            </a:r>
          </a:p>
          <a:p>
            <a:endParaRPr lang="en-US" dirty="0"/>
          </a:p>
          <a:p>
            <a:r>
              <a:rPr lang="en-US" dirty="0"/>
              <a:t>[for a later slide: … would it be better to have more even… even if that meant different topics together?]</a:t>
            </a:r>
          </a:p>
        </p:txBody>
      </p:sp>
      <p:sp>
        <p:nvSpPr>
          <p:cNvPr id="4" name="Slide Number Placeholder 3"/>
          <p:cNvSpPr>
            <a:spLocks noGrp="1"/>
          </p:cNvSpPr>
          <p:nvPr>
            <p:ph type="sldNum" sz="quarter" idx="5"/>
          </p:nvPr>
        </p:nvSpPr>
        <p:spPr/>
        <p:txBody>
          <a:bodyPr/>
          <a:lstStyle/>
          <a:p>
            <a:fld id="{3A3D313F-63BD-DA45-B361-F8C94543D256}" type="slidenum">
              <a:rPr lang="en-US" smtClean="0"/>
              <a:pPr/>
              <a:t>18</a:t>
            </a:fld>
            <a:endParaRPr lang="en-US" dirty="0"/>
          </a:p>
        </p:txBody>
      </p:sp>
    </p:spTree>
    <p:extLst>
      <p:ext uri="{BB962C8B-B14F-4D97-AF65-F5344CB8AC3E}">
        <p14:creationId xmlns:p14="http://schemas.microsoft.com/office/powerpoint/2010/main" val="23973509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1" dirty="0"/>
              <a:t>For State/Competitive PREP sessions only </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dirty="0">
                <a:latin typeface="Arial" panose="020B0604020202020204" pitchFamily="34" charset="0"/>
                <a:cs typeface="Arial" panose="020B0604020202020204" pitchFamily="34" charset="0"/>
              </a:rPr>
              <a:t>Question 10 </a:t>
            </a:r>
            <a:r>
              <a:rPr lang="en-US" sz="1200" dirty="0">
                <a:effectLst/>
                <a:latin typeface="Segoe UI" panose="020B0502040204020203" pitchFamily="34" charset="0"/>
              </a:rPr>
              <a:t>has the same question stem, instructions, and response options as Q9, which we just discussed, but the items in the five rows are different—</a:t>
            </a:r>
            <a:r>
              <a:rPr lang="en-US" sz="1200" b="0" dirty="0">
                <a:effectLst/>
                <a:latin typeface="Arial" panose="020B0604020202020204" pitchFamily="34" charset="0"/>
                <a:cs typeface="Arial" panose="020B0604020202020204" pitchFamily="34" charset="0"/>
              </a:rPr>
              <a:t>relating</a:t>
            </a:r>
            <a:r>
              <a:rPr lang="en-US" sz="1200" b="0" dirty="0">
                <a:latin typeface="Arial" panose="020B0604020202020204" pitchFamily="34" charset="0"/>
                <a:cs typeface="Arial" panose="020B0604020202020204" pitchFamily="34" charset="0"/>
              </a:rPr>
              <a:t> to financial literacy--</a:t>
            </a:r>
            <a:r>
              <a:rPr lang="en-US" sz="1200" dirty="0">
                <a:effectLst/>
                <a:latin typeface="Segoe UI" panose="020B0502040204020203" pitchFamily="34" charset="0"/>
              </a:rPr>
              <a:t>so let’s </a:t>
            </a:r>
            <a:r>
              <a:rPr lang="en-US" sz="1200" b="0" dirty="0">
                <a:latin typeface="Arial" panose="020B0604020202020204" pitchFamily="34" charset="0"/>
                <a:cs typeface="Arial" panose="020B0604020202020204" pitchFamily="34" charset="0"/>
              </a:rPr>
              <a:t>focus on them:</a:t>
            </a:r>
          </a:p>
          <a:p>
            <a:pPr marL="171450" indent="-171450">
              <a:buFont typeface="Arial" panose="020B0604020202020204" pitchFamily="34" charset="0"/>
              <a:buChar char="•"/>
            </a:pPr>
            <a:r>
              <a:rPr lang="en-US" sz="1200" dirty="0">
                <a:effectLst/>
                <a:latin typeface="Segoe UI" panose="020B0502040204020203" pitchFamily="34" charset="0"/>
              </a:rPr>
              <a:t>Are the youth you serve able to understand and answer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questions are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endParaRPr lang="en-US" sz="1800" dirty="0">
              <a:effectLst/>
              <a:latin typeface="Segoe UI" panose="020B0502040204020203" pitchFamily="34" charset="0"/>
            </a:endParaRPr>
          </a:p>
          <a:p>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These questions are included in both the middle school and the high school and older versions of the surveys. Does that seem appropriate for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these items?</a:t>
            </a:r>
          </a:p>
        </p:txBody>
      </p:sp>
      <p:sp>
        <p:nvSpPr>
          <p:cNvPr id="4" name="Slide Number Placeholder 3"/>
          <p:cNvSpPr>
            <a:spLocks noGrp="1"/>
          </p:cNvSpPr>
          <p:nvPr>
            <p:ph type="sldNum" sz="quarter" idx="5"/>
          </p:nvPr>
        </p:nvSpPr>
        <p:spPr/>
        <p:txBody>
          <a:bodyPr/>
          <a:lstStyle/>
          <a:p>
            <a:fld id="{3A3D313F-63BD-DA45-B361-F8C94543D256}" type="slidenum">
              <a:rPr lang="en-US" smtClean="0"/>
              <a:pPr/>
              <a:t>19</a:t>
            </a:fld>
            <a:endParaRPr lang="en-US" dirty="0"/>
          </a:p>
        </p:txBody>
      </p:sp>
    </p:spTree>
    <p:extLst>
      <p:ext uri="{BB962C8B-B14F-4D97-AF65-F5344CB8AC3E}">
        <p14:creationId xmlns:p14="http://schemas.microsoft.com/office/powerpoint/2010/main" val="2644304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Our agenda today will begin </a:t>
            </a:r>
            <a:r>
              <a:rPr lang="en-US" baseline="0" dirty="0"/>
              <a:t>with a brief overview of the goals, process, and timeline for the revisions to the PREP performance measures. Then we’ll spend most of our time discussing the PREP participant entry and exit surveys, section by section, and how they can be improved. At the end there should be time for any other comments you might have, and we’ll conclude the webinar with a summary of the next steps. </a:t>
            </a:r>
          </a:p>
          <a:p>
            <a:endParaRPr lang="en-US"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2</a:t>
            </a:fld>
            <a:endParaRPr lang="en-US" dirty="0"/>
          </a:p>
        </p:txBody>
      </p:sp>
    </p:spTree>
    <p:extLst>
      <p:ext uri="{BB962C8B-B14F-4D97-AF65-F5344CB8AC3E}">
        <p14:creationId xmlns:p14="http://schemas.microsoft.com/office/powerpoint/2010/main" val="15258409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1" dirty="0"/>
              <a:t>For State/Competitive PREP sessions only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dirty="0">
                <a:latin typeface="Arial" panose="020B0604020202020204" pitchFamily="34" charset="0"/>
                <a:cs typeface="Arial" panose="020B0604020202020204" pitchFamily="34" charset="0"/>
              </a:rPr>
              <a:t>Question 11 </a:t>
            </a:r>
            <a:r>
              <a:rPr lang="en-US" sz="1200" dirty="0">
                <a:effectLst/>
                <a:latin typeface="Segoe UI" panose="020B0502040204020203" pitchFamily="34" charset="0"/>
              </a:rPr>
              <a:t>has the same question stem, instructions, and response options as Q8, which we already discussed, but the items in the four rows are different, so let’s </a:t>
            </a:r>
            <a:r>
              <a:rPr lang="en-US" sz="1200" b="0" dirty="0">
                <a:latin typeface="Arial" panose="020B0604020202020204" pitchFamily="34" charset="0"/>
                <a:cs typeface="Arial" panose="020B0604020202020204" pitchFamily="34" charset="0"/>
              </a:rPr>
              <a:t>focus on them:</a:t>
            </a:r>
          </a:p>
          <a:p>
            <a:pPr marL="171450" indent="-171450">
              <a:buFont typeface="Arial" panose="020B0604020202020204" pitchFamily="34" charset="0"/>
              <a:buChar char="•"/>
            </a:pPr>
            <a:r>
              <a:rPr lang="en-US" sz="1200" dirty="0">
                <a:effectLst/>
                <a:latin typeface="Segoe UI" panose="020B0502040204020203" pitchFamily="34" charset="0"/>
              </a:rPr>
              <a:t>Are the youth you serve able to understand and answer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questions are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endParaRPr lang="en-US" sz="1800" dirty="0">
              <a:effectLst/>
              <a:latin typeface="Segoe UI" panose="020B0502040204020203" pitchFamily="34" charset="0"/>
            </a:endParaRPr>
          </a:p>
          <a:p>
            <a:pPr marL="171450" indent="-171450">
              <a:buFont typeface="Arial" panose="020B0604020202020204" pitchFamily="34" charset="0"/>
              <a:buChar char="•"/>
            </a:pPr>
            <a:r>
              <a:rPr lang="en-US" dirty="0"/>
              <a:t>I noted that </a:t>
            </a:r>
            <a:r>
              <a:rPr lang="en-US" sz="1200" b="0" dirty="0">
                <a:latin typeface="Arial" panose="020B0604020202020204" pitchFamily="34" charset="0"/>
                <a:cs typeface="Arial" panose="020B0604020202020204" pitchFamily="34" charset="0"/>
              </a:rPr>
              <a:t>Questions 8 and 11 </a:t>
            </a:r>
            <a:r>
              <a:rPr lang="en-US" sz="1200" dirty="0">
                <a:effectLst/>
                <a:latin typeface="Segoe UI" panose="020B0502040204020203" pitchFamily="34" charset="0"/>
              </a:rPr>
              <a:t>have the same question stem, instructions, and response options. Do you think it would be easier for youth to follow if we put those </a:t>
            </a:r>
            <a:r>
              <a:rPr lang="en-US" dirty="0"/>
              <a:t>questions next to each other [rather than having questions with different </a:t>
            </a:r>
            <a:r>
              <a:rPr lang="en-US" sz="1200" dirty="0">
                <a:effectLst/>
                <a:latin typeface="Segoe UI" panose="020B0502040204020203" pitchFamily="34" charset="0"/>
              </a:rPr>
              <a:t>response options in between them</a:t>
            </a:r>
            <a:r>
              <a:rPr lang="en-US" dirty="0"/>
              <a:t>]? [How about combining 8 and 11 into one table, with six rows, instead of two separate tables with two to four rows each? Even though they cover different topics?]</a:t>
            </a:r>
          </a:p>
          <a:p>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These questions are included in both the middle school and the high school and older versions of the surveys. Does that seem appropriate for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these items?</a:t>
            </a:r>
          </a:p>
          <a:p>
            <a:endParaRPr lang="en-US" dirty="0"/>
          </a:p>
          <a:p>
            <a:endParaRPr lang="en-US"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20</a:t>
            </a:fld>
            <a:endParaRPr lang="en-US" dirty="0"/>
          </a:p>
        </p:txBody>
      </p:sp>
    </p:spTree>
    <p:extLst>
      <p:ext uri="{BB962C8B-B14F-4D97-AF65-F5344CB8AC3E}">
        <p14:creationId xmlns:p14="http://schemas.microsoft.com/office/powerpoint/2010/main" val="17777617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1" dirty="0"/>
              <a:t>For State/Competitive PREP sessions only </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dirty="0">
                <a:latin typeface="Arial" panose="020B0604020202020204" pitchFamily="34" charset="0"/>
                <a:cs typeface="Arial" panose="020B0604020202020204" pitchFamily="34" charset="0"/>
              </a:rPr>
              <a:t>Question 12 </a:t>
            </a:r>
            <a:r>
              <a:rPr lang="en-US" sz="1200" dirty="0">
                <a:effectLst/>
                <a:latin typeface="Segoe UI" panose="020B0502040204020203" pitchFamily="34" charset="0"/>
              </a:rPr>
              <a:t>has the same question stem, instructions, and response options as Qs9 and 10, which we already discussed, but the items in the three rows are different, so let’s </a:t>
            </a:r>
            <a:r>
              <a:rPr lang="en-US" sz="1200" b="0" dirty="0">
                <a:latin typeface="Arial" panose="020B0604020202020204" pitchFamily="34" charset="0"/>
                <a:cs typeface="Arial" panose="020B0604020202020204" pitchFamily="34" charset="0"/>
              </a:rPr>
              <a:t>focus on them:</a:t>
            </a:r>
          </a:p>
          <a:p>
            <a:pPr marL="171450" indent="-171450">
              <a:buFont typeface="Arial" panose="020B0604020202020204" pitchFamily="34" charset="0"/>
              <a:buChar char="•"/>
            </a:pPr>
            <a:r>
              <a:rPr lang="en-US" sz="1200" dirty="0">
                <a:effectLst/>
                <a:latin typeface="Segoe UI" panose="020B0502040204020203" pitchFamily="34" charset="0"/>
              </a:rPr>
              <a:t>Are the youth you serve able to understand and answer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questions are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endParaRPr lang="en-US" sz="1800" dirty="0">
              <a:effectLst/>
              <a:latin typeface="Segoe UI" panose="020B0502040204020203" pitchFamily="34" charset="0"/>
            </a:endParaRP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Given that this q</a:t>
            </a:r>
            <a:r>
              <a:rPr lang="en-US" sz="1200" b="0" dirty="0">
                <a:latin typeface="Arial" panose="020B0604020202020204" pitchFamily="34" charset="0"/>
                <a:cs typeface="Arial" panose="020B0604020202020204" pitchFamily="34" charset="0"/>
              </a:rPr>
              <a:t>uestions </a:t>
            </a:r>
            <a:r>
              <a:rPr lang="en-US" sz="1200" dirty="0">
                <a:effectLst/>
                <a:latin typeface="Segoe UI" panose="020B0502040204020203" pitchFamily="34" charset="0"/>
              </a:rPr>
              <a:t>had the same question stem, instructions, and response options as Q</a:t>
            </a:r>
            <a:r>
              <a:rPr lang="en-US" sz="1200" b="0" dirty="0">
                <a:latin typeface="Arial" panose="020B0604020202020204" pitchFamily="34" charset="0"/>
                <a:cs typeface="Arial" panose="020B0604020202020204" pitchFamily="34" charset="0"/>
              </a:rPr>
              <a:t>uestions 9 and 10,</a:t>
            </a:r>
            <a:r>
              <a:rPr lang="en-US" sz="1200" dirty="0">
                <a:effectLst/>
                <a:latin typeface="Segoe UI" panose="020B0502040204020203" pitchFamily="34" charset="0"/>
              </a:rPr>
              <a:t> do you think it would be easier for youth to follow if we put those </a:t>
            </a:r>
            <a:r>
              <a:rPr lang="en-US" dirty="0"/>
              <a:t>questions next to each other [rather than having a question with different </a:t>
            </a:r>
            <a:r>
              <a:rPr lang="en-US" sz="1200" dirty="0">
                <a:effectLst/>
                <a:latin typeface="Segoe UI" panose="020B0502040204020203" pitchFamily="34" charset="0"/>
              </a:rPr>
              <a:t>response options in between them</a:t>
            </a:r>
            <a:r>
              <a:rPr lang="en-US" dirty="0"/>
              <a:t>]? </a:t>
            </a:r>
          </a:p>
          <a:p>
            <a:pPr marL="628650" marR="0" lvl="1"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t>
            </a:r>
            <a:r>
              <a:rPr lang="en-US" i="1" dirty="0"/>
              <a:t>if yes—and if we have time—could ask:</a:t>
            </a:r>
            <a:r>
              <a:rPr lang="en-US" dirty="0"/>
              <a:t> The three questions with similar structures have very different numbers of rows. Q9 has seven rows, while this one has just three. Do you think the table questions would be easier for youth if the numbers of rows didn’t vary so much? For example, would moving the two items on bullying from Q9 to Q12 make Q9 less overwhelming? Or would they not fit as well given the topics covered?]</a:t>
            </a:r>
          </a:p>
          <a:p>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These questions are included in both the middle school and the high school and older versions of the surveys. Does that seem appropriate for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these items?</a:t>
            </a:r>
          </a:p>
        </p:txBody>
      </p:sp>
      <p:sp>
        <p:nvSpPr>
          <p:cNvPr id="4" name="Slide Number Placeholder 3"/>
          <p:cNvSpPr>
            <a:spLocks noGrp="1"/>
          </p:cNvSpPr>
          <p:nvPr>
            <p:ph type="sldNum" sz="quarter" idx="5"/>
          </p:nvPr>
        </p:nvSpPr>
        <p:spPr/>
        <p:txBody>
          <a:bodyPr/>
          <a:lstStyle/>
          <a:p>
            <a:fld id="{3A3D313F-63BD-DA45-B361-F8C94543D256}" type="slidenum">
              <a:rPr lang="en-US" smtClean="0"/>
              <a:pPr/>
              <a:t>21</a:t>
            </a:fld>
            <a:endParaRPr lang="en-US" dirty="0"/>
          </a:p>
        </p:txBody>
      </p:sp>
    </p:spTree>
    <p:extLst>
      <p:ext uri="{BB962C8B-B14F-4D97-AF65-F5344CB8AC3E}">
        <p14:creationId xmlns:p14="http://schemas.microsoft.com/office/powerpoint/2010/main" val="1736157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b="1" i="1" dirty="0"/>
              <a:t>For State/Competitive PREP sessions only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a:effectLst/>
                <a:latin typeface="Segoe UI" panose="020B0502040204020203" pitchFamily="34" charset="0"/>
              </a:rPr>
              <a:t>Starting with Q13,</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Are the youth you serve able to understand and answer this question?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If not: </a:t>
            </a:r>
            <a:r>
              <a:rPr lang="en-US" sz="1800" dirty="0"/>
              <a:t>What part is problematic? What changes would you suggest?)</a:t>
            </a:r>
            <a:endParaRPr lang="en-US" sz="1800" dirty="0">
              <a:effectLst/>
              <a:latin typeface="Segoe UI" panose="020B0502040204020203"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Do you have any other suggestions for improvements to this question?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t>
            </a:r>
            <a:r>
              <a:rPr lang="en-US" i="1" dirty="0"/>
              <a:t>If no comments:</a:t>
            </a:r>
            <a:r>
              <a:rPr lang="en-US" dirty="0"/>
              <a:t> T</a:t>
            </a:r>
            <a:r>
              <a:rPr lang="en-US" sz="1200" dirty="0">
                <a:effectLst/>
                <a:latin typeface="Segoe UI" panose="020B0502040204020203" pitchFamily="34" charset="0"/>
              </a:rPr>
              <a:t>his question is pretty straightforward, so let’s move on to Q14.</a:t>
            </a:r>
            <a:r>
              <a:rPr lang="en-US" dirty="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a:effectLst/>
                <a:latin typeface="Segoe UI" panose="020B0502040204020203" pitchFamily="34" charset="0"/>
              </a:rPr>
              <a:t>Q14:</a:t>
            </a:r>
          </a:p>
          <a:p>
            <a:pPr marL="171450" indent="-171450">
              <a:buFont typeface="Arial" panose="020B0604020202020204" pitchFamily="34" charset="0"/>
              <a:buChar char="•"/>
            </a:pPr>
            <a:r>
              <a:rPr lang="en-US" sz="1200" dirty="0">
                <a:effectLst/>
                <a:latin typeface="Segoe UI" panose="020B0502040204020203" pitchFamily="34" charset="0"/>
              </a:rPr>
              <a:t>Are the youth you serve able to understand and answer Question 14?</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 is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endParaRPr lang="en-US" sz="1800" dirty="0">
              <a:effectLst/>
              <a:latin typeface="Segoe UI" panose="020B0502040204020203"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youth have any trouble understanding the response options? </a:t>
            </a:r>
            <a:r>
              <a:rPr lang="en-US" sz="1800" dirty="0"/>
              <a:t>(</a:t>
            </a:r>
            <a:r>
              <a:rPr lang="en-US" sz="1800" i="1" dirty="0"/>
              <a:t>If so: </a:t>
            </a:r>
            <a:r>
              <a:rPr lang="en-US" sz="1800" dirty="0"/>
              <a:t>What wording would you suggest?) </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[The first two response options are very different from the last three. Is that confusing to youth? Would it be easier if we changed the order of the response options, so the ones with #s of people came first [before the ones that implicitly mean 0]? </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[Would it be clearer if we combined the first two response options? </a:t>
            </a:r>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Into “</a:t>
            </a:r>
            <a:r>
              <a:rPr lang="en-US" sz="1800" dirty="0">
                <a:solidFill>
                  <a:schemeClr val="tx1"/>
                </a:solidFill>
              </a:rPr>
              <a:t>I have not had sexual intercourse in the past 3 months</a:t>
            </a:r>
            <a:r>
              <a:rPr lang="en-US" sz="1800" dirty="0"/>
              <a:t>” </a:t>
            </a:r>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Or would wording like “0 people” work better, since it’s more parallel with the later three response options?]</a:t>
            </a:r>
          </a:p>
          <a:p>
            <a:pPr marL="1371600" marR="0" lvl="3"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a:t>[</a:t>
            </a:r>
            <a:r>
              <a:rPr lang="en-US" sz="1800" i="1" dirty="0"/>
              <a:t>internal note: Before grantees began submitting individual-level survey data, we needed two separate categories; but now that we have individual-level survey data, we can use Q13 to distinguish between the two. </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internal note: We could instruct youth who responded “no” to Q13 to skip Q14-Q17, but skip logic can be confusing so we tried to avoid it here.</a:t>
            </a:r>
            <a:r>
              <a:rPr lang="en-US" sz="1800" dirty="0"/>
              <a:t>]</a:t>
            </a:r>
            <a:endParaRPr lang="en-US" sz="1800" dirty="0">
              <a:effectLst/>
              <a:latin typeface="Segoe UI" panose="020B0502040204020203"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trike="sngStrike" dirty="0"/>
              <a:t>How about the instructions—d</a:t>
            </a:r>
            <a:r>
              <a:rPr lang="en-US" sz="1200" strike="sngStrike" dirty="0">
                <a:effectLst/>
                <a:latin typeface="Segoe UI" panose="020B0502040204020203" pitchFamily="34" charset="0"/>
              </a:rPr>
              <a:t>o youth have any trouble understanding that</a:t>
            </a:r>
            <a:r>
              <a:rPr lang="en-US" strike="sngStrike" dirty="0"/>
              <a:t>? (</a:t>
            </a:r>
            <a:r>
              <a:rPr lang="en-US" i="1" strike="sngStrike" dirty="0"/>
              <a:t>If so: </a:t>
            </a:r>
            <a:r>
              <a:rPr lang="en-US" strike="sngStrike" dirty="0"/>
              <a:t>What wording would you suggest?)</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These questions are included in only the high school and older version of the survey (not the middle school version). Does that seem appropriate for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these items?</a:t>
            </a:r>
          </a:p>
        </p:txBody>
      </p:sp>
      <p:sp>
        <p:nvSpPr>
          <p:cNvPr id="4" name="Slide Number Placeholder 3"/>
          <p:cNvSpPr>
            <a:spLocks noGrp="1"/>
          </p:cNvSpPr>
          <p:nvPr>
            <p:ph type="sldNum" sz="quarter" idx="5"/>
          </p:nvPr>
        </p:nvSpPr>
        <p:spPr/>
        <p:txBody>
          <a:bodyPr/>
          <a:lstStyle/>
          <a:p>
            <a:fld id="{3A3D313F-63BD-DA45-B361-F8C94543D256}" type="slidenum">
              <a:rPr lang="en-US" smtClean="0"/>
              <a:pPr/>
              <a:t>22</a:t>
            </a:fld>
            <a:endParaRPr lang="en-US" dirty="0"/>
          </a:p>
        </p:txBody>
      </p:sp>
    </p:spTree>
    <p:extLst>
      <p:ext uri="{BB962C8B-B14F-4D97-AF65-F5344CB8AC3E}">
        <p14:creationId xmlns:p14="http://schemas.microsoft.com/office/powerpoint/2010/main" val="1209531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62500" lnSpcReduction="200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b="1" i="1" dirty="0"/>
              <a:t>For State/Competitive PREP sessions only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a:effectLst/>
                <a:latin typeface="Segoe UI" panose="020B0502040204020203" pitchFamily="34" charset="0"/>
              </a:rPr>
              <a:t>Questions 15 and 16 are related and have the same response options. Let’s talk about the question parts 1</a:t>
            </a:r>
            <a:r>
              <a:rPr lang="en-US" sz="1800" baseline="30000" dirty="0">
                <a:effectLst/>
                <a:latin typeface="Segoe UI" panose="020B0502040204020203" pitchFamily="34" charset="0"/>
              </a:rPr>
              <a:t>st</a:t>
            </a:r>
            <a:r>
              <a:rPr lang="en-US" sz="1800" dirty="0">
                <a:effectLst/>
                <a:latin typeface="Segoe UI" panose="020B0502040204020203" pitchFamily="34" charset="0"/>
              </a:rPr>
              <a:t>, and then the responses. Starting with Q15,</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Are the youth you serve able to understand and answer this question?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 is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endParaRPr lang="en-US" sz="1800" dirty="0">
              <a:effectLst/>
              <a:latin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a:effectLst/>
                <a:latin typeface="Segoe UI" panose="020B0502040204020203" pitchFamily="34" charset="0"/>
              </a:rPr>
              <a:t>Q16,</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How about the wording of Q16, are the youth you serve able to understand this question?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 is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How about the definition in italics? Is that clear?</a:t>
            </a:r>
            <a:r>
              <a:rPr lang="en-US" sz="1800" dirty="0"/>
              <a:t> (</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endParaRPr lang="en-US" sz="1800" dirty="0">
              <a:effectLst/>
              <a:latin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800" dirty="0">
              <a:effectLst/>
              <a:latin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a:effectLst/>
                <a:latin typeface="Segoe UI" panose="020B0502040204020203" pitchFamily="34" charset="0"/>
              </a:rPr>
              <a:t>both: Turning now to the response options,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youth have any trouble understanding the response options? </a:t>
            </a:r>
            <a:r>
              <a:rPr lang="en-US" sz="1800" dirty="0"/>
              <a:t>(</a:t>
            </a:r>
            <a:r>
              <a:rPr lang="en-US" sz="1800" i="1" dirty="0"/>
              <a:t>If so: </a:t>
            </a:r>
            <a:r>
              <a:rPr lang="en-US" sz="1800" dirty="0"/>
              <a:t>What wording would you suggest?)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[As we discussed on the previous slide, we could combine the first two response options, if that would be easier for youth.]</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[As we discussed on an earlier question, do youth understand the difference between “</a:t>
            </a:r>
            <a:r>
              <a:rPr lang="en-US" sz="2800" dirty="0">
                <a:effectLst/>
                <a:latin typeface="Segoe UI" panose="020B0502040204020203" pitchFamily="34" charset="0"/>
              </a:rPr>
              <a:t>most of the time</a:t>
            </a:r>
            <a:r>
              <a:rPr lang="en-US" sz="1800" dirty="0">
                <a:effectLst/>
                <a:latin typeface="Segoe UI" panose="020B0502040204020203" pitchFamily="34" charset="0"/>
              </a:rPr>
              <a:t>” and </a:t>
            </a:r>
            <a:r>
              <a:rPr lang="en-US" sz="1200" dirty="0">
                <a:effectLst/>
                <a:latin typeface="Segoe UI" panose="020B0502040204020203" pitchFamily="34" charset="0"/>
              </a:rPr>
              <a:t>“</a:t>
            </a:r>
            <a:r>
              <a:rPr lang="en-US" sz="1800" dirty="0">
                <a:effectLst/>
                <a:latin typeface="Segoe UI" panose="020B0502040204020203" pitchFamily="34" charset="0"/>
              </a:rPr>
              <a:t>some of the time</a:t>
            </a:r>
            <a:r>
              <a:rPr lang="en-US" sz="1200" dirty="0">
                <a:effectLst/>
                <a:latin typeface="Segoe UI" panose="020B0502040204020203" pitchFamily="34" charset="0"/>
              </a:rPr>
              <a:t>”? Would the question be easier for youth to answer if those two categories were combined—e.g. </a:t>
            </a:r>
            <a:r>
              <a:rPr lang="en-US" sz="1800" dirty="0">
                <a:effectLst/>
                <a:latin typeface="Segoe UI" panose="020B0502040204020203" pitchFamily="34" charset="0"/>
              </a:rPr>
              <a:t>if we dropped “</a:t>
            </a:r>
            <a:r>
              <a:rPr lang="en-US" sz="2800" dirty="0">
                <a:effectLst/>
                <a:latin typeface="Segoe UI" panose="020B0502040204020203" pitchFamily="34" charset="0"/>
              </a:rPr>
              <a:t>most of the time</a:t>
            </a:r>
            <a:r>
              <a:rPr lang="en-US" sz="1800" dirty="0">
                <a:effectLst/>
                <a:latin typeface="Segoe UI" panose="020B0502040204020203" pitchFamily="34" charset="0"/>
              </a:rPr>
              <a:t>” but kept </a:t>
            </a:r>
            <a:r>
              <a:rPr lang="en-US" sz="1200" dirty="0">
                <a:effectLst/>
                <a:latin typeface="Segoe UI" panose="020B0502040204020203" pitchFamily="34" charset="0"/>
              </a:rPr>
              <a:t>“</a:t>
            </a:r>
            <a:r>
              <a:rPr lang="en-US" sz="1800" dirty="0">
                <a:effectLst/>
                <a:latin typeface="Segoe UI" panose="020B0502040204020203" pitchFamily="34" charset="0"/>
              </a:rPr>
              <a:t>some of the time</a:t>
            </a:r>
            <a:r>
              <a:rPr lang="en-US" sz="1200" dirty="0">
                <a:effectLst/>
                <a:latin typeface="Segoe UI" panose="020B0502040204020203" pitchFamily="34" charset="0"/>
              </a:rPr>
              <a:t>”?] </a:t>
            </a:r>
            <a:endParaRPr lang="en-US" sz="1800" dirty="0">
              <a:effectLst/>
              <a:latin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These questions are included in only the high school and older version of the survey (not the middle school version). Does that seem appropriate for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these items?</a:t>
            </a:r>
          </a:p>
        </p:txBody>
      </p:sp>
      <p:sp>
        <p:nvSpPr>
          <p:cNvPr id="4" name="Slide Number Placeholder 3"/>
          <p:cNvSpPr>
            <a:spLocks noGrp="1"/>
          </p:cNvSpPr>
          <p:nvPr>
            <p:ph type="sldNum" sz="quarter" idx="5"/>
          </p:nvPr>
        </p:nvSpPr>
        <p:spPr/>
        <p:txBody>
          <a:bodyPr/>
          <a:lstStyle/>
          <a:p>
            <a:fld id="{3A3D313F-63BD-DA45-B361-F8C94543D256}" type="slidenum">
              <a:rPr lang="en-US" smtClean="0"/>
              <a:pPr/>
              <a:t>23</a:t>
            </a:fld>
            <a:endParaRPr lang="en-US" dirty="0"/>
          </a:p>
        </p:txBody>
      </p:sp>
    </p:spTree>
    <p:extLst>
      <p:ext uri="{BB962C8B-B14F-4D97-AF65-F5344CB8AC3E}">
        <p14:creationId xmlns:p14="http://schemas.microsoft.com/office/powerpoint/2010/main" val="258871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b="1" i="1" dirty="0"/>
              <a:t>For State/Competitive PREP sessions only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a:effectLst/>
                <a:latin typeface="Segoe UI" panose="020B0502040204020203" pitchFamily="34" charset="0"/>
              </a:rPr>
              <a:t>Starting with Q17,</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Are the youth you serve able to understand and answer this question?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 is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Do youth have any trouble understanding the response options? </a:t>
            </a:r>
            <a:r>
              <a:rPr lang="en-US" sz="1200" dirty="0"/>
              <a:t>(</a:t>
            </a:r>
            <a:r>
              <a:rPr lang="en-US" sz="1200" i="1" dirty="0"/>
              <a:t>If so: </a:t>
            </a:r>
            <a:r>
              <a:rPr lang="en-US" sz="1200" dirty="0"/>
              <a:t>What wording would you suggest?)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Do you have any other suggestions for improvements to this question?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a:effectLst/>
                <a:latin typeface="Segoe UI" panose="020B0502040204020203" pitchFamily="34" charset="0"/>
              </a:rPr>
              <a:t>Q18:</a:t>
            </a:r>
          </a:p>
          <a:p>
            <a:pPr marL="171450" indent="-171450">
              <a:buFont typeface="Arial" panose="020B0604020202020204" pitchFamily="34" charset="0"/>
              <a:buChar char="•"/>
            </a:pPr>
            <a:r>
              <a:rPr lang="en-US" sz="1200" dirty="0">
                <a:effectLst/>
                <a:latin typeface="Segoe UI" panose="020B0502040204020203" pitchFamily="34" charset="0"/>
              </a:rPr>
              <a:t>Are the youth you serve able to understand and answer Question 18?</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 is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endParaRPr lang="en-US" sz="1800" dirty="0">
              <a:effectLst/>
              <a:latin typeface="Segoe UI" panose="020B0502040204020203"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youth have any trouble understanding the response options? </a:t>
            </a:r>
            <a:r>
              <a:rPr lang="en-US" sz="1800" dirty="0"/>
              <a:t>(</a:t>
            </a:r>
            <a:r>
              <a:rPr lang="en-US" sz="1800" i="1" dirty="0"/>
              <a:t>If so: </a:t>
            </a:r>
            <a:r>
              <a:rPr lang="en-US" sz="1800" dirty="0"/>
              <a:t>What wording would you suggest?)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Do you have any other suggestions for improvements to this question?</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These questions are included in only the high school and older version of the survey (not the middle school version). Does that seem appropriate for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these items?</a:t>
            </a:r>
          </a:p>
        </p:txBody>
      </p:sp>
      <p:sp>
        <p:nvSpPr>
          <p:cNvPr id="4" name="Slide Number Placeholder 3"/>
          <p:cNvSpPr>
            <a:spLocks noGrp="1"/>
          </p:cNvSpPr>
          <p:nvPr>
            <p:ph type="sldNum" sz="quarter" idx="5"/>
          </p:nvPr>
        </p:nvSpPr>
        <p:spPr/>
        <p:txBody>
          <a:bodyPr/>
          <a:lstStyle/>
          <a:p>
            <a:fld id="{3A3D313F-63BD-DA45-B361-F8C94543D256}" type="slidenum">
              <a:rPr lang="en-US" smtClean="0"/>
              <a:pPr/>
              <a:t>24</a:t>
            </a:fld>
            <a:endParaRPr lang="en-US" dirty="0"/>
          </a:p>
        </p:txBody>
      </p:sp>
    </p:spTree>
    <p:extLst>
      <p:ext uri="{BB962C8B-B14F-4D97-AF65-F5344CB8AC3E}">
        <p14:creationId xmlns:p14="http://schemas.microsoft.com/office/powerpoint/2010/main" val="25007311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Now let’s turn to the exit survey. In addition to participant characteristics, which we discussed already, the participant exit surveys include measures of youth perceptions of program effects on their decision to engage in behaviors related to the APS. </a:t>
            </a:r>
            <a:r>
              <a:rPr lang="en-US" b="0" u="none" dirty="0"/>
              <a:t>The high school and older version of the exit survey also includes measures of </a:t>
            </a:r>
            <a:r>
              <a:rPr lang="en-US" dirty="0"/>
              <a:t>youth perceptions of program effects on their decision to engage in sexual risk behaviors.</a:t>
            </a:r>
          </a:p>
          <a:p>
            <a:endParaRPr lang="en-US" dirty="0"/>
          </a:p>
          <a:p>
            <a:r>
              <a:rPr lang="en-US" dirty="0"/>
              <a:t>[The </a:t>
            </a:r>
            <a:r>
              <a:rPr lang="en-US" sz="1800" dirty="0">
                <a:effectLst/>
                <a:latin typeface="Segoe UI" panose="020B0502040204020203" pitchFamily="34" charset="0"/>
              </a:rPr>
              <a:t>Q#s shown in the table refer to the HS+ version of the surveys. Q16-17 in that version are numbered Q13-14 in the MS version.</a:t>
            </a:r>
            <a:r>
              <a:rPr lang="en-US" dirty="0"/>
              <a:t>]</a:t>
            </a:r>
          </a:p>
        </p:txBody>
      </p:sp>
      <p:sp>
        <p:nvSpPr>
          <p:cNvPr id="4" name="Slide Number Placeholder 3"/>
          <p:cNvSpPr>
            <a:spLocks noGrp="1"/>
          </p:cNvSpPr>
          <p:nvPr>
            <p:ph type="sldNum" sz="quarter" idx="5"/>
          </p:nvPr>
        </p:nvSpPr>
        <p:spPr/>
        <p:txBody>
          <a:bodyPr/>
          <a:lstStyle/>
          <a:p>
            <a:fld id="{3A3D313F-63BD-DA45-B361-F8C94543D256}" type="slidenum">
              <a:rPr lang="en-US" smtClean="0"/>
              <a:pPr/>
              <a:t>25</a:t>
            </a:fld>
            <a:endParaRPr lang="en-US" dirty="0"/>
          </a:p>
        </p:txBody>
      </p:sp>
    </p:spTree>
    <p:extLst>
      <p:ext uri="{BB962C8B-B14F-4D97-AF65-F5344CB8AC3E}">
        <p14:creationId xmlns:p14="http://schemas.microsoft.com/office/powerpoint/2010/main" val="22216472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defTabSz="942289">
              <a:defRPr/>
            </a:pPr>
            <a:r>
              <a:rPr lang="en-US" b="1" i="1" dirty="0"/>
              <a:t>For State/Competitive PREP sessions only </a:t>
            </a:r>
          </a:p>
          <a:p>
            <a:pPr defTabSz="942289">
              <a:defRPr/>
            </a:pPr>
            <a:r>
              <a:rPr lang="en-US" dirty="0"/>
              <a:t>Exit survey Questions 8-12 all use the same question stem and response categories, shown on this slide. </a:t>
            </a:r>
          </a:p>
          <a:p>
            <a:pPr defTabSz="942289">
              <a:defRPr/>
            </a:pPr>
            <a:r>
              <a:rPr lang="en-US" dirty="0"/>
              <a:t>In addition, the wording of most of the </a:t>
            </a:r>
            <a:r>
              <a:rPr lang="en-US" dirty="0" err="1"/>
              <a:t>subquestions</a:t>
            </a:r>
            <a:r>
              <a:rPr lang="en-US" dirty="0"/>
              <a:t> are identical to questions in the entry survey that we just discussed. We will apply any wording changes made in the entry survey to the similar items in the exit survey. </a:t>
            </a:r>
          </a:p>
          <a:p>
            <a:pPr defTabSz="942289">
              <a:defRPr/>
            </a:pPr>
            <a:r>
              <a:rPr lang="en-US" dirty="0"/>
              <a:t>So we’re not going to talk through all of the exit survey questions in detail today. However, we will talk briefly through Question 8, as an example, on the next slide.</a:t>
            </a:r>
          </a:p>
          <a:p>
            <a:pPr defTabSz="942289">
              <a:defRPr/>
            </a:pPr>
            <a:endParaRPr lang="en-US" dirty="0"/>
          </a:p>
          <a:p>
            <a:pPr defTabSz="942289">
              <a:defRPr/>
            </a:pPr>
            <a:r>
              <a:rPr lang="en-US" dirty="0"/>
              <a:t>But before we turn to that example, I’d like to ask for any general comments on the question stem, instructions, or response categories used for questions 8-12:</a:t>
            </a:r>
          </a:p>
          <a:p>
            <a:pPr marL="171450" indent="-171450" defTabSz="942289">
              <a:buFont typeface="Arial" panose="020B0604020202020204" pitchFamily="34" charset="0"/>
              <a:buChar char="•"/>
              <a:defRPr/>
            </a:pPr>
            <a:r>
              <a:rPr lang="en-US" sz="1200" dirty="0">
                <a:effectLst/>
                <a:latin typeface="Segoe UI" panose="020B0502040204020203" pitchFamily="34" charset="0"/>
              </a:rPr>
              <a:t>Are the youth you serve able to understand </a:t>
            </a:r>
            <a:r>
              <a:rPr lang="en-US" dirty="0"/>
              <a:t>the question stem</a:t>
            </a:r>
            <a:r>
              <a:rPr lang="en-US" sz="1200" dirty="0">
                <a:effectLst/>
                <a:latin typeface="Segoe UI" panose="020B0502040204020203" pitchFamily="34" charset="0"/>
              </a:rPr>
              <a:t> and </a:t>
            </a:r>
            <a:r>
              <a:rPr lang="en-US" dirty="0"/>
              <a:t>instructions </a:t>
            </a:r>
            <a:r>
              <a:rPr lang="en-US" sz="1200" dirty="0">
                <a:effectLst/>
                <a:latin typeface="Segoe UI" panose="020B0502040204020203" pitchFamily="34" charset="0"/>
              </a:rPr>
              <a:t>used for these questions</a:t>
            </a:r>
            <a:r>
              <a:rPr lang="en-US" dirty="0"/>
              <a:t>?</a:t>
            </a:r>
            <a:r>
              <a:rPr lang="en-US" sz="1200" dirty="0"/>
              <a:t> (</a:t>
            </a:r>
            <a:r>
              <a:rPr lang="en-US" sz="1200" i="1" dirty="0"/>
              <a:t>If not: </a:t>
            </a:r>
            <a:r>
              <a:rPr lang="en-US" sz="1200" dirty="0"/>
              <a:t>What part is unclear? What changes would you suggest to </a:t>
            </a:r>
            <a:r>
              <a:rPr lang="en-US" sz="1200" dirty="0">
                <a:effectLst/>
                <a:latin typeface="Segoe UI" panose="020B0502040204020203" pitchFamily="34" charset="0"/>
              </a:rPr>
              <a:t>the </a:t>
            </a:r>
            <a:r>
              <a:rPr lang="en-US" sz="1200" dirty="0"/>
              <a:t>current wording?)</a:t>
            </a:r>
            <a:endParaRPr lang="en-US" dirty="0"/>
          </a:p>
          <a:p>
            <a:pPr marL="171450" marR="0" lvl="0" indent="-171450" algn="l" defTabSz="942289"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How about the response categories? </a:t>
            </a:r>
            <a:r>
              <a:rPr lang="en-US" sz="1200" dirty="0">
                <a:effectLst/>
                <a:latin typeface="Segoe UI" panose="020B0502040204020203" pitchFamily="34" charset="0"/>
              </a:rPr>
              <a:t>Do youth have any trouble understanding</a:t>
            </a:r>
            <a:r>
              <a:rPr lang="en-US" dirty="0"/>
              <a:t> them?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For example, do they understand the difference between “</a:t>
            </a:r>
            <a:r>
              <a:rPr lang="en-US" sz="1800" dirty="0">
                <a:effectLst/>
                <a:latin typeface="Segoe UI" panose="020B0502040204020203" pitchFamily="34" charset="0"/>
              </a:rPr>
              <a:t>much</a:t>
            </a:r>
            <a:r>
              <a:rPr lang="en-US" sz="1200" dirty="0">
                <a:effectLst/>
                <a:latin typeface="Segoe UI" panose="020B0502040204020203" pitchFamily="34" charset="0"/>
              </a:rPr>
              <a:t>” and </a:t>
            </a:r>
            <a:r>
              <a:rPr lang="en-US" sz="1000" dirty="0">
                <a:effectLst/>
                <a:latin typeface="Segoe UI" panose="020B0502040204020203" pitchFamily="34" charset="0"/>
              </a:rPr>
              <a:t>“</a:t>
            </a:r>
            <a:r>
              <a:rPr lang="en-US" sz="1200" dirty="0">
                <a:effectLst/>
                <a:latin typeface="Segoe UI" panose="020B0502040204020203" pitchFamily="34" charset="0"/>
              </a:rPr>
              <a:t>somewhat</a:t>
            </a:r>
            <a:r>
              <a:rPr lang="en-US" sz="1000" dirty="0">
                <a:effectLst/>
                <a:latin typeface="Segoe UI" panose="020B0502040204020203" pitchFamily="34" charset="0"/>
              </a:rPr>
              <a: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effectLst/>
                <a:latin typeface="Segoe UI" panose="020B0502040204020203" pitchFamily="34" charset="0"/>
              </a:rPr>
              <a:t>Would the question be easier for youth to answer if we revised the response options? </a:t>
            </a:r>
            <a:r>
              <a:rPr lang="en-US" sz="1000" dirty="0"/>
              <a:t>(</a:t>
            </a:r>
            <a:r>
              <a:rPr lang="en-US" sz="1000" i="1" dirty="0"/>
              <a:t>If so:</a:t>
            </a:r>
            <a:r>
              <a:rPr lang="en-US" sz="1000" dirty="0"/>
              <a:t> What changes would you suggest?</a:t>
            </a:r>
            <a:r>
              <a:rPr lang="en-US" sz="1000" dirty="0">
                <a:effectLst/>
                <a:latin typeface="Segoe UI" panose="020B0502040204020203" pitchFamily="34" charset="0"/>
              </a:rPr>
              <a:t> For example, would it be clearer if there were only three response options: "More likely", "About the same“, and "Less likely"?)</a:t>
            </a:r>
            <a:r>
              <a:rPr lang="en-US" sz="1000" dirty="0"/>
              <a:t>)</a:t>
            </a:r>
            <a:endParaRPr lang="en-US" sz="1000" dirty="0">
              <a:effectLst/>
              <a:latin typeface="Segoe UI" panose="020B0502040204020203"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Any other suggestions related to the </a:t>
            </a:r>
            <a:r>
              <a:rPr lang="en-US" sz="1200" dirty="0">
                <a:effectLst/>
                <a:latin typeface="Segoe UI" panose="020B0502040204020203" pitchFamily="34" charset="0"/>
              </a:rPr>
              <a:t>response options</a:t>
            </a:r>
            <a:r>
              <a:rPr lang="en-US" sz="1200" dirty="0"/>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t>
            </a:r>
            <a:r>
              <a:rPr lang="en-US" i="1" dirty="0"/>
              <a:t>If anyone asks </a:t>
            </a:r>
            <a:r>
              <a:rPr lang="en-US" sz="1200" i="1" dirty="0"/>
              <a:t>why the exit survey can’t ask the same questions as </a:t>
            </a:r>
            <a:r>
              <a:rPr lang="en-US" i="1" dirty="0"/>
              <a:t>the entry survey, so they can be compared as in a pre/post design</a:t>
            </a:r>
            <a:r>
              <a:rPr lang="en-US" dirty="0"/>
              <a:t>: Assessing pre/post differences without a comparison group would be inappropriate due to maturation effect. The entry and exit surveys are deliberately designed to not include identical questions on behaviors, to discourage potentially misleading comparisons. Instead, the performance measures assess behaviors at entry, and perceptions on how participants think they will behave in the future at exit.]</a:t>
            </a:r>
            <a:endParaRPr lang="en-US"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effectLst/>
              <a:latin typeface="Segoe UI" panose="020B0502040204020203" pitchFamily="34" charset="0"/>
            </a:endParaRPr>
          </a:p>
        </p:txBody>
      </p:sp>
      <p:sp>
        <p:nvSpPr>
          <p:cNvPr id="4" name="Slide Number Placeholder 3"/>
          <p:cNvSpPr>
            <a:spLocks noGrp="1"/>
          </p:cNvSpPr>
          <p:nvPr>
            <p:ph type="sldNum" sz="quarter" idx="5"/>
          </p:nvPr>
        </p:nvSpPr>
        <p:spPr/>
        <p:txBody>
          <a:bodyPr/>
          <a:lstStyle/>
          <a:p>
            <a:fld id="{3A3D313F-63BD-DA45-B361-F8C94543D256}" type="slidenum">
              <a:rPr lang="en-US" smtClean="0"/>
              <a:pPr/>
              <a:t>26</a:t>
            </a:fld>
            <a:endParaRPr lang="en-US" dirty="0"/>
          </a:p>
        </p:txBody>
      </p:sp>
    </p:spTree>
    <p:extLst>
      <p:ext uri="{BB962C8B-B14F-4D97-AF65-F5344CB8AC3E}">
        <p14:creationId xmlns:p14="http://schemas.microsoft.com/office/powerpoint/2010/main" val="18387787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b="1" i="1" dirty="0"/>
              <a:t>For Tribal PREP/PREIS sessions only: </a:t>
            </a:r>
            <a:r>
              <a:rPr lang="en-US" dirty="0"/>
              <a:t>Starting with exit survey Question 8…</a:t>
            </a:r>
          </a:p>
          <a:p>
            <a:pPr marL="171450" indent="-171450">
              <a:buFont typeface="Arial" panose="020B0604020202020204" pitchFamily="34" charset="0"/>
              <a:buChar char="•"/>
            </a:pPr>
            <a:r>
              <a:rPr lang="en-US" sz="1200" dirty="0">
                <a:effectLst/>
                <a:latin typeface="Segoe UI" panose="020B0502040204020203" pitchFamily="34" charset="0"/>
              </a:rPr>
              <a:t>Are the youth you serve able to understand and answer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questions are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endParaRPr lang="en-US" sz="1800" dirty="0">
              <a:effectLst/>
              <a:latin typeface="Segoe UI" panose="020B0502040204020203"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How about the instructions—d</a:t>
            </a:r>
            <a:r>
              <a:rPr lang="en-US" sz="1200" dirty="0">
                <a:effectLst/>
                <a:latin typeface="Segoe UI" panose="020B0502040204020203" pitchFamily="34" charset="0"/>
              </a:rPr>
              <a:t>o youth have any trouble understanding that part</a:t>
            </a:r>
            <a:r>
              <a:rPr lang="en-US" dirty="0"/>
              <a:t>? (</a:t>
            </a:r>
            <a:r>
              <a:rPr lang="en-US" i="1" dirty="0"/>
              <a:t>If so: </a:t>
            </a:r>
            <a:r>
              <a:rPr lang="en-US" dirty="0"/>
              <a:t>What wording would you suggest?)</a:t>
            </a:r>
          </a:p>
          <a:p>
            <a:pPr marL="171450" marR="0" lvl="0" indent="-171450" algn="l" defTabSz="942289"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How about the response options? </a:t>
            </a:r>
            <a:r>
              <a:rPr lang="en-US" sz="1200" dirty="0">
                <a:effectLst/>
                <a:latin typeface="Segoe UI" panose="020B0502040204020203" pitchFamily="34" charset="0"/>
              </a:rPr>
              <a:t>Do youth have any trouble understanding</a:t>
            </a:r>
            <a:r>
              <a:rPr lang="en-US" dirty="0"/>
              <a:t> them?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For example, do they understand the difference between “</a:t>
            </a:r>
            <a:r>
              <a:rPr lang="en-US" sz="1800" dirty="0">
                <a:effectLst/>
                <a:latin typeface="Segoe UI" panose="020B0502040204020203" pitchFamily="34" charset="0"/>
              </a:rPr>
              <a:t>much</a:t>
            </a:r>
            <a:r>
              <a:rPr lang="en-US" sz="1200" dirty="0">
                <a:effectLst/>
                <a:latin typeface="Segoe UI" panose="020B0502040204020203" pitchFamily="34" charset="0"/>
              </a:rPr>
              <a:t>” and </a:t>
            </a:r>
            <a:r>
              <a:rPr lang="en-US" sz="1000" dirty="0">
                <a:effectLst/>
                <a:latin typeface="Segoe UI" panose="020B0502040204020203" pitchFamily="34" charset="0"/>
              </a:rPr>
              <a:t>“</a:t>
            </a:r>
            <a:r>
              <a:rPr lang="en-US" sz="1200" dirty="0">
                <a:effectLst/>
                <a:latin typeface="Segoe UI" panose="020B0502040204020203" pitchFamily="34" charset="0"/>
              </a:rPr>
              <a:t>somewhat</a:t>
            </a:r>
            <a:r>
              <a:rPr lang="en-US" sz="1000" dirty="0">
                <a:effectLst/>
                <a:latin typeface="Segoe UI" panose="020B0502040204020203" pitchFamily="34" charset="0"/>
              </a:rPr>
              <a: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effectLst/>
                <a:latin typeface="Segoe UI" panose="020B0502040204020203" pitchFamily="34" charset="0"/>
              </a:rPr>
              <a:t>Would the question be easier for youth to answer if we revised the response options? </a:t>
            </a:r>
            <a:r>
              <a:rPr lang="en-US" sz="1000" dirty="0"/>
              <a:t>(</a:t>
            </a:r>
            <a:r>
              <a:rPr lang="en-US" sz="1000" i="1" dirty="0"/>
              <a:t>If so:</a:t>
            </a:r>
            <a:r>
              <a:rPr lang="en-US" sz="1000" dirty="0"/>
              <a:t> What changes would you suggest?</a:t>
            </a:r>
            <a:r>
              <a:rPr lang="en-US" sz="1800" dirty="0">
                <a:effectLst/>
                <a:latin typeface="Segoe UI" panose="020B0502040204020203" pitchFamily="34" charset="0"/>
              </a:rPr>
              <a:t> For example, would it be clearer if there were only three response options: "More likely", "About the same“, and "Less likely"?)</a:t>
            </a:r>
            <a:endParaRPr lang="en-US" sz="1000" dirty="0">
              <a:effectLst/>
              <a:latin typeface="Segoe UI" panose="020B0502040204020203"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Any other suggestions related to the </a:t>
            </a:r>
            <a:r>
              <a:rPr lang="en-US" sz="1200" dirty="0">
                <a:effectLst/>
                <a:latin typeface="Segoe UI" panose="020B0502040204020203" pitchFamily="34" charset="0"/>
              </a:rPr>
              <a:t>response options</a:t>
            </a:r>
            <a:r>
              <a:rPr lang="en-US" sz="1200" dirty="0"/>
              <a:t>? </a:t>
            </a:r>
          </a:p>
          <a:p>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These questions are included in both the middle school and the high school and older versions of the surveys. Does that seem appropriate for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these items?</a:t>
            </a:r>
          </a:p>
          <a:p>
            <a:endParaRPr lang="en-US"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27</a:t>
            </a:fld>
            <a:endParaRPr lang="en-US" dirty="0"/>
          </a:p>
        </p:txBody>
      </p:sp>
    </p:spTree>
    <p:extLst>
      <p:ext uri="{BB962C8B-B14F-4D97-AF65-F5344CB8AC3E}">
        <p14:creationId xmlns:p14="http://schemas.microsoft.com/office/powerpoint/2010/main" val="6388263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i="1" dirty="0"/>
              <a:t>For Tribal PREP/PREIS sessions only: </a:t>
            </a:r>
            <a:r>
              <a:rPr lang="en-US" dirty="0"/>
              <a:t>Now let’s look at exit survey Question 9. </a:t>
            </a:r>
            <a:r>
              <a:rPr lang="en-US" sz="1200" b="0" dirty="0">
                <a:latin typeface="Arial" panose="020B0604020202020204" pitchFamily="34" charset="0"/>
                <a:cs typeface="Arial" panose="020B0604020202020204" pitchFamily="34" charset="0"/>
              </a:rPr>
              <a:t>Question 9 </a:t>
            </a:r>
            <a:r>
              <a:rPr lang="en-US" sz="1200" dirty="0">
                <a:effectLst/>
                <a:latin typeface="Segoe UI" panose="020B0502040204020203" pitchFamily="34" charset="0"/>
              </a:rPr>
              <a:t>has the same question stem, instructions, and response options as Q8, which we just discussed, but the items in the # rows are different, so let’s </a:t>
            </a:r>
            <a:r>
              <a:rPr lang="en-US" sz="1200" b="0" dirty="0">
                <a:latin typeface="Arial" panose="020B0604020202020204" pitchFamily="34" charset="0"/>
                <a:cs typeface="Arial" panose="020B0604020202020204" pitchFamily="34" charset="0"/>
              </a:rPr>
              <a:t>focus on them:</a:t>
            </a:r>
          </a:p>
          <a:p>
            <a:pPr marL="171450" indent="-171450">
              <a:buFont typeface="Arial" panose="020B0604020202020204" pitchFamily="34" charset="0"/>
              <a:buChar char="•"/>
            </a:pPr>
            <a:r>
              <a:rPr lang="en-US" sz="1200" dirty="0">
                <a:effectLst/>
                <a:latin typeface="Segoe UI" panose="020B0502040204020203" pitchFamily="34" charset="0"/>
              </a:rPr>
              <a:t>Are the youth you serve able to understand and answer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questions are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endParaRPr lang="en-US" sz="1800" dirty="0">
              <a:effectLst/>
              <a:latin typeface="Segoe UI" panose="020B0502040204020203"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These questions are included in both the middle school and the high school and older versions of the surveys. Does that seem appropriate for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these items?</a:t>
            </a:r>
          </a:p>
        </p:txBody>
      </p:sp>
      <p:sp>
        <p:nvSpPr>
          <p:cNvPr id="4" name="Slide Number Placeholder 3"/>
          <p:cNvSpPr>
            <a:spLocks noGrp="1"/>
          </p:cNvSpPr>
          <p:nvPr>
            <p:ph type="sldNum" sz="quarter" idx="5"/>
          </p:nvPr>
        </p:nvSpPr>
        <p:spPr/>
        <p:txBody>
          <a:bodyPr/>
          <a:lstStyle/>
          <a:p>
            <a:fld id="{3A3D313F-63BD-DA45-B361-F8C94543D256}" type="slidenum">
              <a:rPr lang="en-US" smtClean="0"/>
              <a:pPr/>
              <a:t>28</a:t>
            </a:fld>
            <a:endParaRPr lang="en-US" dirty="0"/>
          </a:p>
        </p:txBody>
      </p:sp>
    </p:spTree>
    <p:extLst>
      <p:ext uri="{BB962C8B-B14F-4D97-AF65-F5344CB8AC3E}">
        <p14:creationId xmlns:p14="http://schemas.microsoft.com/office/powerpoint/2010/main" val="28341178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i="1" dirty="0"/>
              <a:t>For Tribal PREP/PREIS sessions only: </a:t>
            </a:r>
            <a:r>
              <a:rPr lang="en-US" dirty="0"/>
              <a:t>Now let’s look at exit survey Question 10. This q</a:t>
            </a:r>
            <a:r>
              <a:rPr lang="en-US" sz="1200" b="0" dirty="0">
                <a:latin typeface="Arial" panose="020B0604020202020204" pitchFamily="34" charset="0"/>
                <a:cs typeface="Arial" panose="020B0604020202020204" pitchFamily="34" charset="0"/>
              </a:rPr>
              <a:t>uestion </a:t>
            </a:r>
            <a:r>
              <a:rPr lang="en-US" sz="1200" dirty="0">
                <a:effectLst/>
                <a:latin typeface="Segoe UI" panose="020B0502040204020203" pitchFamily="34" charset="0"/>
              </a:rPr>
              <a:t>has the same stem, instructions, and response options as Q8-9, so let’s focus on the items in the # rows</a:t>
            </a:r>
            <a:r>
              <a:rPr lang="en-US" sz="1200" b="0" dirty="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en-US" sz="1200" dirty="0">
                <a:effectLst/>
                <a:latin typeface="Segoe UI" panose="020B0502040204020203" pitchFamily="34" charset="0"/>
              </a:rPr>
              <a:t>Are the youth you serve able to understand and answer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questions are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endParaRPr lang="en-US" sz="1800" dirty="0">
              <a:effectLst/>
              <a:latin typeface="Segoe UI" panose="020B0502040204020203"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These questions are included in both the middle school and the high school and older versions of the surveys. Does that seem appropriate for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these items?</a:t>
            </a:r>
          </a:p>
        </p:txBody>
      </p:sp>
      <p:sp>
        <p:nvSpPr>
          <p:cNvPr id="4" name="Slide Number Placeholder 3"/>
          <p:cNvSpPr>
            <a:spLocks noGrp="1"/>
          </p:cNvSpPr>
          <p:nvPr>
            <p:ph type="sldNum" sz="quarter" idx="5"/>
          </p:nvPr>
        </p:nvSpPr>
        <p:spPr/>
        <p:txBody>
          <a:bodyPr/>
          <a:lstStyle/>
          <a:p>
            <a:fld id="{3A3D313F-63BD-DA45-B361-F8C94543D256}" type="slidenum">
              <a:rPr lang="en-US" smtClean="0"/>
              <a:pPr/>
              <a:t>29</a:t>
            </a:fld>
            <a:endParaRPr lang="en-US" dirty="0"/>
          </a:p>
        </p:txBody>
      </p:sp>
    </p:spTree>
    <p:extLst>
      <p:ext uri="{BB962C8B-B14F-4D97-AF65-F5344CB8AC3E}">
        <p14:creationId xmlns:p14="http://schemas.microsoft.com/office/powerpoint/2010/main" val="4047047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Everyone should be able to unmute yourself and turn on your camera. We hope that you will use these features, because participation is key for a listening session, where the goal is for our team to hear from you [as opposed to a training webinar, where the main purpose is for our team to provide information, and input is limited to the chat].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We encourage you to turn on your cameras, especially when you are speaking. (However, if you have any bandwidth issues arise when you turn on your camera, you might try turning it off to see if that improves the Webex quality.)</a:t>
            </a:r>
          </a:p>
          <a:p>
            <a:endParaRPr lang="en-US" dirty="0"/>
          </a:p>
          <a:p>
            <a:pPr marL="338138" indent="-338138">
              <a:spcAft>
                <a:spcPts val="800"/>
              </a:spcAft>
              <a:buClr>
                <a:schemeClr val="accent1">
                  <a:lumMod val="75000"/>
                </a:schemeClr>
              </a:buClr>
              <a:tabLst>
                <a:tab pos="1828800" algn="l"/>
              </a:tabLs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If you experience any technical difficulties during this listening session, please </a:t>
            </a:r>
            <a:r>
              <a:rPr lang="en-US" sz="2600" dirty="0">
                <a:latin typeface="Arial" panose="020B0604020202020204" pitchFamily="34" charset="0"/>
                <a:cs typeface="Arial" panose="020B0604020202020204" pitchFamily="34" charset="0"/>
              </a:rPr>
              <a:t>r</a:t>
            </a:r>
            <a:r>
              <a:rPr lang="en-US" sz="2600" dirty="0">
                <a:effectLst/>
                <a:latin typeface="Arial" panose="020B0604020202020204" pitchFamily="34" charset="0"/>
                <a:ea typeface="Calibri" panose="020F0502020204030204" pitchFamily="34" charset="0"/>
                <a:cs typeface="Arial" panose="020B0604020202020204" pitchFamily="34" charset="0"/>
              </a:rPr>
              <a:t>equest help through the chat, s</a:t>
            </a:r>
            <a:r>
              <a:rPr lang="en-US" sz="2400" dirty="0">
                <a:effectLst/>
                <a:latin typeface="Arial" panose="020B0604020202020204" pitchFamily="34" charset="0"/>
                <a:ea typeface="Calibri" panose="020F0502020204030204" pitchFamily="34" charset="0"/>
                <a:cs typeface="Arial" panose="020B0604020202020204" pitchFamily="34" charset="0"/>
              </a:rPr>
              <a:t>electing “Host” from the “To” drop-down list</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4" name="Slide Number Placeholder 3"/>
          <p:cNvSpPr>
            <a:spLocks noGrp="1"/>
          </p:cNvSpPr>
          <p:nvPr>
            <p:ph type="sldNum" sz="quarter" idx="5"/>
          </p:nvPr>
        </p:nvSpPr>
        <p:spPr/>
        <p:txBody>
          <a:bodyPr/>
          <a:lstStyle/>
          <a:p>
            <a:fld id="{3A3D313F-63BD-DA45-B361-F8C94543D256}" type="slidenum">
              <a:rPr lang="en-US" smtClean="0"/>
              <a:pPr/>
              <a:t>3</a:t>
            </a:fld>
            <a:endParaRPr lang="en-US" dirty="0"/>
          </a:p>
        </p:txBody>
      </p:sp>
    </p:spTree>
    <p:extLst>
      <p:ext uri="{BB962C8B-B14F-4D97-AF65-F5344CB8AC3E}">
        <p14:creationId xmlns:p14="http://schemas.microsoft.com/office/powerpoint/2010/main" val="245853587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i="1" dirty="0"/>
              <a:t>For Tribal PREP/PREIS sessions only: </a:t>
            </a:r>
            <a:r>
              <a:rPr lang="en-US" dirty="0"/>
              <a:t>Now let’s look at exit survey Question 11. This q</a:t>
            </a:r>
            <a:r>
              <a:rPr lang="en-US" sz="1200" b="0" dirty="0">
                <a:latin typeface="Arial" panose="020B0604020202020204" pitchFamily="34" charset="0"/>
                <a:cs typeface="Arial" panose="020B0604020202020204" pitchFamily="34" charset="0"/>
              </a:rPr>
              <a:t>uestion </a:t>
            </a:r>
            <a:r>
              <a:rPr lang="en-US" sz="1200" dirty="0">
                <a:effectLst/>
                <a:latin typeface="Segoe UI" panose="020B0502040204020203" pitchFamily="34" charset="0"/>
              </a:rPr>
              <a:t>has the same stem, instructions, and response options as Q8-10, so let’s focus on the items in the # rows</a:t>
            </a:r>
            <a:r>
              <a:rPr lang="en-US" sz="1200" b="0" dirty="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en-US" sz="1200" dirty="0">
                <a:effectLst/>
                <a:latin typeface="Segoe UI" panose="020B0502040204020203" pitchFamily="34" charset="0"/>
              </a:rPr>
              <a:t>Are the youth you serve able to understand and answer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questions are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endParaRPr lang="en-US" sz="1800" dirty="0">
              <a:effectLst/>
              <a:latin typeface="Segoe UI" panose="020B0502040204020203"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These questions are included in both the middle school and the high school and older versions of the surveys. Does that seem appropriate for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these items?</a:t>
            </a:r>
          </a:p>
        </p:txBody>
      </p:sp>
      <p:sp>
        <p:nvSpPr>
          <p:cNvPr id="4" name="Slide Number Placeholder 3"/>
          <p:cNvSpPr>
            <a:spLocks noGrp="1"/>
          </p:cNvSpPr>
          <p:nvPr>
            <p:ph type="sldNum" sz="quarter" idx="5"/>
          </p:nvPr>
        </p:nvSpPr>
        <p:spPr/>
        <p:txBody>
          <a:bodyPr/>
          <a:lstStyle/>
          <a:p>
            <a:fld id="{3A3D313F-63BD-DA45-B361-F8C94543D256}" type="slidenum">
              <a:rPr lang="en-US" smtClean="0"/>
              <a:pPr/>
              <a:t>30</a:t>
            </a:fld>
            <a:endParaRPr lang="en-US" dirty="0"/>
          </a:p>
        </p:txBody>
      </p:sp>
    </p:spTree>
    <p:extLst>
      <p:ext uri="{BB962C8B-B14F-4D97-AF65-F5344CB8AC3E}">
        <p14:creationId xmlns:p14="http://schemas.microsoft.com/office/powerpoint/2010/main" val="24614571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i="1" dirty="0"/>
              <a:t>For Tribal PREP/PREIS sessions only: </a:t>
            </a:r>
            <a:r>
              <a:rPr lang="en-US" dirty="0"/>
              <a:t>Now let’s look at exit survey Question 12. This q</a:t>
            </a:r>
            <a:r>
              <a:rPr lang="en-US" sz="1200" b="0" dirty="0">
                <a:latin typeface="Arial" panose="020B0604020202020204" pitchFamily="34" charset="0"/>
                <a:cs typeface="Arial" panose="020B0604020202020204" pitchFamily="34" charset="0"/>
              </a:rPr>
              <a:t>uestion </a:t>
            </a:r>
            <a:r>
              <a:rPr lang="en-US" sz="1200" dirty="0">
                <a:effectLst/>
                <a:latin typeface="Segoe UI" panose="020B0502040204020203" pitchFamily="34" charset="0"/>
              </a:rPr>
              <a:t>has the same stem, instructions, and response options as Q8-11, so let’s focus on the items in the # rows</a:t>
            </a:r>
            <a:r>
              <a:rPr lang="en-US" sz="1200" b="0" dirty="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en-US" sz="1200" dirty="0">
                <a:effectLst/>
                <a:latin typeface="Segoe UI" panose="020B0502040204020203" pitchFamily="34" charset="0"/>
              </a:rPr>
              <a:t>Are the youth you serve able to understand and answer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questions are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endParaRPr lang="en-US" sz="1800" dirty="0">
              <a:effectLst/>
              <a:latin typeface="Segoe UI" panose="020B0502040204020203"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These questions are included in both the middle school and the high school and older versions of the surveys. Does that seem appropriate for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these items?</a:t>
            </a:r>
          </a:p>
        </p:txBody>
      </p:sp>
      <p:sp>
        <p:nvSpPr>
          <p:cNvPr id="4" name="Slide Number Placeholder 3"/>
          <p:cNvSpPr>
            <a:spLocks noGrp="1"/>
          </p:cNvSpPr>
          <p:nvPr>
            <p:ph type="sldNum" sz="quarter" idx="5"/>
          </p:nvPr>
        </p:nvSpPr>
        <p:spPr/>
        <p:txBody>
          <a:bodyPr/>
          <a:lstStyle/>
          <a:p>
            <a:fld id="{3A3D313F-63BD-DA45-B361-F8C94543D256}" type="slidenum">
              <a:rPr lang="en-US" smtClean="0"/>
              <a:pPr/>
              <a:t>31</a:t>
            </a:fld>
            <a:endParaRPr lang="en-US" dirty="0"/>
          </a:p>
        </p:txBody>
      </p:sp>
    </p:spTree>
    <p:extLst>
      <p:ext uri="{BB962C8B-B14F-4D97-AF65-F5344CB8AC3E}">
        <p14:creationId xmlns:p14="http://schemas.microsoft.com/office/powerpoint/2010/main" val="1803227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defTabSz="942289">
              <a:defRPr/>
            </a:pPr>
            <a:r>
              <a:rPr lang="en-US" dirty="0"/>
              <a:t>Question 13 is one of a set of questions </a:t>
            </a:r>
            <a:r>
              <a:rPr lang="en-US" b="0" u="none" dirty="0"/>
              <a:t>included in</a:t>
            </a:r>
            <a:r>
              <a:rPr lang="en-US" dirty="0"/>
              <a:t> t</a:t>
            </a:r>
            <a:r>
              <a:rPr lang="en-US" b="0" u="none" dirty="0"/>
              <a:t>he high school and older version of the exit survey that aren’t in the middle school version, or in the entry survey. </a:t>
            </a:r>
          </a:p>
          <a:p>
            <a:pPr defTabSz="942289">
              <a:defRPr/>
            </a:pPr>
            <a:r>
              <a:rPr lang="en-US" b="0" u="none" dirty="0"/>
              <a:t>Q13 measures whether, as a result of the program, respondents are planning to abstain from sexual intercourse. Depending on their response to this question, youth are instructed to either go to the next question (Q14) or to skip over it and go to Q15. </a:t>
            </a:r>
          </a:p>
          <a:p>
            <a:pPr marL="171450" indent="-171450">
              <a:buFont typeface="Arial" panose="020B0604020202020204" pitchFamily="34" charset="0"/>
              <a:buChar char="•"/>
            </a:pPr>
            <a:r>
              <a:rPr lang="en-US" sz="1200" dirty="0">
                <a:effectLst/>
                <a:latin typeface="Segoe UI" panose="020B0502040204020203" pitchFamily="34" charset="0"/>
              </a:rPr>
              <a:t>Are the youth you serve able to understand and answer this question?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 is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Do youth have any trouble understanding the response options? </a:t>
            </a:r>
            <a:r>
              <a:rPr lang="en-US" sz="1200" dirty="0"/>
              <a:t>(</a:t>
            </a:r>
            <a:r>
              <a:rPr lang="en-US" sz="1200" i="1" dirty="0"/>
              <a:t>If so: </a:t>
            </a:r>
            <a:r>
              <a:rPr lang="en-US" sz="1200" dirty="0"/>
              <a:t>What wording would you suggest?)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Do the youth you serve </a:t>
            </a:r>
            <a:r>
              <a:rPr lang="en-US" dirty="0"/>
              <a:t>have any trouble </a:t>
            </a:r>
            <a:r>
              <a:rPr lang="en-US" sz="1200" dirty="0">
                <a:effectLst/>
                <a:latin typeface="Segoe UI" panose="020B0502040204020203" pitchFamily="34" charset="0"/>
              </a:rPr>
              <a:t>understanding </a:t>
            </a:r>
            <a:r>
              <a:rPr lang="en-US" dirty="0"/>
              <a:t>the instructions on whether to answer Q14 or skip to Q15? (</a:t>
            </a:r>
            <a:r>
              <a:rPr lang="en-US" i="1" dirty="0"/>
              <a:t>If so: </a:t>
            </a:r>
            <a:r>
              <a:rPr lang="en-US" dirty="0"/>
              <a:t>What wording would you suggest </a:t>
            </a:r>
            <a:r>
              <a:rPr lang="en-US" sz="1200" dirty="0"/>
              <a:t>to make the skip instructions easier to follow</a:t>
            </a:r>
            <a:r>
              <a:rPr lang="en-US"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ideas on the skip instructions?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This question is included in only the high school and older version of the survey (not the middle school version). Does that seem appropriate for this question?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this item?</a:t>
            </a:r>
          </a:p>
        </p:txBody>
      </p:sp>
      <p:sp>
        <p:nvSpPr>
          <p:cNvPr id="4" name="Slide Number Placeholder 3"/>
          <p:cNvSpPr>
            <a:spLocks noGrp="1"/>
          </p:cNvSpPr>
          <p:nvPr>
            <p:ph type="sldNum" sz="quarter" idx="5"/>
          </p:nvPr>
        </p:nvSpPr>
        <p:spPr/>
        <p:txBody>
          <a:bodyPr/>
          <a:lstStyle/>
          <a:p>
            <a:fld id="{3A3D313F-63BD-DA45-B361-F8C94543D256}" type="slidenum">
              <a:rPr lang="en-US" smtClean="0"/>
              <a:pPr/>
              <a:t>32</a:t>
            </a:fld>
            <a:endParaRPr lang="en-US" dirty="0"/>
          </a:p>
        </p:txBody>
      </p:sp>
    </p:spTree>
    <p:extLst>
      <p:ext uri="{BB962C8B-B14F-4D97-AF65-F5344CB8AC3E}">
        <p14:creationId xmlns:p14="http://schemas.microsoft.com/office/powerpoint/2010/main" val="289104975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2289">
              <a:defRPr/>
            </a:pPr>
            <a:r>
              <a:rPr lang="en-US" b="0" u="none" dirty="0"/>
              <a:t>Those who respond “yes” to Q13 are asked how important certain reasons are in their decision to abstain. </a:t>
            </a:r>
          </a:p>
          <a:p>
            <a:pPr defTabSz="942289">
              <a:defRPr/>
            </a:pPr>
            <a:endParaRPr lang="en-US" b="0" u="non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Are the youth you serve able to understand and answer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questions are asking?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How about the instructions—d</a:t>
            </a:r>
            <a:r>
              <a:rPr lang="en-US" sz="1200" dirty="0">
                <a:effectLst/>
                <a:latin typeface="Segoe UI" panose="020B0502040204020203" pitchFamily="34" charset="0"/>
              </a:rPr>
              <a:t>o youth have any trouble understanding that part</a:t>
            </a:r>
            <a:r>
              <a:rPr lang="en-US" dirty="0"/>
              <a:t>? (</a:t>
            </a:r>
            <a:r>
              <a:rPr lang="en-US" i="1" dirty="0"/>
              <a:t>If so: </a:t>
            </a:r>
            <a:r>
              <a:rPr lang="en-US" dirty="0"/>
              <a:t>What wording would you suggest?)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Do youth have any trouble understanding the response options? </a:t>
            </a:r>
            <a:r>
              <a:rPr lang="en-US" sz="1200" dirty="0"/>
              <a:t>(</a:t>
            </a:r>
            <a:r>
              <a:rPr lang="en-US" sz="1200" i="1" dirty="0"/>
              <a:t>If so: </a:t>
            </a:r>
            <a:r>
              <a:rPr lang="en-US" sz="1200" dirty="0"/>
              <a:t>What changes would you suggest?) </a:t>
            </a:r>
            <a:endParaRPr lang="en-US" sz="1200" dirty="0">
              <a:effectLst/>
              <a:latin typeface="Segoe UI" panose="020B0502040204020203"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Do you think it would be easier for youth to answer if there were only three response categories, instead of four?</a:t>
            </a:r>
            <a:r>
              <a:rPr lang="en-US" sz="1200" dirty="0"/>
              <a:t> (</a:t>
            </a:r>
            <a:r>
              <a:rPr lang="en-US" sz="1200" i="1" dirty="0"/>
              <a:t>If so: </a:t>
            </a:r>
            <a:r>
              <a:rPr lang="en-US" sz="1200" dirty="0"/>
              <a:t>Which category(</a:t>
            </a:r>
            <a:r>
              <a:rPr lang="en-US" sz="1200" dirty="0" err="1"/>
              <a:t>ies</a:t>
            </a:r>
            <a:r>
              <a:rPr lang="en-US" sz="1200" dirty="0"/>
              <a:t>) would you dropping or combining?)</a:t>
            </a: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These questions are included in only the high school and older version of the survey (not the middle school version). Does that seem appropriate for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these items?</a:t>
            </a:r>
          </a:p>
        </p:txBody>
      </p:sp>
      <p:sp>
        <p:nvSpPr>
          <p:cNvPr id="4" name="Slide Number Placeholder 3"/>
          <p:cNvSpPr>
            <a:spLocks noGrp="1"/>
          </p:cNvSpPr>
          <p:nvPr>
            <p:ph type="sldNum" sz="quarter" idx="5"/>
          </p:nvPr>
        </p:nvSpPr>
        <p:spPr/>
        <p:txBody>
          <a:bodyPr/>
          <a:lstStyle/>
          <a:p>
            <a:fld id="{3A3D313F-63BD-DA45-B361-F8C94543D256}" type="slidenum">
              <a:rPr lang="en-US" smtClean="0"/>
              <a:pPr/>
              <a:t>33</a:t>
            </a:fld>
            <a:endParaRPr lang="en-US" dirty="0"/>
          </a:p>
        </p:txBody>
      </p:sp>
    </p:spTree>
    <p:extLst>
      <p:ext uri="{BB962C8B-B14F-4D97-AF65-F5344CB8AC3E}">
        <p14:creationId xmlns:p14="http://schemas.microsoft.com/office/powerpoint/2010/main" val="30586327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2289">
              <a:defRPr/>
            </a:pPr>
            <a:r>
              <a:rPr lang="en-US" dirty="0"/>
              <a:t>As we discussed earlier, some youth were instructed to skip Q14 based on their response to Q13. After Q14, there are additional instructions, as shown on the box in this slide.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Do the youth you serve </a:t>
            </a:r>
            <a:r>
              <a:rPr lang="en-US" dirty="0"/>
              <a:t>have any trouble </a:t>
            </a:r>
            <a:r>
              <a:rPr lang="en-US" sz="1200" dirty="0">
                <a:effectLst/>
                <a:latin typeface="Segoe UI" panose="020B0502040204020203" pitchFamily="34" charset="0"/>
              </a:rPr>
              <a:t>understanding </a:t>
            </a:r>
            <a:r>
              <a:rPr lang="en-US" dirty="0"/>
              <a:t>the instructions on whether to answer Q15 or skip to Q16? (</a:t>
            </a:r>
            <a:r>
              <a:rPr lang="en-US" i="1" dirty="0"/>
              <a:t>If so: </a:t>
            </a:r>
            <a:r>
              <a:rPr lang="en-US" dirty="0"/>
              <a:t>What wording would you suggest </a:t>
            </a:r>
            <a:r>
              <a:rPr lang="en-US" sz="1200" dirty="0"/>
              <a:t>to make the skip instructions easier to follow</a:t>
            </a:r>
            <a:r>
              <a:rPr lang="en-US" dirty="0"/>
              <a:t>?)</a:t>
            </a:r>
          </a:p>
          <a:p>
            <a:pPr defTabSz="942289">
              <a:defRPr/>
            </a:pPr>
            <a:r>
              <a:rPr lang="en-US" dirty="0"/>
              <a:t>[Then, on the next page, there’s another reminder in the instructions just before Q15.</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Do the youth you serve understand </a:t>
            </a:r>
            <a:r>
              <a:rPr lang="en-US" dirty="0"/>
              <a:t>this instruction? (</a:t>
            </a:r>
            <a:r>
              <a:rPr lang="en-US" i="1" dirty="0"/>
              <a:t>If not: </a:t>
            </a:r>
            <a:r>
              <a:rPr lang="en-US" dirty="0"/>
              <a:t>What wording would you suggest </a:t>
            </a:r>
            <a:r>
              <a:rPr lang="en-US" sz="1200" dirty="0"/>
              <a:t>to make the skip instructions easier to follow</a:t>
            </a:r>
            <a:r>
              <a:rPr lang="en-US" dirty="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ideas on the skip instructions?</a:t>
            </a:r>
          </a:p>
        </p:txBody>
      </p:sp>
      <p:sp>
        <p:nvSpPr>
          <p:cNvPr id="4" name="Slide Number Placeholder 3"/>
          <p:cNvSpPr>
            <a:spLocks noGrp="1"/>
          </p:cNvSpPr>
          <p:nvPr>
            <p:ph type="sldNum" sz="quarter" idx="5"/>
          </p:nvPr>
        </p:nvSpPr>
        <p:spPr/>
        <p:txBody>
          <a:bodyPr/>
          <a:lstStyle/>
          <a:p>
            <a:fld id="{3A3D313F-63BD-DA45-B361-F8C94543D256}" type="slidenum">
              <a:rPr lang="en-US" smtClean="0"/>
              <a:pPr/>
              <a:t>34</a:t>
            </a:fld>
            <a:endParaRPr lang="en-US" dirty="0"/>
          </a:p>
        </p:txBody>
      </p:sp>
    </p:spTree>
    <p:extLst>
      <p:ext uri="{BB962C8B-B14F-4D97-AF65-F5344CB8AC3E}">
        <p14:creationId xmlns:p14="http://schemas.microsoft.com/office/powerpoint/2010/main" val="275774106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2289">
              <a:defRPr/>
            </a:pPr>
            <a:r>
              <a:rPr lang="en-US" dirty="0"/>
              <a:t>Question15 has three </a:t>
            </a:r>
            <a:r>
              <a:rPr lang="en-US" dirty="0" err="1"/>
              <a:t>subquestions</a:t>
            </a:r>
            <a:r>
              <a:rPr lang="en-US" dirty="0"/>
              <a:t>, and this slide shows the first one, along with the question stem, instructions, and response categories.</a:t>
            </a:r>
          </a:p>
          <a:p>
            <a:pPr defTabSz="942289">
              <a:defRPr/>
            </a:pPr>
            <a:r>
              <a:rPr lang="en-US" dirty="0"/>
              <a:t>The question stem and response categories are the same as those used for exit survey Questions 8-12 , which we already discussed. </a:t>
            </a:r>
          </a:p>
          <a:p>
            <a:pPr defTabSz="942289">
              <a:defRPr/>
            </a:pPr>
            <a:r>
              <a:rPr lang="en-US" dirty="0"/>
              <a:t>So rather than talking through those again, let’s focus on the wording of the </a:t>
            </a:r>
            <a:r>
              <a:rPr lang="en-US" dirty="0" err="1"/>
              <a:t>subquestions</a:t>
            </a:r>
            <a:r>
              <a:rPr lang="en-US" dirty="0"/>
              <a:t>. This slide shows Q15 </a:t>
            </a:r>
            <a:r>
              <a:rPr lang="en-US" dirty="0" err="1"/>
              <a:t>subquestion</a:t>
            </a:r>
            <a:r>
              <a:rPr lang="en-US" dirty="0"/>
              <a:t> a.</a:t>
            </a:r>
          </a:p>
          <a:p>
            <a:pPr marL="171450" indent="-171450">
              <a:buFont typeface="Arial" panose="020B0604020202020204" pitchFamily="34" charset="0"/>
              <a:buChar char="•"/>
            </a:pPr>
            <a:r>
              <a:rPr lang="en-US" sz="1200" dirty="0">
                <a:effectLst/>
                <a:latin typeface="Segoe UI" panose="020B0502040204020203" pitchFamily="34" charset="0"/>
              </a:rPr>
              <a:t>Are the youth you serve able to understand and answer this question?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Do they understand what the question is asking? </a:t>
            </a:r>
            <a:r>
              <a:rPr lang="en-US" sz="1800" dirty="0"/>
              <a:t>(</a:t>
            </a:r>
            <a:r>
              <a:rPr lang="en-US" sz="1800" i="1" dirty="0"/>
              <a:t>If not: </a:t>
            </a:r>
            <a:r>
              <a:rPr lang="en-US" sz="1800" dirty="0"/>
              <a:t>What part is unclear? What changes would you suggest to </a:t>
            </a:r>
            <a:r>
              <a:rPr lang="en-US" sz="1800" dirty="0">
                <a:effectLst/>
                <a:latin typeface="Segoe UI" panose="020B0502040204020203" pitchFamily="34" charset="0"/>
              </a:rPr>
              <a:t>the </a:t>
            </a:r>
            <a:r>
              <a:rPr lang="en-US" sz="1800" dirty="0"/>
              <a:t>current wording?)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This question is included in only the high school and older version of the survey (not the middle school version). Does that seem appropriate for this question?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other comments on this item?</a:t>
            </a:r>
          </a:p>
        </p:txBody>
      </p:sp>
      <p:sp>
        <p:nvSpPr>
          <p:cNvPr id="4" name="Slide Number Placeholder 3"/>
          <p:cNvSpPr>
            <a:spLocks noGrp="1"/>
          </p:cNvSpPr>
          <p:nvPr>
            <p:ph type="sldNum" sz="quarter" idx="5"/>
          </p:nvPr>
        </p:nvSpPr>
        <p:spPr/>
        <p:txBody>
          <a:bodyPr/>
          <a:lstStyle/>
          <a:p>
            <a:fld id="{3A3D313F-63BD-DA45-B361-F8C94543D256}" type="slidenum">
              <a:rPr lang="en-US" smtClean="0"/>
              <a:pPr/>
              <a:t>35</a:t>
            </a:fld>
            <a:endParaRPr lang="en-US" dirty="0"/>
          </a:p>
        </p:txBody>
      </p:sp>
    </p:spTree>
    <p:extLst>
      <p:ext uri="{BB962C8B-B14F-4D97-AF65-F5344CB8AC3E}">
        <p14:creationId xmlns:p14="http://schemas.microsoft.com/office/powerpoint/2010/main" val="10604929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42289" rtl="0" eaLnBrk="1" fontAlgn="auto" latinLnBrk="0" hangingPunct="1">
              <a:lnSpc>
                <a:spcPct val="100000"/>
              </a:lnSpc>
              <a:spcBef>
                <a:spcPts val="0"/>
              </a:spcBef>
              <a:spcAft>
                <a:spcPts val="0"/>
              </a:spcAft>
              <a:buClrTx/>
              <a:buSzTx/>
              <a:buFontTx/>
              <a:buNone/>
              <a:tabLst/>
              <a:defRPr/>
            </a:pPr>
            <a:r>
              <a:rPr lang="en-US" dirty="0"/>
              <a:t>This slide shows the other two </a:t>
            </a:r>
            <a:r>
              <a:rPr lang="en-US" dirty="0" err="1"/>
              <a:t>subquestions</a:t>
            </a:r>
            <a:r>
              <a:rPr lang="en-US" dirty="0"/>
              <a:t> of Question 15. The wording of these </a:t>
            </a:r>
            <a:r>
              <a:rPr lang="en-US" dirty="0" err="1"/>
              <a:t>subquestions</a:t>
            </a:r>
            <a:r>
              <a:rPr lang="en-US" dirty="0"/>
              <a:t> is similar to that used in Entry Survey Questions 15-16, and we already talked through the question stem, instructions, and response categories. We’ll apply any changes to those consistently across these </a:t>
            </a:r>
            <a:r>
              <a:rPr lang="en-US" dirty="0" err="1"/>
              <a:t>subquestions</a:t>
            </a:r>
            <a:r>
              <a:rPr lang="en-US" dirty="0"/>
              <a:t> as well, so unless anyone has anything to add that hasn’t been raised already, we’ll move on to the next question.  </a:t>
            </a:r>
          </a:p>
        </p:txBody>
      </p:sp>
      <p:sp>
        <p:nvSpPr>
          <p:cNvPr id="4" name="Slide Number Placeholder 3"/>
          <p:cNvSpPr>
            <a:spLocks noGrp="1"/>
          </p:cNvSpPr>
          <p:nvPr>
            <p:ph type="sldNum" sz="quarter" idx="5"/>
          </p:nvPr>
        </p:nvSpPr>
        <p:spPr/>
        <p:txBody>
          <a:bodyPr/>
          <a:lstStyle/>
          <a:p>
            <a:fld id="{3A3D313F-63BD-DA45-B361-F8C94543D256}" type="slidenum">
              <a:rPr lang="en-US" smtClean="0"/>
              <a:pPr/>
              <a:t>36</a:t>
            </a:fld>
            <a:endParaRPr lang="en-US" dirty="0"/>
          </a:p>
        </p:txBody>
      </p:sp>
    </p:spTree>
    <p:extLst>
      <p:ext uri="{BB962C8B-B14F-4D97-AF65-F5344CB8AC3E}">
        <p14:creationId xmlns:p14="http://schemas.microsoft.com/office/powerpoint/2010/main" val="405044185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At the end of the exit survey includes questions related to youth program experiences. Q16 includes five items with the same question stem: [“Even if you didn’t attend all of the sessions or classes in this program, how often in this program…”] </a:t>
            </a:r>
          </a:p>
          <a:p>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Are the youth you serve able to understand and answer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lvl="1" indent="-171450">
              <a:buFont typeface="Arial" panose="020B0604020202020204" pitchFamily="34" charset="0"/>
              <a:buChar char="•"/>
            </a:pPr>
            <a:r>
              <a:rPr lang="en-US" dirty="0"/>
              <a:t>Do youth have any trouble understanding this question stem or instructions? (</a:t>
            </a:r>
            <a:r>
              <a:rPr lang="en-US" i="1" dirty="0"/>
              <a:t>If so: </a:t>
            </a:r>
            <a:r>
              <a:rPr lang="en-US" dirty="0"/>
              <a:t>What wording would you suggest?)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How about the five sub-items? Do youth have any trouble understanding any of these? (</a:t>
            </a:r>
            <a:r>
              <a:rPr lang="en-US" i="1" dirty="0"/>
              <a:t>If so: </a:t>
            </a:r>
            <a:r>
              <a:rPr lang="en-US" dirty="0"/>
              <a:t>What wording would you suggest?)</a:t>
            </a:r>
          </a:p>
          <a:p>
            <a:pPr marL="628650" marR="0" lvl="1"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[The four response options are the same as the </a:t>
            </a:r>
            <a:r>
              <a:rPr lang="en-US" sz="1200" dirty="0"/>
              <a:t>response options are used in several of the entry survey questions, so we don’t need to talk through those again.</a:t>
            </a:r>
            <a:r>
              <a:rPr lang="en-US" dirty="0"/>
              <a:t> We’ll apply any changes to those </a:t>
            </a:r>
            <a:r>
              <a:rPr lang="en-US" sz="1200" dirty="0"/>
              <a:t>options </a:t>
            </a:r>
            <a:r>
              <a:rPr lang="en-US" dirty="0"/>
              <a:t>consistently across the questions that use them.</a:t>
            </a:r>
            <a:r>
              <a:rPr lang="en-US" sz="1200" dirty="0"/>
              <a:t>]</a:t>
            </a:r>
            <a:endParaRPr lang="en-US" sz="1200" dirty="0">
              <a:effectLst/>
              <a:latin typeface="Segoe UI" panose="020B0502040204020203" pitchFamily="34" charset="0"/>
            </a:endParaRPr>
          </a:p>
          <a:p>
            <a:pPr marL="171450" indent="-171450">
              <a:buFont typeface="Arial" panose="020B0604020202020204" pitchFamily="34" charset="0"/>
              <a:buChar char="•"/>
            </a:pPr>
            <a:endParaRPr lang="en-US" dirty="0"/>
          </a:p>
          <a:p>
            <a:r>
              <a:rPr lang="en-US" dirty="0"/>
              <a:t>[the Question</a:t>
            </a:r>
            <a:r>
              <a:rPr lang="en-US" baseline="0" dirty="0"/>
              <a:t> number depends on the survey version: Q13 in MS version, Q16 in HS and older version</a:t>
            </a:r>
            <a:endParaRPr lang="en-US"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37</a:t>
            </a:fld>
            <a:endParaRPr lang="en-US" dirty="0"/>
          </a:p>
        </p:txBody>
      </p:sp>
    </p:spTree>
    <p:extLst>
      <p:ext uri="{BB962C8B-B14F-4D97-AF65-F5344CB8AC3E}">
        <p14:creationId xmlns:p14="http://schemas.microsoft.com/office/powerpoint/2010/main" val="393335769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Finally, the exit survey Q17 includes a pair of items about satisfaction with program content. </a:t>
            </a:r>
          </a:p>
          <a:p>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Are the youth you serve able to understand and answer these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a:t>
            </a:r>
            <a:r>
              <a:rPr lang="en-US" sz="1800" i="1" dirty="0"/>
              <a:t>probe as needed</a:t>
            </a:r>
            <a:r>
              <a:rPr lang="en-US" sz="1800" dirty="0"/>
              <a:t>:]</a:t>
            </a:r>
          </a:p>
          <a:p>
            <a:pPr marL="628650" lvl="1" indent="-171450">
              <a:buFont typeface="Arial" panose="020B0604020202020204" pitchFamily="34" charset="0"/>
              <a:buChar char="•"/>
            </a:pPr>
            <a:r>
              <a:rPr lang="en-US" dirty="0"/>
              <a:t>Do youth have any trouble understanding this question stem or instructions? (</a:t>
            </a:r>
            <a:r>
              <a:rPr lang="en-US" i="1" dirty="0"/>
              <a:t>If so: </a:t>
            </a:r>
            <a:r>
              <a:rPr lang="en-US" dirty="0"/>
              <a:t>What wording would you suggest?)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How about the two sub-items? Do youth have any trouble understanding any of these? (</a:t>
            </a:r>
            <a:r>
              <a:rPr lang="en-US" i="1" dirty="0"/>
              <a:t>If so: </a:t>
            </a:r>
            <a:r>
              <a:rPr lang="en-US" dirty="0"/>
              <a:t>What wording would you suggest?)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Segoe UI" panose="020B0502040204020203" pitchFamily="34" charset="0"/>
              </a:rPr>
              <a:t>Do youth have any trouble understanding the response options? </a:t>
            </a:r>
            <a:r>
              <a:rPr lang="en-US" sz="1200" dirty="0"/>
              <a:t>(</a:t>
            </a:r>
            <a:r>
              <a:rPr lang="en-US" sz="1200" i="1" dirty="0"/>
              <a:t>If so: </a:t>
            </a:r>
            <a:r>
              <a:rPr lang="en-US" sz="1200" dirty="0"/>
              <a:t>What wording would you suggest?)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indent="-171450">
              <a:buFont typeface="Arial" panose="020B0604020202020204" pitchFamily="34" charset="0"/>
              <a:buChar char="•"/>
            </a:pPr>
            <a:r>
              <a:rPr lang="en-US" dirty="0"/>
              <a:t>Are there any other aspects of program experience that you wish were captured in the performance measures data but are not currently?</a:t>
            </a:r>
          </a:p>
          <a:p>
            <a:pPr marL="171450" indent="-171450">
              <a:buFont typeface="Arial" panose="020B0604020202020204" pitchFamily="34" charset="0"/>
              <a:buChar char="•"/>
            </a:pPr>
            <a:r>
              <a:rPr lang="en-US" dirty="0"/>
              <a:t>Any other comments on this section?</a:t>
            </a:r>
          </a:p>
          <a:p>
            <a:endParaRPr lang="en-US" dirty="0"/>
          </a:p>
          <a:p>
            <a:r>
              <a:rPr lang="en-US" dirty="0"/>
              <a:t>[</a:t>
            </a:r>
            <a:r>
              <a:rPr lang="en-US" i="1" dirty="0"/>
              <a:t>If asked: </a:t>
            </a:r>
            <a:r>
              <a:rPr lang="en-US" dirty="0"/>
              <a:t>the Question</a:t>
            </a:r>
            <a:r>
              <a:rPr lang="en-US" baseline="0" dirty="0"/>
              <a:t> number depends on the survey version: Q14 in MS version, Q17 in HS and older version]</a:t>
            </a:r>
            <a:endParaRPr lang="en-US"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38</a:t>
            </a:fld>
            <a:endParaRPr lang="en-US" dirty="0"/>
          </a:p>
        </p:txBody>
      </p:sp>
    </p:spTree>
    <p:extLst>
      <p:ext uri="{BB962C8B-B14F-4D97-AF65-F5344CB8AC3E}">
        <p14:creationId xmlns:p14="http://schemas.microsoft.com/office/powerpoint/2010/main" val="336787115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8463" y="695325"/>
            <a:ext cx="6188075" cy="3481388"/>
          </a:xfrm>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Now that we’ve talked through each of the existing sections in the participant entry and exit surveys, I’d like to broaden the conversation to any comments that don’t fit into a particular section.</a:t>
            </a:r>
          </a:p>
          <a:p>
            <a:pPr marL="176679" indent="-176679">
              <a:buFont typeface="Arial" panose="020B0604020202020204" pitchFamily="34" charset="0"/>
              <a:buChar char="•"/>
            </a:pPr>
            <a:r>
              <a:rPr lang="en-US" dirty="0"/>
              <a:t>Do you have any other suggestions for improvements to the surveys?</a:t>
            </a:r>
          </a:p>
          <a:p>
            <a:pPr marL="171450" indent="-171450">
              <a:buFont typeface="Arial" panose="020B0604020202020204" pitchFamily="34" charset="0"/>
              <a:buChar char="•"/>
            </a:pPr>
            <a:r>
              <a:rPr lang="en-US" dirty="0"/>
              <a:t>Are there any other topics that you wish were captured in the performance measures data but are not currently?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suggestions for improvements to the instructions in the surveys?</a:t>
            </a:r>
          </a:p>
          <a:p>
            <a:pPr marL="171450" indent="-171450">
              <a:buFont typeface="Arial" panose="020B0604020202020204" pitchFamily="34" charset="0"/>
              <a:buChar char="•"/>
            </a:pPr>
            <a:r>
              <a:rPr lang="en-US" dirty="0"/>
              <a:t>Any other comments on the participant entry and exit surveys?</a:t>
            </a:r>
          </a:p>
          <a:p>
            <a:pPr marL="171450" indent="-171450">
              <a:buFont typeface="Arial" panose="020B0604020202020204" pitchFamily="34" charset="0"/>
              <a:buChar char="•"/>
            </a:pPr>
            <a:r>
              <a:rPr lang="en-US" dirty="0"/>
              <a:t>[</a:t>
            </a:r>
            <a:r>
              <a:rPr lang="en-US" i="1" dirty="0"/>
              <a:t>if we have time left at the end</a:t>
            </a:r>
            <a:r>
              <a:rPr lang="en-US" dirty="0"/>
              <a:t>: How about other performance measures, beyond the surveys? Any comments on the measures of attendance, reach, and dosage? Any comments on the measures of structure, cost, and support?]</a:t>
            </a:r>
          </a:p>
          <a:p>
            <a:pPr marL="176679" indent="-176679">
              <a:buFont typeface="Arial" panose="020B0604020202020204" pitchFamily="34" charset="0"/>
              <a:buChar char="•"/>
            </a:pPr>
            <a:endParaRPr lang="en-US" dirty="0"/>
          </a:p>
          <a:p>
            <a:pPr marL="176679" indent="-176679">
              <a:buFont typeface="Arial" panose="020B0604020202020204" pitchFamily="34" charset="0"/>
              <a:buChar char="•"/>
            </a:pPr>
            <a:r>
              <a:rPr lang="en-US" dirty="0"/>
              <a:t>[</a:t>
            </a:r>
            <a:r>
              <a:rPr lang="en-US" i="1" dirty="0"/>
              <a:t>If anyone suggests linking the entry and exit surveys to use as a pre/post design</a:t>
            </a:r>
            <a:r>
              <a:rPr lang="en-US" dirty="0"/>
              <a:t>: Assessing pre/post differences without a comparison group would be inappropriate due to maturation effect. The entry and exit surveys are deliberately designed to not include identical questions on behaviors, to discourage potentially misleading comparisons. Instead, the performance measures assess behaviors at entry, and perceptions on how participants think they will behave in the future at exit.]</a:t>
            </a:r>
            <a:endParaRPr lang="en-US" baseline="0"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39</a:t>
            </a:fld>
            <a:endParaRPr lang="en-US" dirty="0"/>
          </a:p>
        </p:txBody>
      </p:sp>
    </p:spTree>
    <p:extLst>
      <p:ext uri="{BB962C8B-B14F-4D97-AF65-F5344CB8AC3E}">
        <p14:creationId xmlns:p14="http://schemas.microsoft.com/office/powerpoint/2010/main" val="2784836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00" dirty="0">
                <a:effectLst/>
                <a:latin typeface="Calibri" panose="020F0502020204030204" pitchFamily="34" charset="0"/>
                <a:ea typeface="Calibri" panose="020F0502020204030204" pitchFamily="34" charset="0"/>
                <a:cs typeface="Times New Roman" panose="02020603050405020304" pitchFamily="18" charset="0"/>
              </a:rPr>
              <a:t>As a reminder, your participation in today’s conversation is voluntary, and will not affect your grant. You can decline to answer any questions you do not wish to answer. We are not recording the call, and nothing you say will be identified with your name in the memo we prepare for ACF summarizing this discussion. Although we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can’t guarantee that no one else on the call will not share what we discuss today, I’d like to ask everyone to keep private the information that other participants share.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4</a:t>
            </a:fld>
            <a:endParaRPr lang="en-US" dirty="0"/>
          </a:p>
        </p:txBody>
      </p:sp>
    </p:spTree>
    <p:extLst>
      <p:ext uri="{BB962C8B-B14F-4D97-AF65-F5344CB8AC3E}">
        <p14:creationId xmlns:p14="http://schemas.microsoft.com/office/powerpoint/2010/main" val="82181227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457200">
              <a:spcAft>
                <a:spcPts val="600"/>
              </a:spcAft>
              <a:buFont typeface="Arial" panose="020B0604020202020204" pitchFamily="34" charset="0"/>
              <a:buNone/>
            </a:pPr>
            <a:r>
              <a:rPr lang="en-US" sz="1200" dirty="0">
                <a:latin typeface="Arial"/>
                <a:cs typeface="Arial"/>
              </a:rPr>
              <a:t>My last slide largely repeats a slide a slide I showed earlier, as a reminder of the timeline and next steps. </a:t>
            </a:r>
          </a:p>
          <a:p>
            <a:pPr marL="342900" indent="-342900" defTabSz="457200">
              <a:spcAft>
                <a:spcPts val="600"/>
              </a:spcAft>
              <a:buFont typeface="Arial" panose="020B0604020202020204" pitchFamily="34" charset="0"/>
              <a:buChar char="•"/>
            </a:pPr>
            <a:r>
              <a:rPr lang="en-US" sz="1200" dirty="0">
                <a:latin typeface="Arial"/>
                <a:cs typeface="Arial"/>
              </a:rPr>
              <a:t>We added a box to show the step we’re on now, with a new sub-bullet. </a:t>
            </a:r>
          </a:p>
          <a:p>
            <a:pPr marL="800100" lvl="1" indent="-342900" defTabSz="457200">
              <a:spcAft>
                <a:spcPts val="600"/>
              </a:spcAft>
              <a:buFont typeface="Arial" panose="020B0604020202020204" pitchFamily="34" charset="0"/>
              <a:buChar char="•"/>
            </a:pPr>
            <a:r>
              <a:rPr lang="en-US" sz="1200" dirty="0">
                <a:latin typeface="Arial"/>
                <a:cs typeface="Arial"/>
              </a:rPr>
              <a:t>We will continue gathering input into the revisions, through the activities discussed earlier—including  l</a:t>
            </a:r>
            <a:r>
              <a:rPr lang="en-US" sz="1200" strike="noStrike" dirty="0">
                <a:latin typeface="Arial"/>
                <a:cs typeface="Arial"/>
              </a:rPr>
              <a:t>istening sessions with other PREP grant recipients and FYSB project officers, and cognitive pre-testing of new SOGI items</a:t>
            </a:r>
          </a:p>
          <a:p>
            <a:pPr marL="800100" lvl="1" indent="-342900" defTabSz="457200">
              <a:spcAft>
                <a:spcPts val="600"/>
              </a:spcAft>
              <a:buFont typeface="Arial" panose="020B0604020202020204" pitchFamily="34" charset="0"/>
              <a:buChar char="•"/>
            </a:pPr>
            <a:r>
              <a:rPr lang="en-US" sz="1200" strike="noStrike" dirty="0">
                <a:latin typeface="Arial"/>
                <a:cs typeface="Arial"/>
              </a:rPr>
              <a:t>Please reach out with any additional comments that you or your colleagues think of after this call. Try to get them to us by the end of the month, if possible. </a:t>
            </a:r>
          </a:p>
          <a:p>
            <a:pPr marL="342900" indent="-342900" defTabSz="457200">
              <a:spcAft>
                <a:spcPts val="600"/>
              </a:spcAft>
              <a:buFont typeface="Arial" panose="020B0604020202020204" pitchFamily="34" charset="0"/>
              <a:buChar char="•"/>
            </a:pPr>
            <a:r>
              <a:rPr lang="en-US" sz="1200" strike="noStrike" dirty="0">
                <a:latin typeface="Arial"/>
                <a:cs typeface="Arial"/>
              </a:rPr>
              <a:t>The revisions process will take some time, so it will be almost a year before revised measures are approved and final. We’ll let you all know when we get closer to that point. </a:t>
            </a:r>
          </a:p>
        </p:txBody>
      </p:sp>
      <p:sp>
        <p:nvSpPr>
          <p:cNvPr id="4" name="Slide Number Placeholder 3"/>
          <p:cNvSpPr>
            <a:spLocks noGrp="1"/>
          </p:cNvSpPr>
          <p:nvPr>
            <p:ph type="sldNum" sz="quarter" idx="5"/>
          </p:nvPr>
        </p:nvSpPr>
        <p:spPr/>
        <p:txBody>
          <a:bodyPr/>
          <a:lstStyle/>
          <a:p>
            <a:fld id="{3A3D313F-63BD-DA45-B361-F8C94543D256}" type="slidenum">
              <a:rPr lang="en-US" smtClean="0"/>
              <a:pPr/>
              <a:t>40</a:t>
            </a:fld>
            <a:endParaRPr lang="en-US" dirty="0"/>
          </a:p>
        </p:txBody>
      </p:sp>
    </p:spTree>
    <p:extLst>
      <p:ext uri="{BB962C8B-B14F-4D97-AF65-F5344CB8AC3E}">
        <p14:creationId xmlns:p14="http://schemas.microsoft.com/office/powerpoint/2010/main" val="17783654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8463" y="695325"/>
            <a:ext cx="6188075" cy="3481388"/>
          </a:xfrm>
        </p:spPr>
      </p:sp>
      <p:sp>
        <p:nvSpPr>
          <p:cNvPr id="3" name="Notes Placeholder 2"/>
          <p:cNvSpPr>
            <a:spLocks noGrp="1"/>
          </p:cNvSpPr>
          <p:nvPr>
            <p:ph type="body" idx="1"/>
          </p:nvPr>
        </p:nvSpPr>
        <p:spPr/>
        <p:txBody>
          <a:bodyPr/>
          <a:lstStyle/>
          <a:p>
            <a:r>
              <a:rPr lang="en-US" dirty="0"/>
              <a:t>Thank you all for participating on today’s listening session. The last slide shows how you can reach the help desk, if you have any additional thoughts later, or any questions about the performance measures at any time.</a:t>
            </a:r>
          </a:p>
        </p:txBody>
      </p:sp>
      <p:sp>
        <p:nvSpPr>
          <p:cNvPr id="4" name="Slide Number Placeholder 3"/>
          <p:cNvSpPr>
            <a:spLocks noGrp="1"/>
          </p:cNvSpPr>
          <p:nvPr>
            <p:ph type="sldNum" sz="quarter" idx="5"/>
          </p:nvPr>
        </p:nvSpPr>
        <p:spPr/>
        <p:txBody>
          <a:bodyPr/>
          <a:lstStyle/>
          <a:p>
            <a:fld id="{3A3D313F-63BD-DA45-B361-F8C94543D256}" type="slidenum">
              <a:rPr lang="en-US" smtClean="0"/>
              <a:pPr/>
              <a:t>41</a:t>
            </a:fld>
            <a:endParaRPr lang="en-US" dirty="0"/>
          </a:p>
        </p:txBody>
      </p:sp>
    </p:spTree>
    <p:extLst>
      <p:ext uri="{BB962C8B-B14F-4D97-AF65-F5344CB8AC3E}">
        <p14:creationId xmlns:p14="http://schemas.microsoft.com/office/powerpoint/2010/main" val="226298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5</a:t>
            </a:fld>
            <a:endParaRPr lang="en-US" dirty="0"/>
          </a:p>
        </p:txBody>
      </p:sp>
    </p:spTree>
    <p:extLst>
      <p:ext uri="{BB962C8B-B14F-4D97-AF65-F5344CB8AC3E}">
        <p14:creationId xmlns:p14="http://schemas.microsoft.com/office/powerpoint/2010/main" val="24618935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32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Segoe UI" panose="020B0502040204020203" pitchFamily="34" charset="0"/>
              </a:rPr>
              <a:t>ACF has several goals for undertaking revisions to the </a:t>
            </a:r>
            <a:r>
              <a:rPr lang="en-US" sz="1200" dirty="0">
                <a:solidFill>
                  <a:srgbClr val="10335A"/>
                </a:solidFill>
                <a:latin typeface="+mj-lt"/>
                <a:cs typeface="Arial"/>
              </a:rPr>
              <a:t>PREP</a:t>
            </a:r>
            <a:r>
              <a:rPr lang="en-US" sz="1200" dirty="0">
                <a:effectLst/>
                <a:latin typeface="Segoe UI" panose="020B0502040204020203" pitchFamily="34" charset="0"/>
              </a:rPr>
              <a:t> performance measures </a:t>
            </a:r>
            <a:r>
              <a:rPr lang="en-US" sz="1200" dirty="0">
                <a:latin typeface="Arial"/>
                <a:cs typeface="Arial"/>
              </a:rPr>
              <a:t>participant entry and exit surveys. </a:t>
            </a:r>
            <a:r>
              <a:rPr lang="en-US" sz="1200" dirty="0">
                <a:effectLst/>
                <a:latin typeface="Segoe UI" panose="020B0502040204020203" pitchFamily="34" charset="0"/>
              </a:rPr>
              <a:t>This slide summarizes those goals</a:t>
            </a:r>
            <a:r>
              <a:rPr lang="en-US" sz="1200" dirty="0">
                <a:latin typeface="Arial"/>
                <a:cs typeface="Arial"/>
              </a:rPr>
              <a:t>, along with the key activities planned to achieve them.</a:t>
            </a:r>
            <a:r>
              <a:rPr lang="en-US" sz="1200" dirty="0">
                <a:effectLst/>
                <a:latin typeface="Segoe UI" panose="020B0502040204020203"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Segoe UI" panose="020B0502040204020203" pitchFamily="34" charset="0"/>
              </a:rPr>
              <a:t>Starting with goals: </a:t>
            </a:r>
          </a:p>
          <a:p>
            <a:pPr marL="342900" indent="-342900" defTabSz="457200">
              <a:spcAft>
                <a:spcPts val="600"/>
              </a:spcAft>
              <a:buFont typeface="Arial" panose="020B0604020202020204" pitchFamily="34" charset="0"/>
              <a:buChar char="•"/>
            </a:pPr>
            <a:r>
              <a:rPr lang="en-US" sz="1200" dirty="0">
                <a:latin typeface="Arial"/>
                <a:cs typeface="Arial"/>
              </a:rPr>
              <a:t>First, to ensure that the </a:t>
            </a:r>
            <a:r>
              <a:rPr lang="en-US" sz="1200" dirty="0">
                <a:effectLst/>
                <a:latin typeface="Segoe UI" panose="020B0502040204020203" pitchFamily="34" charset="0"/>
              </a:rPr>
              <a:t>performance </a:t>
            </a:r>
            <a:r>
              <a:rPr lang="en-US" sz="1200" dirty="0">
                <a:latin typeface="Arial"/>
                <a:cs typeface="Arial"/>
              </a:rPr>
              <a:t>measures meet the data needs of both ACF and grant recipients</a:t>
            </a:r>
          </a:p>
          <a:p>
            <a:pPr marL="342900" marR="0" lvl="0" indent="-34290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dirty="0">
                <a:latin typeface="Arial"/>
                <a:cs typeface="Arial"/>
              </a:rPr>
              <a:t>Second, w</a:t>
            </a:r>
            <a:r>
              <a:rPr lang="en-US" sz="1200" dirty="0">
                <a:effectLst/>
                <a:latin typeface="Segoe UI" panose="020B0502040204020203" pitchFamily="34" charset="0"/>
              </a:rPr>
              <a:t>e've heard from grantees that some youth respondents have a hard time understanding some of the questions in the entry and exit surveys or distinguishing between some response categories--which make it difficult for them to answer the questions. We would like t</a:t>
            </a:r>
            <a:r>
              <a:rPr lang="en-US" sz="1200" dirty="0">
                <a:latin typeface="Arial"/>
                <a:cs typeface="Arial"/>
              </a:rPr>
              <a:t>o improve the clarity of the wording of existing questions, and to help ensure that youth respondents understand them (which in turn will improve the quality of the data) </a:t>
            </a:r>
          </a:p>
          <a:p>
            <a:pPr marL="342900" indent="-342900" defTabSz="457200">
              <a:spcAft>
                <a:spcPts val="600"/>
              </a:spcAft>
              <a:buFont typeface="Arial" panose="020B0604020202020204" pitchFamily="34" charset="0"/>
              <a:buChar char="•"/>
            </a:pPr>
            <a:r>
              <a:rPr lang="en-US" sz="1200" dirty="0">
                <a:latin typeface="Arial"/>
                <a:cs typeface="Arial"/>
              </a:rPr>
              <a:t>Third, both in response to comments from grantees and to align with broader federal initiatives, for certain questions on participant characteristics, we need to incorporate response options that better represent the range of youth participants. In particular: </a:t>
            </a:r>
          </a:p>
          <a:p>
            <a:pPr marL="800100" marR="0" lvl="1" indent="-34290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dirty="0">
                <a:effectLst/>
                <a:latin typeface="Segoe UI" panose="020B0502040204020203" pitchFamily="34" charset="0"/>
              </a:rPr>
              <a:t>Grantees have requested we revisit measures of </a:t>
            </a:r>
            <a:r>
              <a:rPr lang="en-US" sz="1200" dirty="0">
                <a:latin typeface="Arial"/>
                <a:cs typeface="Arial"/>
              </a:rPr>
              <a:t>sexual orientation and gender identity (</a:t>
            </a:r>
            <a:r>
              <a:rPr lang="en-US" sz="1200" dirty="0">
                <a:effectLst/>
                <a:latin typeface="Segoe UI" panose="020B0502040204020203" pitchFamily="34" charset="0"/>
              </a:rPr>
              <a:t>SOGI) because the existing binary question does not include response categories that represent all youth. The government agrees, and the Office of Management and Budget (OMB) has required federal agencies to revise SOGI measures used in data collections.</a:t>
            </a:r>
          </a:p>
          <a:p>
            <a:pPr marL="800100" marR="0" lvl="1" indent="-34290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dirty="0">
                <a:effectLst/>
                <a:latin typeface="Segoe UI" panose="020B0502040204020203" pitchFamily="34" charset="0"/>
              </a:rPr>
              <a:t>We also recognize that youth have a hard time understanding ethnicity. The government has realized this as well, and OMB has issued guidance specifying new race categories that federal offices must use in data collection.</a:t>
            </a:r>
            <a:r>
              <a:rPr lang="en-US" sz="1800" dirty="0">
                <a:effectLst/>
                <a:latin typeface="Segoe UI" panose="020B0502040204020203" pitchFamily="34" charset="0"/>
              </a:rPr>
              <a:t> </a:t>
            </a:r>
            <a:endParaRPr lang="en-US" sz="1800" dirty="0">
              <a:effectLst/>
              <a:latin typeface="Arial" panose="020B0604020202020204" pitchFamily="34" charset="0"/>
            </a:endParaRPr>
          </a:p>
          <a:p>
            <a:pPr marL="800100" marR="0" lvl="1" indent="-34290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lang="en-US" sz="1200" dirty="0">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As we go through the revisions process, we’ll need to balance the ambitious goals of this effort with each other as well as the desire for consistency, which is important for assessing progress of </a:t>
            </a:r>
            <a:r>
              <a:rPr lang="en-US" sz="1200" dirty="0">
                <a:solidFill>
                  <a:srgbClr val="10335A"/>
                </a:solidFill>
                <a:latin typeface="+mj-lt"/>
                <a:cs typeface="Arial"/>
              </a:rPr>
              <a:t>PREP</a:t>
            </a:r>
            <a:r>
              <a:rPr lang="en-US" sz="1200" dirty="0"/>
              <a:t> over time. We [</a:t>
            </a:r>
            <a:r>
              <a:rPr lang="en-US" sz="1200" kern="0" dirty="0">
                <a:solidFill>
                  <a:srgbClr val="7030A0"/>
                </a:solidFill>
                <a:effectLst/>
                <a:latin typeface="Arial" panose="020B0604020202020204" pitchFamily="34" charset="0"/>
                <a:ea typeface="Times New Roman" panose="02020603050405020304" pitchFamily="18" charset="0"/>
              </a:rPr>
              <a:t>might not/probably won’t] be able to implement every suggestion you provide today, but we will consider them all, and we greatly appreciate your input.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0" dirty="0">
              <a:solidFill>
                <a:srgbClr val="7030A0"/>
              </a:solidFill>
              <a:effectLst/>
              <a:latin typeface="Arial" panose="020B060402020202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Segoe UI" panose="020B0502040204020203" pitchFamily="34" charset="0"/>
              </a:rPr>
              <a:t>Also, note that our conversation today will focus on the performance measures collected through the </a:t>
            </a:r>
            <a:r>
              <a:rPr lang="en-US" sz="1200" dirty="0">
                <a:latin typeface="Arial"/>
                <a:cs typeface="Arial"/>
              </a:rPr>
              <a:t>participant entry and exit surveys. </a:t>
            </a:r>
            <a:r>
              <a:rPr lang="en-US" sz="1200" dirty="0">
                <a:effectLst/>
                <a:latin typeface="Segoe UI" panose="020B0502040204020203" pitchFamily="34" charset="0"/>
              </a:rPr>
              <a:t>ACF is not currently planning to make any revisions to the Structure, Cost, and Support or Attendance, Reach, and Dosage measures at this time.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Segoe UI" panose="020B0502040204020203" pitchFamily="34" charset="0"/>
            </a:endParaRPr>
          </a:p>
          <a:p>
            <a:r>
              <a:rPr lang="en-US" dirty="0"/>
              <a:t>Turning to the second column, input into the survey revisions will come through three main avenues:</a:t>
            </a:r>
          </a:p>
          <a:p>
            <a:pPr marL="342900" indent="-342900" defTabSz="457200">
              <a:spcAft>
                <a:spcPts val="600"/>
              </a:spcAft>
              <a:buFont typeface="Arial" panose="020B0604020202020204" pitchFamily="34" charset="0"/>
              <a:buChar char="•"/>
            </a:pPr>
            <a:r>
              <a:rPr lang="en-US" dirty="0"/>
              <a:t>First, we’re conducting l</a:t>
            </a:r>
            <a:r>
              <a:rPr lang="en-US" sz="2400" dirty="0">
                <a:latin typeface="Arial"/>
                <a:cs typeface="Arial"/>
              </a:rPr>
              <a:t>istening sessions like this one with </a:t>
            </a:r>
            <a:r>
              <a:rPr lang="en-US" sz="2400" dirty="0">
                <a:solidFill>
                  <a:srgbClr val="10335A"/>
                </a:solidFill>
                <a:latin typeface="+mj-lt"/>
                <a:cs typeface="Arial"/>
              </a:rPr>
              <a:t>PREP</a:t>
            </a:r>
            <a:r>
              <a:rPr lang="en-US" sz="2400" dirty="0">
                <a:latin typeface="Arial"/>
                <a:cs typeface="Arial"/>
              </a:rPr>
              <a:t> grant recipients and with FYSB project officers. These listening sessions will cover the full set of participant entry and exit survey items, </a:t>
            </a:r>
          </a:p>
          <a:p>
            <a:pPr marL="457200" lvl="1" indent="0" defTabSz="457200">
              <a:spcAft>
                <a:spcPts val="600"/>
              </a:spcAft>
              <a:buFont typeface="Arial" panose="020B0604020202020204" pitchFamily="34" charset="0"/>
              <a:buNone/>
            </a:pPr>
            <a:r>
              <a:rPr lang="en-US" sz="2400" dirty="0">
                <a:latin typeface="Arial"/>
                <a:cs typeface="Arial"/>
              </a:rPr>
              <a:t>and are intended to focus on the first two goals shown in the table</a:t>
            </a:r>
          </a:p>
          <a:p>
            <a:pPr marL="342900" indent="-342900" defTabSz="457200">
              <a:spcAft>
                <a:spcPts val="600"/>
              </a:spcAft>
              <a:buFont typeface="Arial" panose="020B0604020202020204" pitchFamily="34" charset="0"/>
              <a:buChar char="•"/>
            </a:pPr>
            <a:r>
              <a:rPr lang="en-US" sz="2400" dirty="0">
                <a:latin typeface="Arial"/>
                <a:cs typeface="Arial"/>
              </a:rPr>
              <a:t>The last/other two activities in the 2</a:t>
            </a:r>
            <a:r>
              <a:rPr lang="en-US" sz="2400" baseline="30000" dirty="0">
                <a:latin typeface="Arial"/>
                <a:cs typeface="Arial"/>
              </a:rPr>
              <a:t>nd</a:t>
            </a:r>
            <a:r>
              <a:rPr lang="en-US" sz="2400" dirty="0">
                <a:latin typeface="Arial"/>
                <a:cs typeface="Arial"/>
              </a:rPr>
              <a:t> column on this slide each focus on a specific topic, and are part of broader changes within the federal government to improve questions agencies ask about particular demographic characteristics:</a:t>
            </a:r>
          </a:p>
          <a:p>
            <a:pPr marL="800100" lvl="1" indent="-342900" defTabSz="457200">
              <a:spcAft>
                <a:spcPts val="600"/>
              </a:spcAft>
              <a:buFont typeface="Arial" panose="020B0604020202020204" pitchFamily="34" charset="0"/>
              <a:buChar char="•"/>
            </a:pPr>
            <a:r>
              <a:rPr lang="en-US" sz="2400" dirty="0">
                <a:latin typeface="Arial"/>
                <a:cs typeface="Arial"/>
              </a:rPr>
              <a:t>As part of an ACF-wide effort that is broader than just </a:t>
            </a:r>
            <a:r>
              <a:rPr lang="en-US" sz="2400" dirty="0">
                <a:solidFill>
                  <a:srgbClr val="10335A"/>
                </a:solidFill>
                <a:latin typeface="+mj-lt"/>
                <a:cs typeface="Arial"/>
              </a:rPr>
              <a:t>PREP</a:t>
            </a:r>
            <a:r>
              <a:rPr lang="en-US" sz="2400" dirty="0">
                <a:latin typeface="Arial"/>
                <a:cs typeface="Arial"/>
              </a:rPr>
              <a:t>, a team will be conducting cognitive pre-tests </a:t>
            </a:r>
            <a:r>
              <a:rPr lang="en-US" sz="2400" dirty="0">
                <a:effectLst/>
                <a:latin typeface="Segoe UI" panose="020B0502040204020203" pitchFamily="34" charset="0"/>
              </a:rPr>
              <a:t>with youth </a:t>
            </a:r>
            <a:r>
              <a:rPr lang="en-US" sz="2400" dirty="0">
                <a:latin typeface="Arial"/>
                <a:cs typeface="Arial"/>
              </a:rPr>
              <a:t>of potential new items on sexual orientation and gender identity (SOGI). </a:t>
            </a:r>
            <a:r>
              <a:rPr lang="en-US" sz="2400" dirty="0">
                <a:effectLst/>
                <a:latin typeface="Segoe UI" panose="020B0502040204020203" pitchFamily="34" charset="0"/>
              </a:rPr>
              <a:t>This effort is in part a response to a White House Executive Order 14075 requiring all government agencies to revise their questions on sexual orientation and gender identity. ACF’s testing [of recommended SOGI measures] will include </a:t>
            </a:r>
            <a:r>
              <a:rPr lang="en-US" sz="2400" dirty="0">
                <a:solidFill>
                  <a:srgbClr val="10335A"/>
                </a:solidFill>
                <a:latin typeface="+mj-lt"/>
                <a:cs typeface="Arial"/>
              </a:rPr>
              <a:t>PREP</a:t>
            </a:r>
            <a:r>
              <a:rPr lang="en-US" sz="2400" dirty="0">
                <a:effectLst/>
                <a:latin typeface="Segoe UI" panose="020B0502040204020203" pitchFamily="34" charset="0"/>
              </a:rPr>
              <a:t> youth participants [as well as youth served by other ACF programs] and will occur in tandem with other activities to revise performance measures.</a:t>
            </a:r>
          </a:p>
          <a:p>
            <a:pPr marL="1257300" lvl="2" indent="-342900" defTabSz="457200">
              <a:spcAft>
                <a:spcPts val="600"/>
              </a:spcAft>
              <a:buFont typeface="Arial" panose="020B0604020202020204" pitchFamily="34" charset="0"/>
              <a:buChar char="•"/>
            </a:pPr>
            <a:r>
              <a:rPr lang="en-US" sz="1800" dirty="0">
                <a:effectLst/>
                <a:latin typeface="Segoe UI" panose="020B0502040204020203" pitchFamily="34" charset="0"/>
              </a:rPr>
              <a:t>In the cognitive pretesting</a:t>
            </a:r>
            <a:r>
              <a:rPr lang="en-US" sz="2400" dirty="0">
                <a:effectLst/>
                <a:latin typeface="Segoe UI" panose="020B0502040204020203" pitchFamily="34" charset="0"/>
              </a:rPr>
              <a:t>, youth will first be asked to respond to several potential SOGI survey questions and will then be interviewed about those questions, to assess whether they understood them, so the team can take steps to address any problems.</a:t>
            </a:r>
            <a:endParaRPr lang="en-US" sz="2400" dirty="0">
              <a:latin typeface="Arial"/>
              <a:cs typeface="Arial"/>
            </a:endParaRPr>
          </a:p>
          <a:p>
            <a:pPr marL="800100" lvl="1" indent="-342900" defTabSz="457200">
              <a:spcAft>
                <a:spcPts val="600"/>
              </a:spcAft>
              <a:buFont typeface="Arial" panose="020B0604020202020204" pitchFamily="34" charset="0"/>
              <a:buChar char="•"/>
            </a:pPr>
            <a:r>
              <a:rPr lang="en-US" sz="2400" dirty="0">
                <a:latin typeface="Arial"/>
                <a:cs typeface="Arial"/>
              </a:rPr>
              <a:t>Turning to the last bullet: b</a:t>
            </a:r>
            <a:r>
              <a:rPr lang="en-US" sz="1800" dirty="0">
                <a:effectLst/>
                <a:latin typeface="Segoe UI" panose="020B0502040204020203" pitchFamily="34" charset="0"/>
              </a:rPr>
              <a:t>ased on feedback from communities, the U.S. Census Bureau recently updated the race questions they use and combined them with past questions on ethnicity, and [t</a:t>
            </a:r>
            <a:r>
              <a:rPr lang="en-US" sz="1800" dirty="0">
                <a:latin typeface="Arial"/>
                <a:cs typeface="Arial"/>
              </a:rPr>
              <a:t>he Office of Management and Budget] OMB has developed new guidance on these race/ethnicity items, which we need to adopt.</a:t>
            </a:r>
            <a:r>
              <a:rPr lang="en-US" sz="1800" dirty="0">
                <a:effectLst/>
                <a:latin typeface="Segoe UI" panose="020B0502040204020203" pitchFamily="34" charset="0"/>
              </a:rPr>
              <a:t> The new race categories are being implemented across government [and we’ll say a bit more about the categories on a later slide].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Segoe UI" panose="020B0502040204020203" pitchFamily="34" charset="0"/>
            </a:endParaRPr>
          </a:p>
        </p:txBody>
      </p:sp>
      <p:sp>
        <p:nvSpPr>
          <p:cNvPr id="4" name="Slide Number Placeholder 3"/>
          <p:cNvSpPr>
            <a:spLocks noGrp="1"/>
          </p:cNvSpPr>
          <p:nvPr>
            <p:ph type="sldNum" sz="quarter" idx="5"/>
          </p:nvPr>
        </p:nvSpPr>
        <p:spPr/>
        <p:txBody>
          <a:bodyPr/>
          <a:lstStyle/>
          <a:p>
            <a:fld id="{3A3D313F-63BD-DA45-B361-F8C94543D256}" type="slidenum">
              <a:rPr lang="en-US" smtClean="0"/>
              <a:pPr/>
              <a:t>6</a:t>
            </a:fld>
            <a:endParaRPr lang="en-US" dirty="0"/>
          </a:p>
        </p:txBody>
      </p:sp>
    </p:spTree>
    <p:extLst>
      <p:ext uri="{BB962C8B-B14F-4D97-AF65-F5344CB8AC3E}">
        <p14:creationId xmlns:p14="http://schemas.microsoft.com/office/powerpoint/2010/main" val="3690760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are now at the very beginning of the process—the input gathering phase, with the activities discussed on the previous slide. After we’ve completed the listening sessions we’ll discuss your input with ACF and make recommendations for revisions to the measures. Once ACF approves a set of revisions, the revised measures will be submitted for OMB review. [We anticipate receiving OMB approval by September 2025. ] After OMB approval, we understand that grantees will need to submit the revised surveys to their IRBs or other local approvals.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Therefore, FYSB plans to give grantees flexibility to either begin use the revised surveys in fall 2025, or to wait until Jan. 1, 2026. Those grantees who begin administering the revised surveys in fall 2025 will submit those data during the Jan./Feb. 2026 data submission. Grantees who wait until Jan. to begin using the revised surveys will first submit data from them in summer 2026.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Any questions on these plans, before we dive into suggestions for revisions?</a:t>
            </a:r>
          </a:p>
        </p:txBody>
      </p:sp>
      <p:sp>
        <p:nvSpPr>
          <p:cNvPr id="4" name="Slide Number Placeholder 3"/>
          <p:cNvSpPr>
            <a:spLocks noGrp="1"/>
          </p:cNvSpPr>
          <p:nvPr>
            <p:ph type="sldNum" sz="quarter" idx="5"/>
          </p:nvPr>
        </p:nvSpPr>
        <p:spPr/>
        <p:txBody>
          <a:bodyPr/>
          <a:lstStyle/>
          <a:p>
            <a:fld id="{3A3D313F-63BD-DA45-B361-F8C94543D256}" type="slidenum">
              <a:rPr lang="en-US" smtClean="0"/>
              <a:pPr/>
              <a:t>7</a:t>
            </a:fld>
            <a:endParaRPr lang="en-US" dirty="0"/>
          </a:p>
        </p:txBody>
      </p:sp>
    </p:spTree>
    <p:extLst>
      <p:ext uri="{BB962C8B-B14F-4D97-AF65-F5344CB8AC3E}">
        <p14:creationId xmlns:p14="http://schemas.microsoft.com/office/powerpoint/2010/main" val="27736324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8</a:t>
            </a:fld>
            <a:endParaRPr lang="en-US" dirty="0"/>
          </a:p>
        </p:txBody>
      </p:sp>
    </p:spTree>
    <p:extLst>
      <p:ext uri="{BB962C8B-B14F-4D97-AF65-F5344CB8AC3E}">
        <p14:creationId xmlns:p14="http://schemas.microsoft.com/office/powerpoint/2010/main" val="4037420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As a reminder, data from the participant entry and exit surveys are used to describe the youth served by PREP programs; youth perceptions of program effects on their sexual intentions, knowledge, attitudes, and beliefs related to topics covered by PREP; and their experiences in the program. We’ll talk through each of these sections today, and then at the end of the session will open up the discussion for any broader comments that don’t fit into a particular section.</a:t>
            </a:r>
          </a:p>
          <a:p>
            <a:endParaRPr lang="en-US" dirty="0"/>
          </a:p>
        </p:txBody>
      </p:sp>
      <p:sp>
        <p:nvSpPr>
          <p:cNvPr id="4" name="Slide Number Placeholder 3"/>
          <p:cNvSpPr>
            <a:spLocks noGrp="1"/>
          </p:cNvSpPr>
          <p:nvPr>
            <p:ph type="sldNum" sz="quarter" idx="5"/>
          </p:nvPr>
        </p:nvSpPr>
        <p:spPr/>
        <p:txBody>
          <a:bodyPr/>
          <a:lstStyle/>
          <a:p>
            <a:fld id="{3A3D313F-63BD-DA45-B361-F8C94543D256}" type="slidenum">
              <a:rPr lang="en-US" smtClean="0"/>
              <a:pPr/>
              <a:t>9</a:t>
            </a:fld>
            <a:endParaRPr lang="en-US" dirty="0"/>
          </a:p>
        </p:txBody>
      </p:sp>
    </p:spTree>
    <p:extLst>
      <p:ext uri="{BB962C8B-B14F-4D97-AF65-F5344CB8AC3E}">
        <p14:creationId xmlns:p14="http://schemas.microsoft.com/office/powerpoint/2010/main" val="3357630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23" name="Picture 22"/>
          <p:cNvPicPr>
            <a:picLocks/>
          </p:cNvPicPr>
          <p:nvPr userDrawn="1"/>
        </p:nvPicPr>
        <p:blipFill rotWithShape="1">
          <a:blip r:embed="rId2"/>
          <a:srcRect t="40640" b="33357"/>
          <a:stretch/>
        </p:blipFill>
        <p:spPr>
          <a:xfrm flipH="1">
            <a:off x="0" y="-4877"/>
            <a:ext cx="12192001" cy="813816"/>
          </a:xfrm>
          <a:prstGeom prst="rect">
            <a:avLst/>
          </a:prstGeom>
        </p:spPr>
      </p:pic>
      <p:sp>
        <p:nvSpPr>
          <p:cNvPr id="2" name="Title 1"/>
          <p:cNvSpPr>
            <a:spLocks noGrp="1"/>
          </p:cNvSpPr>
          <p:nvPr>
            <p:ph type="ctrTitle" hasCustomPrompt="1"/>
          </p:nvPr>
        </p:nvSpPr>
        <p:spPr>
          <a:xfrm>
            <a:off x="3860943" y="2130430"/>
            <a:ext cx="7746992" cy="406519"/>
          </a:xfrm>
          <a:ln>
            <a:noFill/>
          </a:ln>
        </p:spPr>
        <p:txBody>
          <a:bodyPr>
            <a:normAutofit/>
          </a:bodyPr>
          <a:lstStyle>
            <a:lvl1pPr algn="l">
              <a:defRPr sz="2600" b="1" baseline="0">
                <a:solidFill>
                  <a:srgbClr val="10335A"/>
                </a:solidFill>
                <a:latin typeface="Arial Black" pitchFamily="34" charset="0"/>
                <a:cs typeface="Arial" pitchFamily="34" charset="0"/>
              </a:defRPr>
            </a:lvl1pPr>
          </a:lstStyle>
          <a:p>
            <a:r>
              <a:rPr lang="en-US" dirty="0"/>
              <a:t>Presentation Title:</a:t>
            </a:r>
          </a:p>
        </p:txBody>
      </p:sp>
      <p:sp>
        <p:nvSpPr>
          <p:cNvPr id="3" name="Subtitle 2"/>
          <p:cNvSpPr>
            <a:spLocks noGrp="1"/>
          </p:cNvSpPr>
          <p:nvPr>
            <p:ph type="subTitle" idx="1" hasCustomPrompt="1"/>
          </p:nvPr>
        </p:nvSpPr>
        <p:spPr>
          <a:xfrm>
            <a:off x="3860943" y="3851910"/>
            <a:ext cx="7112640" cy="594788"/>
          </a:xfrm>
          <a:ln>
            <a:noFill/>
          </a:ln>
        </p:spPr>
        <p:txBody>
          <a:bodyPr lIns="0" tIns="0" rIns="0" bIns="0">
            <a:normAutofit/>
          </a:bodyPr>
          <a:lstStyle>
            <a:lvl1pPr marL="0" indent="0" algn="l">
              <a:buNone/>
              <a:defRPr sz="1500" baseline="0">
                <a:solidFill>
                  <a:srgbClr val="10335A"/>
                </a:solidFill>
                <a:latin typeface="Arial Black"/>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Presentation at the xxx Conference, city, state (location)</a:t>
            </a:r>
          </a:p>
        </p:txBody>
      </p:sp>
      <p:cxnSp>
        <p:nvCxnSpPr>
          <p:cNvPr id="5" name="Straight Connector 4"/>
          <p:cNvCxnSpPr/>
          <p:nvPr userDrawn="1"/>
        </p:nvCxnSpPr>
        <p:spPr>
          <a:xfrm flipV="1">
            <a:off x="3860943" y="3718988"/>
            <a:ext cx="7112640" cy="794"/>
          </a:xfrm>
          <a:prstGeom prst="line">
            <a:avLst/>
          </a:prstGeom>
          <a:ln w="3175"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userDrawn="1"/>
        </p:nvCxnSpPr>
        <p:spPr>
          <a:xfrm flipV="1">
            <a:off x="3860943" y="4910663"/>
            <a:ext cx="7112640" cy="794"/>
          </a:xfrm>
          <a:prstGeom prst="line">
            <a:avLst/>
          </a:prstGeom>
          <a:ln w="3175"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0" name="Text Placeholder 19"/>
          <p:cNvSpPr>
            <a:spLocks noGrp="1"/>
          </p:cNvSpPr>
          <p:nvPr>
            <p:ph type="body" sz="quarter" idx="10" hasCustomPrompt="1"/>
          </p:nvPr>
        </p:nvSpPr>
        <p:spPr>
          <a:xfrm>
            <a:off x="3769278" y="2629296"/>
            <a:ext cx="7742617" cy="926295"/>
          </a:xfrm>
          <a:ln>
            <a:noFill/>
          </a:ln>
        </p:spPr>
        <p:txBody>
          <a:bodyPr>
            <a:noAutofit/>
          </a:bodyPr>
          <a:lstStyle>
            <a:lvl1pPr marL="0" indent="0">
              <a:buNone/>
              <a:defRPr sz="2600" b="0">
                <a:solidFill>
                  <a:srgbClr val="10335A"/>
                </a:solidFill>
                <a:latin typeface="Arial" pitchFamily="34" charset="0"/>
                <a:cs typeface="Arial" pitchFamily="34" charset="0"/>
              </a:defRPr>
            </a:lvl1pPr>
            <a:lvl2pPr>
              <a:defRPr sz="2600">
                <a:latin typeface="Arial" pitchFamily="34" charset="0"/>
                <a:cs typeface="Arial" pitchFamily="34" charset="0"/>
              </a:defRPr>
            </a:lvl2pPr>
            <a:lvl3pPr>
              <a:defRPr sz="2600">
                <a:latin typeface="Arial" pitchFamily="34" charset="0"/>
                <a:cs typeface="Arial" pitchFamily="34" charset="0"/>
              </a:defRPr>
            </a:lvl3pPr>
            <a:lvl4pPr>
              <a:defRPr sz="2600">
                <a:latin typeface="Arial" pitchFamily="34" charset="0"/>
                <a:cs typeface="Arial" pitchFamily="34" charset="0"/>
              </a:defRPr>
            </a:lvl4pPr>
            <a:lvl5pPr>
              <a:defRPr sz="2600">
                <a:latin typeface="Arial" pitchFamily="34" charset="0"/>
                <a:cs typeface="Arial" pitchFamily="34" charset="0"/>
              </a:defRPr>
            </a:lvl5pPr>
          </a:lstStyle>
          <a:p>
            <a:pPr lvl="0"/>
            <a:r>
              <a:rPr lang="en-US" dirty="0"/>
              <a:t>Subtitle (after colon) in this font</a:t>
            </a:r>
          </a:p>
        </p:txBody>
      </p:sp>
      <p:sp>
        <p:nvSpPr>
          <p:cNvPr id="22" name="Text Placeholder 21"/>
          <p:cNvSpPr>
            <a:spLocks noGrp="1"/>
          </p:cNvSpPr>
          <p:nvPr>
            <p:ph type="body" sz="quarter" idx="11" hasCustomPrompt="1"/>
          </p:nvPr>
        </p:nvSpPr>
        <p:spPr>
          <a:xfrm>
            <a:off x="3769279" y="5132388"/>
            <a:ext cx="7742617" cy="914400"/>
          </a:xfrm>
          <a:ln>
            <a:noFill/>
          </a:ln>
        </p:spPr>
        <p:txBody>
          <a:bodyPr>
            <a:normAutofit/>
          </a:bodyPr>
          <a:lstStyle>
            <a:lvl1pPr>
              <a:spcBef>
                <a:spcPct val="20000"/>
              </a:spcBef>
              <a:buNone/>
              <a:defRPr sz="1600">
                <a:solidFill>
                  <a:srgbClr val="092941"/>
                </a:solidFill>
                <a:latin typeface="Arial" pitchFamily="34" charset="0"/>
                <a:cs typeface="Arial" pitchFamily="34" charset="0"/>
              </a:defRPr>
            </a:lvl1pPr>
          </a:lstStyle>
          <a:p>
            <a:pPr lvl="0">
              <a:spcBef>
                <a:spcPct val="20000"/>
              </a:spcBef>
            </a:pPr>
            <a:r>
              <a:rPr kumimoji="0" lang="en-US" sz="1600" u="none" strike="noStrike" kern="1200" cap="none" spc="0" normalizeH="0" baseline="0" noProof="0" dirty="0">
                <a:ln>
                  <a:noFill/>
                </a:ln>
                <a:solidFill>
                  <a:schemeClr val="tx1"/>
                </a:solidFill>
                <a:effectLst/>
                <a:uLnTx/>
                <a:uFillTx/>
                <a:latin typeface="Arial"/>
                <a:ea typeface="+mn-ea"/>
                <a:cs typeface="Arial"/>
              </a:rPr>
              <a:t>Author • Author</a:t>
            </a:r>
            <a:r>
              <a:rPr lang="en-US" sz="1600" dirty="0">
                <a:latin typeface="Arial"/>
                <a:cs typeface="Arial"/>
              </a:rPr>
              <a:t> • Author</a:t>
            </a:r>
            <a:endParaRPr kumimoji="0" lang="en-US" sz="1600" u="none" strike="noStrike" kern="1200" cap="none" spc="0" normalizeH="0" baseline="0" noProof="0" dirty="0">
              <a:ln>
                <a:noFill/>
              </a:ln>
              <a:solidFill>
                <a:schemeClr val="tx1"/>
              </a:solidFill>
              <a:effectLst/>
              <a:uLnTx/>
              <a:uFillTx/>
              <a:latin typeface="Arial"/>
              <a:ea typeface="+mn-ea"/>
              <a:cs typeface="Arial"/>
            </a:endParaRPr>
          </a:p>
          <a:p>
            <a:pPr lvl="0">
              <a:spcBef>
                <a:spcPct val="20000"/>
              </a:spcBef>
            </a:pPr>
            <a:r>
              <a:rPr lang="en-US" sz="1600" dirty="0">
                <a:latin typeface="Arial"/>
                <a:cs typeface="Arial"/>
              </a:rPr>
              <a:t>Author • Author • Author</a:t>
            </a:r>
            <a:endParaRPr kumimoji="0" lang="en-US" sz="1600" u="none" strike="noStrike" kern="1200" cap="none" spc="0" normalizeH="0" baseline="0" noProof="0" dirty="0">
              <a:ln>
                <a:noFill/>
              </a:ln>
              <a:solidFill>
                <a:schemeClr val="tx1"/>
              </a:solidFill>
              <a:effectLst/>
              <a:uLnTx/>
              <a:uFillTx/>
              <a:latin typeface="Arial"/>
              <a:ea typeface="+mn-ea"/>
              <a:cs typeface="Arial"/>
            </a:endParaRPr>
          </a:p>
        </p:txBody>
      </p:sp>
      <p:sp>
        <p:nvSpPr>
          <p:cNvPr id="16" name="Text Placeholder 15"/>
          <p:cNvSpPr>
            <a:spLocks noGrp="1"/>
          </p:cNvSpPr>
          <p:nvPr>
            <p:ph type="body" sz="quarter" idx="12" hasCustomPrompt="1"/>
          </p:nvPr>
        </p:nvSpPr>
        <p:spPr>
          <a:xfrm>
            <a:off x="3769276" y="4610100"/>
            <a:ext cx="7112640" cy="335598"/>
          </a:xfrm>
          <a:ln>
            <a:noFill/>
          </a:ln>
        </p:spPr>
        <p:txBody>
          <a:bodyPr>
            <a:normAutofit/>
          </a:bodyPr>
          <a:lstStyle>
            <a:lvl1pPr>
              <a:buNone/>
              <a:defRPr sz="1500" baseline="0">
                <a:solidFill>
                  <a:srgbClr val="10335A"/>
                </a:solidFill>
                <a:latin typeface="Arial Black" pitchFamily="34" charset="0"/>
              </a:defRPr>
            </a:lvl1pPr>
          </a:lstStyle>
          <a:p>
            <a:pPr lvl="0"/>
            <a:r>
              <a:rPr lang="en-US" dirty="0"/>
              <a:t>Enter conference date</a:t>
            </a:r>
          </a:p>
        </p:txBody>
      </p:sp>
      <p:cxnSp>
        <p:nvCxnSpPr>
          <p:cNvPr id="18" name="Straight Connector 17"/>
          <p:cNvCxnSpPr/>
          <p:nvPr userDrawn="1"/>
        </p:nvCxnSpPr>
        <p:spPr>
          <a:xfrm flipV="1">
            <a:off x="3860943" y="3718988"/>
            <a:ext cx="7112640" cy="794"/>
          </a:xfrm>
          <a:prstGeom prst="line">
            <a:avLst/>
          </a:prstGeom>
          <a:ln w="3175"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userDrawn="1"/>
        </p:nvCxnSpPr>
        <p:spPr>
          <a:xfrm flipV="1">
            <a:off x="3860943" y="4910663"/>
            <a:ext cx="7112640" cy="794"/>
          </a:xfrm>
          <a:prstGeom prst="line">
            <a:avLst/>
          </a:prstGeom>
          <a:ln w="3175"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17" name="Picture 16"/>
          <p:cNvPicPr>
            <a:picLocks/>
          </p:cNvPicPr>
          <p:nvPr userDrawn="1"/>
        </p:nvPicPr>
        <p:blipFill rotWithShape="1">
          <a:blip r:embed="rId3">
            <a:extLst>
              <a:ext uri="{28A0092B-C50C-407E-A947-70E740481C1C}">
                <a14:useLocalDpi xmlns:a14="http://schemas.microsoft.com/office/drawing/2010/main" val="0"/>
              </a:ext>
            </a:extLst>
          </a:blip>
          <a:srcRect b="-19039"/>
          <a:stretch/>
        </p:blipFill>
        <p:spPr>
          <a:xfrm>
            <a:off x="1954340" y="6370700"/>
            <a:ext cx="1463040" cy="272124"/>
          </a:xfrm>
          <a:prstGeom prst="rect">
            <a:avLst/>
          </a:prstGeom>
        </p:spPr>
      </p:pic>
      <p:pic>
        <p:nvPicPr>
          <p:cNvPr id="21" name="Picture 20"/>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5364480" y="6340951"/>
            <a:ext cx="1463040" cy="331622"/>
          </a:xfrm>
          <a:prstGeom prst="rect">
            <a:avLst/>
          </a:prstGeom>
        </p:spPr>
      </p:pic>
      <p:pic>
        <p:nvPicPr>
          <p:cNvPr id="25" name="Picture 24">
            <a:extLst>
              <a:ext uri="{FF2B5EF4-FFF2-40B4-BE49-F238E27FC236}">
                <a16:creationId xmlns:a16="http://schemas.microsoft.com/office/drawing/2014/main" id="{7DD59952-B3F5-47F8-9F31-5433001729A2}"/>
              </a:ext>
            </a:extLst>
          </p:cNvPr>
          <p:cNvPicPr>
            <a:picLocks/>
          </p:cNvPicPr>
          <p:nvPr userDrawn="1"/>
        </p:nvPicPr>
        <p:blipFill>
          <a:blip r:embed="rId5" cstate="screen">
            <a:extLst>
              <a:ext uri="{28A0092B-C50C-407E-A947-70E740481C1C}">
                <a14:useLocalDpi xmlns:a14="http://schemas.microsoft.com/office/drawing/2010/main"/>
              </a:ext>
            </a:extLst>
          </a:blip>
          <a:stretch>
            <a:fillRect/>
          </a:stretch>
        </p:blipFill>
        <p:spPr>
          <a:xfrm>
            <a:off x="8774620" y="6306030"/>
            <a:ext cx="1636776" cy="401464"/>
          </a:xfrm>
          <a:prstGeom prst="rect">
            <a:avLst/>
          </a:prstGeom>
        </p:spPr>
      </p:pic>
      <p:pic>
        <p:nvPicPr>
          <p:cNvPr id="11" name="Picture 10" descr="Blue text on a black background&#10;&#10;Description automatically generated">
            <a:extLst>
              <a:ext uri="{FF2B5EF4-FFF2-40B4-BE49-F238E27FC236}">
                <a16:creationId xmlns:a16="http://schemas.microsoft.com/office/drawing/2014/main" id="{92357D4D-71F3-A90A-EC10-9A93F18382A0}"/>
              </a:ext>
            </a:extLst>
          </p:cNvPr>
          <p:cNvPicPr>
            <a:picLocks noChangeAspect="1"/>
          </p:cNvPicPr>
          <p:nvPr userDrawn="1"/>
        </p:nvPicPr>
        <p:blipFill>
          <a:blip r:embed="rId6"/>
          <a:stretch>
            <a:fillRect/>
          </a:stretch>
        </p:blipFill>
        <p:spPr>
          <a:xfrm>
            <a:off x="323532" y="542865"/>
            <a:ext cx="2148840" cy="1057658"/>
          </a:xfrm>
          <a:prstGeom prst="rect">
            <a:avLst/>
          </a:prstGeom>
        </p:spPr>
      </p:pic>
    </p:spTree>
    <p:extLst>
      <p:ext uri="{BB962C8B-B14F-4D97-AF65-F5344CB8AC3E}">
        <p14:creationId xmlns:p14="http://schemas.microsoft.com/office/powerpoint/2010/main" val="38374299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lgn="ctr">
              <a:defRPr>
                <a:solidFill>
                  <a:srgbClr val="0965A4"/>
                </a:solidFill>
              </a:defRPr>
            </a:lvl1pPr>
          </a:lstStyle>
          <a:p>
            <a:r>
              <a:rPr lang="en-US" dirty="0"/>
              <a:t>Click to edit Master title style</a:t>
            </a:r>
          </a:p>
        </p:txBody>
      </p:sp>
      <p:sp>
        <p:nvSpPr>
          <p:cNvPr id="5" name="TextBox 4"/>
          <p:cNvSpPr txBox="1"/>
          <p:nvPr userDrawn="1"/>
        </p:nvSpPr>
        <p:spPr>
          <a:xfrm>
            <a:off x="10972795" y="6377940"/>
            <a:ext cx="12192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rgbClr val="10335A"/>
                </a:solidFill>
                <a:latin typeface="+mn-lt"/>
                <a:cs typeface="Arial Black"/>
              </a:rPr>
              <a:pPr algn="ctr">
                <a:spcBef>
                  <a:spcPct val="20000"/>
                </a:spcBef>
              </a:pPr>
              <a:t>‹#›</a:t>
            </a:fld>
            <a:endParaRPr lang="en-US" sz="1200" b="0" dirty="0">
              <a:solidFill>
                <a:srgbClr val="10335A"/>
              </a:solidFill>
              <a:latin typeface="+mn-lt"/>
              <a:cs typeface="Arial Black"/>
            </a:endParaRPr>
          </a:p>
        </p:txBody>
      </p:sp>
      <p:cxnSp>
        <p:nvCxnSpPr>
          <p:cNvPr id="7" name="Straight Connector 6"/>
          <p:cNvCxnSpPr/>
          <p:nvPr userDrawn="1"/>
        </p:nvCxnSpPr>
        <p:spPr>
          <a:xfrm>
            <a:off x="0" y="922861"/>
            <a:ext cx="12192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 name="Picture 2" descr="Blue text on a black background&#10;&#10;Description automatically generated">
            <a:extLst>
              <a:ext uri="{FF2B5EF4-FFF2-40B4-BE49-F238E27FC236}">
                <a16:creationId xmlns:a16="http://schemas.microsoft.com/office/drawing/2014/main" id="{71E55823-E0E7-DA7A-73C6-1739EA03DEE3}"/>
              </a:ext>
            </a:extLst>
          </p:cNvPr>
          <p:cNvPicPr>
            <a:picLocks noChangeAspect="1"/>
          </p:cNvPicPr>
          <p:nvPr userDrawn="1"/>
        </p:nvPicPr>
        <p:blipFill>
          <a:blip r:embed="rId2"/>
          <a:stretch>
            <a:fillRect/>
          </a:stretch>
        </p:blipFill>
        <p:spPr>
          <a:xfrm>
            <a:off x="312791" y="6000074"/>
            <a:ext cx="1300449" cy="640080"/>
          </a:xfrm>
          <a:prstGeom prst="rect">
            <a:avLst/>
          </a:prstGeom>
        </p:spPr>
      </p:pic>
      <p:pic>
        <p:nvPicPr>
          <p:cNvPr id="6" name="Picture 5">
            <a:extLst>
              <a:ext uri="{FF2B5EF4-FFF2-40B4-BE49-F238E27FC236}">
                <a16:creationId xmlns:a16="http://schemas.microsoft.com/office/drawing/2014/main" id="{5064F30C-8EF5-07FF-F766-8F4705142829}"/>
              </a:ext>
            </a:extLst>
          </p:cNvPr>
          <p:cNvPicPr>
            <a:picLocks/>
          </p:cNvPicPr>
          <p:nvPr userDrawn="1"/>
        </p:nvPicPr>
        <p:blipFill rotWithShape="1">
          <a:blip r:embed="rId3"/>
          <a:srcRect t="86650" b="5234"/>
          <a:stretch/>
        </p:blipFill>
        <p:spPr>
          <a:xfrm flipH="1">
            <a:off x="-6" y="6631940"/>
            <a:ext cx="12192001" cy="228600"/>
          </a:xfrm>
          <a:prstGeom prst="rect">
            <a:avLst/>
          </a:prstGeom>
        </p:spPr>
      </p:pic>
    </p:spTree>
    <p:extLst>
      <p:ext uri="{BB962C8B-B14F-4D97-AF65-F5344CB8AC3E}">
        <p14:creationId xmlns:p14="http://schemas.microsoft.com/office/powerpoint/2010/main" val="46134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6" name="TextBox 5"/>
          <p:cNvSpPr txBox="1"/>
          <p:nvPr userDrawn="1"/>
        </p:nvSpPr>
        <p:spPr>
          <a:xfrm>
            <a:off x="10972799" y="6384263"/>
            <a:ext cx="12192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rgbClr val="10335A"/>
                </a:solidFill>
                <a:latin typeface="+mn-lt"/>
                <a:cs typeface="Arial Black"/>
              </a:rPr>
              <a:pPr algn="ctr">
                <a:spcBef>
                  <a:spcPct val="20000"/>
                </a:spcBef>
              </a:pPr>
              <a:t>‹#›</a:t>
            </a:fld>
            <a:endParaRPr lang="en-US" sz="1200" b="0" dirty="0">
              <a:solidFill>
                <a:srgbClr val="10335A"/>
              </a:solidFill>
              <a:latin typeface="+mn-lt"/>
              <a:cs typeface="Arial Black"/>
            </a:endParaRPr>
          </a:p>
        </p:txBody>
      </p:sp>
      <p:pic>
        <p:nvPicPr>
          <p:cNvPr id="2" name="Picture 1" descr="Blue text on a black background&#10;&#10;Description automatically generated">
            <a:extLst>
              <a:ext uri="{FF2B5EF4-FFF2-40B4-BE49-F238E27FC236}">
                <a16:creationId xmlns:a16="http://schemas.microsoft.com/office/drawing/2014/main" id="{59DD5F46-3740-D004-8467-2501C0988389}"/>
              </a:ext>
            </a:extLst>
          </p:cNvPr>
          <p:cNvPicPr>
            <a:picLocks noChangeAspect="1"/>
          </p:cNvPicPr>
          <p:nvPr userDrawn="1"/>
        </p:nvPicPr>
        <p:blipFill>
          <a:blip r:embed="rId2"/>
          <a:stretch>
            <a:fillRect/>
          </a:stretch>
        </p:blipFill>
        <p:spPr>
          <a:xfrm>
            <a:off x="312791" y="5998756"/>
            <a:ext cx="1300449" cy="640080"/>
          </a:xfrm>
          <a:prstGeom prst="rect">
            <a:avLst/>
          </a:prstGeom>
        </p:spPr>
      </p:pic>
      <p:pic>
        <p:nvPicPr>
          <p:cNvPr id="3" name="Picture 2">
            <a:extLst>
              <a:ext uri="{FF2B5EF4-FFF2-40B4-BE49-F238E27FC236}">
                <a16:creationId xmlns:a16="http://schemas.microsoft.com/office/drawing/2014/main" id="{81E95C8D-5FEF-54FC-56E3-30731F685A89}"/>
              </a:ext>
            </a:extLst>
          </p:cNvPr>
          <p:cNvPicPr>
            <a:picLocks/>
          </p:cNvPicPr>
          <p:nvPr userDrawn="1"/>
        </p:nvPicPr>
        <p:blipFill rotWithShape="1">
          <a:blip r:embed="rId3"/>
          <a:srcRect t="86650" b="5234"/>
          <a:stretch/>
        </p:blipFill>
        <p:spPr>
          <a:xfrm flipH="1">
            <a:off x="-6" y="6631940"/>
            <a:ext cx="12192001" cy="228600"/>
          </a:xfrm>
          <a:prstGeom prst="rect">
            <a:avLst/>
          </a:prstGeom>
        </p:spPr>
      </p:pic>
    </p:spTree>
    <p:extLst>
      <p:ext uri="{BB962C8B-B14F-4D97-AF65-F5344CB8AC3E}">
        <p14:creationId xmlns:p14="http://schemas.microsoft.com/office/powerpoint/2010/main" val="62259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Insert Text--One-Column">
    <p:spTree>
      <p:nvGrpSpPr>
        <p:cNvPr id="1" name=""/>
        <p:cNvGrpSpPr/>
        <p:nvPr/>
      </p:nvGrpSpPr>
      <p:grpSpPr>
        <a:xfrm>
          <a:off x="0" y="0"/>
          <a:ext cx="0" cy="0"/>
          <a:chOff x="0" y="0"/>
          <a:chExt cx="0" cy="0"/>
        </a:xfrm>
      </p:grpSpPr>
      <p:sp>
        <p:nvSpPr>
          <p:cNvPr id="2" name="Title 1"/>
          <p:cNvSpPr>
            <a:spLocks noGrp="1"/>
          </p:cNvSpPr>
          <p:nvPr>
            <p:ph type="title"/>
          </p:nvPr>
        </p:nvSpPr>
        <p:spPr>
          <a:xfrm>
            <a:off x="312791" y="175580"/>
            <a:ext cx="11566416" cy="648223"/>
          </a:xfrm>
        </p:spPr>
        <p:txBody>
          <a:bodyPr anchor="ctr"/>
          <a:lstStyle>
            <a:lvl1pPr algn="ctr">
              <a:defRPr>
                <a:solidFill>
                  <a:srgbClr val="0965A4"/>
                </a:solidFill>
              </a:defRPr>
            </a:lvl1pPr>
          </a:lstStyle>
          <a:p>
            <a:r>
              <a:rPr lang="en-US" dirty="0"/>
              <a:t>Click to edit Master title style</a:t>
            </a:r>
          </a:p>
        </p:txBody>
      </p:sp>
      <p:sp>
        <p:nvSpPr>
          <p:cNvPr id="12" name="Text Placeholder 11"/>
          <p:cNvSpPr>
            <a:spLocks noGrp="1"/>
          </p:cNvSpPr>
          <p:nvPr>
            <p:ph type="body" sz="quarter" idx="11"/>
          </p:nvPr>
        </p:nvSpPr>
        <p:spPr>
          <a:xfrm>
            <a:off x="609603" y="1173480"/>
            <a:ext cx="10972799" cy="4846320"/>
          </a:xfrm>
          <a:ln>
            <a:noFill/>
          </a:ln>
        </p:spPr>
        <p:txBody>
          <a:bodyPr/>
          <a:lstStyle>
            <a:lvl1pPr marL="228600" indent="-228600">
              <a:spcBef>
                <a:spcPts val="1000"/>
              </a:spcBef>
              <a:spcAft>
                <a:spcPts val="600"/>
              </a:spcAft>
              <a:buClr>
                <a:srgbClr val="EF8522"/>
              </a:buClr>
              <a:buSzPct val="115000"/>
              <a:defRPr sz="2400" b="1">
                <a:solidFill>
                  <a:srgbClr val="10335A"/>
                </a:solidFill>
                <a:latin typeface="Arial Bold" pitchFamily="34" charset="0"/>
                <a:cs typeface="Arial Bold" pitchFamily="34" charset="0"/>
              </a:defRPr>
            </a:lvl1pPr>
            <a:lvl2pPr marL="457200" indent="-228600">
              <a:spcBef>
                <a:spcPts val="300"/>
              </a:spcBef>
              <a:spcAft>
                <a:spcPts val="300"/>
              </a:spcAft>
              <a:buClr>
                <a:srgbClr val="10335A"/>
              </a:buClr>
              <a:defRPr sz="2000" b="1">
                <a:solidFill>
                  <a:srgbClr val="10335A"/>
                </a:solidFill>
                <a:latin typeface="Arial Bold" pitchFamily="34" charset="0"/>
                <a:cs typeface="Arial Bold" pitchFamily="34" charset="0"/>
              </a:defRPr>
            </a:lvl2pPr>
            <a:lvl3pPr marL="685800" indent="-228600">
              <a:spcBef>
                <a:spcPts val="300"/>
              </a:spcBef>
              <a:buClr>
                <a:schemeClr val="accent1"/>
              </a:buClr>
              <a:defRPr sz="1800">
                <a:solidFill>
                  <a:srgbClr val="10335A"/>
                </a:solidFill>
              </a:defRPr>
            </a:lvl3pPr>
            <a:lvl4pPr marL="1316038" indent="-346075">
              <a:spcBef>
                <a:spcPts val="300"/>
              </a:spcBef>
              <a:defRPr sz="1400"/>
            </a:lvl4pPr>
            <a:lvl5pPr marL="1660525" indent="-344488">
              <a:spcBef>
                <a:spcPts val="300"/>
              </a:spcBef>
              <a:defRPr sz="1400"/>
            </a:lvl5pPr>
          </a:lstStyle>
          <a:p>
            <a:pPr lvl="0"/>
            <a:r>
              <a:rPr lang="en-US" dirty="0"/>
              <a:t>Click to edit Master text styles</a:t>
            </a:r>
          </a:p>
          <a:p>
            <a:pPr lvl="1"/>
            <a:r>
              <a:rPr lang="en-US" dirty="0"/>
              <a:t>Second level</a:t>
            </a:r>
          </a:p>
          <a:p>
            <a:pPr lvl="2"/>
            <a:r>
              <a:rPr lang="en-US" dirty="0"/>
              <a:t>Third level</a:t>
            </a:r>
          </a:p>
        </p:txBody>
      </p:sp>
      <p:sp>
        <p:nvSpPr>
          <p:cNvPr id="7" name="TextBox 6"/>
          <p:cNvSpPr txBox="1"/>
          <p:nvPr userDrawn="1"/>
        </p:nvSpPr>
        <p:spPr>
          <a:xfrm>
            <a:off x="10972799" y="6377940"/>
            <a:ext cx="12192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rgbClr val="10335A"/>
                </a:solidFill>
                <a:latin typeface="+mn-lt"/>
                <a:cs typeface="Arial Black"/>
              </a:rPr>
              <a:pPr algn="ctr">
                <a:spcBef>
                  <a:spcPct val="20000"/>
                </a:spcBef>
              </a:pPr>
              <a:t>‹#›</a:t>
            </a:fld>
            <a:endParaRPr lang="en-US" sz="1200" b="0" dirty="0">
              <a:solidFill>
                <a:srgbClr val="10335A"/>
              </a:solidFill>
              <a:latin typeface="+mn-lt"/>
              <a:cs typeface="Arial Black"/>
            </a:endParaRPr>
          </a:p>
        </p:txBody>
      </p:sp>
      <p:cxnSp>
        <p:nvCxnSpPr>
          <p:cNvPr id="9" name="Straight Connector 8"/>
          <p:cNvCxnSpPr/>
          <p:nvPr userDrawn="1"/>
        </p:nvCxnSpPr>
        <p:spPr>
          <a:xfrm>
            <a:off x="0" y="922861"/>
            <a:ext cx="12192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 name="Picture 2" descr="Blue text on a black background&#10;&#10;Description automatically generated">
            <a:extLst>
              <a:ext uri="{FF2B5EF4-FFF2-40B4-BE49-F238E27FC236}">
                <a16:creationId xmlns:a16="http://schemas.microsoft.com/office/drawing/2014/main" id="{23B32148-8EFE-1E3E-2260-1D7BE13E3466}"/>
              </a:ext>
            </a:extLst>
          </p:cNvPr>
          <p:cNvPicPr>
            <a:picLocks noChangeAspect="1"/>
          </p:cNvPicPr>
          <p:nvPr userDrawn="1"/>
        </p:nvPicPr>
        <p:blipFill>
          <a:blip r:embed="rId2"/>
          <a:stretch>
            <a:fillRect/>
          </a:stretch>
        </p:blipFill>
        <p:spPr>
          <a:xfrm>
            <a:off x="312791" y="6000078"/>
            <a:ext cx="1300449" cy="640080"/>
          </a:xfrm>
          <a:prstGeom prst="rect">
            <a:avLst/>
          </a:prstGeom>
        </p:spPr>
      </p:pic>
      <p:pic>
        <p:nvPicPr>
          <p:cNvPr id="4" name="Picture 3">
            <a:extLst>
              <a:ext uri="{FF2B5EF4-FFF2-40B4-BE49-F238E27FC236}">
                <a16:creationId xmlns:a16="http://schemas.microsoft.com/office/drawing/2014/main" id="{6DBB692E-69FA-D2FE-275D-57BB9BAE1294}"/>
              </a:ext>
            </a:extLst>
          </p:cNvPr>
          <p:cNvPicPr>
            <a:picLocks/>
          </p:cNvPicPr>
          <p:nvPr userDrawn="1"/>
        </p:nvPicPr>
        <p:blipFill rotWithShape="1">
          <a:blip r:embed="rId3"/>
          <a:srcRect t="86650" b="5234"/>
          <a:stretch/>
        </p:blipFill>
        <p:spPr>
          <a:xfrm flipH="1">
            <a:off x="-6" y="6631940"/>
            <a:ext cx="12192001" cy="228600"/>
          </a:xfrm>
          <a:prstGeom prst="rect">
            <a:avLst/>
          </a:prstGeom>
        </p:spPr>
      </p:pic>
    </p:spTree>
    <p:extLst>
      <p:ext uri="{BB962C8B-B14F-4D97-AF65-F5344CB8AC3E}">
        <p14:creationId xmlns:p14="http://schemas.microsoft.com/office/powerpoint/2010/main" val="1217968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sert Text--Two-Column">
    <p:spTree>
      <p:nvGrpSpPr>
        <p:cNvPr id="1" name=""/>
        <p:cNvGrpSpPr/>
        <p:nvPr/>
      </p:nvGrpSpPr>
      <p:grpSpPr>
        <a:xfrm>
          <a:off x="0" y="0"/>
          <a:ext cx="0" cy="0"/>
          <a:chOff x="0" y="0"/>
          <a:chExt cx="0" cy="0"/>
        </a:xfrm>
      </p:grpSpPr>
      <p:sp>
        <p:nvSpPr>
          <p:cNvPr id="2" name="Title 1"/>
          <p:cNvSpPr>
            <a:spLocks noGrp="1"/>
          </p:cNvSpPr>
          <p:nvPr>
            <p:ph type="title"/>
          </p:nvPr>
        </p:nvSpPr>
        <p:spPr>
          <a:xfrm>
            <a:off x="312791" y="175580"/>
            <a:ext cx="11566416" cy="648223"/>
          </a:xfrm>
        </p:spPr>
        <p:txBody>
          <a:bodyPr anchor="ctr"/>
          <a:lstStyle>
            <a:lvl1pPr algn="ctr">
              <a:defRPr>
                <a:solidFill>
                  <a:srgbClr val="0965A4"/>
                </a:solidFill>
              </a:defRPr>
            </a:lvl1pPr>
          </a:lstStyle>
          <a:p>
            <a:r>
              <a:rPr lang="en-US" dirty="0"/>
              <a:t>Click to edit Master title style</a:t>
            </a:r>
          </a:p>
        </p:txBody>
      </p:sp>
      <p:sp>
        <p:nvSpPr>
          <p:cNvPr id="12" name="Text Placeholder 11"/>
          <p:cNvSpPr>
            <a:spLocks noGrp="1"/>
          </p:cNvSpPr>
          <p:nvPr>
            <p:ph type="body" sz="quarter" idx="11"/>
          </p:nvPr>
        </p:nvSpPr>
        <p:spPr>
          <a:xfrm>
            <a:off x="742123" y="1173480"/>
            <a:ext cx="4907277" cy="4846320"/>
          </a:xfrm>
          <a:ln>
            <a:noFill/>
          </a:ln>
        </p:spPr>
        <p:txBody>
          <a:bodyPr/>
          <a:lstStyle>
            <a:lvl1pPr marL="228600" indent="-228600">
              <a:spcBef>
                <a:spcPts val="1000"/>
              </a:spcBef>
              <a:spcAft>
                <a:spcPts val="600"/>
              </a:spcAft>
              <a:buClr>
                <a:srgbClr val="EF8522"/>
              </a:buClr>
              <a:buSzPct val="115000"/>
              <a:defRPr sz="2400" b="1">
                <a:solidFill>
                  <a:srgbClr val="10335A"/>
                </a:solidFill>
                <a:latin typeface="Arial Bold" pitchFamily="34" charset="0"/>
                <a:cs typeface="Arial Bold" pitchFamily="34" charset="0"/>
              </a:defRPr>
            </a:lvl1pPr>
            <a:lvl2pPr marL="457200" indent="-228600">
              <a:spcBef>
                <a:spcPts val="300"/>
              </a:spcBef>
              <a:spcAft>
                <a:spcPts val="300"/>
              </a:spcAft>
              <a:buClr>
                <a:srgbClr val="10335A"/>
              </a:buClr>
              <a:defRPr sz="2000" b="1">
                <a:solidFill>
                  <a:srgbClr val="10335A"/>
                </a:solidFill>
                <a:latin typeface="Arial Bold" pitchFamily="34" charset="0"/>
                <a:cs typeface="Arial Bold" pitchFamily="34" charset="0"/>
              </a:defRPr>
            </a:lvl2pPr>
            <a:lvl3pPr marL="685800" indent="-228600">
              <a:spcBef>
                <a:spcPts val="300"/>
              </a:spcBef>
              <a:buClr>
                <a:schemeClr val="accent1"/>
              </a:buClr>
              <a:defRPr sz="1800">
                <a:solidFill>
                  <a:srgbClr val="10335A"/>
                </a:solidFill>
              </a:defRPr>
            </a:lvl3pPr>
            <a:lvl4pPr marL="1316038" indent="-346075">
              <a:spcBef>
                <a:spcPts val="300"/>
              </a:spcBef>
              <a:defRPr sz="1400"/>
            </a:lvl4pPr>
            <a:lvl5pPr marL="1660525" indent="-344488">
              <a:spcBef>
                <a:spcPts val="300"/>
              </a:spcBef>
              <a:defRPr sz="1400"/>
            </a:lvl5pPr>
          </a:lstStyle>
          <a:p>
            <a:pPr lvl="0"/>
            <a:r>
              <a:rPr lang="en-US" dirty="0"/>
              <a:t>Click to edit Master text styles</a:t>
            </a:r>
          </a:p>
          <a:p>
            <a:pPr lvl="1"/>
            <a:r>
              <a:rPr lang="en-US" dirty="0"/>
              <a:t>Second level</a:t>
            </a:r>
          </a:p>
          <a:p>
            <a:pPr lvl="2"/>
            <a:r>
              <a:rPr lang="en-US" dirty="0"/>
              <a:t>Third level</a:t>
            </a:r>
          </a:p>
        </p:txBody>
      </p:sp>
      <p:sp>
        <p:nvSpPr>
          <p:cNvPr id="7" name="TextBox 6"/>
          <p:cNvSpPr txBox="1"/>
          <p:nvPr userDrawn="1"/>
        </p:nvSpPr>
        <p:spPr>
          <a:xfrm>
            <a:off x="10972799" y="6369649"/>
            <a:ext cx="12192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rgbClr val="10335A"/>
                </a:solidFill>
                <a:latin typeface="+mn-lt"/>
                <a:cs typeface="Arial Black"/>
              </a:rPr>
              <a:pPr algn="ctr">
                <a:spcBef>
                  <a:spcPct val="20000"/>
                </a:spcBef>
              </a:pPr>
              <a:t>‹#›</a:t>
            </a:fld>
            <a:endParaRPr lang="en-US" sz="1200" b="0" dirty="0">
              <a:solidFill>
                <a:srgbClr val="10335A"/>
              </a:solidFill>
              <a:latin typeface="+mn-lt"/>
              <a:cs typeface="Arial Black"/>
            </a:endParaRPr>
          </a:p>
        </p:txBody>
      </p:sp>
      <p:cxnSp>
        <p:nvCxnSpPr>
          <p:cNvPr id="9" name="Straight Connector 8"/>
          <p:cNvCxnSpPr/>
          <p:nvPr userDrawn="1"/>
        </p:nvCxnSpPr>
        <p:spPr>
          <a:xfrm>
            <a:off x="0" y="922861"/>
            <a:ext cx="12192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 name="Picture 2" descr="Blue text on a black background&#10;&#10;Description automatically generated">
            <a:extLst>
              <a:ext uri="{FF2B5EF4-FFF2-40B4-BE49-F238E27FC236}">
                <a16:creationId xmlns:a16="http://schemas.microsoft.com/office/drawing/2014/main" id="{23B32148-8EFE-1E3E-2260-1D7BE13E3466}"/>
              </a:ext>
            </a:extLst>
          </p:cNvPr>
          <p:cNvPicPr>
            <a:picLocks noChangeAspect="1"/>
          </p:cNvPicPr>
          <p:nvPr userDrawn="1"/>
        </p:nvPicPr>
        <p:blipFill>
          <a:blip r:embed="rId2"/>
          <a:stretch>
            <a:fillRect/>
          </a:stretch>
        </p:blipFill>
        <p:spPr>
          <a:xfrm>
            <a:off x="312791" y="6000078"/>
            <a:ext cx="1300449" cy="640080"/>
          </a:xfrm>
          <a:prstGeom prst="rect">
            <a:avLst/>
          </a:prstGeom>
        </p:spPr>
      </p:pic>
      <p:sp>
        <p:nvSpPr>
          <p:cNvPr id="4" name="Text Placeholder 11">
            <a:extLst>
              <a:ext uri="{FF2B5EF4-FFF2-40B4-BE49-F238E27FC236}">
                <a16:creationId xmlns:a16="http://schemas.microsoft.com/office/drawing/2014/main" id="{5DC0A236-085B-EA97-B653-CD93EDDE7524}"/>
              </a:ext>
            </a:extLst>
          </p:cNvPr>
          <p:cNvSpPr>
            <a:spLocks noGrp="1"/>
          </p:cNvSpPr>
          <p:nvPr>
            <p:ph type="body" sz="quarter" idx="12"/>
          </p:nvPr>
        </p:nvSpPr>
        <p:spPr>
          <a:xfrm>
            <a:off x="6542600" y="1182606"/>
            <a:ext cx="4907277" cy="4846320"/>
          </a:xfrm>
          <a:ln>
            <a:noFill/>
          </a:ln>
        </p:spPr>
        <p:txBody>
          <a:bodyPr/>
          <a:lstStyle>
            <a:lvl1pPr marL="228600" indent="-228600">
              <a:spcBef>
                <a:spcPts val="1000"/>
              </a:spcBef>
              <a:spcAft>
                <a:spcPts val="600"/>
              </a:spcAft>
              <a:buClr>
                <a:srgbClr val="EF8522"/>
              </a:buClr>
              <a:buSzPct val="115000"/>
              <a:defRPr sz="2400" b="1">
                <a:solidFill>
                  <a:srgbClr val="10335A"/>
                </a:solidFill>
                <a:latin typeface="Arial Bold" pitchFamily="34" charset="0"/>
                <a:cs typeface="Arial Bold" pitchFamily="34" charset="0"/>
              </a:defRPr>
            </a:lvl1pPr>
            <a:lvl2pPr marL="457200" indent="-228600">
              <a:spcBef>
                <a:spcPts val="300"/>
              </a:spcBef>
              <a:spcAft>
                <a:spcPts val="300"/>
              </a:spcAft>
              <a:buClr>
                <a:srgbClr val="10335A"/>
              </a:buClr>
              <a:defRPr sz="2000" b="1">
                <a:solidFill>
                  <a:srgbClr val="10335A"/>
                </a:solidFill>
                <a:latin typeface="Arial Bold" pitchFamily="34" charset="0"/>
                <a:cs typeface="Arial Bold" pitchFamily="34" charset="0"/>
              </a:defRPr>
            </a:lvl2pPr>
            <a:lvl3pPr marL="685800" indent="-228600">
              <a:spcBef>
                <a:spcPts val="300"/>
              </a:spcBef>
              <a:buClr>
                <a:schemeClr val="accent1"/>
              </a:buClr>
              <a:defRPr sz="1800">
                <a:solidFill>
                  <a:srgbClr val="10335A"/>
                </a:solidFill>
              </a:defRPr>
            </a:lvl3pPr>
            <a:lvl4pPr marL="1316038" indent="-346075">
              <a:spcBef>
                <a:spcPts val="300"/>
              </a:spcBef>
              <a:defRPr sz="1400"/>
            </a:lvl4pPr>
            <a:lvl5pPr marL="1660525" indent="-344488">
              <a:spcBef>
                <a:spcPts val="300"/>
              </a:spcBef>
              <a:defRPr sz="1400"/>
            </a:lvl5pPr>
          </a:lstStyle>
          <a:p>
            <a:pPr lvl="0"/>
            <a:r>
              <a:rPr lang="en-US" dirty="0"/>
              <a:t>Click to edit Master text styles</a:t>
            </a:r>
          </a:p>
          <a:p>
            <a:pPr lvl="1"/>
            <a:r>
              <a:rPr lang="en-US" dirty="0"/>
              <a:t>Second level</a:t>
            </a:r>
          </a:p>
          <a:p>
            <a:pPr lvl="2"/>
            <a:r>
              <a:rPr lang="en-US" dirty="0"/>
              <a:t>Third level</a:t>
            </a:r>
          </a:p>
        </p:txBody>
      </p:sp>
      <p:pic>
        <p:nvPicPr>
          <p:cNvPr id="5" name="Picture 4">
            <a:extLst>
              <a:ext uri="{FF2B5EF4-FFF2-40B4-BE49-F238E27FC236}">
                <a16:creationId xmlns:a16="http://schemas.microsoft.com/office/drawing/2014/main" id="{F59E42BB-8D1D-577A-EDB2-073EBCF3A4C7}"/>
              </a:ext>
            </a:extLst>
          </p:cNvPr>
          <p:cNvPicPr>
            <a:picLocks/>
          </p:cNvPicPr>
          <p:nvPr userDrawn="1"/>
        </p:nvPicPr>
        <p:blipFill rotWithShape="1">
          <a:blip r:embed="rId3"/>
          <a:srcRect t="86650" b="5234"/>
          <a:stretch/>
        </p:blipFill>
        <p:spPr>
          <a:xfrm flipH="1">
            <a:off x="-6" y="6631940"/>
            <a:ext cx="12192001" cy="228600"/>
          </a:xfrm>
          <a:prstGeom prst="rect">
            <a:avLst/>
          </a:prstGeom>
        </p:spPr>
      </p:pic>
    </p:spTree>
    <p:extLst>
      <p:ext uri="{BB962C8B-B14F-4D97-AF65-F5344CB8AC3E}">
        <p14:creationId xmlns:p14="http://schemas.microsoft.com/office/powerpoint/2010/main" val="1981814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914399" y="2405676"/>
            <a:ext cx="10363200" cy="1500187"/>
          </a:xfrm>
        </p:spPr>
        <p:txBody>
          <a:bodyPr anchor="ctr">
            <a:normAutofit/>
          </a:bodyPr>
          <a:lstStyle>
            <a:lvl1pPr marL="0" indent="0" algn="ctr">
              <a:buNone/>
              <a:defRPr sz="2800" baseline="0">
                <a:solidFill>
                  <a:srgbClr val="EF8522"/>
                </a:solidFill>
                <a:latin typeface="Arial Black"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a:t>
            </a:r>
          </a:p>
        </p:txBody>
      </p:sp>
      <p:sp>
        <p:nvSpPr>
          <p:cNvPr id="6" name="TextBox 5"/>
          <p:cNvSpPr txBox="1"/>
          <p:nvPr userDrawn="1"/>
        </p:nvSpPr>
        <p:spPr>
          <a:xfrm>
            <a:off x="10972799" y="6377940"/>
            <a:ext cx="12192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rgbClr val="10335A"/>
                </a:solidFill>
                <a:latin typeface="+mn-lt"/>
                <a:cs typeface="Arial Black"/>
              </a:rPr>
              <a:pPr algn="ctr">
                <a:spcBef>
                  <a:spcPct val="20000"/>
                </a:spcBef>
              </a:pPr>
              <a:t>‹#›</a:t>
            </a:fld>
            <a:endParaRPr lang="en-US" sz="1200" b="0" dirty="0">
              <a:solidFill>
                <a:srgbClr val="10335A"/>
              </a:solidFill>
              <a:latin typeface="+mn-lt"/>
              <a:cs typeface="Arial Black"/>
            </a:endParaRPr>
          </a:p>
        </p:txBody>
      </p:sp>
      <p:pic>
        <p:nvPicPr>
          <p:cNvPr id="2" name="Picture 1" descr="Blue text on a black background&#10;&#10;Description automatically generated">
            <a:extLst>
              <a:ext uri="{FF2B5EF4-FFF2-40B4-BE49-F238E27FC236}">
                <a16:creationId xmlns:a16="http://schemas.microsoft.com/office/drawing/2014/main" id="{59DD5F46-3740-D004-8467-2501C0988389}"/>
              </a:ext>
            </a:extLst>
          </p:cNvPr>
          <p:cNvPicPr>
            <a:picLocks noChangeAspect="1"/>
          </p:cNvPicPr>
          <p:nvPr userDrawn="1"/>
        </p:nvPicPr>
        <p:blipFill>
          <a:blip r:embed="rId2"/>
          <a:stretch>
            <a:fillRect/>
          </a:stretch>
        </p:blipFill>
        <p:spPr>
          <a:xfrm>
            <a:off x="312791" y="5998756"/>
            <a:ext cx="1300449" cy="640080"/>
          </a:xfrm>
          <a:prstGeom prst="rect">
            <a:avLst/>
          </a:prstGeom>
        </p:spPr>
      </p:pic>
      <p:pic>
        <p:nvPicPr>
          <p:cNvPr id="4" name="Picture 3">
            <a:extLst>
              <a:ext uri="{FF2B5EF4-FFF2-40B4-BE49-F238E27FC236}">
                <a16:creationId xmlns:a16="http://schemas.microsoft.com/office/drawing/2014/main" id="{B3A74F0E-AD6B-BC3E-890B-5C80E9AC6575}"/>
              </a:ext>
            </a:extLst>
          </p:cNvPr>
          <p:cNvPicPr>
            <a:picLocks/>
          </p:cNvPicPr>
          <p:nvPr userDrawn="1"/>
        </p:nvPicPr>
        <p:blipFill rotWithShape="1">
          <a:blip r:embed="rId3"/>
          <a:srcRect t="86650" b="5234"/>
          <a:stretch/>
        </p:blipFill>
        <p:spPr>
          <a:xfrm flipH="1">
            <a:off x="-6" y="6631940"/>
            <a:ext cx="12192001" cy="228600"/>
          </a:xfrm>
          <a:prstGeom prst="rect">
            <a:avLst/>
          </a:prstGeom>
        </p:spPr>
      </p:pic>
    </p:spTree>
    <p:extLst>
      <p:ext uri="{BB962C8B-B14F-4D97-AF65-F5344CB8AC3E}">
        <p14:creationId xmlns:p14="http://schemas.microsoft.com/office/powerpoint/2010/main" val="198802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2">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909710" y="2337581"/>
            <a:ext cx="10363200" cy="640080"/>
          </a:xfrm>
        </p:spPr>
        <p:txBody>
          <a:bodyPr anchor="ctr">
            <a:normAutofit/>
          </a:bodyPr>
          <a:lstStyle>
            <a:lvl1pPr marL="0" indent="0" algn="ctr">
              <a:buNone/>
              <a:defRPr sz="2800" baseline="0">
                <a:solidFill>
                  <a:srgbClr val="EF8522"/>
                </a:solidFill>
                <a:latin typeface="Arial Black"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a:t>
            </a:r>
          </a:p>
        </p:txBody>
      </p:sp>
      <p:sp>
        <p:nvSpPr>
          <p:cNvPr id="6" name="TextBox 5"/>
          <p:cNvSpPr txBox="1"/>
          <p:nvPr userDrawn="1"/>
        </p:nvSpPr>
        <p:spPr>
          <a:xfrm>
            <a:off x="10972800" y="6377940"/>
            <a:ext cx="12192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rgbClr val="10335A"/>
                </a:solidFill>
                <a:latin typeface="+mn-lt"/>
                <a:cs typeface="Arial Black"/>
              </a:rPr>
              <a:pPr algn="ctr">
                <a:spcBef>
                  <a:spcPct val="20000"/>
                </a:spcBef>
              </a:pPr>
              <a:t>‹#›</a:t>
            </a:fld>
            <a:endParaRPr lang="en-US" sz="1200" b="0" dirty="0">
              <a:solidFill>
                <a:srgbClr val="10335A"/>
              </a:solidFill>
              <a:latin typeface="+mn-lt"/>
              <a:cs typeface="Arial Black"/>
            </a:endParaRPr>
          </a:p>
        </p:txBody>
      </p:sp>
      <p:pic>
        <p:nvPicPr>
          <p:cNvPr id="2" name="Picture 1" descr="Blue text on a black background&#10;&#10;Description automatically generated">
            <a:extLst>
              <a:ext uri="{FF2B5EF4-FFF2-40B4-BE49-F238E27FC236}">
                <a16:creationId xmlns:a16="http://schemas.microsoft.com/office/drawing/2014/main" id="{59DD5F46-3740-D004-8467-2501C0988389}"/>
              </a:ext>
            </a:extLst>
          </p:cNvPr>
          <p:cNvPicPr>
            <a:picLocks noChangeAspect="1"/>
          </p:cNvPicPr>
          <p:nvPr userDrawn="1"/>
        </p:nvPicPr>
        <p:blipFill>
          <a:blip r:embed="rId2"/>
          <a:stretch>
            <a:fillRect/>
          </a:stretch>
        </p:blipFill>
        <p:spPr>
          <a:xfrm>
            <a:off x="312791" y="5998756"/>
            <a:ext cx="1300449" cy="640080"/>
          </a:xfrm>
          <a:prstGeom prst="rect">
            <a:avLst/>
          </a:prstGeom>
        </p:spPr>
      </p:pic>
      <p:cxnSp>
        <p:nvCxnSpPr>
          <p:cNvPr id="8" name="Straight Connector 7">
            <a:extLst>
              <a:ext uri="{FF2B5EF4-FFF2-40B4-BE49-F238E27FC236}">
                <a16:creationId xmlns:a16="http://schemas.microsoft.com/office/drawing/2014/main" id="{15D5B526-8C8C-012E-D3D4-D08CBC88BF6B}"/>
              </a:ext>
            </a:extLst>
          </p:cNvPr>
          <p:cNvCxnSpPr/>
          <p:nvPr userDrawn="1"/>
        </p:nvCxnSpPr>
        <p:spPr>
          <a:xfrm>
            <a:off x="2093741" y="3012831"/>
            <a:ext cx="7995138" cy="0"/>
          </a:xfrm>
          <a:prstGeom prst="line">
            <a:avLst/>
          </a:prstGeom>
          <a:ln w="28575">
            <a:solidFill>
              <a:srgbClr val="10335A"/>
            </a:solidFill>
          </a:ln>
        </p:spPr>
        <p:style>
          <a:lnRef idx="1">
            <a:schemeClr val="accent1"/>
          </a:lnRef>
          <a:fillRef idx="0">
            <a:schemeClr val="accent1"/>
          </a:fillRef>
          <a:effectRef idx="0">
            <a:schemeClr val="accent1"/>
          </a:effectRef>
          <a:fontRef idx="minor">
            <a:schemeClr val="tx1"/>
          </a:fontRef>
        </p:style>
      </p:cxnSp>
      <p:sp>
        <p:nvSpPr>
          <p:cNvPr id="9" name="Text Placeholder 2">
            <a:extLst>
              <a:ext uri="{FF2B5EF4-FFF2-40B4-BE49-F238E27FC236}">
                <a16:creationId xmlns:a16="http://schemas.microsoft.com/office/drawing/2014/main" id="{B433F533-57BD-AC7C-3267-6330AAD6426D}"/>
              </a:ext>
            </a:extLst>
          </p:cNvPr>
          <p:cNvSpPr>
            <a:spLocks noGrp="1"/>
          </p:cNvSpPr>
          <p:nvPr>
            <p:ph type="body" idx="10" hasCustomPrompt="1"/>
          </p:nvPr>
        </p:nvSpPr>
        <p:spPr>
          <a:xfrm>
            <a:off x="909710" y="3048002"/>
            <a:ext cx="10363200" cy="640080"/>
          </a:xfrm>
        </p:spPr>
        <p:txBody>
          <a:bodyPr anchor="ctr">
            <a:normAutofit/>
          </a:bodyPr>
          <a:lstStyle>
            <a:lvl1pPr marL="0" indent="0" algn="ctr">
              <a:buNone/>
              <a:defRPr sz="2800" baseline="0">
                <a:solidFill>
                  <a:srgbClr val="0965A4"/>
                </a:solidFill>
                <a:latin typeface="Arial Black"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a:t>
            </a:r>
          </a:p>
        </p:txBody>
      </p:sp>
      <p:pic>
        <p:nvPicPr>
          <p:cNvPr id="4" name="Picture 3">
            <a:extLst>
              <a:ext uri="{FF2B5EF4-FFF2-40B4-BE49-F238E27FC236}">
                <a16:creationId xmlns:a16="http://schemas.microsoft.com/office/drawing/2014/main" id="{3132D5F5-7176-8C67-1A47-7DA7A95E7460}"/>
              </a:ext>
            </a:extLst>
          </p:cNvPr>
          <p:cNvPicPr>
            <a:picLocks/>
          </p:cNvPicPr>
          <p:nvPr userDrawn="1"/>
        </p:nvPicPr>
        <p:blipFill rotWithShape="1">
          <a:blip r:embed="rId3"/>
          <a:srcRect t="86650" b="5234"/>
          <a:stretch/>
        </p:blipFill>
        <p:spPr>
          <a:xfrm flipH="1">
            <a:off x="-6" y="6631940"/>
            <a:ext cx="12192001" cy="228600"/>
          </a:xfrm>
          <a:prstGeom prst="rect">
            <a:avLst/>
          </a:prstGeom>
        </p:spPr>
      </p:pic>
    </p:spTree>
    <p:extLst>
      <p:ext uri="{BB962C8B-B14F-4D97-AF65-F5344CB8AC3E}">
        <p14:creationId xmlns:p14="http://schemas.microsoft.com/office/powerpoint/2010/main" val="3284363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335280" y="389308"/>
            <a:ext cx="6006905" cy="640080"/>
          </a:xfrm>
        </p:spPr>
        <p:txBody>
          <a:bodyPr anchor="ctr">
            <a:normAutofit/>
          </a:bodyPr>
          <a:lstStyle>
            <a:lvl1pPr marL="0" indent="0" algn="l">
              <a:buNone/>
              <a:defRPr sz="2800" baseline="0">
                <a:solidFill>
                  <a:srgbClr val="EF8522"/>
                </a:solidFill>
                <a:latin typeface="Arial Black"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a:t>
            </a:r>
          </a:p>
        </p:txBody>
      </p:sp>
      <p:sp>
        <p:nvSpPr>
          <p:cNvPr id="6" name="TextBox 5"/>
          <p:cNvSpPr txBox="1"/>
          <p:nvPr userDrawn="1"/>
        </p:nvSpPr>
        <p:spPr>
          <a:xfrm>
            <a:off x="10972799" y="6374535"/>
            <a:ext cx="12192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rgbClr val="10335A"/>
                </a:solidFill>
                <a:latin typeface="+mn-lt"/>
                <a:cs typeface="Arial Black"/>
              </a:rPr>
              <a:pPr algn="ctr">
                <a:spcBef>
                  <a:spcPct val="20000"/>
                </a:spcBef>
              </a:pPr>
              <a:t>‹#›</a:t>
            </a:fld>
            <a:endParaRPr lang="en-US" sz="1200" b="0" dirty="0">
              <a:solidFill>
                <a:srgbClr val="10335A"/>
              </a:solidFill>
              <a:latin typeface="+mn-lt"/>
              <a:cs typeface="Arial Black"/>
            </a:endParaRPr>
          </a:p>
        </p:txBody>
      </p:sp>
      <p:pic>
        <p:nvPicPr>
          <p:cNvPr id="2" name="Picture 1" descr="Blue text on a black background&#10;&#10;Description automatically generated">
            <a:extLst>
              <a:ext uri="{FF2B5EF4-FFF2-40B4-BE49-F238E27FC236}">
                <a16:creationId xmlns:a16="http://schemas.microsoft.com/office/drawing/2014/main" id="{59DD5F46-3740-D004-8467-2501C0988389}"/>
              </a:ext>
            </a:extLst>
          </p:cNvPr>
          <p:cNvPicPr>
            <a:picLocks noChangeAspect="1"/>
          </p:cNvPicPr>
          <p:nvPr userDrawn="1"/>
        </p:nvPicPr>
        <p:blipFill>
          <a:blip r:embed="rId2"/>
          <a:stretch>
            <a:fillRect/>
          </a:stretch>
        </p:blipFill>
        <p:spPr>
          <a:xfrm>
            <a:off x="312791" y="5998756"/>
            <a:ext cx="1300449" cy="640080"/>
          </a:xfrm>
          <a:prstGeom prst="rect">
            <a:avLst/>
          </a:prstGeom>
        </p:spPr>
      </p:pic>
      <p:sp>
        <p:nvSpPr>
          <p:cNvPr id="8" name="Text Placeholder 7">
            <a:extLst>
              <a:ext uri="{FF2B5EF4-FFF2-40B4-BE49-F238E27FC236}">
                <a16:creationId xmlns:a16="http://schemas.microsoft.com/office/drawing/2014/main" id="{21E074BA-47BE-68BE-6C5B-E0C58E0B8763}"/>
              </a:ext>
            </a:extLst>
          </p:cNvPr>
          <p:cNvSpPr>
            <a:spLocks noGrp="1"/>
          </p:cNvSpPr>
          <p:nvPr>
            <p:ph type="body" sz="quarter" idx="10"/>
          </p:nvPr>
        </p:nvSpPr>
        <p:spPr>
          <a:xfrm>
            <a:off x="1077913" y="1430338"/>
            <a:ext cx="10058400" cy="41973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3">
            <a:extLst>
              <a:ext uri="{FF2B5EF4-FFF2-40B4-BE49-F238E27FC236}">
                <a16:creationId xmlns:a16="http://schemas.microsoft.com/office/drawing/2014/main" id="{55DFA6F2-5C19-7A2A-6BB2-5DA37ABA6A6F}"/>
              </a:ext>
            </a:extLst>
          </p:cNvPr>
          <p:cNvPicPr>
            <a:picLocks/>
          </p:cNvPicPr>
          <p:nvPr userDrawn="1"/>
        </p:nvPicPr>
        <p:blipFill rotWithShape="1">
          <a:blip r:embed="rId3"/>
          <a:srcRect t="86650" b="5234"/>
          <a:stretch/>
        </p:blipFill>
        <p:spPr>
          <a:xfrm flipH="1">
            <a:off x="-6" y="6631940"/>
            <a:ext cx="12192001" cy="228600"/>
          </a:xfrm>
          <a:prstGeom prst="rect">
            <a:avLst/>
          </a:prstGeom>
        </p:spPr>
      </p:pic>
    </p:spTree>
    <p:extLst>
      <p:ext uri="{BB962C8B-B14F-4D97-AF65-F5344CB8AC3E}">
        <p14:creationId xmlns:p14="http://schemas.microsoft.com/office/powerpoint/2010/main" val="518476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Section Header">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335280" y="389308"/>
            <a:ext cx="6006905" cy="640080"/>
          </a:xfrm>
        </p:spPr>
        <p:txBody>
          <a:bodyPr anchor="ctr">
            <a:normAutofit/>
          </a:bodyPr>
          <a:lstStyle>
            <a:lvl1pPr marL="0" indent="0" algn="l">
              <a:buNone/>
              <a:defRPr sz="2800" baseline="0">
                <a:solidFill>
                  <a:srgbClr val="EF8522"/>
                </a:solidFill>
                <a:latin typeface="Arial Black"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Section Slide</a:t>
            </a:r>
          </a:p>
        </p:txBody>
      </p:sp>
      <p:sp>
        <p:nvSpPr>
          <p:cNvPr id="6" name="TextBox 5"/>
          <p:cNvSpPr txBox="1"/>
          <p:nvPr userDrawn="1"/>
        </p:nvSpPr>
        <p:spPr>
          <a:xfrm>
            <a:off x="10972799" y="6384263"/>
            <a:ext cx="12192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rgbClr val="10335A"/>
                </a:solidFill>
                <a:latin typeface="+mn-lt"/>
                <a:cs typeface="Arial Black"/>
              </a:rPr>
              <a:pPr algn="ctr">
                <a:spcBef>
                  <a:spcPct val="20000"/>
                </a:spcBef>
              </a:pPr>
              <a:t>‹#›</a:t>
            </a:fld>
            <a:endParaRPr lang="en-US" sz="1200" b="0" dirty="0">
              <a:solidFill>
                <a:srgbClr val="10335A"/>
              </a:solidFill>
              <a:latin typeface="+mn-lt"/>
              <a:cs typeface="Arial Black"/>
            </a:endParaRPr>
          </a:p>
        </p:txBody>
      </p:sp>
      <p:pic>
        <p:nvPicPr>
          <p:cNvPr id="2" name="Picture 1" descr="Blue text on a black background&#10;&#10;Description automatically generated">
            <a:extLst>
              <a:ext uri="{FF2B5EF4-FFF2-40B4-BE49-F238E27FC236}">
                <a16:creationId xmlns:a16="http://schemas.microsoft.com/office/drawing/2014/main" id="{59DD5F46-3740-D004-8467-2501C0988389}"/>
              </a:ext>
            </a:extLst>
          </p:cNvPr>
          <p:cNvPicPr>
            <a:picLocks noChangeAspect="1"/>
          </p:cNvPicPr>
          <p:nvPr userDrawn="1"/>
        </p:nvPicPr>
        <p:blipFill>
          <a:blip r:embed="rId2"/>
          <a:stretch>
            <a:fillRect/>
          </a:stretch>
        </p:blipFill>
        <p:spPr>
          <a:xfrm>
            <a:off x="312791" y="5998756"/>
            <a:ext cx="1300449" cy="640080"/>
          </a:xfrm>
          <a:prstGeom prst="rect">
            <a:avLst/>
          </a:prstGeom>
        </p:spPr>
      </p:pic>
      <p:sp>
        <p:nvSpPr>
          <p:cNvPr id="8" name="Text Placeholder 7">
            <a:extLst>
              <a:ext uri="{FF2B5EF4-FFF2-40B4-BE49-F238E27FC236}">
                <a16:creationId xmlns:a16="http://schemas.microsoft.com/office/drawing/2014/main" id="{21E074BA-47BE-68BE-6C5B-E0C58E0B8763}"/>
              </a:ext>
            </a:extLst>
          </p:cNvPr>
          <p:cNvSpPr>
            <a:spLocks noGrp="1"/>
          </p:cNvSpPr>
          <p:nvPr>
            <p:ph type="body" sz="quarter" idx="10"/>
          </p:nvPr>
        </p:nvSpPr>
        <p:spPr>
          <a:xfrm>
            <a:off x="741737" y="3428999"/>
            <a:ext cx="3252040" cy="218374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7">
            <a:extLst>
              <a:ext uri="{FF2B5EF4-FFF2-40B4-BE49-F238E27FC236}">
                <a16:creationId xmlns:a16="http://schemas.microsoft.com/office/drawing/2014/main" id="{72675D52-4909-7DA8-55BE-2FCC3032344F}"/>
              </a:ext>
            </a:extLst>
          </p:cNvPr>
          <p:cNvSpPr>
            <a:spLocks noGrp="1"/>
          </p:cNvSpPr>
          <p:nvPr>
            <p:ph type="body" sz="quarter" idx="11"/>
          </p:nvPr>
        </p:nvSpPr>
        <p:spPr>
          <a:xfrm>
            <a:off x="4469979" y="3428998"/>
            <a:ext cx="3252040" cy="2329775"/>
          </a:xfrm>
        </p:spPr>
        <p:txBody>
          <a:bodyPr/>
          <a:lstStyle/>
          <a:p>
            <a:pPr lvl="0"/>
            <a:r>
              <a:rPr lang="en-US" dirty="0"/>
              <a:t>Click to edit Master text styles</a:t>
            </a:r>
          </a:p>
        </p:txBody>
      </p:sp>
      <p:sp>
        <p:nvSpPr>
          <p:cNvPr id="9" name="Text Placeholder 7">
            <a:extLst>
              <a:ext uri="{FF2B5EF4-FFF2-40B4-BE49-F238E27FC236}">
                <a16:creationId xmlns:a16="http://schemas.microsoft.com/office/drawing/2014/main" id="{3496F904-7484-5293-7FE9-7AAE60E3810D}"/>
              </a:ext>
            </a:extLst>
          </p:cNvPr>
          <p:cNvSpPr>
            <a:spLocks noGrp="1"/>
          </p:cNvSpPr>
          <p:nvPr>
            <p:ph type="body" sz="quarter" idx="12"/>
          </p:nvPr>
        </p:nvSpPr>
        <p:spPr>
          <a:xfrm>
            <a:off x="8198221" y="3428999"/>
            <a:ext cx="3252040" cy="21837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B6C50F44-D129-1650-84A4-C3D2BD701C63}"/>
              </a:ext>
            </a:extLst>
          </p:cNvPr>
          <p:cNvPicPr>
            <a:picLocks/>
          </p:cNvPicPr>
          <p:nvPr userDrawn="1"/>
        </p:nvPicPr>
        <p:blipFill rotWithShape="1">
          <a:blip r:embed="rId3"/>
          <a:srcRect t="86650" b="5234"/>
          <a:stretch/>
        </p:blipFill>
        <p:spPr>
          <a:xfrm flipH="1">
            <a:off x="-6" y="6631940"/>
            <a:ext cx="12192001" cy="228600"/>
          </a:xfrm>
          <a:prstGeom prst="rect">
            <a:avLst/>
          </a:prstGeom>
        </p:spPr>
      </p:pic>
    </p:spTree>
    <p:extLst>
      <p:ext uri="{BB962C8B-B14F-4D97-AF65-F5344CB8AC3E}">
        <p14:creationId xmlns:p14="http://schemas.microsoft.com/office/powerpoint/2010/main" val="1372038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ab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chor="ctr"/>
          <a:lstStyle>
            <a:lvl1pPr algn="ctr">
              <a:defRPr>
                <a:solidFill>
                  <a:srgbClr val="0965A4"/>
                </a:solidFill>
              </a:defRPr>
            </a:lvl1pPr>
          </a:lstStyle>
          <a:p>
            <a:r>
              <a:rPr lang="en-US" dirty="0"/>
              <a:t>Table Title</a:t>
            </a:r>
          </a:p>
        </p:txBody>
      </p:sp>
      <p:sp>
        <p:nvSpPr>
          <p:cNvPr id="8" name="Text Placeholder 7"/>
          <p:cNvSpPr>
            <a:spLocks noGrp="1"/>
          </p:cNvSpPr>
          <p:nvPr>
            <p:ph type="body" sz="quarter" idx="10" hasCustomPrompt="1"/>
          </p:nvPr>
        </p:nvSpPr>
        <p:spPr>
          <a:xfrm>
            <a:off x="473311" y="5272161"/>
            <a:ext cx="11258376" cy="914400"/>
          </a:xfrm>
        </p:spPr>
        <p:txBody>
          <a:bodyPr>
            <a:noAutofit/>
          </a:bodyPr>
          <a:lstStyle>
            <a:lvl1pPr marL="709613" indent="-1074738">
              <a:buNone/>
              <a:defRPr sz="1400" baseline="0">
                <a:solidFill>
                  <a:srgbClr val="10335A"/>
                </a:solidFill>
              </a:defRPr>
            </a:lvl1pPr>
            <a:lvl2pPr>
              <a:defRPr sz="1200"/>
            </a:lvl2pPr>
            <a:lvl3pPr>
              <a:defRPr sz="1200"/>
            </a:lvl3pPr>
            <a:lvl4pPr>
              <a:defRPr sz="1200"/>
            </a:lvl4pPr>
            <a:lvl5pPr>
              <a:defRPr sz="1200"/>
            </a:lvl5pPr>
          </a:lstStyle>
          <a:p>
            <a:pPr lvl="0"/>
            <a:r>
              <a:rPr lang="en-US" dirty="0"/>
              <a:t>Add Source and Notes here.</a:t>
            </a:r>
          </a:p>
        </p:txBody>
      </p:sp>
      <p:sp>
        <p:nvSpPr>
          <p:cNvPr id="10" name="Table Placeholder 9"/>
          <p:cNvSpPr>
            <a:spLocks noGrp="1"/>
          </p:cNvSpPr>
          <p:nvPr>
            <p:ph type="tbl" sz="quarter" idx="11"/>
          </p:nvPr>
        </p:nvSpPr>
        <p:spPr>
          <a:xfrm>
            <a:off x="473311" y="1045034"/>
            <a:ext cx="11258376" cy="4105469"/>
          </a:xfrm>
        </p:spPr>
        <p:txBody>
          <a:bodyPr/>
          <a:lstStyle>
            <a:lvl1pPr>
              <a:buNone/>
              <a:defRPr>
                <a:solidFill>
                  <a:srgbClr val="10335A"/>
                </a:solidFill>
              </a:defRPr>
            </a:lvl1pPr>
          </a:lstStyle>
          <a:p>
            <a:r>
              <a:rPr lang="en-US" dirty="0"/>
              <a:t>Click icon to add table</a:t>
            </a:r>
          </a:p>
        </p:txBody>
      </p:sp>
      <p:sp>
        <p:nvSpPr>
          <p:cNvPr id="7" name="TextBox 6"/>
          <p:cNvSpPr txBox="1"/>
          <p:nvPr userDrawn="1"/>
        </p:nvSpPr>
        <p:spPr>
          <a:xfrm>
            <a:off x="10972799" y="6374535"/>
            <a:ext cx="12192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rgbClr val="10335A"/>
                </a:solidFill>
                <a:latin typeface="+mn-lt"/>
                <a:cs typeface="Arial Black"/>
              </a:rPr>
              <a:pPr algn="ctr">
                <a:spcBef>
                  <a:spcPct val="20000"/>
                </a:spcBef>
              </a:pPr>
              <a:t>‹#›</a:t>
            </a:fld>
            <a:endParaRPr lang="en-US" sz="1200" b="0" dirty="0">
              <a:solidFill>
                <a:srgbClr val="10335A"/>
              </a:solidFill>
              <a:latin typeface="+mn-lt"/>
              <a:cs typeface="Arial Black"/>
            </a:endParaRPr>
          </a:p>
        </p:txBody>
      </p:sp>
      <p:cxnSp>
        <p:nvCxnSpPr>
          <p:cNvPr id="5" name="Straight Connector 4"/>
          <p:cNvCxnSpPr/>
          <p:nvPr userDrawn="1"/>
        </p:nvCxnSpPr>
        <p:spPr>
          <a:xfrm>
            <a:off x="0" y="922861"/>
            <a:ext cx="12192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 name="Picture 2" descr="Blue text on a black background&#10;&#10;Description automatically generated">
            <a:extLst>
              <a:ext uri="{FF2B5EF4-FFF2-40B4-BE49-F238E27FC236}">
                <a16:creationId xmlns:a16="http://schemas.microsoft.com/office/drawing/2014/main" id="{E084D74C-9BC8-5414-902E-0D031A165363}"/>
              </a:ext>
            </a:extLst>
          </p:cNvPr>
          <p:cNvPicPr>
            <a:picLocks noChangeAspect="1"/>
          </p:cNvPicPr>
          <p:nvPr userDrawn="1"/>
        </p:nvPicPr>
        <p:blipFill>
          <a:blip r:embed="rId2"/>
          <a:stretch>
            <a:fillRect/>
          </a:stretch>
        </p:blipFill>
        <p:spPr>
          <a:xfrm>
            <a:off x="322745" y="6000078"/>
            <a:ext cx="1300449" cy="640080"/>
          </a:xfrm>
          <a:prstGeom prst="rect">
            <a:avLst/>
          </a:prstGeom>
        </p:spPr>
      </p:pic>
      <p:pic>
        <p:nvPicPr>
          <p:cNvPr id="4" name="Picture 3">
            <a:extLst>
              <a:ext uri="{FF2B5EF4-FFF2-40B4-BE49-F238E27FC236}">
                <a16:creationId xmlns:a16="http://schemas.microsoft.com/office/drawing/2014/main" id="{72794055-7924-9BB1-E661-6708B5A4E7AE}"/>
              </a:ext>
            </a:extLst>
          </p:cNvPr>
          <p:cNvPicPr>
            <a:picLocks/>
          </p:cNvPicPr>
          <p:nvPr userDrawn="1"/>
        </p:nvPicPr>
        <p:blipFill rotWithShape="1">
          <a:blip r:embed="rId3"/>
          <a:srcRect t="86650" b="5234"/>
          <a:stretch/>
        </p:blipFill>
        <p:spPr>
          <a:xfrm flipH="1">
            <a:off x="-6" y="6631940"/>
            <a:ext cx="12192001" cy="228600"/>
          </a:xfrm>
          <a:prstGeom prst="rect">
            <a:avLst/>
          </a:prstGeom>
        </p:spPr>
      </p:pic>
    </p:spTree>
    <p:extLst>
      <p:ext uri="{BB962C8B-B14F-4D97-AF65-F5344CB8AC3E}">
        <p14:creationId xmlns:p14="http://schemas.microsoft.com/office/powerpoint/2010/main" val="337510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Figure or Char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chor="ctr"/>
          <a:lstStyle>
            <a:lvl1pPr algn="ctr">
              <a:defRPr>
                <a:solidFill>
                  <a:srgbClr val="0965A4"/>
                </a:solidFill>
              </a:defRPr>
            </a:lvl1pPr>
          </a:lstStyle>
          <a:p>
            <a:r>
              <a:rPr lang="en-US" dirty="0"/>
              <a:t>Figure or Chart Title</a:t>
            </a:r>
          </a:p>
        </p:txBody>
      </p:sp>
      <p:sp>
        <p:nvSpPr>
          <p:cNvPr id="5" name="Text Placeholder 7"/>
          <p:cNvSpPr>
            <a:spLocks noGrp="1"/>
          </p:cNvSpPr>
          <p:nvPr>
            <p:ph type="body" sz="quarter" idx="10"/>
          </p:nvPr>
        </p:nvSpPr>
        <p:spPr>
          <a:xfrm>
            <a:off x="473311" y="5272161"/>
            <a:ext cx="11258376" cy="914400"/>
          </a:xfrm>
        </p:spPr>
        <p:txBody>
          <a:bodyPr>
            <a:noAutofit/>
          </a:bodyPr>
          <a:lstStyle>
            <a:lvl1pPr marL="709613" indent="-1074738">
              <a:buNone/>
              <a:defRPr sz="1400" baseline="0">
                <a:solidFill>
                  <a:srgbClr val="10335A"/>
                </a:solidFill>
              </a:defRPr>
            </a:lvl1pPr>
            <a:lvl2pPr>
              <a:defRPr sz="1200"/>
            </a:lvl2pPr>
            <a:lvl3pPr>
              <a:defRPr sz="1200"/>
            </a:lvl3pPr>
            <a:lvl4pPr>
              <a:defRPr sz="1200"/>
            </a:lvl4pPr>
            <a:lvl5pPr>
              <a:defRPr sz="1200"/>
            </a:lvl5pPr>
          </a:lstStyle>
          <a:p>
            <a:pPr lvl="0"/>
            <a:r>
              <a:rPr lang="en-US"/>
              <a:t>Click to edit Master text styles</a:t>
            </a:r>
          </a:p>
        </p:txBody>
      </p:sp>
      <p:sp>
        <p:nvSpPr>
          <p:cNvPr id="7" name="Chart Placeholder 6"/>
          <p:cNvSpPr>
            <a:spLocks noGrp="1"/>
          </p:cNvSpPr>
          <p:nvPr>
            <p:ph type="chart" sz="quarter" idx="11"/>
          </p:nvPr>
        </p:nvSpPr>
        <p:spPr>
          <a:xfrm>
            <a:off x="473311" y="1035703"/>
            <a:ext cx="11258376" cy="4124131"/>
          </a:xfrm>
          <a:prstGeom prst="roundRect">
            <a:avLst>
              <a:gd name="adj" fmla="val 0"/>
            </a:avLst>
          </a:prstGeom>
        </p:spPr>
        <p:txBody>
          <a:bodyPr/>
          <a:lstStyle>
            <a:lvl1pPr>
              <a:buNone/>
              <a:defRPr>
                <a:solidFill>
                  <a:srgbClr val="10335A"/>
                </a:solidFill>
              </a:defRPr>
            </a:lvl1pPr>
          </a:lstStyle>
          <a:p>
            <a:r>
              <a:rPr lang="en-US" dirty="0"/>
              <a:t>Click icon to add chart</a:t>
            </a:r>
          </a:p>
        </p:txBody>
      </p:sp>
      <p:sp>
        <p:nvSpPr>
          <p:cNvPr id="8" name="TextBox 7"/>
          <p:cNvSpPr txBox="1"/>
          <p:nvPr userDrawn="1"/>
        </p:nvSpPr>
        <p:spPr>
          <a:xfrm>
            <a:off x="10972800" y="6377940"/>
            <a:ext cx="12192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rgbClr val="10335A"/>
                </a:solidFill>
                <a:latin typeface="+mn-lt"/>
                <a:cs typeface="Arial Black"/>
              </a:rPr>
              <a:pPr algn="ctr">
                <a:spcBef>
                  <a:spcPct val="20000"/>
                </a:spcBef>
              </a:pPr>
              <a:t>‹#›</a:t>
            </a:fld>
            <a:endParaRPr lang="en-US" sz="1200" b="0" dirty="0">
              <a:solidFill>
                <a:srgbClr val="10335A"/>
              </a:solidFill>
              <a:latin typeface="+mn-lt"/>
              <a:cs typeface="Arial Black"/>
            </a:endParaRPr>
          </a:p>
        </p:txBody>
      </p:sp>
      <p:cxnSp>
        <p:nvCxnSpPr>
          <p:cNvPr id="10" name="Straight Connector 9"/>
          <p:cNvCxnSpPr/>
          <p:nvPr userDrawn="1"/>
        </p:nvCxnSpPr>
        <p:spPr>
          <a:xfrm>
            <a:off x="0" y="922861"/>
            <a:ext cx="12192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6" name="Picture 5" descr="Blue text on a black background&#10;&#10;Description automatically generated">
            <a:extLst>
              <a:ext uri="{FF2B5EF4-FFF2-40B4-BE49-F238E27FC236}">
                <a16:creationId xmlns:a16="http://schemas.microsoft.com/office/drawing/2014/main" id="{1FE0221E-47FD-DB71-4B2E-2ABF2686BADC}"/>
              </a:ext>
            </a:extLst>
          </p:cNvPr>
          <p:cNvPicPr>
            <a:picLocks noChangeAspect="1"/>
          </p:cNvPicPr>
          <p:nvPr userDrawn="1"/>
        </p:nvPicPr>
        <p:blipFill>
          <a:blip r:embed="rId2"/>
          <a:stretch>
            <a:fillRect/>
          </a:stretch>
        </p:blipFill>
        <p:spPr>
          <a:xfrm>
            <a:off x="312791" y="6000078"/>
            <a:ext cx="1300449" cy="640080"/>
          </a:xfrm>
          <a:prstGeom prst="rect">
            <a:avLst/>
          </a:prstGeom>
        </p:spPr>
      </p:pic>
      <p:pic>
        <p:nvPicPr>
          <p:cNvPr id="3" name="Picture 2">
            <a:extLst>
              <a:ext uri="{FF2B5EF4-FFF2-40B4-BE49-F238E27FC236}">
                <a16:creationId xmlns:a16="http://schemas.microsoft.com/office/drawing/2014/main" id="{2CE1F0EB-C86C-5BF2-07A3-2FA0B6BAF1EC}"/>
              </a:ext>
            </a:extLst>
          </p:cNvPr>
          <p:cNvPicPr>
            <a:picLocks/>
          </p:cNvPicPr>
          <p:nvPr userDrawn="1"/>
        </p:nvPicPr>
        <p:blipFill rotWithShape="1">
          <a:blip r:embed="rId3"/>
          <a:srcRect t="86650" b="5234"/>
          <a:stretch/>
        </p:blipFill>
        <p:spPr>
          <a:xfrm flipH="1">
            <a:off x="-6" y="6631940"/>
            <a:ext cx="12192001" cy="228600"/>
          </a:xfrm>
          <a:prstGeom prst="rect">
            <a:avLst/>
          </a:prstGeom>
        </p:spPr>
      </p:pic>
    </p:spTree>
    <p:extLst>
      <p:ext uri="{BB962C8B-B14F-4D97-AF65-F5344CB8AC3E}">
        <p14:creationId xmlns:p14="http://schemas.microsoft.com/office/powerpoint/2010/main" val="2655450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9493" y="274643"/>
            <a:ext cx="11566416" cy="648223"/>
          </a:xfrm>
          <a:prstGeom prst="rect">
            <a:avLst/>
          </a:prstGeom>
          <a:ln>
            <a:noFill/>
          </a:ln>
        </p:spPr>
        <p:txBody>
          <a:bodyPr vert="horz" lIns="0" tIns="0" rIns="0" bIns="0" rtlCol="0" anchor="ctr" anchorCtr="0">
            <a:normAutofit/>
          </a:bodyPr>
          <a:lstStyle/>
          <a:p>
            <a:r>
              <a:rPr lang="en-US" dirty="0"/>
              <a:t>Click to edit Master title style</a:t>
            </a:r>
          </a:p>
        </p:txBody>
      </p:sp>
      <p:sp>
        <p:nvSpPr>
          <p:cNvPr id="3" name="Text Placeholder 2"/>
          <p:cNvSpPr>
            <a:spLocks noGrp="1"/>
          </p:cNvSpPr>
          <p:nvPr>
            <p:ph type="body" idx="1"/>
          </p:nvPr>
        </p:nvSpPr>
        <p:spPr>
          <a:xfrm>
            <a:off x="609600" y="1176872"/>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28680119"/>
      </p:ext>
    </p:extLst>
  </p:cSld>
  <p:clrMap bg1="lt1" tx1="dk1" bg2="lt2" tx2="dk2" accent1="accent1" accent2="accent2" accent3="accent3" accent4="accent4" accent5="accent5" accent6="accent6" hlink="hlink" folHlink="folHlink"/>
  <p:sldLayoutIdLst>
    <p:sldLayoutId id="2147483685" r:id="rId1"/>
    <p:sldLayoutId id="2147483687" r:id="rId2"/>
    <p:sldLayoutId id="2147483693" r:id="rId3"/>
    <p:sldLayoutId id="2147483689" r:id="rId4"/>
    <p:sldLayoutId id="2147483696" r:id="rId5"/>
    <p:sldLayoutId id="2147483695" r:id="rId6"/>
    <p:sldLayoutId id="2147483697" r:id="rId7"/>
    <p:sldLayoutId id="2147483690" r:id="rId8"/>
    <p:sldLayoutId id="2147483691" r:id="rId9"/>
    <p:sldLayoutId id="2147483692" r:id="rId10"/>
    <p:sldLayoutId id="2147483694" r:id="rId11"/>
  </p:sldLayoutIdLst>
  <p:hf hdr="0" ftr="0" dt="0"/>
  <p:txStyles>
    <p:titleStyle>
      <a:lvl1pPr algn="ctr" defTabSz="457200" rtl="0" eaLnBrk="1" latinLnBrk="0" hangingPunct="1">
        <a:spcBef>
          <a:spcPct val="0"/>
        </a:spcBef>
        <a:buNone/>
        <a:defRPr sz="2800" kern="1200">
          <a:solidFill>
            <a:srgbClr val="0965A4"/>
          </a:solidFill>
          <a:latin typeface="Arial Black"/>
          <a:ea typeface="+mj-ea"/>
          <a:cs typeface="Arial Black"/>
        </a:defRPr>
      </a:lvl1pPr>
    </p:titleStyle>
    <p:bodyStyle>
      <a:lvl1pPr marL="342900" indent="-342900" algn="l" defTabSz="457200" rtl="0" eaLnBrk="1" latinLnBrk="0" hangingPunct="1">
        <a:spcBef>
          <a:spcPct val="20000"/>
        </a:spcBef>
        <a:buClr>
          <a:srgbClr val="EF8522"/>
        </a:buClr>
        <a:buFont typeface="Arial"/>
        <a:buChar char="•"/>
        <a:defRPr sz="3200" kern="1200">
          <a:solidFill>
            <a:srgbClr val="09294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092941"/>
          </a:solidFill>
          <a:latin typeface="+mn-lt"/>
          <a:ea typeface="+mn-ea"/>
          <a:cs typeface="+mn-cs"/>
        </a:defRPr>
      </a:lvl2pPr>
      <a:lvl3pPr marL="1143000" indent="-228600" algn="l" defTabSz="457200" rtl="0" eaLnBrk="1" latinLnBrk="0" hangingPunct="1">
        <a:spcBef>
          <a:spcPct val="20000"/>
        </a:spcBef>
        <a:buClr>
          <a:srgbClr val="EF8522"/>
        </a:buClr>
        <a:buFont typeface="Arial"/>
        <a:buChar char="•"/>
        <a:defRPr sz="2400" kern="1200">
          <a:solidFill>
            <a:srgbClr val="09294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09294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18/10/relationships/comments" Target="../comments/modernComment_182_82C0C7DD.xml"/><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3" Type="http://schemas.microsoft.com/office/2018/10/relationships/comments" Target="../comments/modernComment_18C_319165C3.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microsoft.com/office/2018/10/relationships/comments" Target="../comments/modernComment_18D_78EBD535.xml"/><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mailto:PREPPerformanceMeasures@mathematica-mpr.com"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hyperlink" Target="mailto:REPPerformanceMeasures@mathematica-mpr.com" TargetMode="Externa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60943" y="1865636"/>
            <a:ext cx="7112639" cy="824542"/>
          </a:xfrm>
        </p:spPr>
        <p:txBody>
          <a:bodyPr>
            <a:normAutofit/>
          </a:bodyPr>
          <a:lstStyle/>
          <a:p>
            <a:r>
              <a:rPr lang="en-US" dirty="0"/>
              <a:t>Revising PREP Performance Measures Participant Entry and Exit Surveys</a:t>
            </a:r>
          </a:p>
        </p:txBody>
      </p:sp>
      <p:sp>
        <p:nvSpPr>
          <p:cNvPr id="3" name="Subtitle 2"/>
          <p:cNvSpPr>
            <a:spLocks noGrp="1"/>
          </p:cNvSpPr>
          <p:nvPr>
            <p:ph type="subTitle" idx="1"/>
          </p:nvPr>
        </p:nvSpPr>
        <p:spPr/>
        <p:txBody>
          <a:bodyPr>
            <a:normAutofit/>
          </a:bodyPr>
          <a:lstStyle/>
          <a:p>
            <a:r>
              <a:rPr lang="en-US" dirty="0"/>
              <a:t>September ##, 2024</a:t>
            </a:r>
          </a:p>
        </p:txBody>
      </p:sp>
      <p:sp>
        <p:nvSpPr>
          <p:cNvPr id="4" name="Text Placeholder 3"/>
          <p:cNvSpPr>
            <a:spLocks noGrp="1"/>
          </p:cNvSpPr>
          <p:nvPr>
            <p:ph type="body" sz="quarter" idx="10"/>
          </p:nvPr>
        </p:nvSpPr>
        <p:spPr>
          <a:xfrm>
            <a:off x="3779055" y="2861226"/>
            <a:ext cx="6538651" cy="739605"/>
          </a:xfrm>
        </p:spPr>
        <p:txBody>
          <a:bodyPr/>
          <a:lstStyle/>
          <a:p>
            <a:r>
              <a:rPr lang="en-US" sz="2400" dirty="0"/>
              <a:t>[PREIS/Tribal/Competitive/State PREP] Listening Session</a:t>
            </a:r>
          </a:p>
        </p:txBody>
      </p:sp>
      <p:sp>
        <p:nvSpPr>
          <p:cNvPr id="5" name="Text Placeholder 4"/>
          <p:cNvSpPr>
            <a:spLocks noGrp="1"/>
          </p:cNvSpPr>
          <p:nvPr>
            <p:ph type="body" sz="quarter" idx="11"/>
          </p:nvPr>
        </p:nvSpPr>
        <p:spPr/>
        <p:txBody>
          <a:bodyPr>
            <a:normAutofit/>
          </a:bodyPr>
          <a:lstStyle/>
          <a:p>
            <a:r>
              <a:rPr lang="en-US" sz="1800" dirty="0">
                <a:solidFill>
                  <a:srgbClr val="10335A"/>
                </a:solidFill>
              </a:rPr>
              <a:t>Lara Hulsey  •  Tressa Stapleton •  Sydney Summers-Knight</a:t>
            </a:r>
          </a:p>
        </p:txBody>
      </p:sp>
      <p:sp>
        <p:nvSpPr>
          <p:cNvPr id="6" name="Text Placeholder 5"/>
          <p:cNvSpPr>
            <a:spLocks noGrp="1"/>
          </p:cNvSpPr>
          <p:nvPr>
            <p:ph type="body" sz="quarter" idx="12"/>
          </p:nvPr>
        </p:nvSpPr>
        <p:spPr/>
        <p:txBody>
          <a:bodyPr/>
          <a:lstStyle/>
          <a:p>
            <a:r>
              <a:rPr lang="en-US" dirty="0"/>
              <a:t>Presented by Mathematica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FADE7-1786-A213-2768-8F3713E930E4}"/>
              </a:ext>
            </a:extLst>
          </p:cNvPr>
          <p:cNvSpPr>
            <a:spLocks noGrp="1"/>
          </p:cNvSpPr>
          <p:nvPr>
            <p:ph type="title"/>
          </p:nvPr>
        </p:nvSpPr>
        <p:spPr/>
        <p:txBody>
          <a:bodyPr>
            <a:normAutofit fontScale="90000"/>
          </a:bodyPr>
          <a:lstStyle/>
          <a:p>
            <a:r>
              <a:rPr lang="en-US" dirty="0"/>
              <a:t>P</a:t>
            </a:r>
            <a:r>
              <a:rPr lang="en-US" sz="2800" dirty="0"/>
              <a:t>articipant Characteristics </a:t>
            </a:r>
            <a:br>
              <a:rPr lang="en-US" sz="2800" dirty="0"/>
            </a:br>
            <a:r>
              <a:rPr lang="en-US" sz="2800" dirty="0">
                <a:latin typeface="Arial Black" panose="020B0A04020102020204" pitchFamily="34" charset="0"/>
              </a:rPr>
              <a:t>(</a:t>
            </a:r>
            <a:r>
              <a:rPr lang="en-US" sz="2800" dirty="0">
                <a:latin typeface="Arial Black" panose="020B0A04020102020204" pitchFamily="34" charset="0"/>
                <a:cs typeface="Arial" panose="020B0604020202020204" pitchFamily="34" charset="0"/>
              </a:rPr>
              <a:t>Entry and Exit Survey Questions 1-7)</a:t>
            </a:r>
            <a:endParaRPr lang="en-US" dirty="0"/>
          </a:p>
        </p:txBody>
      </p:sp>
      <p:sp>
        <p:nvSpPr>
          <p:cNvPr id="3" name="Text Placeholder 2">
            <a:extLst>
              <a:ext uri="{FF2B5EF4-FFF2-40B4-BE49-F238E27FC236}">
                <a16:creationId xmlns:a16="http://schemas.microsoft.com/office/drawing/2014/main" id="{8D436D8D-0DCF-1042-68B4-BFB2AB7F443A}"/>
              </a:ext>
            </a:extLst>
          </p:cNvPr>
          <p:cNvSpPr>
            <a:spLocks noGrp="1"/>
          </p:cNvSpPr>
          <p:nvPr>
            <p:ph type="body" sz="quarter" idx="11"/>
          </p:nvPr>
        </p:nvSpPr>
        <p:spPr>
          <a:xfrm>
            <a:off x="1770146" y="1158240"/>
            <a:ext cx="9582216" cy="5471160"/>
          </a:xfrm>
        </p:spPr>
        <p:txBody>
          <a:bodyPr>
            <a:noAutofit/>
          </a:bodyPr>
          <a:lstStyle/>
          <a:p>
            <a:pPr marL="0" indent="0" defTabSz="457200">
              <a:spcAft>
                <a:spcPts val="1200"/>
              </a:spcAft>
              <a:buNone/>
            </a:pPr>
            <a:r>
              <a:rPr lang="en-US" sz="2600" dirty="0">
                <a:latin typeface="Arial"/>
                <a:cs typeface="Arial"/>
              </a:rPr>
              <a:t>Purpose:</a:t>
            </a:r>
            <a:r>
              <a:rPr lang="en-US" sz="2800" dirty="0">
                <a:solidFill>
                  <a:prstClr val="black"/>
                </a:solidFill>
                <a:latin typeface="Arial" panose="020B0604020202020204" pitchFamily="34" charset="0"/>
                <a:cs typeface="Arial" panose="020B0604020202020204" pitchFamily="34" charset="0"/>
              </a:rPr>
              <a:t> </a:t>
            </a:r>
            <a:r>
              <a:rPr lang="en-US" sz="2600" dirty="0">
                <a:latin typeface="Arial" panose="020B0604020202020204" pitchFamily="34" charset="0"/>
                <a:cs typeface="Arial" panose="020B0604020202020204" pitchFamily="34" charset="0"/>
              </a:rPr>
              <a:t>To obtain data on the characteristics of the youth who receive PREP programming</a:t>
            </a:r>
            <a:endParaRPr lang="en-US" sz="2600" dirty="0">
              <a:latin typeface="Arial"/>
              <a:cs typeface="Arial"/>
            </a:endParaRPr>
          </a:p>
          <a:p>
            <a:pPr marL="342900" indent="-342900">
              <a:lnSpc>
                <a:spcPct val="110000"/>
              </a:lnSpc>
              <a:spcBef>
                <a:spcPts val="300"/>
              </a:spcBef>
              <a:spcAft>
                <a:spcPts val="0"/>
              </a:spcAft>
              <a:buFont typeface="Arial" panose="020B0604020202020204" pitchFamily="34" charset="0"/>
              <a:buChar char="•"/>
            </a:pPr>
            <a:r>
              <a:rPr lang="en-US" sz="2600" dirty="0">
                <a:latin typeface="Arial" panose="020B0604020202020204" pitchFamily="34" charset="0"/>
                <a:cs typeface="Arial" panose="020B0604020202020204" pitchFamily="34" charset="0"/>
              </a:rPr>
              <a:t>Age</a:t>
            </a:r>
          </a:p>
          <a:p>
            <a:pPr marL="342900" indent="-342900">
              <a:lnSpc>
                <a:spcPct val="110000"/>
              </a:lnSpc>
              <a:spcBef>
                <a:spcPts val="300"/>
              </a:spcBef>
              <a:spcAft>
                <a:spcPts val="0"/>
              </a:spcAft>
              <a:buFont typeface="Arial" panose="020B0604020202020204" pitchFamily="34" charset="0"/>
              <a:buChar char="•"/>
            </a:pPr>
            <a:r>
              <a:rPr lang="en-US" sz="2600" dirty="0">
                <a:latin typeface="Arial" panose="020B0604020202020204" pitchFamily="34" charset="0"/>
                <a:cs typeface="Arial" panose="020B0604020202020204" pitchFamily="34" charset="0"/>
              </a:rPr>
              <a:t>Grade </a:t>
            </a:r>
          </a:p>
          <a:p>
            <a:pPr marL="342900" indent="-342900">
              <a:lnSpc>
                <a:spcPct val="110000"/>
              </a:lnSpc>
              <a:spcBef>
                <a:spcPts val="300"/>
              </a:spcBef>
              <a:spcAft>
                <a:spcPts val="0"/>
              </a:spcAft>
              <a:buFont typeface="Arial" panose="020B0604020202020204" pitchFamily="34" charset="0"/>
              <a:buChar char="•"/>
            </a:pPr>
            <a:r>
              <a:rPr lang="en-US" sz="2600" dirty="0">
                <a:latin typeface="Arial" panose="020B0604020202020204" pitchFamily="34" charset="0"/>
                <a:cs typeface="Arial" panose="020B0604020202020204" pitchFamily="34" charset="0"/>
              </a:rPr>
              <a:t>Language(s) spoken at home or with family </a:t>
            </a:r>
          </a:p>
          <a:p>
            <a:pPr marL="342900" indent="-342900">
              <a:lnSpc>
                <a:spcPct val="110000"/>
              </a:lnSpc>
              <a:spcBef>
                <a:spcPts val="300"/>
              </a:spcBef>
              <a:spcAft>
                <a:spcPts val="0"/>
              </a:spcAft>
              <a:buFont typeface="Arial" panose="020B0604020202020204" pitchFamily="34" charset="0"/>
              <a:buChar char="•"/>
            </a:pPr>
            <a:r>
              <a:rPr lang="en-US" sz="2600" dirty="0">
                <a:latin typeface="Arial" panose="020B0604020202020204" pitchFamily="34" charset="0"/>
                <a:cs typeface="Arial" panose="020B0604020202020204" pitchFamily="34" charset="0"/>
              </a:rPr>
              <a:t>Hispanic/Latino ethnicity </a:t>
            </a:r>
          </a:p>
          <a:p>
            <a:pPr marL="342900" indent="-342900">
              <a:lnSpc>
                <a:spcPct val="110000"/>
              </a:lnSpc>
              <a:spcBef>
                <a:spcPts val="300"/>
              </a:spcBef>
              <a:spcAft>
                <a:spcPts val="0"/>
              </a:spcAft>
              <a:buFont typeface="Arial" panose="020B0604020202020204" pitchFamily="34" charset="0"/>
              <a:buChar char="•"/>
            </a:pPr>
            <a:r>
              <a:rPr lang="en-US" sz="2600" dirty="0">
                <a:latin typeface="Arial" panose="020B0604020202020204" pitchFamily="34" charset="0"/>
                <a:cs typeface="Arial" panose="020B0604020202020204" pitchFamily="34" charset="0"/>
              </a:rPr>
              <a:t>Race</a:t>
            </a:r>
          </a:p>
          <a:p>
            <a:pPr marL="342900" indent="-342900">
              <a:lnSpc>
                <a:spcPct val="110000"/>
              </a:lnSpc>
              <a:spcBef>
                <a:spcPts val="300"/>
              </a:spcBef>
              <a:spcAft>
                <a:spcPts val="0"/>
              </a:spcAft>
              <a:buFont typeface="Arial" panose="020B0604020202020204" pitchFamily="34" charset="0"/>
              <a:buChar char="•"/>
            </a:pPr>
            <a:r>
              <a:rPr lang="en-US" sz="2600" dirty="0">
                <a:latin typeface="Arial" panose="020B0604020202020204" pitchFamily="34" charset="0"/>
                <a:cs typeface="Arial" panose="020B0604020202020204" pitchFamily="34" charset="0"/>
              </a:rPr>
              <a:t>Sex </a:t>
            </a:r>
          </a:p>
          <a:p>
            <a:pPr marL="342900" indent="-342900">
              <a:lnSpc>
                <a:spcPct val="110000"/>
              </a:lnSpc>
              <a:spcBef>
                <a:spcPts val="300"/>
              </a:spcBef>
              <a:spcAft>
                <a:spcPts val="0"/>
              </a:spcAft>
              <a:buFont typeface="Arial" panose="020B0604020202020204" pitchFamily="34" charset="0"/>
              <a:buChar char="•"/>
            </a:pPr>
            <a:r>
              <a:rPr lang="en-US" sz="2600" dirty="0">
                <a:latin typeface="Arial" panose="020B0604020202020204" pitchFamily="34" charset="0"/>
                <a:cs typeface="Arial" panose="020B0604020202020204" pitchFamily="34" charset="0"/>
              </a:rPr>
              <a:t>Living situation</a:t>
            </a:r>
          </a:p>
          <a:p>
            <a:pPr marL="338138" indent="-338138">
              <a:spcAft>
                <a:spcPts val="800"/>
              </a:spcAft>
              <a:buClr>
                <a:schemeClr val="accent1">
                  <a:lumMod val="75000"/>
                </a:schemeClr>
              </a:buClr>
            </a:pPr>
            <a:endParaRPr lang="en-US" sz="2600" dirty="0"/>
          </a:p>
        </p:txBody>
      </p:sp>
    </p:spTree>
    <p:extLst>
      <p:ext uri="{BB962C8B-B14F-4D97-AF65-F5344CB8AC3E}">
        <p14:creationId xmlns:p14="http://schemas.microsoft.com/office/powerpoint/2010/main" val="1684312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8C2E-FB29-4215-29DD-EB15421E5838}"/>
              </a:ext>
            </a:extLst>
          </p:cNvPr>
          <p:cNvSpPr>
            <a:spLocks noGrp="1"/>
          </p:cNvSpPr>
          <p:nvPr>
            <p:ph type="title"/>
          </p:nvPr>
        </p:nvSpPr>
        <p:spPr/>
        <p:txBody>
          <a:bodyPr>
            <a:normAutofit/>
          </a:bodyPr>
          <a:lstStyle/>
          <a:p>
            <a:r>
              <a:rPr lang="en-US" dirty="0"/>
              <a:t>Age (Survey Question 1)</a:t>
            </a:r>
          </a:p>
        </p:txBody>
      </p:sp>
      <p:sp>
        <p:nvSpPr>
          <p:cNvPr id="3" name="Text Placeholder 2">
            <a:extLst>
              <a:ext uri="{FF2B5EF4-FFF2-40B4-BE49-F238E27FC236}">
                <a16:creationId xmlns:a16="http://schemas.microsoft.com/office/drawing/2014/main" id="{6FD76F6B-9E6C-94C4-01F1-3D8C04600FF4}"/>
              </a:ext>
            </a:extLst>
          </p:cNvPr>
          <p:cNvSpPr>
            <a:spLocks noGrp="1"/>
          </p:cNvSpPr>
          <p:nvPr>
            <p:ph type="body" sz="quarter" idx="11"/>
          </p:nvPr>
        </p:nvSpPr>
        <p:spPr>
          <a:xfrm>
            <a:off x="1371600" y="1409700"/>
            <a:ext cx="4488180" cy="3333750"/>
          </a:xfrm>
        </p:spPr>
        <p:txBody>
          <a:bodyPr>
            <a:normAutofit lnSpcReduction="10000"/>
          </a:bodyPr>
          <a:lstStyle/>
          <a:p>
            <a:pPr marL="288925" indent="-288925">
              <a:buClr>
                <a:schemeClr val="accent1">
                  <a:lumMod val="75000"/>
                </a:schemeClr>
              </a:buClr>
            </a:pPr>
            <a:r>
              <a:rPr lang="en-US" b="0" dirty="0">
                <a:latin typeface="+mj-lt"/>
              </a:rPr>
              <a:t>Question/instructions:</a:t>
            </a:r>
            <a:endParaRPr lang="en-US" dirty="0">
              <a:latin typeface="+mj-lt"/>
            </a:endParaRPr>
          </a:p>
          <a:p>
            <a:pPr marL="228600" lvl="1" indent="0">
              <a:spcAft>
                <a:spcPts val="600"/>
              </a:spcAft>
              <a:buNone/>
              <a:defRPr/>
            </a:pPr>
            <a:r>
              <a:rPr lang="en-US" sz="2200" b="1" dirty="0">
                <a:latin typeface="Arial" panose="020B0604020202020204" pitchFamily="34" charset="0"/>
                <a:cs typeface="Arial" panose="020B0604020202020204" pitchFamily="34" charset="0"/>
              </a:rPr>
              <a:t>	</a:t>
            </a:r>
            <a:r>
              <a:rPr lang="en-US" sz="2400" b="1" dirty="0">
                <a:solidFill>
                  <a:schemeClr val="tx1"/>
                </a:solidFill>
                <a:latin typeface="Arial" panose="020B0604020202020204" pitchFamily="34" charset="0"/>
                <a:cs typeface="Arial" panose="020B0604020202020204" pitchFamily="34" charset="0"/>
              </a:rPr>
              <a:t>How old are you? </a:t>
            </a:r>
          </a:p>
          <a:p>
            <a:pPr marL="228600" lvl="1" indent="0">
              <a:spcAft>
                <a:spcPts val="600"/>
              </a:spcAft>
              <a:buNone/>
              <a:defRPr/>
            </a:pPr>
            <a:r>
              <a:rPr lang="en-US" sz="2400" dirty="0">
                <a:solidFill>
                  <a:schemeClr val="tx1"/>
                </a:solidFill>
                <a:latin typeface="Arial" panose="020B0604020202020204" pitchFamily="34" charset="0"/>
                <a:cs typeface="Arial" panose="020B0604020202020204" pitchFamily="34" charset="0"/>
              </a:rPr>
              <a:t>	</a:t>
            </a:r>
            <a:r>
              <a:rPr lang="en-US" sz="2200" b="0" dirty="0">
                <a:solidFill>
                  <a:schemeClr val="tx1"/>
                </a:solidFill>
                <a:latin typeface="Arial" panose="020B0604020202020204" pitchFamily="34" charset="0"/>
                <a:cs typeface="Arial" panose="020B0604020202020204" pitchFamily="34" charset="0"/>
              </a:rPr>
              <a:t>MARK ONLY ONE ANSWER</a:t>
            </a:r>
          </a:p>
          <a:p>
            <a:pPr marL="228600" lvl="1" indent="0">
              <a:spcAft>
                <a:spcPts val="600"/>
              </a:spcAft>
              <a:buNone/>
              <a:defRPr/>
            </a:pPr>
            <a:endParaRPr kumimoji="0" lang="en-US" sz="2200"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endParaRPr>
          </a:p>
          <a:p>
            <a:pPr marL="342900" indent="-342900">
              <a:spcBef>
                <a:spcPts val="1200"/>
              </a:spcBef>
              <a:spcAft>
                <a:spcPts val="600"/>
              </a:spcAft>
              <a:buFont typeface="Arial" panose="020B0604020202020204" pitchFamily="34" charset="0"/>
              <a:buChar char="•"/>
              <a:defRPr/>
            </a:pPr>
            <a:r>
              <a:rPr lang="en-US" b="0" dirty="0">
                <a:latin typeface="+mj-lt"/>
              </a:rPr>
              <a:t>Response options:</a:t>
            </a:r>
          </a:p>
          <a:p>
            <a:pPr marL="228600" lvl="1" indent="0">
              <a:spcAft>
                <a:spcPts val="600"/>
              </a:spcAft>
              <a:buNone/>
              <a:defRPr/>
            </a:pPr>
            <a:r>
              <a:rPr kumimoji="0" lang="en-US" sz="2200" b="1" i="1" u="none" strike="noStrike" kern="1200" cap="none" spc="0" normalizeH="0" baseline="0" noProof="0" dirty="0">
                <a:ln>
                  <a:noFill/>
                </a:ln>
                <a:effectLst/>
                <a:uLnTx/>
                <a:uFillTx/>
                <a:latin typeface="Arial" panose="020B0604020202020204" pitchFamily="34" charset="0"/>
                <a:ea typeface="Arial" charset="0"/>
                <a:cs typeface="Arial" panose="020B0604020202020204" pitchFamily="34" charset="0"/>
              </a:rPr>
              <a:t>	</a:t>
            </a:r>
            <a:r>
              <a:rPr kumimoji="0" lang="en-US" sz="2400" b="1" i="1" u="none" strike="noStrike" kern="1200" cap="none" spc="0" normalizeH="0" baseline="0" noProof="0" dirty="0">
                <a:ln>
                  <a:noFill/>
                </a:ln>
                <a:effectLst/>
                <a:uLnTx/>
                <a:uFillTx/>
                <a:latin typeface="Arial" panose="020B0604020202020204" pitchFamily="34" charset="0"/>
                <a:ea typeface="Arial" charset="0"/>
                <a:cs typeface="Arial" panose="020B0604020202020204" pitchFamily="34" charset="0"/>
              </a:rPr>
              <a:t>Middle school version </a:t>
            </a:r>
          </a:p>
          <a:p>
            <a:pPr marL="800100" lvl="1" indent="-342900">
              <a:spcAft>
                <a:spcPts val="300"/>
              </a:spcAft>
              <a:buFont typeface="Arial" panose="020B0604020202020204" pitchFamily="34" charset="0"/>
              <a:buChar char="•"/>
              <a:defRPr/>
            </a:pPr>
            <a:r>
              <a:rPr kumimoji="0" lang="en-US" sz="240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rPr>
              <a:t>10-16 </a:t>
            </a:r>
            <a:endParaRPr lang="en-US" sz="2300" dirty="0"/>
          </a:p>
        </p:txBody>
      </p:sp>
      <p:sp>
        <p:nvSpPr>
          <p:cNvPr id="4" name="Text Placeholder 2">
            <a:extLst>
              <a:ext uri="{FF2B5EF4-FFF2-40B4-BE49-F238E27FC236}">
                <a16:creationId xmlns:a16="http://schemas.microsoft.com/office/drawing/2014/main" id="{913C1356-1D28-AD06-EF70-5EBB52E251C7}"/>
              </a:ext>
            </a:extLst>
          </p:cNvPr>
          <p:cNvSpPr txBox="1">
            <a:spLocks/>
          </p:cNvSpPr>
          <p:nvPr/>
        </p:nvSpPr>
        <p:spPr>
          <a:xfrm>
            <a:off x="5905503" y="3726180"/>
            <a:ext cx="5086347" cy="1017270"/>
          </a:xfrm>
          <a:prstGeom prst="rect">
            <a:avLst/>
          </a:prstGeom>
          <a:ln>
            <a:noFill/>
          </a:ln>
        </p:spPr>
        <p:txBody>
          <a:bodyPr vert="horz" lIns="91440" tIns="45720" rIns="91440" bIns="45720" rtlCol="0">
            <a:normAutofit/>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chemeClr val="accent1">
                  <a:lumMod val="75000"/>
                </a:schemeClr>
              </a:buClr>
              <a:buNone/>
            </a:pPr>
            <a:r>
              <a:rPr lang="en-US" sz="2400" i="1" dirty="0">
                <a:latin typeface="Arial" panose="020B0604020202020204" pitchFamily="34" charset="0"/>
                <a:ea typeface="Arial" charset="0"/>
                <a:cs typeface="Arial" panose="020B0604020202020204" pitchFamily="34" charset="0"/>
              </a:rPr>
              <a:t>High and older</a:t>
            </a:r>
            <a:r>
              <a:rPr kumimoji="0" lang="en-US" sz="2400" b="1" i="1" u="none" strike="noStrike" kern="1200" cap="none" spc="0" normalizeH="0" baseline="0" noProof="0" dirty="0">
                <a:ln>
                  <a:noFill/>
                </a:ln>
                <a:effectLst/>
                <a:uLnTx/>
                <a:uFillTx/>
                <a:latin typeface="Arial" panose="020B0604020202020204" pitchFamily="34" charset="0"/>
                <a:ea typeface="Arial" charset="0"/>
                <a:cs typeface="Arial" panose="020B0604020202020204" pitchFamily="34" charset="0"/>
              </a:rPr>
              <a:t> version </a:t>
            </a:r>
          </a:p>
          <a:p>
            <a:pPr marL="800100" lvl="1" indent="-342900">
              <a:spcAft>
                <a:spcPts val="300"/>
              </a:spcAft>
              <a:buFont typeface="Arial" panose="020B0604020202020204" pitchFamily="34" charset="0"/>
              <a:buChar char="•"/>
              <a:defRPr/>
            </a:pPr>
            <a:r>
              <a:rPr kumimoji="0" lang="en-US" sz="240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rPr>
              <a:t>10-21 </a:t>
            </a:r>
            <a:endParaRPr lang="en-US" sz="2300" dirty="0"/>
          </a:p>
        </p:txBody>
      </p:sp>
    </p:spTree>
    <p:extLst>
      <p:ext uri="{BB962C8B-B14F-4D97-AF65-F5344CB8AC3E}">
        <p14:creationId xmlns:p14="http://schemas.microsoft.com/office/powerpoint/2010/main" val="971265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8C2E-FB29-4215-29DD-EB15421E5838}"/>
              </a:ext>
            </a:extLst>
          </p:cNvPr>
          <p:cNvSpPr>
            <a:spLocks noGrp="1"/>
          </p:cNvSpPr>
          <p:nvPr>
            <p:ph type="title"/>
          </p:nvPr>
        </p:nvSpPr>
        <p:spPr/>
        <p:txBody>
          <a:bodyPr>
            <a:normAutofit/>
          </a:bodyPr>
          <a:lstStyle/>
          <a:p>
            <a:r>
              <a:rPr lang="en-US" dirty="0"/>
              <a:t>Grade (Survey Question 2)</a:t>
            </a:r>
          </a:p>
        </p:txBody>
      </p:sp>
      <p:sp>
        <p:nvSpPr>
          <p:cNvPr id="3" name="Text Placeholder 2">
            <a:extLst>
              <a:ext uri="{FF2B5EF4-FFF2-40B4-BE49-F238E27FC236}">
                <a16:creationId xmlns:a16="http://schemas.microsoft.com/office/drawing/2014/main" id="{6FD76F6B-9E6C-94C4-01F1-3D8C04600FF4}"/>
              </a:ext>
            </a:extLst>
          </p:cNvPr>
          <p:cNvSpPr>
            <a:spLocks noGrp="1"/>
          </p:cNvSpPr>
          <p:nvPr>
            <p:ph type="body" sz="quarter" idx="11"/>
          </p:nvPr>
        </p:nvSpPr>
        <p:spPr>
          <a:xfrm>
            <a:off x="0" y="2571750"/>
            <a:ext cx="5334000" cy="3200400"/>
          </a:xfrm>
        </p:spPr>
        <p:txBody>
          <a:bodyPr>
            <a:normAutofit/>
          </a:bodyPr>
          <a:lstStyle/>
          <a:p>
            <a:pPr marL="342900" indent="-342900">
              <a:spcBef>
                <a:spcPts val="1200"/>
              </a:spcBef>
              <a:spcAft>
                <a:spcPts val="600"/>
              </a:spcAft>
              <a:buFont typeface="Arial" panose="020B0604020202020204" pitchFamily="34" charset="0"/>
              <a:buChar char="•"/>
              <a:defRPr/>
            </a:pPr>
            <a:r>
              <a:rPr lang="en-US" sz="2200" b="0" dirty="0">
                <a:latin typeface="+mj-lt"/>
              </a:rPr>
              <a:t>Response                                        options:</a:t>
            </a:r>
            <a:r>
              <a:rPr kumimoji="0" lang="en-US" sz="2200" b="1" i="1" u="none" strike="noStrike" kern="1200" cap="none" spc="0" normalizeH="0" baseline="0" noProof="0" dirty="0">
                <a:ln>
                  <a:noFill/>
                </a:ln>
                <a:effectLst/>
                <a:uLnTx/>
                <a:uFillTx/>
                <a:latin typeface="Arial" panose="020B0604020202020204" pitchFamily="34" charset="0"/>
                <a:ea typeface="Arial" charset="0"/>
                <a:cs typeface="Arial" panose="020B0604020202020204" pitchFamily="34" charset="0"/>
              </a:rPr>
              <a:t>		Middle school version </a:t>
            </a:r>
          </a:p>
          <a:p>
            <a:pPr marL="2003425" lvl="4" indent="-342900">
              <a:spcAft>
                <a:spcPts val="300"/>
              </a:spcAft>
              <a:buFont typeface="Arial" panose="020B0604020202020204" pitchFamily="34" charset="0"/>
              <a:buChar char="•"/>
              <a:defRPr/>
            </a:pPr>
            <a:r>
              <a:rPr lang="en-US" sz="2000" b="0" dirty="0">
                <a:solidFill>
                  <a:schemeClr val="tx1"/>
                </a:solidFill>
                <a:latin typeface="Arial" panose="020B0604020202020204" pitchFamily="34" charset="0"/>
                <a:ea typeface="Arial" charset="0"/>
                <a:cs typeface="Arial" panose="020B0604020202020204" pitchFamily="34" charset="0"/>
              </a:rPr>
              <a:t>5</a:t>
            </a:r>
            <a:r>
              <a:rPr lang="en-US" sz="2000" b="0" baseline="30000" dirty="0">
                <a:solidFill>
                  <a:schemeClr val="tx1"/>
                </a:solidFill>
                <a:latin typeface="Arial" panose="020B0604020202020204" pitchFamily="34" charset="0"/>
                <a:ea typeface="Arial" charset="0"/>
                <a:cs typeface="Arial" panose="020B0604020202020204" pitchFamily="34" charset="0"/>
              </a:rPr>
              <a:t>th</a:t>
            </a:r>
            <a:r>
              <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rPr>
              <a:t>-9</a:t>
            </a:r>
            <a:r>
              <a:rPr kumimoji="0" lang="en-US" sz="2000" b="0" i="0" u="none" strike="noStrike" kern="1200" cap="none" spc="0" normalizeH="0" baseline="30000" noProof="0" dirty="0">
                <a:ln>
                  <a:noFill/>
                </a:ln>
                <a:solidFill>
                  <a:schemeClr val="tx1"/>
                </a:solidFill>
                <a:effectLst/>
                <a:uLnTx/>
                <a:uFillTx/>
                <a:latin typeface="Arial" panose="020B0604020202020204" pitchFamily="34" charset="0"/>
                <a:ea typeface="Arial" charset="0"/>
                <a:cs typeface="Arial" panose="020B0604020202020204" pitchFamily="34" charset="0"/>
              </a:rPr>
              <a:t>th</a:t>
            </a:r>
          </a:p>
          <a:p>
            <a:pPr marL="2003425" lvl="4" indent="-342900">
              <a:spcAft>
                <a:spcPts val="300"/>
              </a:spcAft>
              <a:buFont typeface="Arial" panose="020B0604020202020204" pitchFamily="34" charset="0"/>
              <a:buChar char="•"/>
              <a:defRPr/>
            </a:pPr>
            <a:r>
              <a:rPr kumimoji="0" lang="en-US" sz="2000" b="0" i="0" u="none" strike="noStrike" kern="1200" cap="none" spc="0" normalizeH="0" baseline="0" noProof="0" dirty="0">
                <a:ln>
                  <a:noFill/>
                </a:ln>
                <a:solidFill>
                  <a:schemeClr val="tx1"/>
                </a:solidFill>
                <a:effectLst/>
                <a:uLnTx/>
                <a:uFillTx/>
                <a:latin typeface="Arial" charset="0"/>
                <a:ea typeface="Arial" charset="0"/>
                <a:cs typeface="Arial" charset="0"/>
              </a:rPr>
              <a:t>My school does not assign grade levels</a:t>
            </a:r>
          </a:p>
          <a:p>
            <a:pPr marL="2003425" lvl="4" indent="-342900">
              <a:buFont typeface="Arial" panose="020B0604020202020204" pitchFamily="34" charset="0"/>
              <a:buChar char="•"/>
              <a:defRPr/>
            </a:pPr>
            <a:r>
              <a:rPr kumimoji="0" lang="en-US" sz="2000" b="0" i="0" u="none" strike="noStrike" kern="1200" cap="none" spc="0" normalizeH="0" baseline="0" noProof="0" dirty="0">
                <a:ln>
                  <a:noFill/>
                </a:ln>
                <a:solidFill>
                  <a:schemeClr val="tx1"/>
                </a:solidFill>
                <a:effectLst/>
                <a:uLnTx/>
                <a:uFillTx/>
                <a:latin typeface="Arial" charset="0"/>
                <a:ea typeface="Arial" charset="0"/>
                <a:cs typeface="Arial" charset="0"/>
              </a:rPr>
              <a:t>I am not currently enrolled in school</a:t>
            </a:r>
            <a:r>
              <a:rPr kumimoji="0" lang="en-US" sz="200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rPr>
              <a:t> </a:t>
            </a:r>
            <a:endParaRPr lang="en-US" sz="2000" dirty="0">
              <a:solidFill>
                <a:schemeClr val="tx1"/>
              </a:solidFill>
            </a:endParaRPr>
          </a:p>
        </p:txBody>
      </p:sp>
      <p:sp>
        <p:nvSpPr>
          <p:cNvPr id="4" name="Text Placeholder 2">
            <a:extLst>
              <a:ext uri="{FF2B5EF4-FFF2-40B4-BE49-F238E27FC236}">
                <a16:creationId xmlns:a16="http://schemas.microsoft.com/office/drawing/2014/main" id="{913C1356-1D28-AD06-EF70-5EBB52E251C7}"/>
              </a:ext>
            </a:extLst>
          </p:cNvPr>
          <p:cNvSpPr txBox="1">
            <a:spLocks/>
          </p:cNvSpPr>
          <p:nvPr/>
        </p:nvSpPr>
        <p:spPr>
          <a:xfrm>
            <a:off x="5124451" y="2887980"/>
            <a:ext cx="6781800" cy="3200400"/>
          </a:xfrm>
          <a:prstGeom prst="rect">
            <a:avLst/>
          </a:prstGeom>
          <a:ln>
            <a:noFill/>
          </a:ln>
        </p:spPr>
        <p:txBody>
          <a:bodyPr vert="horz" lIns="91440" tIns="45720" rIns="91440" bIns="45720" rtlCol="0">
            <a:noAutofit/>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Clr>
                <a:schemeClr val="accent1">
                  <a:lumMod val="75000"/>
                </a:schemeClr>
              </a:buClr>
              <a:buNone/>
            </a:pPr>
            <a:r>
              <a:rPr lang="en-US" sz="2200" i="1" dirty="0">
                <a:latin typeface="Arial" panose="020B0604020202020204" pitchFamily="34" charset="0"/>
                <a:ea typeface="Arial" charset="0"/>
                <a:cs typeface="Arial" panose="020B0604020202020204" pitchFamily="34" charset="0"/>
              </a:rPr>
              <a:t>	High and older</a:t>
            </a:r>
            <a:r>
              <a:rPr kumimoji="0" lang="en-US" sz="2200" b="1" i="1" u="none" strike="noStrike" kern="1200" cap="none" spc="0" normalizeH="0" baseline="0" noProof="0" dirty="0">
                <a:ln>
                  <a:noFill/>
                </a:ln>
                <a:effectLst/>
                <a:uLnTx/>
                <a:uFillTx/>
                <a:latin typeface="Arial" panose="020B0604020202020204" pitchFamily="34" charset="0"/>
                <a:ea typeface="Arial" charset="0"/>
                <a:cs typeface="Arial" panose="020B0604020202020204" pitchFamily="34" charset="0"/>
              </a:rPr>
              <a:t> version </a:t>
            </a:r>
          </a:p>
          <a:p>
            <a:pPr marL="800100" lvl="1" indent="-342900">
              <a:spcAft>
                <a:spcPts val="300"/>
              </a:spcAft>
              <a:buFont typeface="Arial" panose="020B0604020202020204" pitchFamily="34" charset="0"/>
              <a:buChar char="•"/>
              <a:defRPr/>
            </a:pPr>
            <a:r>
              <a:rPr kumimoji="0" lang="en-US"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rPr>
              <a:t>9</a:t>
            </a:r>
            <a:r>
              <a:rPr kumimoji="0" lang="en-US" b="0" i="0" u="none" strike="noStrike" kern="1200" cap="none" spc="0" normalizeH="0" baseline="30000" noProof="0" dirty="0">
                <a:ln>
                  <a:noFill/>
                </a:ln>
                <a:solidFill>
                  <a:schemeClr val="tx1"/>
                </a:solidFill>
                <a:effectLst/>
                <a:uLnTx/>
                <a:uFillTx/>
                <a:latin typeface="Arial" panose="020B0604020202020204" pitchFamily="34" charset="0"/>
                <a:ea typeface="Arial" charset="0"/>
                <a:cs typeface="Arial" panose="020B0604020202020204" pitchFamily="34" charset="0"/>
              </a:rPr>
              <a:t>th</a:t>
            </a:r>
            <a:r>
              <a:rPr kumimoji="0" lang="en-US"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rPr>
              <a:t>-12</a:t>
            </a:r>
            <a:r>
              <a:rPr kumimoji="0" lang="en-US" b="0" i="0" u="none" strike="noStrike" kern="1200" cap="none" spc="0" normalizeH="0" baseline="30000" noProof="0" dirty="0">
                <a:ln>
                  <a:noFill/>
                </a:ln>
                <a:solidFill>
                  <a:schemeClr val="tx1"/>
                </a:solidFill>
                <a:effectLst/>
                <a:uLnTx/>
                <a:uFillTx/>
                <a:latin typeface="Arial" panose="020B0604020202020204" pitchFamily="34" charset="0"/>
                <a:ea typeface="Arial" charset="0"/>
                <a:cs typeface="Arial" panose="020B0604020202020204" pitchFamily="34" charset="0"/>
              </a:rPr>
              <a:t>th</a:t>
            </a:r>
            <a:r>
              <a:rPr kumimoji="0" lang="en-US"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rPr>
              <a:t>  </a:t>
            </a:r>
          </a:p>
          <a:p>
            <a:pPr marL="800100" lvl="1" indent="-342900">
              <a:spcAft>
                <a:spcPts val="300"/>
              </a:spcAft>
              <a:buFont typeface="Arial" panose="020B0604020202020204" pitchFamily="34" charset="0"/>
              <a:buChar char="•"/>
              <a:defRPr/>
            </a:pPr>
            <a:r>
              <a:rPr lang="en-US" b="0" dirty="0">
                <a:solidFill>
                  <a:schemeClr val="tx1"/>
                </a:solidFill>
                <a:latin typeface="Arial" panose="020B0604020202020204" pitchFamily="34" charset="0"/>
                <a:cs typeface="Arial" panose="020B0604020202020204" pitchFamily="34" charset="0"/>
              </a:rPr>
              <a:t>M</a:t>
            </a:r>
            <a:r>
              <a:rPr kumimoji="0" lang="en-US" b="0" i="0" u="none" strike="noStrike" kern="1200" cap="none" spc="0" normalizeH="0" baseline="0" noProof="0" dirty="0">
                <a:ln>
                  <a:noFill/>
                </a:ln>
                <a:solidFill>
                  <a:schemeClr val="tx1"/>
                </a:solidFill>
                <a:effectLst/>
                <a:uLnTx/>
                <a:uFillTx/>
                <a:latin typeface="Arial" charset="0"/>
                <a:ea typeface="Arial" charset="0"/>
                <a:cs typeface="Arial" charset="0"/>
              </a:rPr>
              <a:t>y school does not assign grade levels</a:t>
            </a:r>
          </a:p>
          <a:p>
            <a:pPr marL="800100" lvl="1" indent="-342900">
              <a:spcAft>
                <a:spcPts val="300"/>
              </a:spcAft>
              <a:buFont typeface="Arial" panose="020B0604020202020204" pitchFamily="34" charset="0"/>
              <a:buChar char="•"/>
              <a:defRPr/>
            </a:pPr>
            <a:r>
              <a:rPr lang="en-US" b="0" dirty="0">
                <a:solidFill>
                  <a:schemeClr val="tx1"/>
                </a:solidFill>
                <a:latin typeface="Arial" charset="0"/>
                <a:ea typeface="Arial" charset="0"/>
                <a:cs typeface="Arial" charset="0"/>
              </a:rPr>
              <a:t>I dropped out of school, and I am not working on getting a high school diploma or GED</a:t>
            </a:r>
          </a:p>
          <a:p>
            <a:pPr marL="800100" lvl="1" indent="-342900">
              <a:spcAft>
                <a:spcPts val="300"/>
              </a:spcAft>
              <a:buFont typeface="Arial" panose="020B0604020202020204" pitchFamily="34" charset="0"/>
              <a:buChar char="•"/>
              <a:defRPr/>
            </a:pPr>
            <a:r>
              <a:rPr lang="en-US" b="0" dirty="0">
                <a:solidFill>
                  <a:schemeClr val="tx1"/>
                </a:solidFill>
                <a:latin typeface="Arial" charset="0"/>
                <a:ea typeface="Arial" charset="0"/>
                <a:cs typeface="Arial" charset="0"/>
              </a:rPr>
              <a:t>I am working toward a GED</a:t>
            </a:r>
          </a:p>
          <a:p>
            <a:pPr marL="800100" lvl="1" indent="-342900">
              <a:spcAft>
                <a:spcPts val="300"/>
              </a:spcAft>
              <a:buFont typeface="Arial" panose="020B0604020202020204" pitchFamily="34" charset="0"/>
              <a:buChar char="•"/>
              <a:defRPr/>
            </a:pPr>
            <a:r>
              <a:rPr lang="en-US" b="0" dirty="0">
                <a:solidFill>
                  <a:schemeClr val="tx1"/>
                </a:solidFill>
                <a:latin typeface="Arial" charset="0"/>
                <a:ea typeface="Arial" charset="0"/>
                <a:cs typeface="Arial" charset="0"/>
              </a:rPr>
              <a:t>I have a high school diploma or GED but I am not currently enrolled in college or technical school</a:t>
            </a:r>
          </a:p>
          <a:p>
            <a:pPr marL="800100" lvl="1" indent="-342900">
              <a:spcAft>
                <a:spcPts val="300"/>
              </a:spcAft>
              <a:buFont typeface="Arial" panose="020B0604020202020204" pitchFamily="34" charset="0"/>
              <a:buChar char="•"/>
              <a:defRPr/>
            </a:pPr>
            <a:r>
              <a:rPr lang="en-US" b="0" dirty="0">
                <a:solidFill>
                  <a:schemeClr val="tx1"/>
                </a:solidFill>
                <a:latin typeface="Arial" charset="0"/>
                <a:ea typeface="Arial" charset="0"/>
                <a:cs typeface="Arial" charset="0"/>
              </a:rPr>
              <a:t>I have a high school diploma or GED and I am currently enrolled in college or technical school</a:t>
            </a:r>
            <a:endParaRPr kumimoji="0" lang="en-US" b="0" i="0" u="none" strike="noStrike" kern="1200" cap="none" spc="0" normalizeH="0" baseline="0" noProof="0" dirty="0">
              <a:ln>
                <a:noFill/>
              </a:ln>
              <a:solidFill>
                <a:schemeClr val="tx1"/>
              </a:solidFill>
              <a:effectLst/>
              <a:uLnTx/>
              <a:uFillTx/>
              <a:latin typeface="Arial" charset="0"/>
              <a:ea typeface="Arial" charset="0"/>
              <a:cs typeface="Arial" charset="0"/>
            </a:endParaRPr>
          </a:p>
          <a:p>
            <a:pPr marL="800100" lvl="1" indent="-342900">
              <a:spcAft>
                <a:spcPts val="300"/>
              </a:spcAft>
              <a:buFont typeface="Arial" panose="020B0604020202020204" pitchFamily="34" charset="0"/>
              <a:buChar char="•"/>
              <a:defRPr/>
            </a:pPr>
            <a:endParaRPr lang="en-US" b="0" dirty="0"/>
          </a:p>
        </p:txBody>
      </p:sp>
      <p:sp>
        <p:nvSpPr>
          <p:cNvPr id="5" name="Text Placeholder 2">
            <a:extLst>
              <a:ext uri="{FF2B5EF4-FFF2-40B4-BE49-F238E27FC236}">
                <a16:creationId xmlns:a16="http://schemas.microsoft.com/office/drawing/2014/main" id="{1A777F3A-2622-12F1-BBB0-233A2C751BC9}"/>
              </a:ext>
            </a:extLst>
          </p:cNvPr>
          <p:cNvSpPr txBox="1">
            <a:spLocks/>
          </p:cNvSpPr>
          <p:nvPr/>
        </p:nvSpPr>
        <p:spPr>
          <a:xfrm>
            <a:off x="1371600" y="971550"/>
            <a:ext cx="9867900" cy="1600200"/>
          </a:xfrm>
          <a:prstGeom prst="rect">
            <a:avLst/>
          </a:prstGeom>
          <a:ln>
            <a:noFill/>
          </a:ln>
        </p:spPr>
        <p:txBody>
          <a:bodyPr vert="horz" lIns="91440" tIns="45720" rIns="91440" bIns="45720" rtlCol="0">
            <a:normAutofit fontScale="92500"/>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buClr>
                <a:schemeClr val="accent1">
                  <a:lumMod val="75000"/>
                </a:schemeClr>
              </a:buClr>
            </a:pPr>
            <a:r>
              <a:rPr lang="en-US" b="0" dirty="0">
                <a:latin typeface="+mj-lt"/>
              </a:rPr>
              <a:t>Question/instructions:</a:t>
            </a:r>
            <a:endParaRPr lang="en-US" dirty="0">
              <a:latin typeface="+mj-lt"/>
            </a:endParaRPr>
          </a:p>
          <a:p>
            <a:pPr marL="457200" lvl="2" indent="0">
              <a:spcAft>
                <a:spcPts val="600"/>
              </a:spcAft>
              <a:buNone/>
              <a:defRPr/>
            </a:pPr>
            <a:r>
              <a:rPr lang="en-US" sz="2200" b="1" dirty="0">
                <a:solidFill>
                  <a:schemeClr val="tx1"/>
                </a:solidFill>
                <a:latin typeface="Arial" panose="020B0604020202020204" pitchFamily="34" charset="0"/>
                <a:cs typeface="Arial" panose="020B0604020202020204" pitchFamily="34" charset="0"/>
              </a:rPr>
              <a:t>What grade are you in? (If you are currently on vacation or in summer school, indicate the grade you will be in when you go back to school.) </a:t>
            </a:r>
            <a:endParaRPr lang="en-US" sz="2200" dirty="0">
              <a:solidFill>
                <a:schemeClr val="tx1"/>
              </a:solidFill>
              <a:latin typeface="Arial" panose="020B0604020202020204" pitchFamily="34" charset="0"/>
              <a:cs typeface="Arial" panose="020B0604020202020204" pitchFamily="34" charset="0"/>
            </a:endParaRPr>
          </a:p>
          <a:p>
            <a:pPr marL="228600" lvl="1" indent="0">
              <a:spcAft>
                <a:spcPts val="600"/>
              </a:spcAft>
              <a:buFont typeface="Arial"/>
              <a:buNone/>
              <a:defRPr/>
            </a:pPr>
            <a:r>
              <a:rPr lang="en-US" sz="2400" dirty="0">
                <a:solidFill>
                  <a:schemeClr val="tx1"/>
                </a:solidFill>
                <a:latin typeface="Arial" panose="020B0604020202020204" pitchFamily="34" charset="0"/>
                <a:cs typeface="Arial" panose="020B0604020202020204" pitchFamily="34" charset="0"/>
              </a:rPr>
              <a:t>	</a:t>
            </a:r>
            <a:r>
              <a:rPr lang="en-US" sz="2200" b="0" dirty="0">
                <a:solidFill>
                  <a:schemeClr val="tx1"/>
                </a:solidFill>
                <a:latin typeface="Arial" panose="020B0604020202020204" pitchFamily="34" charset="0"/>
                <a:cs typeface="Arial" panose="020B0604020202020204" pitchFamily="34" charset="0"/>
              </a:rPr>
              <a:t>MARK ONLY ONE ANSWER</a:t>
            </a:r>
          </a:p>
        </p:txBody>
      </p:sp>
    </p:spTree>
    <p:extLst>
      <p:ext uri="{BB962C8B-B14F-4D97-AF65-F5344CB8AC3E}">
        <p14:creationId xmlns:p14="http://schemas.microsoft.com/office/powerpoint/2010/main" val="419893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8C2E-FB29-4215-29DD-EB15421E5838}"/>
              </a:ext>
            </a:extLst>
          </p:cNvPr>
          <p:cNvSpPr>
            <a:spLocks noGrp="1"/>
          </p:cNvSpPr>
          <p:nvPr>
            <p:ph type="title"/>
          </p:nvPr>
        </p:nvSpPr>
        <p:spPr/>
        <p:txBody>
          <a:bodyPr>
            <a:normAutofit/>
          </a:bodyPr>
          <a:lstStyle/>
          <a:p>
            <a:r>
              <a:rPr lang="en-US" dirty="0"/>
              <a:t>Language (Survey Question 3)</a:t>
            </a:r>
          </a:p>
        </p:txBody>
      </p:sp>
      <p:sp>
        <p:nvSpPr>
          <p:cNvPr id="3" name="Text Placeholder 2">
            <a:extLst>
              <a:ext uri="{FF2B5EF4-FFF2-40B4-BE49-F238E27FC236}">
                <a16:creationId xmlns:a16="http://schemas.microsoft.com/office/drawing/2014/main" id="{6FD76F6B-9E6C-94C4-01F1-3D8C04600FF4}"/>
              </a:ext>
            </a:extLst>
          </p:cNvPr>
          <p:cNvSpPr>
            <a:spLocks noGrp="1"/>
          </p:cNvSpPr>
          <p:nvPr>
            <p:ph type="body" sz="quarter" idx="11"/>
          </p:nvPr>
        </p:nvSpPr>
        <p:spPr>
          <a:xfrm>
            <a:off x="1371600" y="1409700"/>
            <a:ext cx="10001250" cy="3524250"/>
          </a:xfrm>
        </p:spPr>
        <p:txBody>
          <a:bodyPr>
            <a:normAutofit fontScale="92500" lnSpcReduction="20000"/>
          </a:bodyPr>
          <a:lstStyle/>
          <a:p>
            <a:pPr marL="288925" indent="-288925">
              <a:buClr>
                <a:schemeClr val="accent1">
                  <a:lumMod val="75000"/>
                </a:schemeClr>
              </a:buClr>
            </a:pPr>
            <a:r>
              <a:rPr lang="en-US" sz="2600" b="0" dirty="0">
                <a:latin typeface="+mj-lt"/>
              </a:rPr>
              <a:t>Question/instructions:</a:t>
            </a:r>
            <a:endParaRPr lang="en-US" sz="2600" dirty="0">
              <a:latin typeface="+mj-lt"/>
            </a:endParaRPr>
          </a:p>
          <a:p>
            <a:pPr marL="457200" lvl="2" indent="0">
              <a:spcAft>
                <a:spcPts val="600"/>
              </a:spcAft>
              <a:buNone/>
              <a:defRPr/>
            </a:pPr>
            <a:r>
              <a:rPr lang="en-US" sz="2600" b="1" dirty="0">
                <a:solidFill>
                  <a:schemeClr val="tx1"/>
                </a:solidFill>
                <a:latin typeface="Arial" panose="020B0604020202020204" pitchFamily="34" charset="0"/>
                <a:cs typeface="Arial" panose="020B0604020202020204" pitchFamily="34" charset="0"/>
              </a:rPr>
              <a:t>When you are at home or with your family, what language or languages do you usually speak?</a:t>
            </a:r>
          </a:p>
          <a:p>
            <a:pPr marL="228600" lvl="1" indent="0">
              <a:spcAft>
                <a:spcPts val="600"/>
              </a:spcAft>
              <a:buNone/>
              <a:defRPr/>
            </a:pPr>
            <a:r>
              <a:rPr lang="en-US" sz="2400" dirty="0">
                <a:solidFill>
                  <a:schemeClr val="tx1"/>
                </a:solidFill>
                <a:latin typeface="Arial" panose="020B0604020202020204" pitchFamily="34" charset="0"/>
                <a:cs typeface="Arial" panose="020B0604020202020204" pitchFamily="34" charset="0"/>
              </a:rPr>
              <a:t>	</a:t>
            </a:r>
            <a:r>
              <a:rPr lang="en-US" sz="2200" b="0" dirty="0">
                <a:solidFill>
                  <a:schemeClr val="tx1"/>
                </a:solidFill>
                <a:latin typeface="Arial" panose="020B0604020202020204" pitchFamily="34" charset="0"/>
                <a:cs typeface="Arial" panose="020B0604020202020204" pitchFamily="34" charset="0"/>
              </a:rPr>
              <a:t>MARK </a:t>
            </a:r>
            <a:r>
              <a:rPr lang="en-US" sz="2200" dirty="0">
                <a:solidFill>
                  <a:schemeClr val="tx1"/>
                </a:solidFill>
                <a:latin typeface="Arial" panose="020B0604020202020204" pitchFamily="34" charset="0"/>
                <a:cs typeface="Arial" panose="020B0604020202020204" pitchFamily="34" charset="0"/>
              </a:rPr>
              <a:t>ALL THAT APPLY</a:t>
            </a:r>
            <a:endParaRPr kumimoji="0" lang="en-US" sz="2200"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endParaRPr>
          </a:p>
          <a:p>
            <a:pPr marL="342900" indent="-342900">
              <a:spcBef>
                <a:spcPts val="1200"/>
              </a:spcBef>
              <a:spcAft>
                <a:spcPts val="600"/>
              </a:spcAft>
              <a:buFont typeface="Arial" panose="020B0604020202020204" pitchFamily="34" charset="0"/>
              <a:buChar char="•"/>
              <a:defRPr/>
            </a:pPr>
            <a:r>
              <a:rPr lang="en-US" sz="2600" b="0" dirty="0">
                <a:latin typeface="+mj-lt"/>
              </a:rPr>
              <a:t>Response options:</a:t>
            </a:r>
            <a:endParaRPr kumimoji="0" lang="en-US" sz="2600" b="1" i="1" u="none" strike="noStrike" kern="1200" cap="none" spc="0" normalizeH="0" baseline="0" noProof="0" dirty="0">
              <a:ln>
                <a:noFill/>
              </a:ln>
              <a:effectLst/>
              <a:uLnTx/>
              <a:uFillTx/>
              <a:latin typeface="Arial" panose="020B0604020202020204" pitchFamily="34" charset="0"/>
              <a:ea typeface="Arial" charset="0"/>
              <a:cs typeface="Arial" panose="020B0604020202020204" pitchFamily="34" charset="0"/>
            </a:endParaRPr>
          </a:p>
          <a:p>
            <a:pPr marL="800100" lvl="1" indent="-342900">
              <a:spcAft>
                <a:spcPts val="600"/>
              </a:spcAft>
              <a:buFont typeface="Arial" panose="020B0604020202020204" pitchFamily="34" charset="0"/>
              <a:buChar char="•"/>
              <a:defRPr/>
            </a:pPr>
            <a:r>
              <a:rPr kumimoji="0" lang="en-US" sz="2600" i="0" u="none" strike="noStrike" kern="1200" cap="none" spc="0" normalizeH="0" baseline="0" noProof="0" dirty="0">
                <a:ln>
                  <a:noFill/>
                </a:ln>
                <a:solidFill>
                  <a:srgbClr val="E7E6E6">
                    <a:lumMod val="25000"/>
                  </a:srgbClr>
                </a:solidFill>
                <a:effectLst/>
                <a:uLnTx/>
                <a:uFillTx/>
                <a:latin typeface="Arial" charset="0"/>
                <a:ea typeface="Arial" charset="0"/>
                <a:cs typeface="Arial" charset="0"/>
              </a:rPr>
              <a:t>English</a:t>
            </a:r>
          </a:p>
          <a:p>
            <a:pPr marL="800100" lvl="1" indent="-342900">
              <a:spcAft>
                <a:spcPts val="600"/>
              </a:spcAft>
              <a:buFont typeface="Arial" panose="020B0604020202020204" pitchFamily="34" charset="0"/>
              <a:buChar char="•"/>
              <a:defRPr/>
            </a:pPr>
            <a:r>
              <a:rPr kumimoji="0" lang="en-US" sz="2600" i="0" u="none" strike="noStrike" kern="1200" cap="none" spc="0" normalizeH="0" baseline="0" noProof="0" dirty="0">
                <a:ln>
                  <a:noFill/>
                </a:ln>
                <a:solidFill>
                  <a:srgbClr val="E7E6E6">
                    <a:lumMod val="25000"/>
                  </a:srgbClr>
                </a:solidFill>
                <a:effectLst/>
                <a:uLnTx/>
                <a:uFillTx/>
                <a:latin typeface="Arial" charset="0"/>
                <a:ea typeface="Arial" charset="0"/>
                <a:cs typeface="Arial" charset="0"/>
              </a:rPr>
              <a:t>Spanish</a:t>
            </a:r>
          </a:p>
          <a:p>
            <a:pPr marL="800100" lvl="1" indent="-342900">
              <a:spcAft>
                <a:spcPts val="1200"/>
              </a:spcAft>
              <a:buFont typeface="Arial" panose="020B0604020202020204" pitchFamily="34" charset="0"/>
              <a:buChar char="•"/>
              <a:defRPr/>
            </a:pPr>
            <a:r>
              <a:rPr lang="en-US" sz="2600" dirty="0">
                <a:solidFill>
                  <a:srgbClr val="E7E6E6">
                    <a:lumMod val="25000"/>
                  </a:srgbClr>
                </a:solidFill>
                <a:latin typeface="Arial" charset="0"/>
                <a:ea typeface="Arial" charset="0"/>
                <a:cs typeface="Arial" charset="0"/>
              </a:rPr>
              <a:t>Other (specify)</a:t>
            </a:r>
            <a:endParaRPr kumimoji="0" lang="en-US" sz="2600" b="0" i="0" u="none" strike="noStrike" kern="1200" cap="none" spc="0" normalizeH="0" baseline="0" noProof="0" dirty="0">
              <a:ln>
                <a:noFill/>
              </a:ln>
              <a:solidFill>
                <a:srgbClr val="E7E6E6">
                  <a:lumMod val="25000"/>
                </a:srgbClr>
              </a:solidFill>
              <a:effectLst/>
              <a:uLnTx/>
              <a:uFillTx/>
              <a:latin typeface="Arial" charset="0"/>
              <a:ea typeface="Arial" charset="0"/>
              <a:cs typeface="Arial" charset="0"/>
            </a:endParaRPr>
          </a:p>
          <a:p>
            <a:pPr marL="800100" lvl="1" indent="-342900">
              <a:spcAft>
                <a:spcPts val="300"/>
              </a:spcAft>
              <a:buFont typeface="Arial" panose="020B0604020202020204" pitchFamily="34" charset="0"/>
              <a:buChar char="•"/>
              <a:defRPr/>
            </a:pPr>
            <a:endParaRPr lang="en-US" sz="2300" dirty="0"/>
          </a:p>
        </p:txBody>
      </p:sp>
    </p:spTree>
    <p:extLst>
      <p:ext uri="{BB962C8B-B14F-4D97-AF65-F5344CB8AC3E}">
        <p14:creationId xmlns:p14="http://schemas.microsoft.com/office/powerpoint/2010/main" val="27555618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FADE7-1786-A213-2768-8F3713E930E4}"/>
              </a:ext>
            </a:extLst>
          </p:cNvPr>
          <p:cNvSpPr>
            <a:spLocks noGrp="1"/>
          </p:cNvSpPr>
          <p:nvPr>
            <p:ph type="title"/>
          </p:nvPr>
        </p:nvSpPr>
        <p:spPr/>
        <p:txBody>
          <a:bodyPr>
            <a:normAutofit/>
          </a:bodyPr>
          <a:lstStyle/>
          <a:p>
            <a:r>
              <a:rPr lang="en-US" dirty="0"/>
              <a:t>Race, Ethnicity, and Sex </a:t>
            </a:r>
            <a:r>
              <a:rPr lang="en-US" sz="2800" dirty="0">
                <a:latin typeface="Arial Black" panose="020B0A04020102020204" pitchFamily="34" charset="0"/>
              </a:rPr>
              <a:t>(</a:t>
            </a:r>
            <a:r>
              <a:rPr lang="en-US" sz="2800" dirty="0">
                <a:latin typeface="Arial Black" panose="020B0A04020102020204" pitchFamily="34" charset="0"/>
                <a:cs typeface="Arial" panose="020B0604020202020204" pitchFamily="34" charset="0"/>
              </a:rPr>
              <a:t>Survey Questions 4-6)</a:t>
            </a:r>
            <a:endParaRPr lang="en-US" dirty="0"/>
          </a:p>
        </p:txBody>
      </p:sp>
      <p:sp>
        <p:nvSpPr>
          <p:cNvPr id="3" name="Text Placeholder 2">
            <a:extLst>
              <a:ext uri="{FF2B5EF4-FFF2-40B4-BE49-F238E27FC236}">
                <a16:creationId xmlns:a16="http://schemas.microsoft.com/office/drawing/2014/main" id="{8D436D8D-0DCF-1042-68B4-BFB2AB7F443A}"/>
              </a:ext>
            </a:extLst>
          </p:cNvPr>
          <p:cNvSpPr>
            <a:spLocks noGrp="1"/>
          </p:cNvSpPr>
          <p:nvPr>
            <p:ph type="body" sz="quarter" idx="11"/>
          </p:nvPr>
        </p:nvSpPr>
        <p:spPr>
          <a:xfrm>
            <a:off x="1427246" y="1367790"/>
            <a:ext cx="9964654" cy="4575810"/>
          </a:xfrm>
        </p:spPr>
        <p:txBody>
          <a:bodyPr>
            <a:noAutofit/>
          </a:bodyPr>
          <a:lstStyle/>
          <a:p>
            <a:pPr marL="342900" indent="-342900">
              <a:lnSpc>
                <a:spcPct val="110000"/>
              </a:lnSpc>
              <a:spcBef>
                <a:spcPts val="300"/>
              </a:spcBef>
              <a:spcAft>
                <a:spcPts val="0"/>
              </a:spcAft>
              <a:buFont typeface="Arial" panose="020B0604020202020204" pitchFamily="34" charset="0"/>
              <a:buChar char="•"/>
            </a:pPr>
            <a:r>
              <a:rPr lang="en-US" sz="2700" dirty="0">
                <a:latin typeface="Arial" panose="020B0604020202020204" pitchFamily="34" charset="0"/>
                <a:cs typeface="Arial" panose="020B0604020202020204" pitchFamily="34" charset="0"/>
              </a:rPr>
              <a:t>Race/Ethnicity </a:t>
            </a:r>
            <a:r>
              <a:rPr lang="en-US" sz="2700" b="0" dirty="0">
                <a:latin typeface="Arial" panose="020B0604020202020204" pitchFamily="34" charset="0"/>
                <a:cs typeface="Arial" panose="020B0604020202020204" pitchFamily="34" charset="0"/>
              </a:rPr>
              <a:t>-- to be revised based on new OMB guidance </a:t>
            </a:r>
          </a:p>
          <a:p>
            <a:pPr marL="571500" lvl="1" indent="-342900">
              <a:lnSpc>
                <a:spcPct val="110000"/>
              </a:lnSpc>
              <a:spcAft>
                <a:spcPts val="0"/>
              </a:spcAft>
              <a:buFont typeface="Arial" panose="020B0604020202020204" pitchFamily="34" charset="0"/>
              <a:buChar char="•"/>
            </a:pPr>
            <a:r>
              <a:rPr lang="en-US" sz="25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American Indian or Alaska Native </a:t>
            </a:r>
          </a:p>
          <a:p>
            <a:pPr marL="571500" lvl="1" indent="-342900">
              <a:lnSpc>
                <a:spcPct val="110000"/>
              </a:lnSpc>
              <a:spcAft>
                <a:spcPts val="0"/>
              </a:spcAft>
              <a:buFont typeface="Arial" panose="020B0604020202020204" pitchFamily="34" charset="0"/>
              <a:buChar char="•"/>
            </a:pPr>
            <a:r>
              <a:rPr lang="en-US" sz="2500" b="0" dirty="0">
                <a:solidFill>
                  <a:srgbClr val="000000"/>
                </a:solidFill>
                <a:latin typeface="Arial" panose="020B0604020202020204" pitchFamily="34" charset="0"/>
                <a:cs typeface="Arial" panose="020B0604020202020204" pitchFamily="34" charset="0"/>
              </a:rPr>
              <a:t>Asian</a:t>
            </a:r>
          </a:p>
          <a:p>
            <a:pPr marL="571500" lvl="1" indent="-342900">
              <a:lnSpc>
                <a:spcPct val="110000"/>
              </a:lnSpc>
              <a:spcAft>
                <a:spcPts val="0"/>
              </a:spcAft>
              <a:buFont typeface="Arial" panose="020B0604020202020204" pitchFamily="34" charset="0"/>
              <a:buChar char="•"/>
            </a:pPr>
            <a:r>
              <a:rPr lang="en-US" sz="25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Black or African American </a:t>
            </a:r>
          </a:p>
          <a:p>
            <a:pPr marL="571500" lvl="1" indent="-342900">
              <a:lnSpc>
                <a:spcPct val="110000"/>
              </a:lnSpc>
              <a:spcAft>
                <a:spcPts val="0"/>
              </a:spcAft>
              <a:buFont typeface="Arial" panose="020B0604020202020204" pitchFamily="34" charset="0"/>
              <a:buChar char="•"/>
            </a:pPr>
            <a:r>
              <a:rPr lang="en-US" sz="25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Hispanic or Latino </a:t>
            </a:r>
          </a:p>
          <a:p>
            <a:pPr marL="571500" lvl="1" indent="-342900">
              <a:lnSpc>
                <a:spcPct val="110000"/>
              </a:lnSpc>
              <a:spcAft>
                <a:spcPts val="0"/>
              </a:spcAft>
              <a:buFont typeface="Arial" panose="020B0604020202020204" pitchFamily="34" charset="0"/>
              <a:buChar char="•"/>
            </a:pPr>
            <a:r>
              <a:rPr lang="en-US" sz="25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Middle Eastern or North African </a:t>
            </a:r>
          </a:p>
          <a:p>
            <a:pPr marL="571500" lvl="1" indent="-342900">
              <a:lnSpc>
                <a:spcPct val="110000"/>
              </a:lnSpc>
              <a:spcAft>
                <a:spcPts val="0"/>
              </a:spcAft>
              <a:buFont typeface="Arial" panose="020B0604020202020204" pitchFamily="34" charset="0"/>
              <a:buChar char="•"/>
            </a:pPr>
            <a:r>
              <a:rPr lang="en-US" sz="25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Native Hawaiian or Pacific Islander </a:t>
            </a:r>
          </a:p>
          <a:p>
            <a:pPr marL="571500" lvl="1" indent="-342900">
              <a:lnSpc>
                <a:spcPct val="110000"/>
              </a:lnSpc>
              <a:spcAft>
                <a:spcPts val="0"/>
              </a:spcAft>
              <a:buFont typeface="Arial" panose="020B0604020202020204" pitchFamily="34" charset="0"/>
              <a:buChar char="•"/>
            </a:pPr>
            <a:r>
              <a:rPr lang="en-US" sz="25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White</a:t>
            </a:r>
            <a:endParaRPr lang="en-US" sz="2500" b="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indent="-342900">
              <a:lnSpc>
                <a:spcPct val="110000"/>
              </a:lnSpc>
              <a:spcBef>
                <a:spcPts val="300"/>
              </a:spcBef>
              <a:spcAft>
                <a:spcPts val="0"/>
              </a:spcAft>
              <a:buFont typeface="Arial" panose="020B0604020202020204" pitchFamily="34" charset="0"/>
              <a:buChar char="•"/>
            </a:pPr>
            <a:r>
              <a:rPr lang="en-US" sz="2700" dirty="0">
                <a:latin typeface="Arial" panose="020B0604020202020204" pitchFamily="34" charset="0"/>
                <a:cs typeface="Arial" panose="020B0604020202020204" pitchFamily="34" charset="0"/>
              </a:rPr>
              <a:t>Sex  </a:t>
            </a:r>
            <a:r>
              <a:rPr lang="en-US" sz="2700" b="0" dirty="0">
                <a:latin typeface="Arial" panose="020B0604020202020204" pitchFamily="34" charset="0"/>
                <a:cs typeface="Arial" panose="020B0604020202020204" pitchFamily="34" charset="0"/>
              </a:rPr>
              <a:t>– to be revised based on results of cognitive pre-test</a:t>
            </a:r>
          </a:p>
          <a:p>
            <a:pPr marL="338138" indent="-338138">
              <a:spcAft>
                <a:spcPts val="800"/>
              </a:spcAft>
              <a:buClr>
                <a:schemeClr val="accent1">
                  <a:lumMod val="75000"/>
                </a:schemeClr>
              </a:buClr>
            </a:pPr>
            <a:endParaRPr lang="en-US" sz="2600" dirty="0"/>
          </a:p>
        </p:txBody>
      </p:sp>
    </p:spTree>
    <p:extLst>
      <p:ext uri="{BB962C8B-B14F-4D97-AF65-F5344CB8AC3E}">
        <p14:creationId xmlns:p14="http://schemas.microsoft.com/office/powerpoint/2010/main" val="3819045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8C2E-FB29-4215-29DD-EB15421E5838}"/>
              </a:ext>
            </a:extLst>
          </p:cNvPr>
          <p:cNvSpPr>
            <a:spLocks noGrp="1"/>
          </p:cNvSpPr>
          <p:nvPr>
            <p:ph type="title"/>
          </p:nvPr>
        </p:nvSpPr>
        <p:spPr/>
        <p:txBody>
          <a:bodyPr>
            <a:normAutofit/>
          </a:bodyPr>
          <a:lstStyle/>
          <a:p>
            <a:r>
              <a:rPr lang="en-US" dirty="0"/>
              <a:t>Living Situation (Survey Question 7)</a:t>
            </a:r>
          </a:p>
        </p:txBody>
      </p:sp>
      <p:sp>
        <p:nvSpPr>
          <p:cNvPr id="3" name="Text Placeholder 2">
            <a:extLst>
              <a:ext uri="{FF2B5EF4-FFF2-40B4-BE49-F238E27FC236}">
                <a16:creationId xmlns:a16="http://schemas.microsoft.com/office/drawing/2014/main" id="{6FD76F6B-9E6C-94C4-01F1-3D8C04600FF4}"/>
              </a:ext>
            </a:extLst>
          </p:cNvPr>
          <p:cNvSpPr>
            <a:spLocks noGrp="1"/>
          </p:cNvSpPr>
          <p:nvPr>
            <p:ph type="body" sz="quarter" idx="11"/>
          </p:nvPr>
        </p:nvSpPr>
        <p:spPr>
          <a:xfrm>
            <a:off x="914400" y="2571750"/>
            <a:ext cx="5619750" cy="3516630"/>
          </a:xfrm>
        </p:spPr>
        <p:txBody>
          <a:bodyPr>
            <a:normAutofit fontScale="77500" lnSpcReduction="20000"/>
          </a:bodyPr>
          <a:lstStyle/>
          <a:p>
            <a:pPr marL="342900" indent="-342900">
              <a:spcBef>
                <a:spcPts val="1200"/>
              </a:spcBef>
              <a:spcAft>
                <a:spcPts val="600"/>
              </a:spcAft>
              <a:buFont typeface="Arial" panose="020B0604020202020204" pitchFamily="34" charset="0"/>
              <a:buChar char="•"/>
              <a:defRPr/>
            </a:pPr>
            <a:r>
              <a:rPr lang="en-US" sz="3100" b="0" dirty="0">
                <a:latin typeface="+mj-lt"/>
              </a:rPr>
              <a:t>Response options:</a:t>
            </a:r>
            <a:r>
              <a:rPr kumimoji="0" lang="en-US" sz="3100" b="1" i="1" u="none" strike="noStrike" kern="1200" cap="none" spc="0" normalizeH="0" baseline="0" noProof="0" dirty="0">
                <a:ln>
                  <a:noFill/>
                </a:ln>
                <a:effectLst/>
                <a:uLnTx/>
                <a:uFillTx/>
                <a:latin typeface="Arial" panose="020B0604020202020204" pitchFamily="34" charset="0"/>
                <a:ea typeface="Arial" charset="0"/>
                <a:cs typeface="Arial" panose="020B0604020202020204" pitchFamily="34" charset="0"/>
              </a:rPr>
              <a:t>		</a:t>
            </a:r>
          </a:p>
          <a:p>
            <a:pPr marL="800100" lvl="1" indent="-342900">
              <a:buFont typeface="Arial" panose="020B0604020202020204" pitchFamily="34" charset="0"/>
              <a:buChar char="•"/>
              <a:defRPr/>
            </a:pPr>
            <a:r>
              <a:rPr lang="en-US" sz="2800" b="0" dirty="0">
                <a:solidFill>
                  <a:srgbClr val="E7E6E6">
                    <a:lumMod val="25000"/>
                  </a:srgbClr>
                </a:solidFill>
                <a:latin typeface="Arial" charset="0"/>
                <a:ea typeface="Arial" charset="0"/>
                <a:cs typeface="Arial" charset="0"/>
              </a:rPr>
              <a:t>Living with family</a:t>
            </a:r>
          </a:p>
          <a:p>
            <a:pPr marL="800100" lvl="1" indent="-342900">
              <a:buFont typeface="Arial" panose="020B0604020202020204" pitchFamily="34" charset="0"/>
              <a:buChar char="•"/>
              <a:defRPr/>
            </a:pPr>
            <a:r>
              <a:rPr lang="en-US" sz="2800" b="0" dirty="0">
                <a:solidFill>
                  <a:srgbClr val="E7E6E6">
                    <a:lumMod val="25000"/>
                  </a:srgbClr>
                </a:solidFill>
                <a:latin typeface="Arial" charset="0"/>
                <a:ea typeface="Arial" charset="0"/>
                <a:cs typeface="Arial" charset="0"/>
              </a:rPr>
              <a:t>In foster care, living with a family </a:t>
            </a:r>
          </a:p>
          <a:p>
            <a:pPr marL="800100" lvl="1" indent="-342900">
              <a:buFont typeface="Arial" panose="020B0604020202020204" pitchFamily="34" charset="0"/>
              <a:buChar char="•"/>
              <a:defRPr/>
            </a:pPr>
            <a:r>
              <a:rPr lang="en-US" sz="2800" b="0" dirty="0">
                <a:solidFill>
                  <a:srgbClr val="E7E6E6">
                    <a:lumMod val="25000"/>
                  </a:srgbClr>
                </a:solidFill>
                <a:latin typeface="Arial" charset="0"/>
                <a:ea typeface="Arial" charset="0"/>
                <a:cs typeface="Arial" charset="0"/>
              </a:rPr>
              <a:t>In foster care, living in a group home </a:t>
            </a:r>
          </a:p>
          <a:p>
            <a:pPr marL="800100" lvl="1" indent="-342900">
              <a:buFont typeface="Arial" panose="020B0604020202020204" pitchFamily="34" charset="0"/>
              <a:buChar char="•"/>
              <a:defRPr/>
            </a:pPr>
            <a:r>
              <a:rPr lang="en-US" sz="2800" b="0" dirty="0">
                <a:solidFill>
                  <a:srgbClr val="E7E6E6">
                    <a:lumMod val="25000"/>
                  </a:srgbClr>
                </a:solidFill>
                <a:latin typeface="Arial" charset="0"/>
                <a:ea typeface="Arial" charset="0"/>
                <a:cs typeface="Arial" charset="0"/>
              </a:rPr>
              <a:t>Couch surfing or moving from home to home </a:t>
            </a:r>
          </a:p>
          <a:p>
            <a:pPr marL="800100" lvl="1" indent="-342900">
              <a:buFont typeface="Arial" panose="020B0604020202020204" pitchFamily="34" charset="0"/>
              <a:buChar char="•"/>
              <a:defRPr/>
            </a:pPr>
            <a:r>
              <a:rPr lang="en-US" sz="2800" b="0" dirty="0">
                <a:solidFill>
                  <a:srgbClr val="E7E6E6">
                    <a:lumMod val="25000"/>
                  </a:srgbClr>
                </a:solidFill>
                <a:latin typeface="Arial" charset="0"/>
                <a:ea typeface="Arial" charset="0"/>
                <a:cs typeface="Arial" charset="0"/>
              </a:rPr>
              <a:t>Living outside, in a tent city or homeless camp, in a car, in an abandoned vehicle or in an abandoned building </a:t>
            </a:r>
          </a:p>
        </p:txBody>
      </p:sp>
      <p:sp>
        <p:nvSpPr>
          <p:cNvPr id="4" name="Text Placeholder 2">
            <a:extLst>
              <a:ext uri="{FF2B5EF4-FFF2-40B4-BE49-F238E27FC236}">
                <a16:creationId xmlns:a16="http://schemas.microsoft.com/office/drawing/2014/main" id="{913C1356-1D28-AD06-EF70-5EBB52E251C7}"/>
              </a:ext>
            </a:extLst>
          </p:cNvPr>
          <p:cNvSpPr txBox="1">
            <a:spLocks/>
          </p:cNvSpPr>
          <p:nvPr/>
        </p:nvSpPr>
        <p:spPr>
          <a:xfrm>
            <a:off x="6096000" y="2887980"/>
            <a:ext cx="5391150" cy="3200400"/>
          </a:xfrm>
          <a:prstGeom prst="rect">
            <a:avLst/>
          </a:prstGeom>
          <a:ln>
            <a:noFill/>
          </a:ln>
        </p:spPr>
        <p:txBody>
          <a:bodyPr vert="horz" lIns="91440" tIns="45720" rIns="91440" bIns="45720" rtlCol="0">
            <a:noAutofit/>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800100" lvl="1" indent="-342900">
              <a:spcAft>
                <a:spcPts val="300"/>
              </a:spcAft>
              <a:buFont typeface="Arial" panose="020B0604020202020204" pitchFamily="34" charset="0"/>
              <a:buChar char="•"/>
              <a:defRPr/>
            </a:pPr>
            <a:r>
              <a:rPr lang="en-US" sz="2200" b="0" dirty="0">
                <a:solidFill>
                  <a:srgbClr val="E7E6E6">
                    <a:lumMod val="25000"/>
                  </a:srgbClr>
                </a:solidFill>
                <a:latin typeface="Arial" charset="0"/>
                <a:ea typeface="Arial" charset="0"/>
                <a:cs typeface="Arial" charset="0"/>
              </a:rPr>
              <a:t>Staying in an emergency shelter or transitional living program </a:t>
            </a:r>
          </a:p>
          <a:p>
            <a:pPr marL="800100" lvl="1" indent="-342900">
              <a:spcAft>
                <a:spcPts val="300"/>
              </a:spcAft>
              <a:buFont typeface="Arial" panose="020B0604020202020204" pitchFamily="34" charset="0"/>
              <a:buChar char="•"/>
              <a:defRPr/>
            </a:pPr>
            <a:r>
              <a:rPr lang="en-US" sz="2200" b="0" dirty="0">
                <a:solidFill>
                  <a:srgbClr val="E7E6E6">
                    <a:lumMod val="25000"/>
                  </a:srgbClr>
                </a:solidFill>
                <a:latin typeface="Arial" charset="0"/>
                <a:ea typeface="Arial" charset="0"/>
                <a:cs typeface="Arial" charset="0"/>
              </a:rPr>
              <a:t>Staying in a hotel or motel </a:t>
            </a:r>
          </a:p>
          <a:p>
            <a:pPr marL="800100" lvl="1" indent="-342900">
              <a:spcAft>
                <a:spcPts val="300"/>
              </a:spcAft>
              <a:buFont typeface="Arial" panose="020B0604020202020204" pitchFamily="34" charset="0"/>
              <a:buChar char="•"/>
              <a:defRPr/>
            </a:pPr>
            <a:r>
              <a:rPr lang="en-US" sz="2200" b="0" dirty="0">
                <a:solidFill>
                  <a:srgbClr val="E7E6E6">
                    <a:lumMod val="25000"/>
                  </a:srgbClr>
                </a:solidFill>
                <a:latin typeface="Arial" charset="0"/>
                <a:ea typeface="Arial" charset="0"/>
                <a:cs typeface="Arial" charset="0"/>
              </a:rPr>
              <a:t>In juvenile detention center, juvenile group home, and/or under the supervision of a probation officer </a:t>
            </a:r>
          </a:p>
          <a:p>
            <a:pPr marL="800100" lvl="1" indent="-342900">
              <a:spcAft>
                <a:spcPts val="300"/>
              </a:spcAft>
              <a:buFont typeface="Arial" panose="020B0604020202020204" pitchFamily="34" charset="0"/>
              <a:buChar char="•"/>
              <a:defRPr/>
            </a:pPr>
            <a:r>
              <a:rPr lang="en-US" sz="2200" b="0" dirty="0">
                <a:solidFill>
                  <a:srgbClr val="E7E6E6">
                    <a:lumMod val="25000"/>
                  </a:srgbClr>
                </a:solidFill>
                <a:latin typeface="Arial" charset="0"/>
                <a:ea typeface="Arial" charset="0"/>
                <a:cs typeface="Arial" charset="0"/>
              </a:rPr>
              <a:t>None of the above</a:t>
            </a:r>
            <a:endParaRPr kumimoji="0" lang="en-US" sz="2200" b="0" i="0" u="none" strike="noStrike" kern="1200" cap="none" spc="0" normalizeH="0" baseline="0" noProof="0" dirty="0">
              <a:ln>
                <a:noFill/>
              </a:ln>
              <a:solidFill>
                <a:srgbClr val="E7E6E6">
                  <a:lumMod val="25000"/>
                </a:srgbClr>
              </a:solidFill>
              <a:effectLst/>
              <a:uLnTx/>
              <a:uFillTx/>
              <a:latin typeface="Arial" charset="0"/>
              <a:ea typeface="Arial" charset="0"/>
              <a:cs typeface="Arial" charset="0"/>
            </a:endParaRPr>
          </a:p>
          <a:p>
            <a:pPr marL="800100" lvl="1" indent="-342900">
              <a:spcAft>
                <a:spcPts val="300"/>
              </a:spcAft>
              <a:buFont typeface="Arial" panose="020B0604020202020204" pitchFamily="34" charset="0"/>
              <a:buChar char="•"/>
              <a:defRPr/>
            </a:pPr>
            <a:endParaRPr lang="en-US" sz="2200" b="0" dirty="0"/>
          </a:p>
        </p:txBody>
      </p:sp>
      <p:sp>
        <p:nvSpPr>
          <p:cNvPr id="5" name="Text Placeholder 2">
            <a:extLst>
              <a:ext uri="{FF2B5EF4-FFF2-40B4-BE49-F238E27FC236}">
                <a16:creationId xmlns:a16="http://schemas.microsoft.com/office/drawing/2014/main" id="{1A777F3A-2622-12F1-BBB0-233A2C751BC9}"/>
              </a:ext>
            </a:extLst>
          </p:cNvPr>
          <p:cNvSpPr txBox="1">
            <a:spLocks/>
          </p:cNvSpPr>
          <p:nvPr/>
        </p:nvSpPr>
        <p:spPr>
          <a:xfrm>
            <a:off x="914400" y="971550"/>
            <a:ext cx="9867900" cy="1600200"/>
          </a:xfrm>
          <a:prstGeom prst="rect">
            <a:avLst/>
          </a:prstGeom>
          <a:ln>
            <a:noFill/>
          </a:ln>
        </p:spPr>
        <p:txBody>
          <a:bodyPr vert="horz" lIns="91440" tIns="45720" rIns="91440" bIns="45720" rtlCol="0">
            <a:normAutofit/>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buClr>
                <a:schemeClr val="accent1">
                  <a:lumMod val="75000"/>
                </a:schemeClr>
              </a:buClr>
            </a:pPr>
            <a:r>
              <a:rPr lang="en-US" b="0" dirty="0">
                <a:latin typeface="+mj-lt"/>
              </a:rPr>
              <a:t>Question/instructions:</a:t>
            </a:r>
            <a:endParaRPr lang="en-US" dirty="0">
              <a:latin typeface="+mj-lt"/>
            </a:endParaRPr>
          </a:p>
          <a:p>
            <a:pPr marL="457200" lvl="2" indent="0">
              <a:spcAft>
                <a:spcPts val="600"/>
              </a:spcAft>
              <a:buNone/>
              <a:defRPr/>
            </a:pPr>
            <a:r>
              <a:rPr lang="en-US" sz="2400" b="1" dirty="0">
                <a:solidFill>
                  <a:schemeClr val="tx1"/>
                </a:solidFill>
                <a:latin typeface="Arial" panose="020B0604020202020204" pitchFamily="34" charset="0"/>
                <a:cs typeface="Arial" panose="020B0604020202020204" pitchFamily="34" charset="0"/>
              </a:rPr>
              <a:t>Are you currently…? </a:t>
            </a:r>
            <a:endParaRPr lang="en-US" sz="2400" dirty="0">
              <a:solidFill>
                <a:schemeClr val="tx1"/>
              </a:solidFill>
              <a:latin typeface="Arial" panose="020B0604020202020204" pitchFamily="34" charset="0"/>
              <a:cs typeface="Arial" panose="020B0604020202020204" pitchFamily="34" charset="0"/>
            </a:endParaRPr>
          </a:p>
          <a:p>
            <a:pPr marL="228600" lvl="1" indent="0">
              <a:spcAft>
                <a:spcPts val="600"/>
              </a:spcAft>
              <a:buFont typeface="Arial"/>
              <a:buNone/>
              <a:defRPr/>
            </a:pPr>
            <a:r>
              <a:rPr lang="en-US" sz="2400" dirty="0">
                <a:solidFill>
                  <a:schemeClr val="tx1"/>
                </a:solidFill>
                <a:latin typeface="Arial" panose="020B0604020202020204" pitchFamily="34" charset="0"/>
                <a:cs typeface="Arial" panose="020B0604020202020204" pitchFamily="34" charset="0"/>
              </a:rPr>
              <a:t>	</a:t>
            </a:r>
            <a:r>
              <a:rPr lang="en-US" sz="2200" b="0" dirty="0">
                <a:solidFill>
                  <a:schemeClr val="tx1"/>
                </a:solidFill>
                <a:latin typeface="Arial" panose="020B0604020202020204" pitchFamily="34" charset="0"/>
                <a:cs typeface="Arial" panose="020B0604020202020204" pitchFamily="34" charset="0"/>
              </a:rPr>
              <a:t>MARK ALL THAT APPLY</a:t>
            </a:r>
          </a:p>
        </p:txBody>
      </p:sp>
    </p:spTree>
    <p:extLst>
      <p:ext uri="{BB962C8B-B14F-4D97-AF65-F5344CB8AC3E}">
        <p14:creationId xmlns:p14="http://schemas.microsoft.com/office/powerpoint/2010/main" val="3278538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92111-051F-7D7D-B76C-CB1883DF7537}"/>
              </a:ext>
            </a:extLst>
          </p:cNvPr>
          <p:cNvSpPr>
            <a:spLocks noGrp="1"/>
          </p:cNvSpPr>
          <p:nvPr>
            <p:ph type="title"/>
          </p:nvPr>
        </p:nvSpPr>
        <p:spPr>
          <a:xfrm>
            <a:off x="309493" y="-30157"/>
            <a:ext cx="11566416" cy="1020757"/>
          </a:xfrm>
        </p:spPr>
        <p:txBody>
          <a:bodyPr>
            <a:normAutofit/>
          </a:bodyPr>
          <a:lstStyle/>
          <a:p>
            <a:r>
              <a:rPr lang="en-US" dirty="0"/>
              <a:t>P</a:t>
            </a:r>
            <a:r>
              <a:rPr lang="en-US" sz="2800" dirty="0"/>
              <a:t>articipant Behaviors </a:t>
            </a:r>
            <a:br>
              <a:rPr lang="en-US" sz="2800" dirty="0"/>
            </a:br>
            <a:r>
              <a:rPr lang="en-US" sz="2800" dirty="0">
                <a:latin typeface="Arial Black" panose="020B0A04020102020204" pitchFamily="34" charset="0"/>
              </a:rPr>
              <a:t>(</a:t>
            </a:r>
            <a:r>
              <a:rPr lang="en-US" sz="2800" dirty="0">
                <a:latin typeface="Arial Black" panose="020B0A04020102020204" pitchFamily="34" charset="0"/>
                <a:cs typeface="Arial" panose="020B0604020202020204" pitchFamily="34" charset="0"/>
              </a:rPr>
              <a:t>Entry Survey Questions 8-18)</a:t>
            </a:r>
            <a:endParaRPr lang="en-US" dirty="0"/>
          </a:p>
        </p:txBody>
      </p:sp>
      <p:graphicFrame>
        <p:nvGraphicFramePr>
          <p:cNvPr id="5" name="Table 5">
            <a:extLst>
              <a:ext uri="{FF2B5EF4-FFF2-40B4-BE49-F238E27FC236}">
                <a16:creationId xmlns:a16="http://schemas.microsoft.com/office/drawing/2014/main" id="{8CE56703-2A74-179C-D450-3105D200DEE4}"/>
              </a:ext>
            </a:extLst>
          </p:cNvPr>
          <p:cNvGraphicFramePr>
            <a:graphicFrameLocks noGrp="1"/>
          </p:cNvGraphicFramePr>
          <p:nvPr>
            <p:ph type="tbl" sz="quarter" idx="11"/>
            <p:extLst>
              <p:ext uri="{D42A27DB-BD31-4B8C-83A1-F6EECF244321}">
                <p14:modId xmlns:p14="http://schemas.microsoft.com/office/powerpoint/2010/main" val="1003295924"/>
              </p:ext>
            </p:extLst>
          </p:nvPr>
        </p:nvGraphicFramePr>
        <p:xfrm>
          <a:off x="973392" y="2760526"/>
          <a:ext cx="10338617" cy="1507122"/>
        </p:xfrm>
        <a:graphic>
          <a:graphicData uri="http://schemas.openxmlformats.org/drawingml/2006/table">
            <a:tbl>
              <a:tblPr firstRow="1" bandRow="1">
                <a:tableStyleId>{5C22544A-7EE6-4342-B048-85BDC9FD1C3A}</a:tableStyleId>
              </a:tblPr>
              <a:tblGrid>
                <a:gridCol w="3037032">
                  <a:extLst>
                    <a:ext uri="{9D8B030D-6E8A-4147-A177-3AD203B41FA5}">
                      <a16:colId xmlns:a16="http://schemas.microsoft.com/office/drawing/2014/main" val="1388452829"/>
                    </a:ext>
                  </a:extLst>
                </a:gridCol>
                <a:gridCol w="4764865">
                  <a:extLst>
                    <a:ext uri="{9D8B030D-6E8A-4147-A177-3AD203B41FA5}">
                      <a16:colId xmlns:a16="http://schemas.microsoft.com/office/drawing/2014/main" val="1222390389"/>
                    </a:ext>
                  </a:extLst>
                </a:gridCol>
                <a:gridCol w="2536720">
                  <a:extLst>
                    <a:ext uri="{9D8B030D-6E8A-4147-A177-3AD203B41FA5}">
                      <a16:colId xmlns:a16="http://schemas.microsoft.com/office/drawing/2014/main" val="1347569312"/>
                    </a:ext>
                  </a:extLst>
                </a:gridCol>
              </a:tblGrid>
              <a:tr h="684162">
                <a:tc>
                  <a:txBody>
                    <a:bodyPr/>
                    <a:lstStyle/>
                    <a:p>
                      <a:pPr algn="ctr"/>
                      <a:r>
                        <a:rPr lang="en-US" sz="2200" dirty="0"/>
                        <a:t>Question number</a:t>
                      </a:r>
                    </a:p>
                  </a:txBody>
                  <a:tcPr anchor="ctr"/>
                </a:tc>
                <a:tc>
                  <a:txBody>
                    <a:bodyPr/>
                    <a:lstStyle/>
                    <a:p>
                      <a:pPr algn="ctr"/>
                      <a:r>
                        <a:rPr lang="en-US" sz="2200" dirty="0"/>
                        <a:t>Topics</a:t>
                      </a:r>
                    </a:p>
                  </a:txBody>
                  <a:tcPr anchor="ctr"/>
                </a:tc>
                <a:tc>
                  <a:txBody>
                    <a:bodyPr/>
                    <a:lstStyle/>
                    <a:p>
                      <a:pPr algn="ctr"/>
                      <a:r>
                        <a:rPr lang="en-US" sz="2200" dirty="0"/>
                        <a:t>Survey version</a:t>
                      </a:r>
                    </a:p>
                  </a:txBody>
                  <a:tcPr anchor="ctr"/>
                </a:tc>
                <a:extLst>
                  <a:ext uri="{0D108BD9-81ED-4DB2-BD59-A6C34878D82A}">
                    <a16:rowId xmlns:a16="http://schemas.microsoft.com/office/drawing/2014/main" val="173163855"/>
                  </a:ext>
                </a:extLst>
              </a:tr>
              <a:tr h="369448">
                <a:tc>
                  <a:txBody>
                    <a:bodyPr/>
                    <a:lstStyle/>
                    <a:p>
                      <a:pPr marL="0" indent="0" defTabSz="457200">
                        <a:spcAft>
                          <a:spcPts val="600"/>
                        </a:spcAft>
                        <a:buFont typeface="Arial" panose="020B0604020202020204" pitchFamily="34" charset="0"/>
                        <a:buNone/>
                      </a:pPr>
                      <a:r>
                        <a:rPr lang="en-US" sz="2100" dirty="0">
                          <a:solidFill>
                            <a:srgbClr val="10335A"/>
                          </a:solidFill>
                          <a:latin typeface="Arial"/>
                          <a:cs typeface="Arial"/>
                        </a:rPr>
                        <a:t>8-12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rgbClr val="10335A"/>
                          </a:solidFill>
                          <a:latin typeface="Arial" panose="020B0604020202020204" pitchFamily="34" charset="0"/>
                          <a:cs typeface="Arial" panose="020B0604020202020204" pitchFamily="34" charset="0"/>
                        </a:rPr>
                        <a:t>Adulthood preparation subjects</a:t>
                      </a:r>
                      <a:endParaRPr lang="en-US" sz="1800" dirty="0">
                        <a:solidFill>
                          <a:srgbClr val="10335A"/>
                        </a:solidFill>
                        <a:latin typeface="+mj-lt"/>
                        <a:cs typeface="Aria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rgbClr val="10335A"/>
                          </a:solidFill>
                          <a:latin typeface="Arial" panose="020B0604020202020204" pitchFamily="34" charset="0"/>
                          <a:cs typeface="Arial" panose="020B0604020202020204" pitchFamily="34" charset="0"/>
                        </a:rPr>
                        <a:t>MS and HS+</a:t>
                      </a:r>
                    </a:p>
                  </a:txBody>
                  <a:tcPr marL="68580" marR="68580" marT="34290" marB="34290" anchor="ctr"/>
                </a:tc>
                <a:extLst>
                  <a:ext uri="{0D108BD9-81ED-4DB2-BD59-A6C34878D82A}">
                    <a16:rowId xmlns:a16="http://schemas.microsoft.com/office/drawing/2014/main" val="1391567403"/>
                  </a:ext>
                </a:extLst>
              </a:tr>
              <a:tr h="369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b="0" strike="noStrike" baseline="0" dirty="0">
                          <a:solidFill>
                            <a:srgbClr val="10335A"/>
                          </a:solidFill>
                          <a:effectLst/>
                          <a:latin typeface="Arial" panose="020B0604020202020204" pitchFamily="34" charset="0"/>
                          <a:cs typeface="Arial" panose="020B0604020202020204" pitchFamily="34" charset="0"/>
                        </a:rPr>
                        <a:t>13-18</a:t>
                      </a:r>
                    </a:p>
                  </a:txBody>
                  <a:tcPr anchor="ctr"/>
                </a:tc>
                <a:tc>
                  <a:txBody>
                    <a:bodyPr/>
                    <a:lstStyle/>
                    <a:p>
                      <a:r>
                        <a:rPr lang="en-US" sz="1800" b="0" dirty="0">
                          <a:solidFill>
                            <a:srgbClr val="10335A"/>
                          </a:solidFill>
                          <a:latin typeface="Arial" panose="020B0604020202020204" pitchFamily="34" charset="0"/>
                          <a:cs typeface="Arial" panose="020B0604020202020204" pitchFamily="34" charset="0"/>
                        </a:rPr>
                        <a:t>Sexual</a:t>
                      </a:r>
                      <a:r>
                        <a:rPr lang="en-US" sz="1800" b="0" baseline="0" dirty="0">
                          <a:solidFill>
                            <a:srgbClr val="10335A"/>
                          </a:solidFill>
                          <a:latin typeface="Arial" panose="020B0604020202020204" pitchFamily="34" charset="0"/>
                          <a:cs typeface="Arial" panose="020B0604020202020204" pitchFamily="34" charset="0"/>
                        </a:rPr>
                        <a:t> risk behaviors</a:t>
                      </a:r>
                      <a:endParaRPr lang="en-US" sz="1800" b="0"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0335A"/>
                          </a:solidFill>
                          <a:effectLst/>
                          <a:uLnTx/>
                          <a:uFillTx/>
                          <a:latin typeface="Arial" panose="020B0604020202020204" pitchFamily="34" charset="0"/>
                          <a:ea typeface="+mn-ea"/>
                          <a:cs typeface="Arial" panose="020B0604020202020204" pitchFamily="34" charset="0"/>
                        </a:rPr>
                        <a:t>HS+ only</a:t>
                      </a:r>
                    </a:p>
                  </a:txBody>
                  <a:tcPr marL="68580" marR="68580" marT="34290" marB="34290" anchor="ctr"/>
                </a:tc>
                <a:extLst>
                  <a:ext uri="{0D108BD9-81ED-4DB2-BD59-A6C34878D82A}">
                    <a16:rowId xmlns:a16="http://schemas.microsoft.com/office/drawing/2014/main" val="697300428"/>
                  </a:ext>
                </a:extLst>
              </a:tr>
            </a:tbl>
          </a:graphicData>
        </a:graphic>
      </p:graphicFrame>
      <p:sp>
        <p:nvSpPr>
          <p:cNvPr id="3" name="Text Placeholder 2">
            <a:extLst>
              <a:ext uri="{FF2B5EF4-FFF2-40B4-BE49-F238E27FC236}">
                <a16:creationId xmlns:a16="http://schemas.microsoft.com/office/drawing/2014/main" id="{28AAD17F-0572-68D1-40AE-2F574B9BCB90}"/>
              </a:ext>
            </a:extLst>
          </p:cNvPr>
          <p:cNvSpPr txBox="1">
            <a:spLocks/>
          </p:cNvSpPr>
          <p:nvPr/>
        </p:nvSpPr>
        <p:spPr>
          <a:xfrm>
            <a:off x="404743" y="1488848"/>
            <a:ext cx="11730107" cy="1565910"/>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Clr>
                <a:srgbClr val="EF8522"/>
              </a:buClr>
              <a:buFont typeface="Arial"/>
              <a:buNone/>
              <a:defRPr sz="3200" kern="1200">
                <a:solidFill>
                  <a:srgbClr val="10335A"/>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092941"/>
                </a:solidFill>
                <a:latin typeface="+mn-lt"/>
                <a:ea typeface="+mn-ea"/>
                <a:cs typeface="+mn-cs"/>
              </a:defRPr>
            </a:lvl2pPr>
            <a:lvl3pPr marL="1143000" indent="-228600" algn="l" defTabSz="457200" rtl="0" eaLnBrk="1" latinLnBrk="0" hangingPunct="1">
              <a:spcBef>
                <a:spcPct val="20000"/>
              </a:spcBef>
              <a:buClr>
                <a:srgbClr val="EF8522"/>
              </a:buClr>
              <a:buFont typeface="Arial"/>
              <a:buChar char="•"/>
              <a:defRPr sz="2400" kern="1200">
                <a:solidFill>
                  <a:srgbClr val="09294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09294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Aft>
                <a:spcPts val="1200"/>
              </a:spcAft>
            </a:pPr>
            <a:r>
              <a:rPr lang="en-US" sz="2600" dirty="0">
                <a:latin typeface="Arial"/>
                <a:cs typeface="Arial"/>
              </a:rPr>
              <a:t>Purpose:</a:t>
            </a:r>
            <a:r>
              <a:rPr lang="en-US" sz="2800" dirty="0">
                <a:solidFill>
                  <a:prstClr val="black"/>
                </a:solidFill>
                <a:latin typeface="Arial" panose="020B0604020202020204" pitchFamily="34" charset="0"/>
                <a:cs typeface="Arial" panose="020B0604020202020204" pitchFamily="34" charset="0"/>
              </a:rPr>
              <a:t> </a:t>
            </a:r>
            <a:r>
              <a:rPr lang="en-US" sz="2600" dirty="0">
                <a:latin typeface="Arial" panose="020B0604020202020204" pitchFamily="34" charset="0"/>
                <a:cs typeface="Arial" panose="020B0604020202020204" pitchFamily="34" charset="0"/>
              </a:rPr>
              <a:t>To obtain data on </a:t>
            </a:r>
            <a:r>
              <a:rPr lang="en-US" sz="2600" dirty="0">
                <a:solidFill>
                  <a:srgbClr val="000000"/>
                </a:solidFill>
                <a:latin typeface="Arial" panose="020B0604020202020204" pitchFamily="34" charset="0"/>
                <a:cs typeface="Arial" panose="020B0604020202020204" pitchFamily="34" charset="0"/>
              </a:rPr>
              <a:t>participant behaviors before </a:t>
            </a:r>
            <a:r>
              <a:rPr lang="en-US" sz="2600" dirty="0">
                <a:latin typeface="Arial" panose="020B0604020202020204" pitchFamily="34" charset="0"/>
                <a:cs typeface="Arial" panose="020B0604020202020204" pitchFamily="34" charset="0"/>
              </a:rPr>
              <a:t>PREP programming</a:t>
            </a:r>
            <a:endParaRPr lang="en-US" sz="2600" dirty="0">
              <a:latin typeface="Arial"/>
              <a:cs typeface="Arial"/>
            </a:endParaRPr>
          </a:p>
          <a:p>
            <a:pPr marL="338138" indent="-338138">
              <a:spcAft>
                <a:spcPts val="800"/>
              </a:spcAft>
              <a:buClr>
                <a:schemeClr val="accent1">
                  <a:lumMod val="75000"/>
                </a:schemeClr>
              </a:buClr>
            </a:pPr>
            <a:endParaRPr lang="en-US" sz="2600" dirty="0"/>
          </a:p>
        </p:txBody>
      </p:sp>
    </p:spTree>
    <p:extLst>
      <p:ext uri="{BB962C8B-B14F-4D97-AF65-F5344CB8AC3E}">
        <p14:creationId xmlns:p14="http://schemas.microsoft.com/office/powerpoint/2010/main" val="2193672157"/>
      </p:ext>
    </p:extLst>
  </p:cSld>
  <p:clrMapOvr>
    <a:masterClrMapping/>
  </p:clrMapOvr>
  <p:extLst>
    <p:ext uri="{6950BFC3-D8DA-4A85-94F7-54DA5524770B}">
      <p188:commentRel xmlns:p188="http://schemas.microsoft.com/office/powerpoint/2018/8/main" r:id="rId3"/>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92111-051F-7D7D-B76C-CB1883DF7537}"/>
              </a:ext>
            </a:extLst>
          </p:cNvPr>
          <p:cNvSpPr>
            <a:spLocks noGrp="1"/>
          </p:cNvSpPr>
          <p:nvPr>
            <p:ph type="title"/>
          </p:nvPr>
        </p:nvSpPr>
        <p:spPr>
          <a:xfrm>
            <a:off x="309493" y="-30157"/>
            <a:ext cx="11566416" cy="1020757"/>
          </a:xfrm>
        </p:spPr>
        <p:txBody>
          <a:bodyPr>
            <a:normAutofit/>
          </a:bodyPr>
          <a:lstStyle/>
          <a:p>
            <a:r>
              <a:rPr lang="en-US" sz="2800" dirty="0">
                <a:latin typeface="Arial Black" panose="020B0A04020102020204" pitchFamily="34" charset="0"/>
                <a:cs typeface="Arial" panose="020B0604020202020204" pitchFamily="34" charset="0"/>
              </a:rPr>
              <a:t>Entry Survey Question 8</a:t>
            </a:r>
            <a:endParaRPr lang="en-US" dirty="0"/>
          </a:p>
        </p:txBody>
      </p:sp>
      <p:graphicFrame>
        <p:nvGraphicFramePr>
          <p:cNvPr id="5" name="Table 5">
            <a:extLst>
              <a:ext uri="{FF2B5EF4-FFF2-40B4-BE49-F238E27FC236}">
                <a16:creationId xmlns:a16="http://schemas.microsoft.com/office/drawing/2014/main" id="{8CE56703-2A74-179C-D450-3105D200DEE4}"/>
              </a:ext>
            </a:extLst>
          </p:cNvPr>
          <p:cNvGraphicFramePr>
            <a:graphicFrameLocks noGrp="1"/>
          </p:cNvGraphicFramePr>
          <p:nvPr>
            <p:ph type="tbl" sz="quarter" idx="11"/>
            <p:extLst>
              <p:ext uri="{D42A27DB-BD31-4B8C-83A1-F6EECF244321}">
                <p14:modId xmlns:p14="http://schemas.microsoft.com/office/powerpoint/2010/main" val="2455829809"/>
              </p:ext>
            </p:extLst>
          </p:nvPr>
        </p:nvGraphicFramePr>
        <p:xfrm>
          <a:off x="641412" y="2387004"/>
          <a:ext cx="10909177" cy="3444240"/>
        </p:xfrm>
        <a:graphic>
          <a:graphicData uri="http://schemas.openxmlformats.org/drawingml/2006/table">
            <a:tbl>
              <a:tblPr firstRow="1" bandRow="1">
                <a:tableStyleId>{5C22544A-7EE6-4342-B048-85BDC9FD1C3A}</a:tableStyleId>
              </a:tblPr>
              <a:tblGrid>
                <a:gridCol w="1492188">
                  <a:extLst>
                    <a:ext uri="{9D8B030D-6E8A-4147-A177-3AD203B41FA5}">
                      <a16:colId xmlns:a16="http://schemas.microsoft.com/office/drawing/2014/main" val="1388452829"/>
                    </a:ext>
                  </a:extLst>
                </a:gridCol>
                <a:gridCol w="5300870">
                  <a:extLst>
                    <a:ext uri="{9D8B030D-6E8A-4147-A177-3AD203B41FA5}">
                      <a16:colId xmlns:a16="http://schemas.microsoft.com/office/drawing/2014/main" val="1222390389"/>
                    </a:ext>
                  </a:extLst>
                </a:gridCol>
                <a:gridCol w="1007165">
                  <a:extLst>
                    <a:ext uri="{9D8B030D-6E8A-4147-A177-3AD203B41FA5}">
                      <a16:colId xmlns:a16="http://schemas.microsoft.com/office/drawing/2014/main" val="1330323667"/>
                    </a:ext>
                  </a:extLst>
                </a:gridCol>
                <a:gridCol w="1033669">
                  <a:extLst>
                    <a:ext uri="{9D8B030D-6E8A-4147-A177-3AD203B41FA5}">
                      <a16:colId xmlns:a16="http://schemas.microsoft.com/office/drawing/2014/main" val="14501199"/>
                    </a:ext>
                  </a:extLst>
                </a:gridCol>
                <a:gridCol w="1073426">
                  <a:extLst>
                    <a:ext uri="{9D8B030D-6E8A-4147-A177-3AD203B41FA5}">
                      <a16:colId xmlns:a16="http://schemas.microsoft.com/office/drawing/2014/main" val="1466413888"/>
                    </a:ext>
                  </a:extLst>
                </a:gridCol>
                <a:gridCol w="1001859">
                  <a:extLst>
                    <a:ext uri="{9D8B030D-6E8A-4147-A177-3AD203B41FA5}">
                      <a16:colId xmlns:a16="http://schemas.microsoft.com/office/drawing/2014/main" val="1347569312"/>
                    </a:ext>
                  </a:extLst>
                </a:gridCol>
              </a:tblGrid>
              <a:tr h="527335">
                <a:tc>
                  <a:txBody>
                    <a:bodyPr/>
                    <a:lstStyle/>
                    <a:p>
                      <a:pPr algn="ctr"/>
                      <a:r>
                        <a:rPr lang="en-US" sz="2000" dirty="0"/>
                        <a:t>Question number</a:t>
                      </a:r>
                    </a:p>
                  </a:txBody>
                  <a:tcPr anchor="ctr"/>
                </a:tc>
                <a:tc>
                  <a:txBody>
                    <a:bodyPr/>
                    <a:lstStyle/>
                    <a:p>
                      <a:pPr algn="ctr"/>
                      <a:r>
                        <a:rPr lang="en-US" sz="2000" dirty="0"/>
                        <a:t>Item</a:t>
                      </a:r>
                    </a:p>
                  </a:txBody>
                  <a:tcPr anchor="ctr"/>
                </a:tc>
                <a:tc gridSpan="4">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bg1"/>
                          </a:solidFill>
                          <a:latin typeface="Arial" panose="020B0604020202020204" pitchFamily="34" charset="0"/>
                          <a:cs typeface="Arial" panose="020B0604020202020204" pitchFamily="34" charset="0"/>
                        </a:rPr>
                        <a:t>Response options</a:t>
                      </a: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endParaRPr dirty="0"/>
                    </a:p>
                  </a:txBody>
                  <a:tcPr anchor="ctr"/>
                </a:tc>
                <a:extLst>
                  <a:ext uri="{0D108BD9-81ED-4DB2-BD59-A6C34878D82A}">
                    <a16:rowId xmlns:a16="http://schemas.microsoft.com/office/drawing/2014/main" val="173163855"/>
                  </a:ext>
                </a:extLst>
              </a:tr>
              <a:tr h="284761">
                <a:tc>
                  <a:txBody>
                    <a:bodyPr/>
                    <a:lstStyle/>
                    <a:p>
                      <a:pPr marL="0" indent="0" defTabSz="457200">
                        <a:spcAft>
                          <a:spcPts val="600"/>
                        </a:spcAft>
                        <a:buFont typeface="Arial" panose="020B0604020202020204" pitchFamily="34" charset="0"/>
                        <a:buNone/>
                      </a:pPr>
                      <a:r>
                        <a:rPr lang="en-US" sz="1800" dirty="0">
                          <a:solidFill>
                            <a:srgbClr val="10335A"/>
                          </a:solidFill>
                          <a:latin typeface="Arial"/>
                          <a:cs typeface="Arial"/>
                        </a:rPr>
                        <a:t>8a</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resisted or said no to peer pressure? </a:t>
                      </a:r>
                      <a:endParaRPr lang="en-US" sz="1800" dirty="0">
                        <a:solidFill>
                          <a:srgbClr val="10335A"/>
                        </a:solidFill>
                        <a:latin typeface="+mj-lt"/>
                        <a:cs typeface="Aria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All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Most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Some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None of the time</a:t>
                      </a:r>
                    </a:p>
                  </a:txBody>
                  <a:tcPr marL="68580" marR="68580" marT="34290" marB="34290" anchor="ctr"/>
                </a:tc>
                <a:extLst>
                  <a:ext uri="{0D108BD9-81ED-4DB2-BD59-A6C34878D82A}">
                    <a16:rowId xmlns:a16="http://schemas.microsoft.com/office/drawing/2014/main" val="1391567403"/>
                  </a:ext>
                </a:extLst>
              </a:tr>
              <a:tr h="2847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8b</a:t>
                      </a:r>
                    </a:p>
                  </a:txBody>
                  <a:tcPr anchor="ctr"/>
                </a:tc>
                <a:tc>
                  <a:txBody>
                    <a:bodyPr/>
                    <a:lstStyle/>
                    <a:p>
                      <a:r>
                        <a:rPr lang="en-US" dirty="0"/>
                        <a:t>managed your emotions in healthy ways (for example, ways that are not hurtful to you or others)?</a:t>
                      </a:r>
                      <a:endParaRPr lang="en-US" sz="18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All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Most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Some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None of the time</a:t>
                      </a:r>
                    </a:p>
                  </a:txBody>
                  <a:tcPr marL="68580" marR="68580" marT="34290" marB="34290" anchor="ctr"/>
                </a:tc>
                <a:extLst>
                  <a:ext uri="{0D108BD9-81ED-4DB2-BD59-A6C34878D82A}">
                    <a16:rowId xmlns:a16="http://schemas.microsoft.com/office/drawing/2014/main" val="4034925166"/>
                  </a:ext>
                </a:extLst>
              </a:tr>
              <a:tr h="2847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8c</a:t>
                      </a:r>
                    </a:p>
                  </a:txBody>
                  <a:tcPr anchor="ctr"/>
                </a:tc>
                <a:tc>
                  <a:txBody>
                    <a:bodyPr/>
                    <a:lstStyle/>
                    <a:p>
                      <a:r>
                        <a:rPr lang="en-US" dirty="0"/>
                        <a:t>made decisions to not use drugs and alcohol?</a:t>
                      </a:r>
                      <a:endParaRPr lang="en-US" sz="18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All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Most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Some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None of the time</a:t>
                      </a:r>
                    </a:p>
                  </a:txBody>
                  <a:tcPr marL="68580" marR="68580" marT="34290" marB="34290" anchor="ctr"/>
                </a:tc>
                <a:extLst>
                  <a:ext uri="{0D108BD9-81ED-4DB2-BD59-A6C34878D82A}">
                    <a16:rowId xmlns:a16="http://schemas.microsoft.com/office/drawing/2014/main" val="4245522988"/>
                  </a:ext>
                </a:extLst>
              </a:tr>
              <a:tr h="3835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8d</a:t>
                      </a:r>
                    </a:p>
                  </a:txBody>
                  <a:tcPr anchor="ctr"/>
                </a:tc>
                <a:tc>
                  <a:txBody>
                    <a:bodyPr/>
                    <a:lstStyle/>
                    <a:p>
                      <a:r>
                        <a:rPr lang="en-US" dirty="0"/>
                        <a:t>thought about the consequences before making a decision?</a:t>
                      </a:r>
                      <a:endParaRPr lang="en-US" sz="18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All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Most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Some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None of the time</a:t>
                      </a:r>
                    </a:p>
                  </a:txBody>
                  <a:tcPr marL="68580" marR="68580" marT="34290" marB="34290" anchor="ctr"/>
                </a:tc>
                <a:extLst>
                  <a:ext uri="{0D108BD9-81ED-4DB2-BD59-A6C34878D82A}">
                    <a16:rowId xmlns:a16="http://schemas.microsoft.com/office/drawing/2014/main" val="834095885"/>
                  </a:ext>
                </a:extLst>
              </a:tr>
            </a:tbl>
          </a:graphicData>
        </a:graphic>
      </p:graphicFrame>
      <p:sp>
        <p:nvSpPr>
          <p:cNvPr id="4" name="Text Placeholder 2">
            <a:extLst>
              <a:ext uri="{FF2B5EF4-FFF2-40B4-BE49-F238E27FC236}">
                <a16:creationId xmlns:a16="http://schemas.microsoft.com/office/drawing/2014/main" id="{43DAF017-9026-0D00-0365-D19F10CDFE01}"/>
              </a:ext>
            </a:extLst>
          </p:cNvPr>
          <p:cNvSpPr txBox="1">
            <a:spLocks/>
          </p:cNvSpPr>
          <p:nvPr/>
        </p:nvSpPr>
        <p:spPr>
          <a:xfrm>
            <a:off x="1371600" y="971550"/>
            <a:ext cx="9867900" cy="1600200"/>
          </a:xfrm>
          <a:prstGeom prst="rect">
            <a:avLst/>
          </a:prstGeom>
          <a:ln>
            <a:noFill/>
          </a:ln>
        </p:spPr>
        <p:txBody>
          <a:bodyPr vert="horz" lIns="91440" tIns="45720" rIns="91440" bIns="45720" rtlCol="0">
            <a:normAutofit/>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spcAft>
                <a:spcPts val="300"/>
              </a:spcAft>
              <a:buClr>
                <a:schemeClr val="accent1">
                  <a:lumMod val="75000"/>
                </a:schemeClr>
              </a:buClr>
            </a:pPr>
            <a:r>
              <a:rPr lang="en-US" b="0" dirty="0">
                <a:latin typeface="+mj-lt"/>
              </a:rPr>
              <a:t>Question stem/instructions:</a:t>
            </a:r>
            <a:endParaRPr lang="en-US" dirty="0">
              <a:latin typeface="+mj-lt"/>
            </a:endParaRPr>
          </a:p>
          <a:p>
            <a:pPr marL="457200" lvl="2" indent="0">
              <a:spcAft>
                <a:spcPts val="300"/>
              </a:spcAft>
              <a:buNone/>
              <a:defRPr/>
            </a:pPr>
            <a:r>
              <a:rPr lang="en-US" sz="2400" b="1" dirty="0">
                <a:solidFill>
                  <a:schemeClr val="tx1"/>
                </a:solidFill>
              </a:rPr>
              <a:t>In the past three months, how often would you say you…</a:t>
            </a:r>
            <a:endParaRPr lang="en-US" sz="2200" b="1" dirty="0">
              <a:solidFill>
                <a:schemeClr val="tx1"/>
              </a:solidFill>
              <a:latin typeface="Arial" panose="020B0604020202020204" pitchFamily="34" charset="0"/>
              <a:cs typeface="Arial" panose="020B0604020202020204" pitchFamily="34" charset="0"/>
            </a:endParaRPr>
          </a:p>
          <a:p>
            <a:pPr marL="228600" lvl="1" indent="0">
              <a:buFont typeface="Arial"/>
              <a:buNone/>
              <a:defRPr/>
            </a:pPr>
            <a:r>
              <a:rPr lang="en-US" sz="2400" dirty="0">
                <a:solidFill>
                  <a:schemeClr val="tx1"/>
                </a:solidFill>
                <a:latin typeface="Arial" panose="020B0604020202020204" pitchFamily="34" charset="0"/>
                <a:cs typeface="Arial" panose="020B0604020202020204" pitchFamily="34" charset="0"/>
              </a:rPr>
              <a:t>	</a:t>
            </a:r>
            <a:r>
              <a:rPr lang="en-US" sz="2200" b="0" dirty="0">
                <a:solidFill>
                  <a:schemeClr val="tx1"/>
                </a:solidFill>
                <a:latin typeface="Arial" panose="020B0604020202020204" pitchFamily="34" charset="0"/>
                <a:cs typeface="Arial" panose="020B0604020202020204" pitchFamily="34" charset="0"/>
              </a:rPr>
              <a:t>MARK ONLY ONE ANSWER PER ROW</a:t>
            </a:r>
          </a:p>
        </p:txBody>
      </p:sp>
    </p:spTree>
    <p:extLst>
      <p:ext uri="{BB962C8B-B14F-4D97-AF65-F5344CB8AC3E}">
        <p14:creationId xmlns:p14="http://schemas.microsoft.com/office/powerpoint/2010/main" val="10954243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92111-051F-7D7D-B76C-CB1883DF7537}"/>
              </a:ext>
            </a:extLst>
          </p:cNvPr>
          <p:cNvSpPr>
            <a:spLocks noGrp="1"/>
          </p:cNvSpPr>
          <p:nvPr>
            <p:ph type="title"/>
          </p:nvPr>
        </p:nvSpPr>
        <p:spPr>
          <a:xfrm>
            <a:off x="309493" y="-30157"/>
            <a:ext cx="11566416" cy="1020757"/>
          </a:xfrm>
        </p:spPr>
        <p:txBody>
          <a:bodyPr>
            <a:normAutofit/>
          </a:bodyPr>
          <a:lstStyle/>
          <a:p>
            <a:r>
              <a:rPr lang="en-US" sz="2800" dirty="0">
                <a:latin typeface="Arial Black" panose="020B0A04020102020204" pitchFamily="34" charset="0"/>
                <a:cs typeface="Arial" panose="020B0604020202020204" pitchFamily="34" charset="0"/>
              </a:rPr>
              <a:t>Entry Survey Question 9</a:t>
            </a:r>
            <a:endParaRPr lang="en-US" dirty="0"/>
          </a:p>
        </p:txBody>
      </p:sp>
      <p:graphicFrame>
        <p:nvGraphicFramePr>
          <p:cNvPr id="5" name="Table 5">
            <a:extLst>
              <a:ext uri="{FF2B5EF4-FFF2-40B4-BE49-F238E27FC236}">
                <a16:creationId xmlns:a16="http://schemas.microsoft.com/office/drawing/2014/main" id="{8CE56703-2A74-179C-D450-3105D200DEE4}"/>
              </a:ext>
            </a:extLst>
          </p:cNvPr>
          <p:cNvGraphicFramePr>
            <a:graphicFrameLocks noGrp="1"/>
          </p:cNvGraphicFramePr>
          <p:nvPr>
            <p:ph type="tbl" sz="quarter" idx="11"/>
            <p:extLst>
              <p:ext uri="{D42A27DB-BD31-4B8C-83A1-F6EECF244321}">
                <p14:modId xmlns:p14="http://schemas.microsoft.com/office/powerpoint/2010/main" val="3266335294"/>
              </p:ext>
            </p:extLst>
          </p:nvPr>
        </p:nvGraphicFramePr>
        <p:xfrm>
          <a:off x="396486" y="2093965"/>
          <a:ext cx="11241095" cy="4515615"/>
        </p:xfrm>
        <a:graphic>
          <a:graphicData uri="http://schemas.openxmlformats.org/drawingml/2006/table">
            <a:tbl>
              <a:tblPr firstRow="1" bandRow="1">
                <a:tableStyleId>{5C22544A-7EE6-4342-B048-85BDC9FD1C3A}</a:tableStyleId>
              </a:tblPr>
              <a:tblGrid>
                <a:gridCol w="1108489">
                  <a:extLst>
                    <a:ext uri="{9D8B030D-6E8A-4147-A177-3AD203B41FA5}">
                      <a16:colId xmlns:a16="http://schemas.microsoft.com/office/drawing/2014/main" val="1388452829"/>
                    </a:ext>
                  </a:extLst>
                </a:gridCol>
                <a:gridCol w="6587675">
                  <a:extLst>
                    <a:ext uri="{9D8B030D-6E8A-4147-A177-3AD203B41FA5}">
                      <a16:colId xmlns:a16="http://schemas.microsoft.com/office/drawing/2014/main" val="1222390389"/>
                    </a:ext>
                  </a:extLst>
                </a:gridCol>
                <a:gridCol w="1024153">
                  <a:extLst>
                    <a:ext uri="{9D8B030D-6E8A-4147-A177-3AD203B41FA5}">
                      <a16:colId xmlns:a16="http://schemas.microsoft.com/office/drawing/2014/main" val="14501199"/>
                    </a:ext>
                  </a:extLst>
                </a:gridCol>
                <a:gridCol w="1379194">
                  <a:extLst>
                    <a:ext uri="{9D8B030D-6E8A-4147-A177-3AD203B41FA5}">
                      <a16:colId xmlns:a16="http://schemas.microsoft.com/office/drawing/2014/main" val="1466413888"/>
                    </a:ext>
                  </a:extLst>
                </a:gridCol>
                <a:gridCol w="1141584">
                  <a:extLst>
                    <a:ext uri="{9D8B030D-6E8A-4147-A177-3AD203B41FA5}">
                      <a16:colId xmlns:a16="http://schemas.microsoft.com/office/drawing/2014/main" val="1347569312"/>
                    </a:ext>
                  </a:extLst>
                </a:gridCol>
              </a:tblGrid>
              <a:tr h="563704">
                <a:tc>
                  <a:txBody>
                    <a:bodyPr/>
                    <a:lstStyle/>
                    <a:p>
                      <a:pPr algn="ctr"/>
                      <a:r>
                        <a:rPr lang="en-US" sz="1600" dirty="0"/>
                        <a:t>Question number</a:t>
                      </a:r>
                    </a:p>
                  </a:txBody>
                  <a:tcPr anchor="ctr"/>
                </a:tc>
                <a:tc>
                  <a:txBody>
                    <a:bodyPr/>
                    <a:lstStyle/>
                    <a:p>
                      <a:pPr algn="ctr"/>
                      <a:r>
                        <a:rPr lang="en-US" sz="1600" dirty="0"/>
                        <a:t>Item</a:t>
                      </a:r>
                    </a:p>
                  </a:txBody>
                  <a:tcPr anchor="ct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600" dirty="0">
                          <a:solidFill>
                            <a:schemeClr val="bg1"/>
                          </a:solidFill>
                          <a:latin typeface="Arial" panose="020B0604020202020204" pitchFamily="34" charset="0"/>
                          <a:cs typeface="Arial" panose="020B0604020202020204" pitchFamily="34" charset="0"/>
                        </a:rPr>
                        <a:t>Response options</a:t>
                      </a: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endParaRPr dirty="0"/>
                    </a:p>
                  </a:txBody>
                  <a:tcPr anchor="ctr"/>
                </a:tc>
                <a:extLst>
                  <a:ext uri="{0D108BD9-81ED-4DB2-BD59-A6C34878D82A}">
                    <a16:rowId xmlns:a16="http://schemas.microsoft.com/office/drawing/2014/main" val="173163855"/>
                  </a:ext>
                </a:extLst>
              </a:tr>
              <a:tr h="541453">
                <a:tc>
                  <a:txBody>
                    <a:bodyPr/>
                    <a:lstStyle/>
                    <a:p>
                      <a:pPr marL="0" indent="0" defTabSz="457200">
                        <a:spcAft>
                          <a:spcPts val="600"/>
                        </a:spcAft>
                        <a:buFont typeface="Arial" panose="020B0604020202020204" pitchFamily="34" charset="0"/>
                        <a:buNone/>
                      </a:pPr>
                      <a:r>
                        <a:rPr lang="en-US" sz="1600" dirty="0">
                          <a:solidFill>
                            <a:srgbClr val="10335A"/>
                          </a:solidFill>
                          <a:latin typeface="Arial"/>
                          <a:cs typeface="Arial"/>
                        </a:rPr>
                        <a:t>9a</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I make plans to reach my goals.</a:t>
                      </a:r>
                      <a:endParaRPr lang="en-US" sz="1600" dirty="0">
                        <a:solidFill>
                          <a:srgbClr val="10335A"/>
                        </a:solidFill>
                        <a:latin typeface="+mj-lt"/>
                        <a:cs typeface="Aria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true at all</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true of 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Very true of me</a:t>
                      </a:r>
                    </a:p>
                  </a:txBody>
                  <a:tcPr marL="68580" marR="68580" marT="34290" marB="34290" anchor="ctr"/>
                </a:tc>
                <a:extLst>
                  <a:ext uri="{0D108BD9-81ED-4DB2-BD59-A6C34878D82A}">
                    <a16:rowId xmlns:a16="http://schemas.microsoft.com/office/drawing/2014/main" val="1391567403"/>
                  </a:ext>
                </a:extLst>
              </a:tr>
              <a:tr h="5414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strike="noStrike" baseline="0" dirty="0">
                          <a:solidFill>
                            <a:srgbClr val="10335A"/>
                          </a:solidFill>
                          <a:effectLst/>
                          <a:latin typeface="Arial" panose="020B0604020202020204" pitchFamily="34" charset="0"/>
                          <a:cs typeface="Arial" panose="020B0604020202020204" pitchFamily="34" charset="0"/>
                        </a:rPr>
                        <a:t>9b</a:t>
                      </a:r>
                    </a:p>
                  </a:txBody>
                  <a:tcPr anchor="ctr"/>
                </a:tc>
                <a:tc>
                  <a:txBody>
                    <a:bodyPr/>
                    <a:lstStyle/>
                    <a:p>
                      <a:r>
                        <a:rPr lang="en-US" sz="1600" dirty="0"/>
                        <a:t>I care about doing well in school.</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true at all</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true of 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Very true of me</a:t>
                      </a:r>
                    </a:p>
                  </a:txBody>
                  <a:tcPr marL="68580" marR="68580" marT="34290" marB="34290" anchor="ctr"/>
                </a:tc>
                <a:extLst>
                  <a:ext uri="{0D108BD9-81ED-4DB2-BD59-A6C34878D82A}">
                    <a16:rowId xmlns:a16="http://schemas.microsoft.com/office/drawing/2014/main" val="4034925166"/>
                  </a:ext>
                </a:extLst>
              </a:tr>
              <a:tr h="5414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strike="noStrike" baseline="0" dirty="0">
                          <a:solidFill>
                            <a:srgbClr val="10335A"/>
                          </a:solidFill>
                          <a:effectLst/>
                          <a:latin typeface="Arial" panose="020B0604020202020204" pitchFamily="34" charset="0"/>
                          <a:cs typeface="Arial" panose="020B0604020202020204" pitchFamily="34" charset="0"/>
                        </a:rPr>
                        <a:t>9c</a:t>
                      </a:r>
                    </a:p>
                  </a:txBody>
                  <a:tcPr anchor="ctr"/>
                </a:tc>
                <a:tc>
                  <a:txBody>
                    <a:bodyPr/>
                    <a:lstStyle/>
                    <a:p>
                      <a:r>
                        <a:rPr lang="en-US" sz="1600" dirty="0"/>
                        <a:t>I plan to graduate high school or get my GED.</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true at all</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true of 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Very true of me</a:t>
                      </a:r>
                    </a:p>
                  </a:txBody>
                  <a:tcPr marL="68580" marR="68580" marT="34290" marB="34290" anchor="ctr"/>
                </a:tc>
                <a:extLst>
                  <a:ext uri="{0D108BD9-81ED-4DB2-BD59-A6C34878D82A}">
                    <a16:rowId xmlns:a16="http://schemas.microsoft.com/office/drawing/2014/main" val="4245522988"/>
                  </a:ext>
                </a:extLst>
              </a:tr>
              <a:tr h="5414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strike="noStrike" baseline="0" dirty="0">
                          <a:solidFill>
                            <a:srgbClr val="10335A"/>
                          </a:solidFill>
                          <a:effectLst/>
                          <a:latin typeface="Arial" panose="020B0604020202020204" pitchFamily="34" charset="0"/>
                          <a:cs typeface="Arial" panose="020B0604020202020204" pitchFamily="34" charset="0"/>
                        </a:rPr>
                        <a:t>9d</a:t>
                      </a:r>
                    </a:p>
                  </a:txBody>
                  <a:tcPr anchor="ctr"/>
                </a:tc>
                <a:tc>
                  <a:txBody>
                    <a:bodyPr/>
                    <a:lstStyle/>
                    <a:p>
                      <a:r>
                        <a:rPr lang="en-US" sz="1600" dirty="0"/>
                        <a:t>I plan to get more education and/or training after high school or completing my GED.</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true at all</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true of 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Very true of me</a:t>
                      </a:r>
                    </a:p>
                  </a:txBody>
                  <a:tcPr marL="68580" marR="68580" marT="34290" marB="34290" anchor="ctr"/>
                </a:tc>
                <a:extLst>
                  <a:ext uri="{0D108BD9-81ED-4DB2-BD59-A6C34878D82A}">
                    <a16:rowId xmlns:a16="http://schemas.microsoft.com/office/drawing/2014/main" val="834095885"/>
                  </a:ext>
                </a:extLst>
              </a:tr>
              <a:tr h="5414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strike="noStrike" baseline="0" dirty="0">
                          <a:solidFill>
                            <a:srgbClr val="10335A"/>
                          </a:solidFill>
                          <a:effectLst/>
                          <a:latin typeface="Arial" panose="020B0604020202020204" pitchFamily="34" charset="0"/>
                          <a:cs typeface="Arial" panose="020B0604020202020204" pitchFamily="34" charset="0"/>
                        </a:rPr>
                        <a:t>9e</a:t>
                      </a:r>
                    </a:p>
                  </a:txBody>
                  <a:tcPr anchor="ctr"/>
                </a:tc>
                <a:tc>
                  <a:txBody>
                    <a:bodyPr/>
                    <a:lstStyle/>
                    <a:p>
                      <a:r>
                        <a:rPr lang="en-US" sz="1600" dirty="0"/>
                        <a:t>I plan to get a steady full-time job after school.</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true at all</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true of 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Very true of me</a:t>
                      </a:r>
                    </a:p>
                  </a:txBody>
                  <a:tcPr marL="68580" marR="68580" marT="34290" marB="34290" anchor="ctr"/>
                </a:tc>
                <a:extLst>
                  <a:ext uri="{0D108BD9-81ED-4DB2-BD59-A6C34878D82A}">
                    <a16:rowId xmlns:a16="http://schemas.microsoft.com/office/drawing/2014/main" val="2894921941"/>
                  </a:ext>
                </a:extLst>
              </a:tr>
              <a:tr h="5414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strike="noStrike" baseline="0" dirty="0">
                          <a:solidFill>
                            <a:srgbClr val="10335A"/>
                          </a:solidFill>
                          <a:effectLst/>
                          <a:latin typeface="Arial" panose="020B0604020202020204" pitchFamily="34" charset="0"/>
                          <a:cs typeface="Arial" panose="020B0604020202020204" pitchFamily="34" charset="0"/>
                        </a:rPr>
                        <a:t>9f</a:t>
                      </a:r>
                    </a:p>
                  </a:txBody>
                  <a:tcPr anchor="ctr"/>
                </a:tc>
                <a:tc>
                  <a:txBody>
                    <a:bodyPr/>
                    <a:lstStyle/>
                    <a:p>
                      <a:r>
                        <a:rPr lang="en-US" sz="1600" dirty="0"/>
                        <a:t>I would speak up or ask for help if I was being bullied in person or online, via text, while gaming, or through other social media.</a:t>
                      </a:r>
                      <a:endParaRPr lang="en-US" sz="1600" b="0"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true at all</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true of 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Very true of me</a:t>
                      </a:r>
                    </a:p>
                  </a:txBody>
                  <a:tcPr marL="68580" marR="68580" marT="34290" marB="34290" anchor="ctr"/>
                </a:tc>
                <a:extLst>
                  <a:ext uri="{0D108BD9-81ED-4DB2-BD59-A6C34878D82A}">
                    <a16:rowId xmlns:a16="http://schemas.microsoft.com/office/drawing/2014/main" val="697300428"/>
                  </a:ext>
                </a:extLst>
              </a:tr>
              <a:tr h="5989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strike="noStrike" baseline="0" dirty="0">
                          <a:solidFill>
                            <a:srgbClr val="10335A"/>
                          </a:solidFill>
                          <a:effectLst/>
                          <a:latin typeface="Arial" panose="020B0604020202020204" pitchFamily="34" charset="0"/>
                          <a:cs typeface="Arial" panose="020B0604020202020204" pitchFamily="34" charset="0"/>
                        </a:rPr>
                        <a:t>9g</a:t>
                      </a:r>
                    </a:p>
                  </a:txBody>
                  <a:tcPr anchor="ctr"/>
                </a:tc>
                <a:tc>
                  <a:txBody>
                    <a:bodyPr/>
                    <a:lstStyle/>
                    <a:p>
                      <a:r>
                        <a:rPr lang="en-US" sz="1600" dirty="0"/>
                        <a:t>I would speak up or ask for help if others were being bullied in person or online, via text, while gaming, or through other social media</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true at all</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true of 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Very true of me</a:t>
                      </a:r>
                    </a:p>
                  </a:txBody>
                  <a:tcPr marL="68580" marR="68580" marT="34290" marB="34290" anchor="ctr"/>
                </a:tc>
                <a:extLst>
                  <a:ext uri="{0D108BD9-81ED-4DB2-BD59-A6C34878D82A}">
                    <a16:rowId xmlns:a16="http://schemas.microsoft.com/office/drawing/2014/main" val="50522370"/>
                  </a:ext>
                </a:extLst>
              </a:tr>
            </a:tbl>
          </a:graphicData>
        </a:graphic>
      </p:graphicFrame>
      <p:sp>
        <p:nvSpPr>
          <p:cNvPr id="4" name="Text Placeholder 2">
            <a:extLst>
              <a:ext uri="{FF2B5EF4-FFF2-40B4-BE49-F238E27FC236}">
                <a16:creationId xmlns:a16="http://schemas.microsoft.com/office/drawing/2014/main" id="{43DAF017-9026-0D00-0365-D19F10CDFE01}"/>
              </a:ext>
            </a:extLst>
          </p:cNvPr>
          <p:cNvSpPr txBox="1">
            <a:spLocks/>
          </p:cNvSpPr>
          <p:nvPr/>
        </p:nvSpPr>
        <p:spPr>
          <a:xfrm>
            <a:off x="1371600" y="971550"/>
            <a:ext cx="9867900" cy="1600200"/>
          </a:xfrm>
          <a:prstGeom prst="rect">
            <a:avLst/>
          </a:prstGeom>
          <a:ln>
            <a:noFill/>
          </a:ln>
        </p:spPr>
        <p:txBody>
          <a:bodyPr vert="horz" lIns="91440" tIns="45720" rIns="91440" bIns="45720" rtlCol="0">
            <a:normAutofit/>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spcAft>
                <a:spcPts val="300"/>
              </a:spcAft>
              <a:buClr>
                <a:schemeClr val="accent1">
                  <a:lumMod val="75000"/>
                </a:schemeClr>
              </a:buClr>
            </a:pPr>
            <a:r>
              <a:rPr lang="en-US" sz="2200" b="0" dirty="0">
                <a:latin typeface="+mj-lt"/>
              </a:rPr>
              <a:t>Question stem/instructions: </a:t>
            </a:r>
            <a:r>
              <a:rPr lang="en-US" sz="2200" b="1" dirty="0">
                <a:solidFill>
                  <a:schemeClr val="tx1"/>
                </a:solidFill>
              </a:rPr>
              <a:t>For each of the items below, please mark how true each statement is of you.</a:t>
            </a:r>
            <a:endParaRPr lang="en-US" sz="2200" b="1" dirty="0">
              <a:solidFill>
                <a:schemeClr val="tx1"/>
              </a:solidFill>
              <a:latin typeface="Arial" panose="020B0604020202020204" pitchFamily="34" charset="0"/>
              <a:cs typeface="Arial" panose="020B0604020202020204" pitchFamily="34" charset="0"/>
            </a:endParaRPr>
          </a:p>
          <a:p>
            <a:pPr marL="228600" lvl="1" indent="0">
              <a:buFont typeface="Arial"/>
              <a:buNone/>
              <a:defRPr/>
            </a:pPr>
            <a:r>
              <a:rPr lang="en-US" b="0" dirty="0">
                <a:solidFill>
                  <a:schemeClr val="tx1"/>
                </a:solidFill>
                <a:latin typeface="Arial" panose="020B0604020202020204" pitchFamily="34" charset="0"/>
                <a:cs typeface="Arial" panose="020B0604020202020204" pitchFamily="34" charset="0"/>
              </a:rPr>
              <a:t> MARK ONLY ONE ANSWER PER ROW</a:t>
            </a:r>
          </a:p>
        </p:txBody>
      </p:sp>
    </p:spTree>
    <p:extLst>
      <p:ext uri="{BB962C8B-B14F-4D97-AF65-F5344CB8AC3E}">
        <p14:creationId xmlns:p14="http://schemas.microsoft.com/office/powerpoint/2010/main" val="19812936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92111-051F-7D7D-B76C-CB1883DF7537}"/>
              </a:ext>
            </a:extLst>
          </p:cNvPr>
          <p:cNvSpPr>
            <a:spLocks noGrp="1"/>
          </p:cNvSpPr>
          <p:nvPr>
            <p:ph type="title"/>
          </p:nvPr>
        </p:nvSpPr>
        <p:spPr>
          <a:xfrm>
            <a:off x="309493" y="-30157"/>
            <a:ext cx="11566416" cy="1020757"/>
          </a:xfrm>
        </p:spPr>
        <p:txBody>
          <a:bodyPr>
            <a:normAutofit/>
          </a:bodyPr>
          <a:lstStyle/>
          <a:p>
            <a:r>
              <a:rPr lang="en-US" sz="2800" dirty="0">
                <a:latin typeface="Arial Black" panose="020B0A04020102020204" pitchFamily="34" charset="0"/>
                <a:cs typeface="Arial" panose="020B0604020202020204" pitchFamily="34" charset="0"/>
              </a:rPr>
              <a:t>Entry Survey Question 10</a:t>
            </a:r>
            <a:endParaRPr lang="en-US" dirty="0"/>
          </a:p>
        </p:txBody>
      </p:sp>
      <p:graphicFrame>
        <p:nvGraphicFramePr>
          <p:cNvPr id="5" name="Table 5">
            <a:extLst>
              <a:ext uri="{FF2B5EF4-FFF2-40B4-BE49-F238E27FC236}">
                <a16:creationId xmlns:a16="http://schemas.microsoft.com/office/drawing/2014/main" id="{8CE56703-2A74-179C-D450-3105D200DEE4}"/>
              </a:ext>
            </a:extLst>
          </p:cNvPr>
          <p:cNvGraphicFramePr>
            <a:graphicFrameLocks noGrp="1"/>
          </p:cNvGraphicFramePr>
          <p:nvPr>
            <p:ph type="tbl" sz="quarter" idx="11"/>
            <p:extLst>
              <p:ext uri="{D42A27DB-BD31-4B8C-83A1-F6EECF244321}">
                <p14:modId xmlns:p14="http://schemas.microsoft.com/office/powerpoint/2010/main" val="642933557"/>
              </p:ext>
            </p:extLst>
          </p:nvPr>
        </p:nvGraphicFramePr>
        <p:xfrm>
          <a:off x="738532" y="2432563"/>
          <a:ext cx="10764357" cy="3360420"/>
        </p:xfrm>
        <a:graphic>
          <a:graphicData uri="http://schemas.openxmlformats.org/drawingml/2006/table">
            <a:tbl>
              <a:tblPr firstRow="1" bandRow="1">
                <a:tableStyleId>{5C22544A-7EE6-4342-B048-85BDC9FD1C3A}</a:tableStyleId>
              </a:tblPr>
              <a:tblGrid>
                <a:gridCol w="1183033">
                  <a:extLst>
                    <a:ext uri="{9D8B030D-6E8A-4147-A177-3AD203B41FA5}">
                      <a16:colId xmlns:a16="http://schemas.microsoft.com/office/drawing/2014/main" val="1388452829"/>
                    </a:ext>
                  </a:extLst>
                </a:gridCol>
                <a:gridCol w="5329169">
                  <a:extLst>
                    <a:ext uri="{9D8B030D-6E8A-4147-A177-3AD203B41FA5}">
                      <a16:colId xmlns:a16="http://schemas.microsoft.com/office/drawing/2014/main" val="1222390389"/>
                    </a:ext>
                  </a:extLst>
                </a:gridCol>
                <a:gridCol w="1417385">
                  <a:extLst>
                    <a:ext uri="{9D8B030D-6E8A-4147-A177-3AD203B41FA5}">
                      <a16:colId xmlns:a16="http://schemas.microsoft.com/office/drawing/2014/main" val="14501199"/>
                    </a:ext>
                  </a:extLst>
                </a:gridCol>
                <a:gridCol w="1417385">
                  <a:extLst>
                    <a:ext uri="{9D8B030D-6E8A-4147-A177-3AD203B41FA5}">
                      <a16:colId xmlns:a16="http://schemas.microsoft.com/office/drawing/2014/main" val="1466413888"/>
                    </a:ext>
                  </a:extLst>
                </a:gridCol>
                <a:gridCol w="1417385">
                  <a:extLst>
                    <a:ext uri="{9D8B030D-6E8A-4147-A177-3AD203B41FA5}">
                      <a16:colId xmlns:a16="http://schemas.microsoft.com/office/drawing/2014/main" val="1347569312"/>
                    </a:ext>
                  </a:extLst>
                </a:gridCol>
              </a:tblGrid>
              <a:tr h="563704">
                <a:tc>
                  <a:txBody>
                    <a:bodyPr/>
                    <a:lstStyle/>
                    <a:p>
                      <a:pPr algn="ctr"/>
                      <a:r>
                        <a:rPr lang="en-US" sz="1600" dirty="0"/>
                        <a:t>Question number</a:t>
                      </a:r>
                    </a:p>
                  </a:txBody>
                  <a:tcPr anchor="ctr"/>
                </a:tc>
                <a:tc>
                  <a:txBody>
                    <a:bodyPr/>
                    <a:lstStyle/>
                    <a:p>
                      <a:pPr algn="ctr"/>
                      <a:r>
                        <a:rPr lang="en-US" sz="1600" dirty="0"/>
                        <a:t>Item</a:t>
                      </a:r>
                    </a:p>
                  </a:txBody>
                  <a:tcPr anchor="ct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600" dirty="0">
                          <a:solidFill>
                            <a:schemeClr val="bg1"/>
                          </a:solidFill>
                          <a:latin typeface="Arial" panose="020B0604020202020204" pitchFamily="34" charset="0"/>
                          <a:cs typeface="Arial" panose="020B0604020202020204" pitchFamily="34" charset="0"/>
                        </a:rPr>
                        <a:t>Response options</a:t>
                      </a: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endParaRPr dirty="0"/>
                    </a:p>
                  </a:txBody>
                  <a:tcPr anchor="ctr"/>
                </a:tc>
                <a:extLst>
                  <a:ext uri="{0D108BD9-81ED-4DB2-BD59-A6C34878D82A}">
                    <a16:rowId xmlns:a16="http://schemas.microsoft.com/office/drawing/2014/main" val="173163855"/>
                  </a:ext>
                </a:extLst>
              </a:tr>
              <a:tr h="541453">
                <a:tc>
                  <a:txBody>
                    <a:bodyPr/>
                    <a:lstStyle/>
                    <a:p>
                      <a:pPr marL="0" indent="0" defTabSz="457200">
                        <a:spcAft>
                          <a:spcPts val="600"/>
                        </a:spcAft>
                        <a:buFont typeface="Arial" panose="020B0604020202020204" pitchFamily="34" charset="0"/>
                        <a:buNone/>
                      </a:pPr>
                      <a:r>
                        <a:rPr lang="en-US" sz="1600" dirty="0">
                          <a:solidFill>
                            <a:srgbClr val="10335A"/>
                          </a:solidFill>
                          <a:latin typeface="Arial"/>
                          <a:cs typeface="Arial"/>
                        </a:rPr>
                        <a:t>10a</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I save money to get things I want.</a:t>
                      </a:r>
                      <a:endParaRPr lang="en-US" sz="1600" dirty="0">
                        <a:solidFill>
                          <a:srgbClr val="10335A"/>
                        </a:solidFill>
                        <a:latin typeface="+mj-lt"/>
                        <a:cs typeface="Aria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true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at all</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true of 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Very true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of me</a:t>
                      </a:r>
                    </a:p>
                  </a:txBody>
                  <a:tcPr marL="68580" marR="68580" marT="34290" marB="34290" anchor="ctr"/>
                </a:tc>
                <a:extLst>
                  <a:ext uri="{0D108BD9-81ED-4DB2-BD59-A6C34878D82A}">
                    <a16:rowId xmlns:a16="http://schemas.microsoft.com/office/drawing/2014/main" val="1391567403"/>
                  </a:ext>
                </a:extLst>
              </a:tr>
              <a:tr h="5414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strike="noStrike" baseline="0" dirty="0">
                          <a:solidFill>
                            <a:srgbClr val="10335A"/>
                          </a:solidFill>
                          <a:effectLst/>
                          <a:latin typeface="Arial" panose="020B0604020202020204" pitchFamily="34" charset="0"/>
                          <a:cs typeface="Arial" panose="020B0604020202020204" pitchFamily="34" charset="0"/>
                        </a:rPr>
                        <a:t>10b</a:t>
                      </a:r>
                    </a:p>
                  </a:txBody>
                  <a:tcPr anchor="ctr"/>
                </a:tc>
                <a:tc>
                  <a:txBody>
                    <a:bodyPr/>
                    <a:lstStyle/>
                    <a:p>
                      <a:r>
                        <a:rPr lang="en-US" sz="1600" dirty="0"/>
                        <a:t>I feel confident about how to open a bank account.</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true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at all</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true of 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Very true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of me</a:t>
                      </a:r>
                    </a:p>
                  </a:txBody>
                  <a:tcPr marL="68580" marR="68580" marT="34290" marB="34290" anchor="ctr"/>
                </a:tc>
                <a:extLst>
                  <a:ext uri="{0D108BD9-81ED-4DB2-BD59-A6C34878D82A}">
                    <a16:rowId xmlns:a16="http://schemas.microsoft.com/office/drawing/2014/main" val="4034925166"/>
                  </a:ext>
                </a:extLst>
              </a:tr>
              <a:tr h="5414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strike="noStrike" baseline="0" dirty="0">
                          <a:solidFill>
                            <a:srgbClr val="10335A"/>
                          </a:solidFill>
                          <a:effectLst/>
                          <a:latin typeface="Arial" panose="020B0604020202020204" pitchFamily="34" charset="0"/>
                          <a:cs typeface="Arial" panose="020B0604020202020204" pitchFamily="34" charset="0"/>
                        </a:rPr>
                        <a:t>10c</a:t>
                      </a:r>
                    </a:p>
                  </a:txBody>
                  <a:tcPr anchor="ctr"/>
                </a:tc>
                <a:tc>
                  <a:txBody>
                    <a:bodyPr/>
                    <a:lstStyle/>
                    <a:p>
                      <a:r>
                        <a:rPr lang="en-US" sz="1600" dirty="0"/>
                        <a:t>I feel confident about how to prepare a budget.</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true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at all</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true of 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Very true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of me</a:t>
                      </a:r>
                    </a:p>
                  </a:txBody>
                  <a:tcPr marL="68580" marR="68580" marT="34290" marB="34290" anchor="ctr"/>
                </a:tc>
                <a:extLst>
                  <a:ext uri="{0D108BD9-81ED-4DB2-BD59-A6C34878D82A}">
                    <a16:rowId xmlns:a16="http://schemas.microsoft.com/office/drawing/2014/main" val="4245522988"/>
                  </a:ext>
                </a:extLst>
              </a:tr>
              <a:tr h="5414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strike="noStrike" baseline="0" dirty="0">
                          <a:solidFill>
                            <a:srgbClr val="10335A"/>
                          </a:solidFill>
                          <a:effectLst/>
                          <a:latin typeface="Arial" panose="020B0604020202020204" pitchFamily="34" charset="0"/>
                          <a:cs typeface="Arial" panose="020B0604020202020204" pitchFamily="34" charset="0"/>
                        </a:rPr>
                        <a:t>10d</a:t>
                      </a:r>
                    </a:p>
                  </a:txBody>
                  <a:tcPr anchor="ctr"/>
                </a:tc>
                <a:tc>
                  <a:txBody>
                    <a:bodyPr/>
                    <a:lstStyle/>
                    <a:p>
                      <a:r>
                        <a:rPr lang="en-US" sz="1600" dirty="0"/>
                        <a:t>I feel confident about how to track my expenses.</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true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at all</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true of 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Very true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of me</a:t>
                      </a:r>
                    </a:p>
                  </a:txBody>
                  <a:tcPr marL="68580" marR="68580" marT="34290" marB="34290" anchor="ctr"/>
                </a:tc>
                <a:extLst>
                  <a:ext uri="{0D108BD9-81ED-4DB2-BD59-A6C34878D82A}">
                    <a16:rowId xmlns:a16="http://schemas.microsoft.com/office/drawing/2014/main" val="834095885"/>
                  </a:ext>
                </a:extLst>
              </a:tr>
              <a:tr h="5414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strike="noStrike" baseline="0" dirty="0">
                          <a:solidFill>
                            <a:srgbClr val="10335A"/>
                          </a:solidFill>
                          <a:effectLst/>
                          <a:latin typeface="Arial" panose="020B0604020202020204" pitchFamily="34" charset="0"/>
                          <a:cs typeface="Arial" panose="020B0604020202020204" pitchFamily="34" charset="0"/>
                        </a:rPr>
                        <a:t>10e</a:t>
                      </a:r>
                    </a:p>
                  </a:txBody>
                  <a:tcPr anchor="ctr"/>
                </a:tc>
                <a:tc>
                  <a:txBody>
                    <a:bodyPr/>
                    <a:lstStyle/>
                    <a:p>
                      <a:r>
                        <a:rPr lang="en-US" sz="1600" dirty="0"/>
                        <a:t>I understand the costs associated with raising a child.</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true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at all</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true of 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Very true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of me</a:t>
                      </a:r>
                    </a:p>
                  </a:txBody>
                  <a:tcPr marL="68580" marR="68580" marT="34290" marB="34290" anchor="ctr"/>
                </a:tc>
                <a:extLst>
                  <a:ext uri="{0D108BD9-81ED-4DB2-BD59-A6C34878D82A}">
                    <a16:rowId xmlns:a16="http://schemas.microsoft.com/office/drawing/2014/main" val="2894921941"/>
                  </a:ext>
                </a:extLst>
              </a:tr>
            </a:tbl>
          </a:graphicData>
        </a:graphic>
      </p:graphicFrame>
      <p:sp>
        <p:nvSpPr>
          <p:cNvPr id="4" name="Text Placeholder 2">
            <a:extLst>
              <a:ext uri="{FF2B5EF4-FFF2-40B4-BE49-F238E27FC236}">
                <a16:creationId xmlns:a16="http://schemas.microsoft.com/office/drawing/2014/main" id="{43DAF017-9026-0D00-0365-D19F10CDFE01}"/>
              </a:ext>
            </a:extLst>
          </p:cNvPr>
          <p:cNvSpPr txBox="1">
            <a:spLocks/>
          </p:cNvSpPr>
          <p:nvPr/>
        </p:nvSpPr>
        <p:spPr>
          <a:xfrm>
            <a:off x="1371600" y="971550"/>
            <a:ext cx="9867900" cy="1600200"/>
          </a:xfrm>
          <a:prstGeom prst="rect">
            <a:avLst/>
          </a:prstGeom>
          <a:ln>
            <a:noFill/>
          </a:ln>
        </p:spPr>
        <p:txBody>
          <a:bodyPr vert="horz" lIns="91440" tIns="45720" rIns="91440" bIns="45720" rtlCol="0">
            <a:normAutofit/>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spcAft>
                <a:spcPts val="300"/>
              </a:spcAft>
              <a:buClr>
                <a:schemeClr val="accent1">
                  <a:lumMod val="75000"/>
                </a:schemeClr>
              </a:buClr>
            </a:pPr>
            <a:r>
              <a:rPr lang="en-US" sz="2200" b="0" dirty="0">
                <a:latin typeface="+mj-lt"/>
              </a:rPr>
              <a:t>Question stem/instructions: </a:t>
            </a:r>
            <a:r>
              <a:rPr lang="en-US" sz="2200" b="1" dirty="0">
                <a:solidFill>
                  <a:schemeClr val="tx1"/>
                </a:solidFill>
              </a:rPr>
              <a:t>For each of the items below, please mark how true each statement is of you.</a:t>
            </a:r>
            <a:endParaRPr lang="en-US" sz="2200" b="1" dirty="0">
              <a:solidFill>
                <a:schemeClr val="tx1"/>
              </a:solidFill>
              <a:latin typeface="Arial" panose="020B0604020202020204" pitchFamily="34" charset="0"/>
              <a:cs typeface="Arial" panose="020B0604020202020204" pitchFamily="34" charset="0"/>
            </a:endParaRPr>
          </a:p>
          <a:p>
            <a:pPr marL="228600" lvl="1" indent="0">
              <a:buFont typeface="Arial"/>
              <a:buNone/>
              <a:defRPr/>
            </a:pPr>
            <a:r>
              <a:rPr lang="en-US" b="0" dirty="0">
                <a:solidFill>
                  <a:schemeClr val="tx1"/>
                </a:solidFill>
                <a:latin typeface="Arial" panose="020B0604020202020204" pitchFamily="34" charset="0"/>
                <a:cs typeface="Arial" panose="020B0604020202020204" pitchFamily="34" charset="0"/>
              </a:rPr>
              <a:t> MARK ONLY ONE ANSWER PER ROW</a:t>
            </a:r>
          </a:p>
        </p:txBody>
      </p:sp>
    </p:spTree>
    <p:extLst>
      <p:ext uri="{BB962C8B-B14F-4D97-AF65-F5344CB8AC3E}">
        <p14:creationId xmlns:p14="http://schemas.microsoft.com/office/powerpoint/2010/main" val="3749833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FADE7-1786-A213-2768-8F3713E930E4}"/>
              </a:ext>
            </a:extLst>
          </p:cNvPr>
          <p:cNvSpPr>
            <a:spLocks noGrp="1"/>
          </p:cNvSpPr>
          <p:nvPr>
            <p:ph type="title"/>
          </p:nvPr>
        </p:nvSpPr>
        <p:spPr/>
        <p:txBody>
          <a:bodyPr/>
          <a:lstStyle/>
          <a:p>
            <a:r>
              <a:rPr lang="en-US" dirty="0"/>
              <a:t>Agenda</a:t>
            </a:r>
          </a:p>
        </p:txBody>
      </p:sp>
      <p:sp>
        <p:nvSpPr>
          <p:cNvPr id="3" name="Text Placeholder 2">
            <a:extLst>
              <a:ext uri="{FF2B5EF4-FFF2-40B4-BE49-F238E27FC236}">
                <a16:creationId xmlns:a16="http://schemas.microsoft.com/office/drawing/2014/main" id="{8D436D8D-0DCF-1042-68B4-BFB2AB7F443A}"/>
              </a:ext>
            </a:extLst>
          </p:cNvPr>
          <p:cNvSpPr>
            <a:spLocks noGrp="1"/>
          </p:cNvSpPr>
          <p:nvPr>
            <p:ph type="body" sz="quarter" idx="11"/>
          </p:nvPr>
        </p:nvSpPr>
        <p:spPr>
          <a:xfrm>
            <a:off x="1770146" y="1386840"/>
            <a:ext cx="9582216" cy="4084320"/>
          </a:xfrm>
        </p:spPr>
        <p:txBody>
          <a:bodyPr>
            <a:noAutofit/>
          </a:bodyPr>
          <a:lstStyle/>
          <a:p>
            <a:pPr marL="338138" indent="-338138">
              <a:spcAft>
                <a:spcPts val="800"/>
              </a:spcAft>
              <a:buClr>
                <a:schemeClr val="accent1">
                  <a:lumMod val="75000"/>
                </a:schemeClr>
              </a:buClr>
              <a:tabLst>
                <a:tab pos="1828800" algn="l"/>
              </a:tabLst>
            </a:pPr>
            <a:r>
              <a:rPr kumimoji="0" lang="en-US" sz="26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Overview of </a:t>
            </a:r>
            <a:r>
              <a:rPr kumimoji="0" lang="en-US" sz="2600" i="0" u="none" kern="1200" cap="none" spc="0" normalizeH="0" noProof="0" dirty="0">
                <a:ln>
                  <a:noFill/>
                </a:ln>
                <a:effectLst/>
                <a:uLnTx/>
                <a:uFillTx/>
                <a:latin typeface="Arial" panose="020B0604020202020204" pitchFamily="34" charset="0"/>
                <a:ea typeface="+mn-ea"/>
                <a:cs typeface="Arial" panose="020B0604020202020204" pitchFamily="34" charset="0"/>
              </a:rPr>
              <a:t>PREP performance measures revision process</a:t>
            </a:r>
          </a:p>
          <a:p>
            <a:pPr marL="338138" indent="-338138">
              <a:spcAft>
                <a:spcPts val="800"/>
              </a:spcAft>
              <a:buClr>
                <a:schemeClr val="accent1">
                  <a:lumMod val="75000"/>
                </a:schemeClr>
              </a:buClr>
              <a:tabLst>
                <a:tab pos="1828800" algn="l"/>
              </a:tabLst>
            </a:pPr>
            <a:r>
              <a:rPr kumimoji="0" lang="en-US" sz="2600" i="0" u="none" kern="1200" cap="none" spc="0" normalizeH="0" noProof="0" dirty="0">
                <a:ln>
                  <a:noFill/>
                </a:ln>
                <a:effectLst/>
                <a:uLnTx/>
                <a:uFillTx/>
                <a:latin typeface="Arial" panose="020B0604020202020204" pitchFamily="34" charset="0"/>
                <a:ea typeface="+mn-ea"/>
                <a:cs typeface="Arial" panose="020B0604020202020204" pitchFamily="34" charset="0"/>
              </a:rPr>
              <a:t>PREP</a:t>
            </a:r>
            <a:r>
              <a:rPr lang="en-US" sz="2600" dirty="0">
                <a:latin typeface="Arial" panose="020B0604020202020204" pitchFamily="34" charset="0"/>
                <a:cs typeface="Arial" panose="020B0604020202020204" pitchFamily="34" charset="0"/>
              </a:rPr>
              <a:t> </a:t>
            </a:r>
            <a:r>
              <a:rPr kumimoji="0" lang="en-US" sz="2600" i="0" u="none" kern="1200" cap="none" spc="0" normalizeH="0" noProof="0" dirty="0">
                <a:ln>
                  <a:noFill/>
                </a:ln>
                <a:effectLst/>
                <a:uLnTx/>
                <a:uFillTx/>
                <a:latin typeface="Arial" panose="020B0604020202020204" pitchFamily="34" charset="0"/>
                <a:ea typeface="+mn-ea"/>
                <a:cs typeface="Arial" panose="020B0604020202020204" pitchFamily="34" charset="0"/>
              </a:rPr>
              <a:t>participant entry and exit surveys</a:t>
            </a:r>
          </a:p>
          <a:p>
            <a:pPr marL="566738" lvl="1" indent="-338138">
              <a:spcAft>
                <a:spcPts val="800"/>
              </a:spcAft>
              <a:buClr>
                <a:schemeClr val="accent1">
                  <a:lumMod val="75000"/>
                </a:schemeClr>
              </a:buClr>
              <a:tabLst>
                <a:tab pos="1828800" algn="l"/>
              </a:tabLst>
            </a:pPr>
            <a:r>
              <a:rPr lang="en-US" sz="2200" strike="noStrike" baseline="0" dirty="0">
                <a:latin typeface="Arial" panose="020B0604020202020204" pitchFamily="34" charset="0"/>
                <a:cs typeface="Arial" panose="020B0604020202020204" pitchFamily="34" charset="0"/>
              </a:rPr>
              <a:t>Q</a:t>
            </a:r>
            <a:r>
              <a:rPr lang="en-US" sz="2200" dirty="0">
                <a:latin typeface="Arial" panose="020B0604020202020204" pitchFamily="34" charset="0"/>
                <a:cs typeface="Arial" panose="020B0604020202020204" pitchFamily="34" charset="0"/>
              </a:rPr>
              <a:t>uestions on</a:t>
            </a:r>
            <a:r>
              <a:rPr kumimoji="0" lang="en-US" sz="2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lang="en-US" sz="2200" dirty="0">
                <a:latin typeface="Arial" panose="020B0604020202020204" pitchFamily="34" charset="0"/>
                <a:cs typeface="Arial" panose="020B0604020202020204" pitchFamily="34" charset="0"/>
              </a:rPr>
              <a:t>participant characteristics</a:t>
            </a:r>
          </a:p>
          <a:p>
            <a:pPr marL="566738" lvl="1" indent="-338138">
              <a:spcAft>
                <a:spcPts val="800"/>
              </a:spcAft>
              <a:buClr>
                <a:schemeClr val="accent1">
                  <a:lumMod val="75000"/>
                </a:schemeClr>
              </a:buClr>
              <a:tabLst>
                <a:tab pos="1828800" algn="l"/>
              </a:tabLst>
            </a:pPr>
            <a:r>
              <a:rPr lang="en-US" sz="2200" strike="noStrike" baseline="0" dirty="0">
                <a:latin typeface="Arial" panose="020B0604020202020204" pitchFamily="34" charset="0"/>
                <a:cs typeface="Arial" panose="020B0604020202020204" pitchFamily="34" charset="0"/>
              </a:rPr>
              <a:t>Q</a:t>
            </a:r>
            <a:r>
              <a:rPr lang="en-US" sz="2200" dirty="0">
                <a:latin typeface="Arial" panose="020B0604020202020204" pitchFamily="34" charset="0"/>
                <a:cs typeface="Arial" panose="020B0604020202020204" pitchFamily="34" charset="0"/>
              </a:rPr>
              <a:t>uestions on</a:t>
            </a:r>
            <a:r>
              <a:rPr kumimoji="0" lang="en-US" sz="2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lang="en-US" sz="2200" dirty="0">
                <a:latin typeface="Arial" panose="020B0604020202020204" pitchFamily="34" charset="0"/>
                <a:cs typeface="Arial" panose="020B0604020202020204" pitchFamily="34" charset="0"/>
              </a:rPr>
              <a:t>participant behaviors at entry </a:t>
            </a:r>
          </a:p>
          <a:p>
            <a:pPr marL="566738" lvl="1" indent="-338138">
              <a:spcAft>
                <a:spcPts val="800"/>
              </a:spcAft>
              <a:buClr>
                <a:schemeClr val="accent1">
                  <a:lumMod val="75000"/>
                </a:schemeClr>
              </a:buClr>
              <a:tabLst>
                <a:tab pos="1828800" algn="l"/>
              </a:tabLst>
            </a:pPr>
            <a:r>
              <a:rPr lang="en-US" sz="2200" strike="noStrike" baseline="0" dirty="0">
                <a:latin typeface="Arial" panose="020B0604020202020204" pitchFamily="34" charset="0"/>
                <a:cs typeface="Arial" panose="020B0604020202020204" pitchFamily="34" charset="0"/>
              </a:rPr>
              <a:t>Q</a:t>
            </a:r>
            <a:r>
              <a:rPr lang="en-US" sz="2200" dirty="0">
                <a:latin typeface="Arial" panose="020B0604020202020204" pitchFamily="34" charset="0"/>
                <a:cs typeface="Arial" panose="020B0604020202020204" pitchFamily="34" charset="0"/>
              </a:rPr>
              <a:t>uestions on</a:t>
            </a:r>
            <a:r>
              <a:rPr kumimoji="0" lang="en-US" sz="2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lang="en-US" sz="2200" dirty="0">
                <a:latin typeface="Arial" panose="020B0604020202020204" pitchFamily="34" charset="0"/>
                <a:cs typeface="Arial" panose="020B0604020202020204" pitchFamily="34" charset="0"/>
              </a:rPr>
              <a:t>perceptions of program effects</a:t>
            </a:r>
          </a:p>
          <a:p>
            <a:pPr marL="566738" lvl="1" indent="-338138">
              <a:spcAft>
                <a:spcPts val="800"/>
              </a:spcAft>
              <a:buClr>
                <a:schemeClr val="accent1">
                  <a:lumMod val="75000"/>
                </a:schemeClr>
              </a:buClr>
              <a:tabLst>
                <a:tab pos="1828800" algn="l"/>
              </a:tabLst>
            </a:pPr>
            <a:r>
              <a:rPr lang="en-US" sz="2200" dirty="0">
                <a:latin typeface="Arial" panose="020B0604020202020204" pitchFamily="34" charset="0"/>
                <a:cs typeface="Arial" panose="020B0604020202020204" pitchFamily="34" charset="0"/>
              </a:rPr>
              <a:t>Questions on</a:t>
            </a:r>
            <a:r>
              <a:rPr kumimoji="0" lang="en-US" sz="2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lang="en-US" sz="2200" dirty="0">
                <a:latin typeface="Arial" panose="020B0604020202020204" pitchFamily="34" charset="0"/>
                <a:cs typeface="Arial" panose="020B0604020202020204" pitchFamily="34" charset="0"/>
              </a:rPr>
              <a:t>program experiences </a:t>
            </a:r>
          </a:p>
          <a:p>
            <a:pPr marL="338138" indent="-338138">
              <a:spcAft>
                <a:spcPts val="800"/>
              </a:spcAft>
              <a:buClr>
                <a:schemeClr val="accent1">
                  <a:lumMod val="75000"/>
                </a:schemeClr>
              </a:buClr>
            </a:pPr>
            <a:r>
              <a:rPr kumimoji="0" lang="en-US" sz="2600" b="0" i="0" u="none" strike="noStrike" kern="1200" cap="none" spc="0" normalizeH="0" baseline="0" noProof="0" dirty="0">
                <a:ln>
                  <a:noFill/>
                </a:ln>
                <a:effectLst/>
                <a:uLnTx/>
                <a:uFillTx/>
              </a:rPr>
              <a:t>Additional comments and next steps</a:t>
            </a:r>
            <a:endParaRPr lang="en-US" sz="2600" dirty="0"/>
          </a:p>
        </p:txBody>
      </p:sp>
    </p:spTree>
    <p:extLst>
      <p:ext uri="{BB962C8B-B14F-4D97-AF65-F5344CB8AC3E}">
        <p14:creationId xmlns:p14="http://schemas.microsoft.com/office/powerpoint/2010/main" val="5994089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92111-051F-7D7D-B76C-CB1883DF7537}"/>
              </a:ext>
            </a:extLst>
          </p:cNvPr>
          <p:cNvSpPr>
            <a:spLocks noGrp="1"/>
          </p:cNvSpPr>
          <p:nvPr>
            <p:ph type="title"/>
          </p:nvPr>
        </p:nvSpPr>
        <p:spPr>
          <a:xfrm>
            <a:off x="309493" y="-30157"/>
            <a:ext cx="11566416" cy="1020757"/>
          </a:xfrm>
        </p:spPr>
        <p:txBody>
          <a:bodyPr>
            <a:normAutofit/>
          </a:bodyPr>
          <a:lstStyle/>
          <a:p>
            <a:r>
              <a:rPr lang="en-US" sz="2800" dirty="0">
                <a:latin typeface="Arial Black" panose="020B0A04020102020204" pitchFamily="34" charset="0"/>
                <a:cs typeface="Arial" panose="020B0604020202020204" pitchFamily="34" charset="0"/>
              </a:rPr>
              <a:t>Entry Survey Question 11</a:t>
            </a:r>
            <a:endParaRPr lang="en-US" dirty="0"/>
          </a:p>
        </p:txBody>
      </p:sp>
      <p:graphicFrame>
        <p:nvGraphicFramePr>
          <p:cNvPr id="5" name="Table 5">
            <a:extLst>
              <a:ext uri="{FF2B5EF4-FFF2-40B4-BE49-F238E27FC236}">
                <a16:creationId xmlns:a16="http://schemas.microsoft.com/office/drawing/2014/main" id="{8CE56703-2A74-179C-D450-3105D200DEE4}"/>
              </a:ext>
            </a:extLst>
          </p:cNvPr>
          <p:cNvGraphicFramePr>
            <a:graphicFrameLocks noGrp="1"/>
          </p:cNvGraphicFramePr>
          <p:nvPr>
            <p:ph type="tbl" sz="quarter" idx="11"/>
            <p:extLst>
              <p:ext uri="{D42A27DB-BD31-4B8C-83A1-F6EECF244321}">
                <p14:modId xmlns:p14="http://schemas.microsoft.com/office/powerpoint/2010/main" val="1225241728"/>
              </p:ext>
            </p:extLst>
          </p:nvPr>
        </p:nvGraphicFramePr>
        <p:xfrm>
          <a:off x="641412" y="2731560"/>
          <a:ext cx="10909177" cy="1958340"/>
        </p:xfrm>
        <a:graphic>
          <a:graphicData uri="http://schemas.openxmlformats.org/drawingml/2006/table">
            <a:tbl>
              <a:tblPr firstRow="1" bandRow="1">
                <a:tableStyleId>{5C22544A-7EE6-4342-B048-85BDC9FD1C3A}</a:tableStyleId>
              </a:tblPr>
              <a:tblGrid>
                <a:gridCol w="1492188">
                  <a:extLst>
                    <a:ext uri="{9D8B030D-6E8A-4147-A177-3AD203B41FA5}">
                      <a16:colId xmlns:a16="http://schemas.microsoft.com/office/drawing/2014/main" val="1388452829"/>
                    </a:ext>
                  </a:extLst>
                </a:gridCol>
                <a:gridCol w="5300870">
                  <a:extLst>
                    <a:ext uri="{9D8B030D-6E8A-4147-A177-3AD203B41FA5}">
                      <a16:colId xmlns:a16="http://schemas.microsoft.com/office/drawing/2014/main" val="1222390389"/>
                    </a:ext>
                  </a:extLst>
                </a:gridCol>
                <a:gridCol w="1007165">
                  <a:extLst>
                    <a:ext uri="{9D8B030D-6E8A-4147-A177-3AD203B41FA5}">
                      <a16:colId xmlns:a16="http://schemas.microsoft.com/office/drawing/2014/main" val="1330323667"/>
                    </a:ext>
                  </a:extLst>
                </a:gridCol>
                <a:gridCol w="1033669">
                  <a:extLst>
                    <a:ext uri="{9D8B030D-6E8A-4147-A177-3AD203B41FA5}">
                      <a16:colId xmlns:a16="http://schemas.microsoft.com/office/drawing/2014/main" val="14501199"/>
                    </a:ext>
                  </a:extLst>
                </a:gridCol>
                <a:gridCol w="1073426">
                  <a:extLst>
                    <a:ext uri="{9D8B030D-6E8A-4147-A177-3AD203B41FA5}">
                      <a16:colId xmlns:a16="http://schemas.microsoft.com/office/drawing/2014/main" val="1466413888"/>
                    </a:ext>
                  </a:extLst>
                </a:gridCol>
                <a:gridCol w="1001859">
                  <a:extLst>
                    <a:ext uri="{9D8B030D-6E8A-4147-A177-3AD203B41FA5}">
                      <a16:colId xmlns:a16="http://schemas.microsoft.com/office/drawing/2014/main" val="1347569312"/>
                    </a:ext>
                  </a:extLst>
                </a:gridCol>
              </a:tblGrid>
              <a:tr h="527335">
                <a:tc>
                  <a:txBody>
                    <a:bodyPr/>
                    <a:lstStyle/>
                    <a:p>
                      <a:pPr algn="ctr"/>
                      <a:r>
                        <a:rPr lang="en-US" sz="2000" dirty="0"/>
                        <a:t>Question number</a:t>
                      </a:r>
                    </a:p>
                  </a:txBody>
                  <a:tcPr anchor="ctr"/>
                </a:tc>
                <a:tc>
                  <a:txBody>
                    <a:bodyPr/>
                    <a:lstStyle/>
                    <a:p>
                      <a:pPr algn="ctr"/>
                      <a:r>
                        <a:rPr lang="en-US" sz="2000" dirty="0"/>
                        <a:t>Item</a:t>
                      </a:r>
                    </a:p>
                  </a:txBody>
                  <a:tcPr anchor="ctr"/>
                </a:tc>
                <a:tc gridSpan="4">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bg1"/>
                          </a:solidFill>
                          <a:latin typeface="Arial" panose="020B0604020202020204" pitchFamily="34" charset="0"/>
                          <a:cs typeface="Arial" panose="020B0604020202020204" pitchFamily="34" charset="0"/>
                        </a:rPr>
                        <a:t>Response options</a:t>
                      </a: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endParaRPr dirty="0"/>
                    </a:p>
                  </a:txBody>
                  <a:tcPr anchor="ctr"/>
                </a:tc>
                <a:extLst>
                  <a:ext uri="{0D108BD9-81ED-4DB2-BD59-A6C34878D82A}">
                    <a16:rowId xmlns:a16="http://schemas.microsoft.com/office/drawing/2014/main" val="173163855"/>
                  </a:ext>
                </a:extLst>
              </a:tr>
              <a:tr h="284761">
                <a:tc>
                  <a:txBody>
                    <a:bodyPr/>
                    <a:lstStyle/>
                    <a:p>
                      <a:pPr marL="0" indent="0" defTabSz="457200">
                        <a:spcAft>
                          <a:spcPts val="600"/>
                        </a:spcAft>
                        <a:buFont typeface="Arial" panose="020B0604020202020204" pitchFamily="34" charset="0"/>
                        <a:buNone/>
                      </a:pPr>
                      <a:r>
                        <a:rPr lang="en-US" sz="1800" dirty="0">
                          <a:solidFill>
                            <a:srgbClr val="10335A"/>
                          </a:solidFill>
                          <a:latin typeface="Arial"/>
                          <a:cs typeface="Arial"/>
                        </a:rPr>
                        <a:t>11a</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talked with your parent, guardian, or caregiver about things going on in your life?</a:t>
                      </a:r>
                      <a:endParaRPr lang="en-US" sz="1800" dirty="0">
                        <a:solidFill>
                          <a:srgbClr val="10335A"/>
                        </a:solidFill>
                        <a:latin typeface="+mj-lt"/>
                        <a:cs typeface="Aria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All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Most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Some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None of the time</a:t>
                      </a:r>
                    </a:p>
                  </a:txBody>
                  <a:tcPr marL="68580" marR="68580" marT="34290" marB="34290" anchor="ctr"/>
                </a:tc>
                <a:extLst>
                  <a:ext uri="{0D108BD9-81ED-4DB2-BD59-A6C34878D82A}">
                    <a16:rowId xmlns:a16="http://schemas.microsoft.com/office/drawing/2014/main" val="1391567403"/>
                  </a:ext>
                </a:extLst>
              </a:tr>
              <a:tr h="2847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11b</a:t>
                      </a:r>
                    </a:p>
                  </a:txBody>
                  <a:tcPr anchor="ctr"/>
                </a:tc>
                <a:tc>
                  <a:txBody>
                    <a:bodyPr/>
                    <a:lstStyle/>
                    <a:p>
                      <a:r>
                        <a:rPr lang="en-US" dirty="0"/>
                        <a:t>talked with your parent, guardian, or caregiver about sex?</a:t>
                      </a:r>
                      <a:endParaRPr lang="en-US" sz="18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All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Most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Some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None of the time</a:t>
                      </a:r>
                    </a:p>
                  </a:txBody>
                  <a:tcPr marL="68580" marR="68580" marT="34290" marB="34290" anchor="ctr"/>
                </a:tc>
                <a:extLst>
                  <a:ext uri="{0D108BD9-81ED-4DB2-BD59-A6C34878D82A}">
                    <a16:rowId xmlns:a16="http://schemas.microsoft.com/office/drawing/2014/main" val="4034925166"/>
                  </a:ext>
                </a:extLst>
              </a:tr>
            </a:tbl>
          </a:graphicData>
        </a:graphic>
      </p:graphicFrame>
      <p:sp>
        <p:nvSpPr>
          <p:cNvPr id="4" name="Text Placeholder 2">
            <a:extLst>
              <a:ext uri="{FF2B5EF4-FFF2-40B4-BE49-F238E27FC236}">
                <a16:creationId xmlns:a16="http://schemas.microsoft.com/office/drawing/2014/main" id="{43DAF017-9026-0D00-0365-D19F10CDFE01}"/>
              </a:ext>
            </a:extLst>
          </p:cNvPr>
          <p:cNvSpPr txBox="1">
            <a:spLocks/>
          </p:cNvSpPr>
          <p:nvPr/>
        </p:nvSpPr>
        <p:spPr>
          <a:xfrm>
            <a:off x="1371600" y="971550"/>
            <a:ext cx="9867900" cy="1600200"/>
          </a:xfrm>
          <a:prstGeom prst="rect">
            <a:avLst/>
          </a:prstGeom>
          <a:ln>
            <a:noFill/>
          </a:ln>
        </p:spPr>
        <p:txBody>
          <a:bodyPr vert="horz" lIns="91440" tIns="45720" rIns="91440" bIns="45720" rtlCol="0">
            <a:normAutofit/>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spcAft>
                <a:spcPts val="300"/>
              </a:spcAft>
              <a:buClr>
                <a:schemeClr val="accent1">
                  <a:lumMod val="75000"/>
                </a:schemeClr>
              </a:buClr>
            </a:pPr>
            <a:r>
              <a:rPr lang="en-US" b="0" dirty="0">
                <a:latin typeface="+mj-lt"/>
              </a:rPr>
              <a:t>Question stem/instructions:</a:t>
            </a:r>
            <a:endParaRPr lang="en-US" dirty="0">
              <a:latin typeface="+mj-lt"/>
            </a:endParaRPr>
          </a:p>
          <a:p>
            <a:pPr marL="457200" lvl="2" indent="0">
              <a:spcAft>
                <a:spcPts val="300"/>
              </a:spcAft>
              <a:buNone/>
              <a:defRPr/>
            </a:pPr>
            <a:r>
              <a:rPr lang="en-US" sz="2400" b="1" dirty="0">
                <a:solidFill>
                  <a:schemeClr val="tx1"/>
                </a:solidFill>
              </a:rPr>
              <a:t>In the past three months, how often would you say you…</a:t>
            </a:r>
            <a:endParaRPr lang="en-US" sz="2200" b="1" dirty="0">
              <a:solidFill>
                <a:schemeClr val="tx1"/>
              </a:solidFill>
              <a:latin typeface="Arial" panose="020B0604020202020204" pitchFamily="34" charset="0"/>
              <a:cs typeface="Arial" panose="020B0604020202020204" pitchFamily="34" charset="0"/>
            </a:endParaRPr>
          </a:p>
          <a:p>
            <a:pPr marL="228600" lvl="1" indent="0">
              <a:buFont typeface="Arial"/>
              <a:buNone/>
              <a:defRPr/>
            </a:pPr>
            <a:r>
              <a:rPr lang="en-US" sz="2400" dirty="0">
                <a:solidFill>
                  <a:schemeClr val="tx1"/>
                </a:solidFill>
                <a:latin typeface="Arial" panose="020B0604020202020204" pitchFamily="34" charset="0"/>
                <a:cs typeface="Arial" panose="020B0604020202020204" pitchFamily="34" charset="0"/>
              </a:rPr>
              <a:t>	</a:t>
            </a:r>
            <a:r>
              <a:rPr lang="en-US" sz="2200" b="0" dirty="0">
                <a:solidFill>
                  <a:schemeClr val="tx1"/>
                </a:solidFill>
                <a:latin typeface="Arial" panose="020B0604020202020204" pitchFamily="34" charset="0"/>
                <a:cs typeface="Arial" panose="020B0604020202020204" pitchFamily="34" charset="0"/>
              </a:rPr>
              <a:t>MARK ONLY ONE ANSWER PER ROW</a:t>
            </a:r>
          </a:p>
        </p:txBody>
      </p:sp>
    </p:spTree>
    <p:extLst>
      <p:ext uri="{BB962C8B-B14F-4D97-AF65-F5344CB8AC3E}">
        <p14:creationId xmlns:p14="http://schemas.microsoft.com/office/powerpoint/2010/main" val="13834936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92111-051F-7D7D-B76C-CB1883DF7537}"/>
              </a:ext>
            </a:extLst>
          </p:cNvPr>
          <p:cNvSpPr>
            <a:spLocks noGrp="1"/>
          </p:cNvSpPr>
          <p:nvPr>
            <p:ph type="title"/>
          </p:nvPr>
        </p:nvSpPr>
        <p:spPr>
          <a:xfrm>
            <a:off x="309493" y="-30157"/>
            <a:ext cx="11566416" cy="1020757"/>
          </a:xfrm>
        </p:spPr>
        <p:txBody>
          <a:bodyPr>
            <a:normAutofit/>
          </a:bodyPr>
          <a:lstStyle/>
          <a:p>
            <a:r>
              <a:rPr lang="en-US" sz="2800" dirty="0">
                <a:latin typeface="Arial Black" panose="020B0A04020102020204" pitchFamily="34" charset="0"/>
                <a:cs typeface="Arial" panose="020B0604020202020204" pitchFamily="34" charset="0"/>
              </a:rPr>
              <a:t>Entry Survey Question 12</a:t>
            </a:r>
            <a:endParaRPr lang="en-US" dirty="0"/>
          </a:p>
        </p:txBody>
      </p:sp>
      <p:graphicFrame>
        <p:nvGraphicFramePr>
          <p:cNvPr id="5" name="Table 5">
            <a:extLst>
              <a:ext uri="{FF2B5EF4-FFF2-40B4-BE49-F238E27FC236}">
                <a16:creationId xmlns:a16="http://schemas.microsoft.com/office/drawing/2014/main" id="{8CE56703-2A74-179C-D450-3105D200DEE4}"/>
              </a:ext>
            </a:extLst>
          </p:cNvPr>
          <p:cNvGraphicFramePr>
            <a:graphicFrameLocks noGrp="1"/>
          </p:cNvGraphicFramePr>
          <p:nvPr>
            <p:ph type="tbl" sz="quarter" idx="11"/>
            <p:extLst>
              <p:ext uri="{D42A27DB-BD31-4B8C-83A1-F6EECF244321}">
                <p14:modId xmlns:p14="http://schemas.microsoft.com/office/powerpoint/2010/main" val="3624776811"/>
              </p:ext>
            </p:extLst>
          </p:nvPr>
        </p:nvGraphicFramePr>
        <p:xfrm>
          <a:off x="738532" y="2180775"/>
          <a:ext cx="10764356" cy="3375660"/>
        </p:xfrm>
        <a:graphic>
          <a:graphicData uri="http://schemas.openxmlformats.org/drawingml/2006/table">
            <a:tbl>
              <a:tblPr firstRow="1" bandRow="1">
                <a:tableStyleId>{5C22544A-7EE6-4342-B048-85BDC9FD1C3A}</a:tableStyleId>
              </a:tblPr>
              <a:tblGrid>
                <a:gridCol w="1408320">
                  <a:extLst>
                    <a:ext uri="{9D8B030D-6E8A-4147-A177-3AD203B41FA5}">
                      <a16:colId xmlns:a16="http://schemas.microsoft.com/office/drawing/2014/main" val="1388452829"/>
                    </a:ext>
                  </a:extLst>
                </a:gridCol>
                <a:gridCol w="5300870">
                  <a:extLst>
                    <a:ext uri="{9D8B030D-6E8A-4147-A177-3AD203B41FA5}">
                      <a16:colId xmlns:a16="http://schemas.microsoft.com/office/drawing/2014/main" val="1222390389"/>
                    </a:ext>
                  </a:extLst>
                </a:gridCol>
                <a:gridCol w="1351722">
                  <a:extLst>
                    <a:ext uri="{9D8B030D-6E8A-4147-A177-3AD203B41FA5}">
                      <a16:colId xmlns:a16="http://schemas.microsoft.com/office/drawing/2014/main" val="14501199"/>
                    </a:ext>
                  </a:extLst>
                </a:gridCol>
                <a:gridCol w="1351722">
                  <a:extLst>
                    <a:ext uri="{9D8B030D-6E8A-4147-A177-3AD203B41FA5}">
                      <a16:colId xmlns:a16="http://schemas.microsoft.com/office/drawing/2014/main" val="1466413888"/>
                    </a:ext>
                  </a:extLst>
                </a:gridCol>
                <a:gridCol w="1351722">
                  <a:extLst>
                    <a:ext uri="{9D8B030D-6E8A-4147-A177-3AD203B41FA5}">
                      <a16:colId xmlns:a16="http://schemas.microsoft.com/office/drawing/2014/main" val="1347569312"/>
                    </a:ext>
                  </a:extLst>
                </a:gridCol>
              </a:tblGrid>
              <a:tr h="563704">
                <a:tc>
                  <a:txBody>
                    <a:bodyPr/>
                    <a:lstStyle/>
                    <a:p>
                      <a:pPr algn="ctr"/>
                      <a:r>
                        <a:rPr lang="en-US" sz="2000" dirty="0"/>
                        <a:t>Question number</a:t>
                      </a:r>
                    </a:p>
                  </a:txBody>
                  <a:tcPr anchor="ctr"/>
                </a:tc>
                <a:tc>
                  <a:txBody>
                    <a:bodyPr/>
                    <a:lstStyle/>
                    <a:p>
                      <a:pPr algn="ctr"/>
                      <a:r>
                        <a:rPr lang="en-US" sz="2000" dirty="0"/>
                        <a:t>Item</a:t>
                      </a:r>
                    </a:p>
                  </a:txBody>
                  <a:tcPr anchor="ct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bg1"/>
                          </a:solidFill>
                          <a:latin typeface="Arial" panose="020B0604020202020204" pitchFamily="34" charset="0"/>
                          <a:cs typeface="Arial" panose="020B0604020202020204" pitchFamily="34" charset="0"/>
                        </a:rPr>
                        <a:t>Response options</a:t>
                      </a: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endParaRPr dirty="0"/>
                    </a:p>
                  </a:txBody>
                  <a:tcPr anchor="ctr"/>
                </a:tc>
                <a:extLst>
                  <a:ext uri="{0D108BD9-81ED-4DB2-BD59-A6C34878D82A}">
                    <a16:rowId xmlns:a16="http://schemas.microsoft.com/office/drawing/2014/main" val="173163855"/>
                  </a:ext>
                </a:extLst>
              </a:tr>
              <a:tr h="541453">
                <a:tc>
                  <a:txBody>
                    <a:bodyPr/>
                    <a:lstStyle/>
                    <a:p>
                      <a:pPr marL="0" indent="0" defTabSz="457200">
                        <a:spcAft>
                          <a:spcPts val="600"/>
                        </a:spcAft>
                        <a:buFont typeface="Arial" panose="020B0604020202020204" pitchFamily="34" charset="0"/>
                        <a:buNone/>
                      </a:pPr>
                      <a:r>
                        <a:rPr lang="en-US" sz="1800" dirty="0">
                          <a:solidFill>
                            <a:srgbClr val="10335A"/>
                          </a:solidFill>
                          <a:latin typeface="Arial"/>
                          <a:cs typeface="Arial"/>
                        </a:rPr>
                        <a:t>12a</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I understand what makes a relationship healthy.</a:t>
                      </a:r>
                      <a:endParaRPr lang="en-US" sz="1800" dirty="0">
                        <a:solidFill>
                          <a:srgbClr val="10335A"/>
                        </a:solidFill>
                        <a:latin typeface="+mj-lt"/>
                        <a:cs typeface="Aria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Not true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at all</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Somewhat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true of 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Very true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of me</a:t>
                      </a:r>
                    </a:p>
                  </a:txBody>
                  <a:tcPr marL="68580" marR="68580" marT="34290" marB="34290" anchor="ctr"/>
                </a:tc>
                <a:extLst>
                  <a:ext uri="{0D108BD9-81ED-4DB2-BD59-A6C34878D82A}">
                    <a16:rowId xmlns:a16="http://schemas.microsoft.com/office/drawing/2014/main" val="1391567403"/>
                  </a:ext>
                </a:extLst>
              </a:tr>
              <a:tr h="5414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12b</a:t>
                      </a:r>
                    </a:p>
                  </a:txBody>
                  <a:tcPr anchor="ctr"/>
                </a:tc>
                <a:tc>
                  <a:txBody>
                    <a:bodyPr/>
                    <a:lstStyle/>
                    <a:p>
                      <a:r>
                        <a:rPr lang="en-US" sz="1800" dirty="0"/>
                        <a:t>I would be able to resist or say no to someone if they pressured me to participate in sexual acts, such as kissing, touching private parts, or sex.</a:t>
                      </a:r>
                      <a:endParaRPr lang="en-US" sz="18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Not true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at all</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Somewhat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true of 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Very true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of me</a:t>
                      </a:r>
                    </a:p>
                  </a:txBody>
                  <a:tcPr marL="68580" marR="68580" marT="34290" marB="34290" anchor="ctr"/>
                </a:tc>
                <a:extLst>
                  <a:ext uri="{0D108BD9-81ED-4DB2-BD59-A6C34878D82A}">
                    <a16:rowId xmlns:a16="http://schemas.microsoft.com/office/drawing/2014/main" val="4034925166"/>
                  </a:ext>
                </a:extLst>
              </a:tr>
              <a:tr h="5414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12c</a:t>
                      </a:r>
                    </a:p>
                  </a:txBody>
                  <a:tcPr anchor="ctr"/>
                </a:tc>
                <a:tc>
                  <a:txBody>
                    <a:bodyPr/>
                    <a:lstStyle/>
                    <a:p>
                      <a:r>
                        <a:rPr lang="en-US" sz="1800" dirty="0"/>
                        <a:t>I would talk to a trusted person/adult (for example, a family member, teacher, counselor, coach, etc.) if someone makes me uncomfortable, hurts me, or pressures me do things I don’t want to do.</a:t>
                      </a:r>
                      <a:endParaRPr lang="en-US" sz="18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Not true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at all</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Somewhat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true of 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Very true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of me</a:t>
                      </a:r>
                    </a:p>
                  </a:txBody>
                  <a:tcPr marL="68580" marR="68580" marT="34290" marB="34290" anchor="ctr"/>
                </a:tc>
                <a:extLst>
                  <a:ext uri="{0D108BD9-81ED-4DB2-BD59-A6C34878D82A}">
                    <a16:rowId xmlns:a16="http://schemas.microsoft.com/office/drawing/2014/main" val="4245522988"/>
                  </a:ext>
                </a:extLst>
              </a:tr>
            </a:tbl>
          </a:graphicData>
        </a:graphic>
      </p:graphicFrame>
      <p:sp>
        <p:nvSpPr>
          <p:cNvPr id="4" name="Text Placeholder 2">
            <a:extLst>
              <a:ext uri="{FF2B5EF4-FFF2-40B4-BE49-F238E27FC236}">
                <a16:creationId xmlns:a16="http://schemas.microsoft.com/office/drawing/2014/main" id="{43DAF017-9026-0D00-0365-D19F10CDFE01}"/>
              </a:ext>
            </a:extLst>
          </p:cNvPr>
          <p:cNvSpPr txBox="1">
            <a:spLocks/>
          </p:cNvSpPr>
          <p:nvPr/>
        </p:nvSpPr>
        <p:spPr>
          <a:xfrm>
            <a:off x="1371600" y="971550"/>
            <a:ext cx="9867900" cy="1600200"/>
          </a:xfrm>
          <a:prstGeom prst="rect">
            <a:avLst/>
          </a:prstGeom>
          <a:ln>
            <a:noFill/>
          </a:ln>
        </p:spPr>
        <p:txBody>
          <a:bodyPr vert="horz" lIns="91440" tIns="45720" rIns="91440" bIns="45720" rtlCol="0">
            <a:normAutofit/>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spcAft>
                <a:spcPts val="300"/>
              </a:spcAft>
              <a:buClr>
                <a:schemeClr val="accent1">
                  <a:lumMod val="75000"/>
                </a:schemeClr>
              </a:buClr>
            </a:pPr>
            <a:r>
              <a:rPr lang="en-US" sz="2200" b="0" dirty="0">
                <a:latin typeface="+mj-lt"/>
              </a:rPr>
              <a:t>Question stem/instructions: </a:t>
            </a:r>
            <a:r>
              <a:rPr lang="en-US" sz="2200" b="1" dirty="0">
                <a:solidFill>
                  <a:schemeClr val="tx1"/>
                </a:solidFill>
              </a:rPr>
              <a:t>For each of the items below, please mark how true each statement is of you.</a:t>
            </a:r>
            <a:endParaRPr lang="en-US" sz="2200" b="1" dirty="0">
              <a:solidFill>
                <a:schemeClr val="tx1"/>
              </a:solidFill>
              <a:latin typeface="Arial" panose="020B0604020202020204" pitchFamily="34" charset="0"/>
              <a:cs typeface="Arial" panose="020B0604020202020204" pitchFamily="34" charset="0"/>
            </a:endParaRPr>
          </a:p>
          <a:p>
            <a:pPr marL="228600" lvl="1" indent="0">
              <a:buFont typeface="Arial"/>
              <a:buNone/>
              <a:defRPr/>
            </a:pPr>
            <a:r>
              <a:rPr lang="en-US" b="0" dirty="0">
                <a:solidFill>
                  <a:schemeClr val="tx1"/>
                </a:solidFill>
                <a:latin typeface="Arial" panose="020B0604020202020204" pitchFamily="34" charset="0"/>
                <a:cs typeface="Arial" panose="020B0604020202020204" pitchFamily="34" charset="0"/>
              </a:rPr>
              <a:t> MARK ONLY ONE ANSWER PER ROW</a:t>
            </a:r>
          </a:p>
        </p:txBody>
      </p:sp>
    </p:spTree>
    <p:extLst>
      <p:ext uri="{BB962C8B-B14F-4D97-AF65-F5344CB8AC3E}">
        <p14:creationId xmlns:p14="http://schemas.microsoft.com/office/powerpoint/2010/main" val="15148808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8C2E-FB29-4215-29DD-EB15421E5838}"/>
              </a:ext>
            </a:extLst>
          </p:cNvPr>
          <p:cNvSpPr>
            <a:spLocks noGrp="1"/>
          </p:cNvSpPr>
          <p:nvPr>
            <p:ph type="title"/>
          </p:nvPr>
        </p:nvSpPr>
        <p:spPr/>
        <p:txBody>
          <a:bodyPr>
            <a:normAutofit/>
          </a:bodyPr>
          <a:lstStyle/>
          <a:p>
            <a:r>
              <a:rPr lang="en-US" dirty="0"/>
              <a:t>Sexual Intercourse (Entry Survey Questions 13-14)</a:t>
            </a:r>
          </a:p>
        </p:txBody>
      </p:sp>
      <p:sp>
        <p:nvSpPr>
          <p:cNvPr id="3" name="Text Placeholder 2">
            <a:extLst>
              <a:ext uri="{FF2B5EF4-FFF2-40B4-BE49-F238E27FC236}">
                <a16:creationId xmlns:a16="http://schemas.microsoft.com/office/drawing/2014/main" id="{6FD76F6B-9E6C-94C4-01F1-3D8C04600FF4}"/>
              </a:ext>
            </a:extLst>
          </p:cNvPr>
          <p:cNvSpPr>
            <a:spLocks noGrp="1"/>
          </p:cNvSpPr>
          <p:nvPr>
            <p:ph type="body" sz="quarter" idx="11"/>
          </p:nvPr>
        </p:nvSpPr>
        <p:spPr>
          <a:xfrm>
            <a:off x="1371600" y="1091651"/>
            <a:ext cx="10001250" cy="5150123"/>
          </a:xfrm>
        </p:spPr>
        <p:txBody>
          <a:bodyPr>
            <a:noAutofit/>
          </a:bodyPr>
          <a:lstStyle/>
          <a:p>
            <a:pPr marL="288925" indent="-288925">
              <a:spcAft>
                <a:spcPts val="300"/>
              </a:spcAft>
              <a:buClr>
                <a:schemeClr val="accent1">
                  <a:lumMod val="75000"/>
                </a:schemeClr>
              </a:buClr>
            </a:pPr>
            <a:r>
              <a:rPr lang="en-US" sz="1900" b="0" dirty="0">
                <a:latin typeface="+mj-lt"/>
              </a:rPr>
              <a:t>Question 13:</a:t>
            </a:r>
          </a:p>
          <a:p>
            <a:pPr marL="457200" lvl="2" indent="0">
              <a:spcAft>
                <a:spcPts val="300"/>
              </a:spcAft>
              <a:buNone/>
              <a:defRPr/>
            </a:pPr>
            <a:r>
              <a:rPr lang="en-US" sz="1900" b="1" dirty="0">
                <a:solidFill>
                  <a:schemeClr val="tx1"/>
                </a:solidFill>
              </a:rPr>
              <a:t>Have you ever had sexual intercourse?</a:t>
            </a:r>
            <a:endParaRPr lang="en-US" sz="1900" b="1" dirty="0">
              <a:solidFill>
                <a:schemeClr val="tx1"/>
              </a:solidFill>
              <a:latin typeface="Arial" panose="020B0604020202020204" pitchFamily="34" charset="0"/>
              <a:cs typeface="Arial" panose="020B0604020202020204" pitchFamily="34" charset="0"/>
            </a:endParaRPr>
          </a:p>
          <a:p>
            <a:pPr marL="228600" lvl="1" indent="0">
              <a:buNone/>
              <a:defRPr/>
            </a:pPr>
            <a:r>
              <a:rPr lang="en-US" sz="1700" dirty="0">
                <a:solidFill>
                  <a:schemeClr val="tx1"/>
                </a:solidFill>
                <a:latin typeface="Arial" panose="020B0604020202020204" pitchFamily="34" charset="0"/>
                <a:cs typeface="Arial" panose="020B0604020202020204" pitchFamily="34" charset="0"/>
              </a:rPr>
              <a:t>	</a:t>
            </a:r>
            <a:r>
              <a:rPr lang="en-US" sz="1700" b="0" dirty="0">
                <a:solidFill>
                  <a:schemeClr val="tx1"/>
                </a:solidFill>
                <a:latin typeface="Arial" panose="020B0604020202020204" pitchFamily="34" charset="0"/>
                <a:cs typeface="Arial" panose="020B0604020202020204" pitchFamily="34" charset="0"/>
              </a:rPr>
              <a:t>MARK ONLY ONE ANSWER</a:t>
            </a:r>
            <a:endParaRPr kumimoji="0" lang="en-US" sz="1700"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endParaRPr>
          </a:p>
          <a:p>
            <a:pPr marL="800100" lvl="1" indent="-342900">
              <a:buFont typeface="Arial" panose="020B0604020202020204" pitchFamily="34" charset="0"/>
              <a:buChar char="•"/>
              <a:defRPr/>
            </a:pPr>
            <a:r>
              <a:rPr kumimoji="0" lang="en-US" sz="1900" i="0" u="none" strike="noStrike" kern="1200" cap="none" spc="0" normalizeH="0" baseline="0" noProof="0" dirty="0">
                <a:ln>
                  <a:noFill/>
                </a:ln>
                <a:solidFill>
                  <a:srgbClr val="E7E6E6">
                    <a:lumMod val="25000"/>
                  </a:srgbClr>
                </a:solidFill>
                <a:effectLst/>
                <a:uLnTx/>
                <a:uFillTx/>
                <a:latin typeface="Arial" charset="0"/>
                <a:ea typeface="Arial" charset="0"/>
                <a:cs typeface="Arial" charset="0"/>
              </a:rPr>
              <a:t>Yes </a:t>
            </a:r>
          </a:p>
          <a:p>
            <a:pPr marL="800100" lvl="1" indent="-342900">
              <a:buFont typeface="Arial" panose="020B0604020202020204" pitchFamily="34" charset="0"/>
              <a:buChar char="•"/>
              <a:defRPr/>
            </a:pPr>
            <a:r>
              <a:rPr kumimoji="0" lang="en-US" sz="1900" i="0" u="none" strike="noStrike" kern="1200" cap="none" spc="0" normalizeH="0" baseline="0" noProof="0" dirty="0">
                <a:ln>
                  <a:noFill/>
                </a:ln>
                <a:solidFill>
                  <a:srgbClr val="E7E6E6">
                    <a:lumMod val="25000"/>
                  </a:srgbClr>
                </a:solidFill>
                <a:effectLst/>
                <a:uLnTx/>
                <a:uFillTx/>
                <a:latin typeface="Arial" charset="0"/>
                <a:ea typeface="Arial" charset="0"/>
                <a:cs typeface="Arial" charset="0"/>
              </a:rPr>
              <a:t>No</a:t>
            </a:r>
          </a:p>
          <a:p>
            <a:pPr marL="288925" indent="-288925">
              <a:spcBef>
                <a:spcPts val="1200"/>
              </a:spcBef>
              <a:spcAft>
                <a:spcPts val="300"/>
              </a:spcAft>
              <a:buClr>
                <a:schemeClr val="accent1">
                  <a:lumMod val="75000"/>
                </a:schemeClr>
              </a:buClr>
            </a:pPr>
            <a:r>
              <a:rPr lang="en-US" sz="1900" b="0" dirty="0">
                <a:latin typeface="+mj-lt"/>
              </a:rPr>
              <a:t>Question 14:</a:t>
            </a:r>
          </a:p>
          <a:p>
            <a:pPr marL="457200" lvl="2" indent="0">
              <a:spcAft>
                <a:spcPts val="300"/>
              </a:spcAft>
              <a:buNone/>
              <a:defRPr/>
            </a:pPr>
            <a:r>
              <a:rPr lang="en-US" sz="1900" b="1" dirty="0">
                <a:solidFill>
                  <a:schemeClr val="tx1"/>
                </a:solidFill>
              </a:rPr>
              <a:t>During the past 3 months, with how many people did you have sexual intercourse?</a:t>
            </a:r>
            <a:endParaRPr lang="en-US" sz="1900" b="1" dirty="0">
              <a:solidFill>
                <a:schemeClr val="tx1"/>
              </a:solidFill>
              <a:latin typeface="Arial" panose="020B0604020202020204" pitchFamily="34" charset="0"/>
              <a:cs typeface="Arial" panose="020B0604020202020204" pitchFamily="34" charset="0"/>
            </a:endParaRPr>
          </a:p>
          <a:p>
            <a:pPr marL="228600" lvl="1" indent="0">
              <a:buNone/>
              <a:defRPr/>
            </a:pPr>
            <a:r>
              <a:rPr lang="en-US" sz="1700" dirty="0">
                <a:solidFill>
                  <a:schemeClr val="tx1"/>
                </a:solidFill>
                <a:latin typeface="Arial" panose="020B0604020202020204" pitchFamily="34" charset="0"/>
                <a:cs typeface="Arial" panose="020B0604020202020204" pitchFamily="34" charset="0"/>
              </a:rPr>
              <a:t>	</a:t>
            </a:r>
            <a:r>
              <a:rPr lang="en-US" sz="1700" b="0" dirty="0">
                <a:solidFill>
                  <a:schemeClr val="tx1"/>
                </a:solidFill>
                <a:latin typeface="Arial" panose="020B0604020202020204" pitchFamily="34" charset="0"/>
                <a:cs typeface="Arial" panose="020B0604020202020204" pitchFamily="34" charset="0"/>
              </a:rPr>
              <a:t>MARK ONLY ONE ANSWER</a:t>
            </a:r>
            <a:endParaRPr kumimoji="0" lang="en-US" sz="1700"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endParaRPr>
          </a:p>
          <a:p>
            <a:pPr marL="800100" lvl="1" indent="-342900">
              <a:buFont typeface="Arial" panose="020B0604020202020204" pitchFamily="34" charset="0"/>
              <a:buChar char="•"/>
              <a:defRPr/>
            </a:pPr>
            <a:r>
              <a:rPr lang="en-US" sz="1900" dirty="0">
                <a:solidFill>
                  <a:schemeClr val="tx1"/>
                </a:solidFill>
              </a:rPr>
              <a:t>I have never had sexual intercourse </a:t>
            </a:r>
          </a:p>
          <a:p>
            <a:pPr marL="800100" lvl="1" indent="-342900">
              <a:buFont typeface="Arial" panose="020B0604020202020204" pitchFamily="34" charset="0"/>
              <a:buChar char="•"/>
              <a:defRPr/>
            </a:pPr>
            <a:r>
              <a:rPr lang="en-US" sz="1900" dirty="0">
                <a:solidFill>
                  <a:schemeClr val="tx1"/>
                </a:solidFill>
              </a:rPr>
              <a:t>I have had sexual intercourse, but not in the past 3 months </a:t>
            </a:r>
          </a:p>
          <a:p>
            <a:pPr marL="800100" lvl="1" indent="-342900">
              <a:buFont typeface="Arial" panose="020B0604020202020204" pitchFamily="34" charset="0"/>
              <a:buChar char="•"/>
              <a:defRPr/>
            </a:pPr>
            <a:r>
              <a:rPr lang="en-US" sz="1900" dirty="0">
                <a:solidFill>
                  <a:schemeClr val="tx1"/>
                </a:solidFill>
              </a:rPr>
              <a:t>1 person </a:t>
            </a:r>
          </a:p>
          <a:p>
            <a:pPr marL="800100" lvl="1" indent="-342900">
              <a:buFont typeface="Arial" panose="020B0604020202020204" pitchFamily="34" charset="0"/>
              <a:buChar char="•"/>
              <a:defRPr/>
            </a:pPr>
            <a:r>
              <a:rPr lang="en-US" sz="1900" dirty="0">
                <a:solidFill>
                  <a:schemeClr val="tx1"/>
                </a:solidFill>
              </a:rPr>
              <a:t>2-3 people </a:t>
            </a:r>
          </a:p>
          <a:p>
            <a:pPr marL="800100" lvl="1" indent="-342900">
              <a:buFont typeface="Arial" panose="020B0604020202020204" pitchFamily="34" charset="0"/>
              <a:buChar char="•"/>
              <a:defRPr/>
            </a:pPr>
            <a:r>
              <a:rPr lang="en-US" sz="1900" dirty="0">
                <a:solidFill>
                  <a:schemeClr val="tx1"/>
                </a:solidFill>
              </a:rPr>
              <a:t>4 or more people</a:t>
            </a:r>
            <a:endParaRPr kumimoji="0" lang="en-US" sz="1900" i="0" u="none" strike="noStrike" kern="1200" cap="none" spc="0" normalizeH="0" baseline="0" noProof="0" dirty="0">
              <a:ln>
                <a:noFill/>
              </a:ln>
              <a:solidFill>
                <a:srgbClr val="E7E6E6">
                  <a:lumMod val="25000"/>
                </a:srgbClr>
              </a:solidFill>
              <a:effectLst/>
              <a:uLnTx/>
              <a:uFillTx/>
              <a:latin typeface="Arial" charset="0"/>
              <a:ea typeface="Arial" charset="0"/>
              <a:cs typeface="Arial" charset="0"/>
            </a:endParaRPr>
          </a:p>
        </p:txBody>
      </p:sp>
    </p:spTree>
    <p:extLst>
      <p:ext uri="{BB962C8B-B14F-4D97-AF65-F5344CB8AC3E}">
        <p14:creationId xmlns:p14="http://schemas.microsoft.com/office/powerpoint/2010/main" val="37106088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8C2E-FB29-4215-29DD-EB15421E5838}"/>
              </a:ext>
            </a:extLst>
          </p:cNvPr>
          <p:cNvSpPr>
            <a:spLocks noGrp="1"/>
          </p:cNvSpPr>
          <p:nvPr>
            <p:ph type="title"/>
          </p:nvPr>
        </p:nvSpPr>
        <p:spPr/>
        <p:txBody>
          <a:bodyPr>
            <a:normAutofit/>
          </a:bodyPr>
          <a:lstStyle/>
          <a:p>
            <a:r>
              <a:rPr lang="en-US" dirty="0"/>
              <a:t>Condoms and Birth Control (Entry Survey Questions 15-16)</a:t>
            </a:r>
          </a:p>
        </p:txBody>
      </p:sp>
      <p:sp>
        <p:nvSpPr>
          <p:cNvPr id="3" name="Text Placeholder 2">
            <a:extLst>
              <a:ext uri="{FF2B5EF4-FFF2-40B4-BE49-F238E27FC236}">
                <a16:creationId xmlns:a16="http://schemas.microsoft.com/office/drawing/2014/main" id="{6FD76F6B-9E6C-94C4-01F1-3D8C04600FF4}"/>
              </a:ext>
            </a:extLst>
          </p:cNvPr>
          <p:cNvSpPr>
            <a:spLocks noGrp="1"/>
          </p:cNvSpPr>
          <p:nvPr>
            <p:ph type="body" sz="quarter" idx="11"/>
          </p:nvPr>
        </p:nvSpPr>
        <p:spPr>
          <a:xfrm>
            <a:off x="323850" y="1171164"/>
            <a:ext cx="8184046" cy="2420176"/>
          </a:xfrm>
        </p:spPr>
        <p:txBody>
          <a:bodyPr>
            <a:normAutofit/>
          </a:bodyPr>
          <a:lstStyle/>
          <a:p>
            <a:pPr marL="288925" indent="-288925">
              <a:buClr>
                <a:schemeClr val="accent1">
                  <a:lumMod val="75000"/>
                </a:schemeClr>
              </a:buClr>
            </a:pPr>
            <a:r>
              <a:rPr lang="en-US" sz="1900" b="0" dirty="0">
                <a:latin typeface="+mj-lt"/>
              </a:rPr>
              <a:t>Question 15:</a:t>
            </a:r>
          </a:p>
          <a:p>
            <a:pPr marL="457200" lvl="2" indent="0">
              <a:spcAft>
                <a:spcPts val="600"/>
              </a:spcAft>
              <a:buNone/>
              <a:defRPr/>
            </a:pPr>
            <a:r>
              <a:rPr lang="en-US" sz="1900" b="1" dirty="0">
                <a:solidFill>
                  <a:schemeClr val="tx1"/>
                </a:solidFill>
              </a:rPr>
              <a:t>If you had sexual intercourse                                                                 in the past 3 months, how                                                                        often did you or a partner                                                                        use a condom?</a:t>
            </a:r>
            <a:endParaRPr lang="en-US" sz="1900" b="1" dirty="0">
              <a:solidFill>
                <a:schemeClr val="tx1"/>
              </a:solidFill>
              <a:latin typeface="Arial" panose="020B0604020202020204" pitchFamily="34" charset="0"/>
              <a:cs typeface="Arial" panose="020B0604020202020204" pitchFamily="34" charset="0"/>
            </a:endParaRPr>
          </a:p>
          <a:p>
            <a:pPr marL="228600" lvl="1" indent="0">
              <a:buNone/>
              <a:defRPr/>
            </a:pPr>
            <a:r>
              <a:rPr lang="en-US" sz="1700" dirty="0">
                <a:solidFill>
                  <a:schemeClr val="tx1"/>
                </a:solidFill>
                <a:latin typeface="Arial" panose="020B0604020202020204" pitchFamily="34" charset="0"/>
                <a:cs typeface="Arial" panose="020B0604020202020204" pitchFamily="34" charset="0"/>
              </a:rPr>
              <a:t>	</a:t>
            </a:r>
            <a:r>
              <a:rPr lang="en-US" sz="1700" b="0" dirty="0">
                <a:solidFill>
                  <a:schemeClr val="tx1"/>
                </a:solidFill>
                <a:latin typeface="Arial" panose="020B0604020202020204" pitchFamily="34" charset="0"/>
                <a:cs typeface="Arial" panose="020B0604020202020204" pitchFamily="34" charset="0"/>
              </a:rPr>
              <a:t>MARK ONLY ONE ANSWER</a:t>
            </a:r>
            <a:endParaRPr kumimoji="0" lang="en-US" sz="1700"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endParaRPr>
          </a:p>
          <a:p>
            <a:pPr lvl="1" indent="0">
              <a:spcAft>
                <a:spcPts val="300"/>
              </a:spcAft>
              <a:buNone/>
              <a:defRPr/>
            </a:pPr>
            <a:endParaRPr lang="en-US" sz="1900" dirty="0"/>
          </a:p>
        </p:txBody>
      </p:sp>
      <p:sp>
        <p:nvSpPr>
          <p:cNvPr id="4" name="Text Placeholder 2">
            <a:extLst>
              <a:ext uri="{FF2B5EF4-FFF2-40B4-BE49-F238E27FC236}">
                <a16:creationId xmlns:a16="http://schemas.microsoft.com/office/drawing/2014/main" id="{E1827092-82F2-FB25-5B90-3E62F28D782E}"/>
              </a:ext>
            </a:extLst>
          </p:cNvPr>
          <p:cNvSpPr txBox="1">
            <a:spLocks/>
          </p:cNvSpPr>
          <p:nvPr/>
        </p:nvSpPr>
        <p:spPr>
          <a:xfrm>
            <a:off x="4552950" y="1171163"/>
            <a:ext cx="7048500" cy="2526194"/>
          </a:xfrm>
          <a:prstGeom prst="rect">
            <a:avLst/>
          </a:prstGeom>
          <a:ln>
            <a:noFill/>
          </a:ln>
        </p:spPr>
        <p:txBody>
          <a:bodyPr vert="horz" lIns="91440" tIns="45720" rIns="91440" bIns="45720" rtlCol="0">
            <a:normAutofit/>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buClr>
                <a:schemeClr val="accent1">
                  <a:lumMod val="75000"/>
                </a:schemeClr>
              </a:buClr>
            </a:pPr>
            <a:r>
              <a:rPr lang="en-US" sz="1900" b="0" dirty="0">
                <a:latin typeface="+mj-lt"/>
              </a:rPr>
              <a:t>Question 16:</a:t>
            </a:r>
          </a:p>
          <a:p>
            <a:pPr marL="457200" lvl="2" indent="0">
              <a:spcAft>
                <a:spcPts val="600"/>
              </a:spcAft>
              <a:buFont typeface="Arial"/>
              <a:buNone/>
              <a:defRPr/>
            </a:pPr>
            <a:r>
              <a:rPr lang="en-US" sz="1900" b="1" dirty="0">
                <a:solidFill>
                  <a:schemeClr val="tx1"/>
                </a:solidFill>
              </a:rPr>
              <a:t>If you had sexual intercourse in the past 3 months, how often did you or a partner use birth control OTHER than condoms? </a:t>
            </a:r>
            <a:r>
              <a:rPr lang="en-US" sz="1900" i="1" dirty="0">
                <a:solidFill>
                  <a:schemeClr val="tx1"/>
                </a:solidFill>
              </a:rPr>
              <a:t>By birth control, we mean methods that can prevent pregnancy, like using birth control pills, the shot, the patch, the ring, IUD, or implant.</a:t>
            </a:r>
            <a:endParaRPr lang="en-US" sz="1900" i="1" dirty="0">
              <a:solidFill>
                <a:schemeClr val="tx1"/>
              </a:solidFill>
              <a:latin typeface="Arial" panose="020B0604020202020204" pitchFamily="34" charset="0"/>
              <a:cs typeface="Arial" panose="020B0604020202020204" pitchFamily="34" charset="0"/>
            </a:endParaRPr>
          </a:p>
          <a:p>
            <a:pPr marL="228600" lvl="1" indent="0">
              <a:buFont typeface="Arial"/>
              <a:buNone/>
              <a:defRPr/>
            </a:pPr>
            <a:r>
              <a:rPr lang="en-US" sz="1700" dirty="0">
                <a:solidFill>
                  <a:schemeClr val="tx1"/>
                </a:solidFill>
                <a:latin typeface="Arial" panose="020B0604020202020204" pitchFamily="34" charset="0"/>
                <a:cs typeface="Arial" panose="020B0604020202020204" pitchFamily="34" charset="0"/>
              </a:rPr>
              <a:t>	</a:t>
            </a:r>
            <a:r>
              <a:rPr lang="en-US" sz="1700" b="0" dirty="0">
                <a:solidFill>
                  <a:schemeClr val="tx1"/>
                </a:solidFill>
                <a:latin typeface="Arial" panose="020B0604020202020204" pitchFamily="34" charset="0"/>
                <a:cs typeface="Arial" panose="020B0604020202020204" pitchFamily="34" charset="0"/>
              </a:rPr>
              <a:t>MARK ONLY ONE ANSWER</a:t>
            </a:r>
          </a:p>
          <a:p>
            <a:pPr marL="228600" lvl="1" indent="0">
              <a:buFont typeface="Arial"/>
              <a:buNone/>
              <a:defRPr/>
            </a:pPr>
            <a:endParaRPr lang="en-US" sz="1900" b="0" dirty="0">
              <a:solidFill>
                <a:schemeClr val="tx1"/>
              </a:solidFill>
              <a:latin typeface="Arial" panose="020B0604020202020204" pitchFamily="34" charset="0"/>
              <a:ea typeface="Arial" charset="0"/>
              <a:cs typeface="Arial" panose="020B0604020202020204" pitchFamily="34" charset="0"/>
            </a:endParaRPr>
          </a:p>
          <a:p>
            <a:pPr marL="228600" lvl="1" indent="0">
              <a:buFont typeface="Arial"/>
              <a:buNone/>
              <a:defRPr/>
            </a:pPr>
            <a:endParaRPr lang="en-US" sz="1900" b="0" dirty="0">
              <a:solidFill>
                <a:schemeClr val="tx1"/>
              </a:solidFill>
              <a:latin typeface="Arial" panose="020B0604020202020204" pitchFamily="34" charset="0"/>
              <a:ea typeface="Arial" charset="0"/>
              <a:cs typeface="Arial" panose="020B0604020202020204" pitchFamily="34" charset="0"/>
            </a:endParaRPr>
          </a:p>
          <a:p>
            <a:pPr marL="228600" lvl="1" indent="0">
              <a:buFont typeface="Arial"/>
              <a:buNone/>
              <a:defRPr/>
            </a:pPr>
            <a:endParaRPr lang="en-US" sz="1900" b="0" dirty="0">
              <a:solidFill>
                <a:schemeClr val="tx1"/>
              </a:solidFill>
              <a:latin typeface="Arial" panose="020B0604020202020204" pitchFamily="34" charset="0"/>
              <a:ea typeface="Arial" charset="0"/>
              <a:cs typeface="Arial" panose="020B0604020202020204" pitchFamily="34" charset="0"/>
            </a:endParaRPr>
          </a:p>
          <a:p>
            <a:pPr marL="228600" lvl="1" indent="0">
              <a:buFont typeface="Arial"/>
              <a:buNone/>
              <a:defRPr/>
            </a:pPr>
            <a:endParaRPr lang="en-US" sz="1900" b="0" dirty="0">
              <a:solidFill>
                <a:schemeClr val="tx1"/>
              </a:solidFill>
              <a:latin typeface="Arial" panose="020B0604020202020204" pitchFamily="34" charset="0"/>
              <a:ea typeface="Arial" charset="0"/>
              <a:cs typeface="Arial" panose="020B0604020202020204" pitchFamily="34" charset="0"/>
            </a:endParaRPr>
          </a:p>
        </p:txBody>
      </p:sp>
      <p:sp>
        <p:nvSpPr>
          <p:cNvPr id="5" name="Text Placeholder 2">
            <a:extLst>
              <a:ext uri="{FF2B5EF4-FFF2-40B4-BE49-F238E27FC236}">
                <a16:creationId xmlns:a16="http://schemas.microsoft.com/office/drawing/2014/main" id="{7F6D3425-6EE2-B3F2-D8E9-C9D7028445A3}"/>
              </a:ext>
            </a:extLst>
          </p:cNvPr>
          <p:cNvSpPr txBox="1">
            <a:spLocks/>
          </p:cNvSpPr>
          <p:nvPr/>
        </p:nvSpPr>
        <p:spPr>
          <a:xfrm>
            <a:off x="2437566" y="3140764"/>
            <a:ext cx="8184046" cy="3253410"/>
          </a:xfrm>
          <a:prstGeom prst="rect">
            <a:avLst/>
          </a:prstGeom>
          <a:ln>
            <a:noFill/>
          </a:ln>
        </p:spPr>
        <p:txBody>
          <a:bodyPr vert="horz" lIns="91440" tIns="45720" rIns="91440" bIns="45720" rtlCol="0">
            <a:normAutofit/>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indent="0">
              <a:buFont typeface="Arial"/>
              <a:buNone/>
              <a:defRPr/>
            </a:pPr>
            <a:endParaRPr lang="en-US" sz="1900" dirty="0"/>
          </a:p>
          <a:p>
            <a:pPr marL="342900" indent="-342900">
              <a:spcBef>
                <a:spcPts val="1200"/>
              </a:spcBef>
              <a:spcAft>
                <a:spcPts val="300"/>
              </a:spcAft>
              <a:buFont typeface="Arial" panose="020B0604020202020204" pitchFamily="34" charset="0"/>
              <a:buChar char="•"/>
              <a:defRPr/>
            </a:pPr>
            <a:r>
              <a:rPr lang="en-US" sz="1900" b="0" dirty="0">
                <a:latin typeface="+mj-lt"/>
              </a:rPr>
              <a:t>Response options:</a:t>
            </a:r>
            <a:endParaRPr lang="en-US" sz="1900" i="1" dirty="0">
              <a:latin typeface="Arial" panose="020B0604020202020204" pitchFamily="34" charset="0"/>
              <a:ea typeface="Arial" charset="0"/>
              <a:cs typeface="Arial" panose="020B0604020202020204" pitchFamily="34" charset="0"/>
            </a:endParaRPr>
          </a:p>
          <a:p>
            <a:pPr marL="800100" lvl="1" indent="-342900">
              <a:buFont typeface="Arial" panose="020B0604020202020204" pitchFamily="34" charset="0"/>
              <a:buChar char="•"/>
              <a:defRPr/>
            </a:pPr>
            <a:r>
              <a:rPr lang="en-US" sz="1900" dirty="0">
                <a:solidFill>
                  <a:schemeClr val="tx1"/>
                </a:solidFill>
              </a:rPr>
              <a:t>I have never had sexual intercourse </a:t>
            </a:r>
          </a:p>
          <a:p>
            <a:pPr marL="800100" lvl="1" indent="-342900">
              <a:buFont typeface="Arial" panose="020B0604020202020204" pitchFamily="34" charset="0"/>
              <a:buChar char="•"/>
              <a:defRPr/>
            </a:pPr>
            <a:r>
              <a:rPr lang="en-US" sz="1900" dirty="0">
                <a:solidFill>
                  <a:schemeClr val="tx1"/>
                </a:solidFill>
              </a:rPr>
              <a:t>I have had sexual intercourse, but not in the past 3 months </a:t>
            </a:r>
          </a:p>
          <a:p>
            <a:pPr marL="800100" lvl="1" indent="-342900">
              <a:buFont typeface="Arial" panose="020B0604020202020204" pitchFamily="34" charset="0"/>
              <a:buChar char="•"/>
              <a:defRPr/>
            </a:pPr>
            <a:r>
              <a:rPr lang="en-US" sz="1900" dirty="0">
                <a:solidFill>
                  <a:schemeClr val="tx1"/>
                </a:solidFill>
              </a:rPr>
              <a:t>All of the time </a:t>
            </a:r>
          </a:p>
          <a:p>
            <a:pPr marL="800100" lvl="1" indent="-342900">
              <a:buFont typeface="Arial" panose="020B0604020202020204" pitchFamily="34" charset="0"/>
              <a:buChar char="•"/>
              <a:defRPr/>
            </a:pPr>
            <a:r>
              <a:rPr lang="en-US" sz="1900" dirty="0">
                <a:solidFill>
                  <a:schemeClr val="tx1"/>
                </a:solidFill>
              </a:rPr>
              <a:t>Most of the time </a:t>
            </a:r>
          </a:p>
          <a:p>
            <a:pPr marL="800100" lvl="1" indent="-342900">
              <a:buFont typeface="Arial" panose="020B0604020202020204" pitchFamily="34" charset="0"/>
              <a:buChar char="•"/>
              <a:defRPr/>
            </a:pPr>
            <a:r>
              <a:rPr lang="en-US" sz="1900" dirty="0">
                <a:solidFill>
                  <a:schemeClr val="tx1"/>
                </a:solidFill>
              </a:rPr>
              <a:t>Some of the time </a:t>
            </a:r>
          </a:p>
          <a:p>
            <a:pPr marL="800100" lvl="1" indent="-342900">
              <a:buFont typeface="Arial" panose="020B0604020202020204" pitchFamily="34" charset="0"/>
              <a:buChar char="•"/>
              <a:defRPr/>
            </a:pPr>
            <a:r>
              <a:rPr lang="en-US" sz="1900" dirty="0">
                <a:solidFill>
                  <a:schemeClr val="tx1"/>
                </a:solidFill>
              </a:rPr>
              <a:t>None of the time</a:t>
            </a:r>
            <a:endParaRPr lang="en-US" sz="190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34979030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8C2E-FB29-4215-29DD-EB15421E5838}"/>
              </a:ext>
            </a:extLst>
          </p:cNvPr>
          <p:cNvSpPr>
            <a:spLocks noGrp="1"/>
          </p:cNvSpPr>
          <p:nvPr>
            <p:ph type="title"/>
          </p:nvPr>
        </p:nvSpPr>
        <p:spPr/>
        <p:txBody>
          <a:bodyPr>
            <a:normAutofit/>
          </a:bodyPr>
          <a:lstStyle/>
          <a:p>
            <a:r>
              <a:rPr lang="en-US" dirty="0"/>
              <a:t>Pregnancy and STIs (Entry Survey Questions 17-18)</a:t>
            </a:r>
          </a:p>
        </p:txBody>
      </p:sp>
      <p:sp>
        <p:nvSpPr>
          <p:cNvPr id="3" name="Text Placeholder 2">
            <a:extLst>
              <a:ext uri="{FF2B5EF4-FFF2-40B4-BE49-F238E27FC236}">
                <a16:creationId xmlns:a16="http://schemas.microsoft.com/office/drawing/2014/main" id="{6FD76F6B-9E6C-94C4-01F1-3D8C04600FF4}"/>
              </a:ext>
            </a:extLst>
          </p:cNvPr>
          <p:cNvSpPr>
            <a:spLocks noGrp="1"/>
          </p:cNvSpPr>
          <p:nvPr>
            <p:ph type="body" sz="quarter" idx="11"/>
          </p:nvPr>
        </p:nvSpPr>
        <p:spPr>
          <a:xfrm>
            <a:off x="1371600" y="1078399"/>
            <a:ext cx="10001250" cy="5481427"/>
          </a:xfrm>
        </p:spPr>
        <p:txBody>
          <a:bodyPr>
            <a:noAutofit/>
          </a:bodyPr>
          <a:lstStyle/>
          <a:p>
            <a:pPr marL="288925" indent="-288925">
              <a:spcAft>
                <a:spcPts val="300"/>
              </a:spcAft>
              <a:buClr>
                <a:schemeClr val="accent1">
                  <a:lumMod val="75000"/>
                </a:schemeClr>
              </a:buClr>
            </a:pPr>
            <a:r>
              <a:rPr lang="en-US" sz="2000" b="0" dirty="0">
                <a:latin typeface="+mj-lt"/>
              </a:rPr>
              <a:t>Question 17:</a:t>
            </a:r>
          </a:p>
          <a:p>
            <a:pPr marL="457200" lvl="2" indent="0">
              <a:spcAft>
                <a:spcPts val="300"/>
              </a:spcAft>
              <a:buNone/>
              <a:defRPr/>
            </a:pPr>
            <a:r>
              <a:rPr lang="en-US" sz="2000" b="1" dirty="0">
                <a:solidFill>
                  <a:schemeClr val="tx1"/>
                </a:solidFill>
              </a:rPr>
              <a:t>To the best of your knowledge, have you ever been pregnant or gotten someone else pregnant?</a:t>
            </a:r>
            <a:endParaRPr lang="en-US" sz="2000" b="1" dirty="0">
              <a:solidFill>
                <a:schemeClr val="tx1"/>
              </a:solidFill>
              <a:latin typeface="Arial" panose="020B0604020202020204" pitchFamily="34" charset="0"/>
              <a:cs typeface="Arial" panose="020B0604020202020204" pitchFamily="34" charset="0"/>
            </a:endParaRPr>
          </a:p>
          <a:p>
            <a:pPr marL="228600" lvl="1" indent="0">
              <a:buNone/>
              <a:defRPr/>
            </a:pPr>
            <a:r>
              <a:rPr lang="en-US" sz="1800" dirty="0">
                <a:solidFill>
                  <a:schemeClr val="tx1"/>
                </a:solidFill>
                <a:latin typeface="Arial" panose="020B0604020202020204" pitchFamily="34" charset="0"/>
                <a:cs typeface="Arial" panose="020B0604020202020204" pitchFamily="34" charset="0"/>
              </a:rPr>
              <a:t>	</a:t>
            </a:r>
            <a:r>
              <a:rPr lang="en-US" sz="1800" b="0" dirty="0">
                <a:solidFill>
                  <a:schemeClr val="tx1"/>
                </a:solidFill>
                <a:latin typeface="Arial" panose="020B0604020202020204" pitchFamily="34" charset="0"/>
                <a:cs typeface="Arial" panose="020B0604020202020204" pitchFamily="34" charset="0"/>
              </a:rPr>
              <a:t>MARK ONLY ONE ANSWER</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endParaRPr>
          </a:p>
          <a:p>
            <a:pPr marL="800100" lvl="1" indent="-342900">
              <a:spcAft>
                <a:spcPts val="0"/>
              </a:spcAft>
              <a:buFont typeface="Arial" panose="020B0604020202020204" pitchFamily="34" charset="0"/>
              <a:buChar char="•"/>
              <a:defRPr/>
            </a:pPr>
            <a:r>
              <a:rPr lang="en-US" dirty="0">
                <a:solidFill>
                  <a:schemeClr val="tx1"/>
                </a:solidFill>
              </a:rPr>
              <a:t>I have never had sexual intercourse</a:t>
            </a:r>
          </a:p>
          <a:p>
            <a:pPr marL="800100" lvl="1" indent="-342900">
              <a:spcBef>
                <a:spcPts val="0"/>
              </a:spcBef>
              <a:spcAft>
                <a:spcPts val="0"/>
              </a:spcAft>
              <a:buFont typeface="Arial" panose="020B0604020202020204" pitchFamily="34" charset="0"/>
              <a:buChar char="•"/>
              <a:defRPr/>
            </a:pPr>
            <a:r>
              <a:rPr kumimoji="0" lang="en-US" i="0" u="none" strike="noStrike" kern="1200" cap="none" spc="0" normalizeH="0" baseline="0" noProof="0" dirty="0">
                <a:ln>
                  <a:noFill/>
                </a:ln>
                <a:solidFill>
                  <a:srgbClr val="E7E6E6">
                    <a:lumMod val="25000"/>
                  </a:srgbClr>
                </a:solidFill>
                <a:effectLst/>
                <a:uLnTx/>
                <a:uFillTx/>
                <a:latin typeface="Arial" charset="0"/>
                <a:ea typeface="Arial" charset="0"/>
                <a:cs typeface="Arial" charset="0"/>
              </a:rPr>
              <a:t>Yes </a:t>
            </a:r>
          </a:p>
          <a:p>
            <a:pPr marL="800100" lvl="1" indent="-342900">
              <a:spcBef>
                <a:spcPts val="0"/>
              </a:spcBef>
              <a:spcAft>
                <a:spcPts val="0"/>
              </a:spcAft>
              <a:buFont typeface="Arial" panose="020B0604020202020204" pitchFamily="34" charset="0"/>
              <a:buChar char="•"/>
              <a:defRPr/>
            </a:pPr>
            <a:r>
              <a:rPr kumimoji="0" lang="en-US" i="0" u="none" strike="noStrike" kern="1200" cap="none" spc="0" normalizeH="0" baseline="0" noProof="0" dirty="0">
                <a:ln>
                  <a:noFill/>
                </a:ln>
                <a:solidFill>
                  <a:srgbClr val="E7E6E6">
                    <a:lumMod val="25000"/>
                  </a:srgbClr>
                </a:solidFill>
                <a:effectLst/>
                <a:uLnTx/>
                <a:uFillTx/>
                <a:latin typeface="Arial" charset="0"/>
                <a:ea typeface="Arial" charset="0"/>
                <a:cs typeface="Arial" charset="0"/>
              </a:rPr>
              <a:t>No</a:t>
            </a:r>
          </a:p>
          <a:p>
            <a:pPr marL="800100" lvl="1" indent="-342900">
              <a:spcBef>
                <a:spcPts val="0"/>
              </a:spcBef>
              <a:buFont typeface="Arial" panose="020B0604020202020204" pitchFamily="34" charset="0"/>
              <a:buChar char="•"/>
              <a:defRPr/>
            </a:pPr>
            <a:r>
              <a:rPr kumimoji="0" lang="en-US" i="0" u="none" strike="noStrike" kern="1200" cap="none" spc="0" normalizeH="0" baseline="0" noProof="0" dirty="0">
                <a:ln>
                  <a:noFill/>
                </a:ln>
                <a:solidFill>
                  <a:srgbClr val="E7E6E6">
                    <a:lumMod val="25000"/>
                  </a:srgbClr>
                </a:solidFill>
                <a:effectLst/>
                <a:uLnTx/>
                <a:uFillTx/>
                <a:latin typeface="Arial" charset="0"/>
                <a:ea typeface="Arial" charset="0"/>
                <a:cs typeface="Arial" charset="0"/>
              </a:rPr>
              <a:t>Not sure</a:t>
            </a:r>
          </a:p>
          <a:p>
            <a:pPr marL="288925" indent="-288925">
              <a:spcBef>
                <a:spcPts val="1200"/>
              </a:spcBef>
              <a:spcAft>
                <a:spcPts val="300"/>
              </a:spcAft>
              <a:buClr>
                <a:schemeClr val="accent1">
                  <a:lumMod val="75000"/>
                </a:schemeClr>
              </a:buClr>
            </a:pPr>
            <a:r>
              <a:rPr lang="en-US" sz="2000" b="0" dirty="0">
                <a:latin typeface="+mj-lt"/>
              </a:rPr>
              <a:t>Question 18:</a:t>
            </a:r>
          </a:p>
          <a:p>
            <a:pPr marL="457200" lvl="2" indent="0">
              <a:spcAft>
                <a:spcPts val="300"/>
              </a:spcAft>
              <a:buNone/>
              <a:defRPr/>
            </a:pPr>
            <a:r>
              <a:rPr lang="en-US" sz="2000" b="1" dirty="0">
                <a:solidFill>
                  <a:schemeClr val="tx1"/>
                </a:solidFill>
              </a:rPr>
              <a:t>Have you ever been told by a doctor or other medical provider that you had a sexually transmitted infection (STI)?</a:t>
            </a:r>
            <a:endParaRPr lang="en-US" sz="2000" b="1" dirty="0">
              <a:solidFill>
                <a:schemeClr val="tx1"/>
              </a:solidFill>
              <a:latin typeface="Arial" panose="020B0604020202020204" pitchFamily="34" charset="0"/>
              <a:cs typeface="Arial" panose="020B0604020202020204" pitchFamily="34" charset="0"/>
            </a:endParaRPr>
          </a:p>
          <a:p>
            <a:pPr marL="228600" lvl="1" indent="0">
              <a:buNone/>
              <a:defRPr/>
            </a:pPr>
            <a:r>
              <a:rPr lang="en-US" sz="1800" dirty="0">
                <a:solidFill>
                  <a:schemeClr val="tx1"/>
                </a:solidFill>
                <a:latin typeface="Arial" panose="020B0604020202020204" pitchFamily="34" charset="0"/>
                <a:cs typeface="Arial" panose="020B0604020202020204" pitchFamily="34" charset="0"/>
              </a:rPr>
              <a:t>	</a:t>
            </a:r>
            <a:r>
              <a:rPr lang="en-US" sz="1800" b="0" dirty="0">
                <a:solidFill>
                  <a:schemeClr val="tx1"/>
                </a:solidFill>
                <a:latin typeface="Arial" panose="020B0604020202020204" pitchFamily="34" charset="0"/>
                <a:cs typeface="Arial" panose="020B0604020202020204" pitchFamily="34" charset="0"/>
              </a:rPr>
              <a:t>MARK ONLY ONE ANSWER</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endParaRPr>
          </a:p>
          <a:p>
            <a:pPr marL="800100" lvl="1" indent="-342900">
              <a:spcAft>
                <a:spcPts val="0"/>
              </a:spcAft>
              <a:buFont typeface="Arial" panose="020B0604020202020204" pitchFamily="34" charset="0"/>
              <a:buChar char="•"/>
              <a:defRPr/>
            </a:pPr>
            <a:r>
              <a:rPr kumimoji="0" lang="en-US" i="0" u="none" strike="noStrike" kern="1200" cap="none" spc="0" normalizeH="0" baseline="0" noProof="0" dirty="0">
                <a:ln>
                  <a:noFill/>
                </a:ln>
                <a:solidFill>
                  <a:srgbClr val="E7E6E6">
                    <a:lumMod val="25000"/>
                  </a:srgbClr>
                </a:solidFill>
                <a:effectLst/>
                <a:uLnTx/>
                <a:uFillTx/>
                <a:latin typeface="Arial" charset="0"/>
                <a:ea typeface="Arial" charset="0"/>
                <a:cs typeface="Arial" charset="0"/>
              </a:rPr>
              <a:t>Yes </a:t>
            </a:r>
          </a:p>
          <a:p>
            <a:pPr marL="800100" lvl="1" indent="-342900">
              <a:spcBef>
                <a:spcPts val="0"/>
              </a:spcBef>
              <a:buFont typeface="Arial" panose="020B0604020202020204" pitchFamily="34" charset="0"/>
              <a:buChar char="•"/>
              <a:defRPr/>
            </a:pPr>
            <a:r>
              <a:rPr kumimoji="0" lang="en-US" i="0" u="none" strike="noStrike" kern="1200" cap="none" spc="0" normalizeH="0" baseline="0" noProof="0" dirty="0">
                <a:ln>
                  <a:noFill/>
                </a:ln>
                <a:solidFill>
                  <a:srgbClr val="E7E6E6">
                    <a:lumMod val="25000"/>
                  </a:srgbClr>
                </a:solidFill>
                <a:effectLst/>
                <a:uLnTx/>
                <a:uFillTx/>
                <a:latin typeface="Arial" charset="0"/>
                <a:ea typeface="Arial" charset="0"/>
                <a:cs typeface="Arial" charset="0"/>
              </a:rPr>
              <a:t>No</a:t>
            </a:r>
          </a:p>
          <a:p>
            <a:pPr marL="800100" lvl="1" indent="-342900">
              <a:buFont typeface="Arial" panose="020B0604020202020204" pitchFamily="34" charset="0"/>
              <a:buChar char="•"/>
              <a:defRPr/>
            </a:pPr>
            <a:endParaRPr kumimoji="0" lang="en-US" sz="1800" i="0" u="none" strike="noStrike" kern="1200" cap="none" spc="0" normalizeH="0" baseline="0" noProof="0" dirty="0">
              <a:ln>
                <a:noFill/>
              </a:ln>
              <a:solidFill>
                <a:srgbClr val="E7E6E6">
                  <a:lumMod val="25000"/>
                </a:srgbClr>
              </a:solidFill>
              <a:effectLst/>
              <a:uLnTx/>
              <a:uFillTx/>
              <a:latin typeface="Arial" charset="0"/>
              <a:ea typeface="Arial" charset="0"/>
              <a:cs typeface="Arial" charset="0"/>
            </a:endParaRPr>
          </a:p>
        </p:txBody>
      </p:sp>
    </p:spTree>
    <p:extLst>
      <p:ext uri="{BB962C8B-B14F-4D97-AF65-F5344CB8AC3E}">
        <p14:creationId xmlns:p14="http://schemas.microsoft.com/office/powerpoint/2010/main" val="6992997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92111-051F-7D7D-B76C-CB1883DF7537}"/>
              </a:ext>
            </a:extLst>
          </p:cNvPr>
          <p:cNvSpPr>
            <a:spLocks noGrp="1"/>
          </p:cNvSpPr>
          <p:nvPr>
            <p:ph type="title"/>
          </p:nvPr>
        </p:nvSpPr>
        <p:spPr>
          <a:xfrm>
            <a:off x="309493" y="-30157"/>
            <a:ext cx="11566416" cy="1020757"/>
          </a:xfrm>
        </p:spPr>
        <p:txBody>
          <a:bodyPr>
            <a:normAutofit/>
          </a:bodyPr>
          <a:lstStyle/>
          <a:p>
            <a:r>
              <a:rPr lang="en-US" dirty="0"/>
              <a:t>P</a:t>
            </a:r>
            <a:r>
              <a:rPr lang="en-US" sz="2800" dirty="0"/>
              <a:t>articipant Perceptions</a:t>
            </a:r>
            <a:br>
              <a:rPr lang="en-US" sz="2800" dirty="0"/>
            </a:br>
            <a:r>
              <a:rPr lang="en-US" sz="2800" dirty="0">
                <a:latin typeface="Arial Black" panose="020B0A04020102020204" pitchFamily="34" charset="0"/>
              </a:rPr>
              <a:t>(</a:t>
            </a:r>
            <a:r>
              <a:rPr lang="en-US" sz="2800" dirty="0">
                <a:latin typeface="Arial Black" panose="020B0A04020102020204" pitchFamily="34" charset="0"/>
                <a:cs typeface="Arial" panose="020B0604020202020204" pitchFamily="34" charset="0"/>
              </a:rPr>
              <a:t>Exit Survey Questions 8-17)</a:t>
            </a:r>
            <a:endParaRPr lang="en-US" dirty="0"/>
          </a:p>
        </p:txBody>
      </p:sp>
      <p:graphicFrame>
        <p:nvGraphicFramePr>
          <p:cNvPr id="5" name="Table 5">
            <a:extLst>
              <a:ext uri="{FF2B5EF4-FFF2-40B4-BE49-F238E27FC236}">
                <a16:creationId xmlns:a16="http://schemas.microsoft.com/office/drawing/2014/main" id="{8CE56703-2A74-179C-D450-3105D200DEE4}"/>
              </a:ext>
            </a:extLst>
          </p:cNvPr>
          <p:cNvGraphicFramePr>
            <a:graphicFrameLocks noGrp="1"/>
          </p:cNvGraphicFramePr>
          <p:nvPr>
            <p:ph type="tbl" sz="quarter" idx="11"/>
            <p:extLst>
              <p:ext uri="{D42A27DB-BD31-4B8C-83A1-F6EECF244321}">
                <p14:modId xmlns:p14="http://schemas.microsoft.com/office/powerpoint/2010/main" val="582751956"/>
              </p:ext>
            </p:extLst>
          </p:nvPr>
        </p:nvGraphicFramePr>
        <p:xfrm>
          <a:off x="641412" y="2299490"/>
          <a:ext cx="10909176" cy="3484904"/>
        </p:xfrm>
        <a:graphic>
          <a:graphicData uri="http://schemas.openxmlformats.org/drawingml/2006/table">
            <a:tbl>
              <a:tblPr firstRow="1" bandRow="1">
                <a:tableStyleId>{5C22544A-7EE6-4342-B048-85BDC9FD1C3A}</a:tableStyleId>
              </a:tblPr>
              <a:tblGrid>
                <a:gridCol w="2056068">
                  <a:extLst>
                    <a:ext uri="{9D8B030D-6E8A-4147-A177-3AD203B41FA5}">
                      <a16:colId xmlns:a16="http://schemas.microsoft.com/office/drawing/2014/main" val="1388452829"/>
                    </a:ext>
                  </a:extLst>
                </a:gridCol>
                <a:gridCol w="5966460">
                  <a:extLst>
                    <a:ext uri="{9D8B030D-6E8A-4147-A177-3AD203B41FA5}">
                      <a16:colId xmlns:a16="http://schemas.microsoft.com/office/drawing/2014/main" val="1222390389"/>
                    </a:ext>
                  </a:extLst>
                </a:gridCol>
                <a:gridCol w="2886648">
                  <a:extLst>
                    <a:ext uri="{9D8B030D-6E8A-4147-A177-3AD203B41FA5}">
                      <a16:colId xmlns:a16="http://schemas.microsoft.com/office/drawing/2014/main" val="1347569312"/>
                    </a:ext>
                  </a:extLst>
                </a:gridCol>
              </a:tblGrid>
              <a:tr h="564652">
                <a:tc>
                  <a:txBody>
                    <a:bodyPr/>
                    <a:lstStyle/>
                    <a:p>
                      <a:pPr algn="ctr"/>
                      <a:r>
                        <a:rPr lang="en-US" sz="2500" dirty="0"/>
                        <a:t>Question number</a:t>
                      </a:r>
                    </a:p>
                  </a:txBody>
                  <a:tcPr anchor="ctr"/>
                </a:tc>
                <a:tc>
                  <a:txBody>
                    <a:bodyPr/>
                    <a:lstStyle/>
                    <a:p>
                      <a:pPr algn="ctr"/>
                      <a:r>
                        <a:rPr lang="en-US" sz="2500" dirty="0">
                          <a:solidFill>
                            <a:srgbClr val="FFFFFF"/>
                          </a:solidFill>
                        </a:rPr>
                        <a:t>Topics</a:t>
                      </a:r>
                    </a:p>
                  </a:txBody>
                  <a:tcPr anchor="ctr"/>
                </a:tc>
                <a:tc>
                  <a:txBody>
                    <a:bodyPr/>
                    <a:lstStyle/>
                    <a:p>
                      <a:pPr algn="ctr"/>
                      <a:r>
                        <a:rPr lang="en-US" sz="2500" dirty="0"/>
                        <a:t>Survey version</a:t>
                      </a:r>
                    </a:p>
                  </a:txBody>
                  <a:tcPr anchor="ctr"/>
                </a:tc>
                <a:extLst>
                  <a:ext uri="{0D108BD9-81ED-4DB2-BD59-A6C34878D82A}">
                    <a16:rowId xmlns:a16="http://schemas.microsoft.com/office/drawing/2014/main" val="173163855"/>
                  </a:ext>
                </a:extLst>
              </a:tr>
              <a:tr h="642644">
                <a:tc>
                  <a:txBody>
                    <a:bodyPr/>
                    <a:lstStyle/>
                    <a:p>
                      <a:pPr marL="0" indent="0" defTabSz="457200">
                        <a:spcAft>
                          <a:spcPts val="600"/>
                        </a:spcAft>
                        <a:buFont typeface="Arial" panose="020B0604020202020204" pitchFamily="34" charset="0"/>
                        <a:buNone/>
                      </a:pPr>
                      <a:r>
                        <a:rPr lang="en-US" sz="2400" dirty="0">
                          <a:solidFill>
                            <a:srgbClr val="10335A"/>
                          </a:solidFill>
                          <a:latin typeface="Arial"/>
                          <a:cs typeface="Arial"/>
                        </a:rPr>
                        <a:t>8-12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10335A"/>
                          </a:solidFill>
                        </a:rPr>
                        <a:t>Perceptions of program effects on </a:t>
                      </a:r>
                      <a:r>
                        <a:rPr lang="en-US" sz="2400" b="0" baseline="0" dirty="0">
                          <a:solidFill>
                            <a:srgbClr val="10335A"/>
                          </a:solidFill>
                          <a:latin typeface="Arial" panose="020B0604020202020204" pitchFamily="34" charset="0"/>
                          <a:cs typeface="Arial" panose="020B0604020202020204" pitchFamily="34" charset="0"/>
                        </a:rPr>
                        <a:t>behaviors related to a</a:t>
                      </a:r>
                      <a:r>
                        <a:rPr lang="en-US" sz="2400" b="0" dirty="0">
                          <a:solidFill>
                            <a:srgbClr val="10335A"/>
                          </a:solidFill>
                          <a:latin typeface="Arial" panose="020B0604020202020204" pitchFamily="34" charset="0"/>
                          <a:cs typeface="Arial" panose="020B0604020202020204" pitchFamily="34" charset="0"/>
                        </a:rPr>
                        <a:t>dulthood preparation subjects</a:t>
                      </a:r>
                      <a:endParaRPr lang="en-US" sz="2400" dirty="0">
                        <a:solidFill>
                          <a:srgbClr val="10335A"/>
                        </a:solidFill>
                        <a:latin typeface="+mj-lt"/>
                        <a:cs typeface="Aria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0" dirty="0">
                          <a:solidFill>
                            <a:srgbClr val="10335A"/>
                          </a:solidFill>
                          <a:latin typeface="Arial" panose="020B0604020202020204" pitchFamily="34" charset="0"/>
                          <a:cs typeface="Arial" panose="020B0604020202020204" pitchFamily="34" charset="0"/>
                        </a:rPr>
                        <a:t>MS and HS+</a:t>
                      </a:r>
                    </a:p>
                  </a:txBody>
                  <a:tcPr marL="68580" marR="68580" marT="34290" marB="34290" anchor="ctr"/>
                </a:tc>
                <a:extLst>
                  <a:ext uri="{0D108BD9-81ED-4DB2-BD59-A6C34878D82A}">
                    <a16:rowId xmlns:a16="http://schemas.microsoft.com/office/drawing/2014/main" val="1391567403"/>
                  </a:ext>
                </a:extLst>
              </a:tr>
              <a:tr h="6426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strike="noStrike" baseline="0" dirty="0">
                          <a:solidFill>
                            <a:srgbClr val="10335A"/>
                          </a:solidFill>
                          <a:effectLst/>
                          <a:latin typeface="Arial" panose="020B0604020202020204" pitchFamily="34" charset="0"/>
                          <a:cs typeface="Arial" panose="020B0604020202020204" pitchFamily="34" charset="0"/>
                        </a:rPr>
                        <a:t>13-15</a:t>
                      </a:r>
                    </a:p>
                  </a:txBody>
                  <a:tcPr anchor="ctr"/>
                </a:tc>
                <a:tc>
                  <a:txBody>
                    <a:bodyPr/>
                    <a:lstStyle/>
                    <a:p>
                      <a:r>
                        <a:rPr lang="en-US" sz="2400" dirty="0">
                          <a:solidFill>
                            <a:srgbClr val="10335A"/>
                          </a:solidFill>
                        </a:rPr>
                        <a:t>Perceptions of program effects on </a:t>
                      </a:r>
                      <a:r>
                        <a:rPr lang="en-US" sz="2400" b="0" dirty="0">
                          <a:solidFill>
                            <a:srgbClr val="10335A"/>
                          </a:solidFill>
                          <a:latin typeface="Arial" panose="020B0604020202020204" pitchFamily="34" charset="0"/>
                          <a:cs typeface="Arial" panose="020B0604020202020204" pitchFamily="34" charset="0"/>
                        </a:rPr>
                        <a:t>sexual</a:t>
                      </a:r>
                      <a:r>
                        <a:rPr lang="en-US" sz="2400" b="0" baseline="0" dirty="0">
                          <a:solidFill>
                            <a:srgbClr val="10335A"/>
                          </a:solidFill>
                          <a:latin typeface="Arial" panose="020B0604020202020204" pitchFamily="34" charset="0"/>
                          <a:cs typeface="Arial" panose="020B0604020202020204" pitchFamily="34" charset="0"/>
                        </a:rPr>
                        <a:t> risk behaviors</a:t>
                      </a:r>
                      <a:endParaRPr lang="en-US" sz="2400" b="0"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0335A"/>
                          </a:solidFill>
                          <a:effectLst/>
                          <a:uLnTx/>
                          <a:uFillTx/>
                          <a:latin typeface="Arial" panose="020B0604020202020204" pitchFamily="34" charset="0"/>
                          <a:ea typeface="+mn-ea"/>
                          <a:cs typeface="Arial" panose="020B0604020202020204" pitchFamily="34" charset="0"/>
                        </a:rPr>
                        <a:t>HS+ only</a:t>
                      </a:r>
                    </a:p>
                  </a:txBody>
                  <a:tcPr marL="68580" marR="68580" marT="34290" marB="34290" anchor="ctr"/>
                </a:tc>
                <a:extLst>
                  <a:ext uri="{0D108BD9-81ED-4DB2-BD59-A6C34878D82A}">
                    <a16:rowId xmlns:a16="http://schemas.microsoft.com/office/drawing/2014/main" val="697300428"/>
                  </a:ext>
                </a:extLst>
              </a:tr>
              <a:tr h="6426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strike="noStrike" baseline="0" dirty="0">
                          <a:solidFill>
                            <a:srgbClr val="10335A"/>
                          </a:solidFill>
                          <a:effectLst/>
                          <a:latin typeface="Arial" panose="020B0604020202020204" pitchFamily="34" charset="0"/>
                          <a:cs typeface="Arial" panose="020B0604020202020204" pitchFamily="34" charset="0"/>
                        </a:rPr>
                        <a:t>16-17</a:t>
                      </a:r>
                    </a:p>
                  </a:txBody>
                  <a:tcPr anchor="ctr"/>
                </a:tc>
                <a:tc>
                  <a:txBody>
                    <a:bodyPr/>
                    <a:lstStyle/>
                    <a:p>
                      <a:r>
                        <a:rPr lang="en-US" sz="2400" dirty="0">
                          <a:solidFill>
                            <a:srgbClr val="10335A"/>
                          </a:solidFill>
                        </a:rPr>
                        <a:t>Perceptions of PREP programming</a:t>
                      </a:r>
                      <a:endParaRPr lang="en-US" sz="2400" b="0"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0" dirty="0">
                          <a:solidFill>
                            <a:srgbClr val="10335A"/>
                          </a:solidFill>
                          <a:latin typeface="Arial" panose="020B0604020202020204" pitchFamily="34" charset="0"/>
                          <a:cs typeface="Arial" panose="020B0604020202020204" pitchFamily="34" charset="0"/>
                        </a:rPr>
                        <a:t>MS and HS+</a:t>
                      </a:r>
                    </a:p>
                  </a:txBody>
                  <a:tcPr marL="68580" marR="68580" marT="34290" marB="34290" anchor="ctr"/>
                </a:tc>
                <a:extLst>
                  <a:ext uri="{0D108BD9-81ED-4DB2-BD59-A6C34878D82A}">
                    <a16:rowId xmlns:a16="http://schemas.microsoft.com/office/drawing/2014/main" val="218395805"/>
                  </a:ext>
                </a:extLst>
              </a:tr>
            </a:tbl>
          </a:graphicData>
        </a:graphic>
      </p:graphicFrame>
      <p:sp>
        <p:nvSpPr>
          <p:cNvPr id="3" name="Text Placeholder 2">
            <a:extLst>
              <a:ext uri="{FF2B5EF4-FFF2-40B4-BE49-F238E27FC236}">
                <a16:creationId xmlns:a16="http://schemas.microsoft.com/office/drawing/2014/main" id="{28AAD17F-0572-68D1-40AE-2F574B9BCB90}"/>
              </a:ext>
            </a:extLst>
          </p:cNvPr>
          <p:cNvSpPr txBox="1">
            <a:spLocks/>
          </p:cNvSpPr>
          <p:nvPr/>
        </p:nvSpPr>
        <p:spPr>
          <a:xfrm>
            <a:off x="404743" y="1120140"/>
            <a:ext cx="11730107" cy="1565910"/>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Clr>
                <a:srgbClr val="EF8522"/>
              </a:buClr>
              <a:buFont typeface="Arial"/>
              <a:buNone/>
              <a:defRPr sz="3200" kern="1200">
                <a:solidFill>
                  <a:srgbClr val="10335A"/>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092941"/>
                </a:solidFill>
                <a:latin typeface="+mn-lt"/>
                <a:ea typeface="+mn-ea"/>
                <a:cs typeface="+mn-cs"/>
              </a:defRPr>
            </a:lvl2pPr>
            <a:lvl3pPr marL="1143000" indent="-228600" algn="l" defTabSz="457200" rtl="0" eaLnBrk="1" latinLnBrk="0" hangingPunct="1">
              <a:spcBef>
                <a:spcPct val="20000"/>
              </a:spcBef>
              <a:buClr>
                <a:srgbClr val="EF8522"/>
              </a:buClr>
              <a:buFont typeface="Arial"/>
              <a:buChar char="•"/>
              <a:defRPr sz="2400" kern="1200">
                <a:solidFill>
                  <a:srgbClr val="09294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09294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Aft>
                <a:spcPts val="1200"/>
              </a:spcAft>
            </a:pPr>
            <a:r>
              <a:rPr lang="en-US" sz="2600" dirty="0">
                <a:latin typeface="Arial"/>
                <a:cs typeface="Arial"/>
              </a:rPr>
              <a:t>Purpose:</a:t>
            </a:r>
            <a:r>
              <a:rPr lang="en-US" sz="2800" dirty="0">
                <a:solidFill>
                  <a:prstClr val="black"/>
                </a:solidFill>
                <a:latin typeface="Arial" panose="020B0604020202020204" pitchFamily="34" charset="0"/>
                <a:cs typeface="Arial" panose="020B0604020202020204" pitchFamily="34" charset="0"/>
              </a:rPr>
              <a:t> </a:t>
            </a:r>
            <a:r>
              <a:rPr lang="en-US" sz="2600" dirty="0">
                <a:latin typeface="Arial" panose="020B0604020202020204" pitchFamily="34" charset="0"/>
                <a:cs typeface="Arial" panose="020B0604020202020204" pitchFamily="34" charset="0"/>
              </a:rPr>
              <a:t>To obtain data on participant perceptions of program effects on behaviors related to APS and sexual behaviors</a:t>
            </a:r>
            <a:endParaRPr lang="en-US" sz="2600" dirty="0">
              <a:latin typeface="Arial"/>
              <a:cs typeface="Arial"/>
            </a:endParaRPr>
          </a:p>
          <a:p>
            <a:pPr marL="338138" indent="-338138">
              <a:spcAft>
                <a:spcPts val="800"/>
              </a:spcAft>
              <a:buClr>
                <a:schemeClr val="accent1">
                  <a:lumMod val="75000"/>
                </a:schemeClr>
              </a:buClr>
            </a:pPr>
            <a:endParaRPr lang="en-US" sz="2600" dirty="0"/>
          </a:p>
        </p:txBody>
      </p:sp>
    </p:spTree>
    <p:extLst>
      <p:ext uri="{BB962C8B-B14F-4D97-AF65-F5344CB8AC3E}">
        <p14:creationId xmlns:p14="http://schemas.microsoft.com/office/powerpoint/2010/main" val="5651964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8C2E-FB29-4215-29DD-EB15421E5838}"/>
              </a:ext>
            </a:extLst>
          </p:cNvPr>
          <p:cNvSpPr>
            <a:spLocks noGrp="1"/>
          </p:cNvSpPr>
          <p:nvPr>
            <p:ph type="title"/>
          </p:nvPr>
        </p:nvSpPr>
        <p:spPr/>
        <p:txBody>
          <a:bodyPr>
            <a:normAutofit/>
          </a:bodyPr>
          <a:lstStyle/>
          <a:p>
            <a:r>
              <a:rPr lang="en-US" dirty="0"/>
              <a:t>Exit Survey Questions 8-12 </a:t>
            </a:r>
          </a:p>
        </p:txBody>
      </p:sp>
      <p:sp>
        <p:nvSpPr>
          <p:cNvPr id="3" name="Text Placeholder 2">
            <a:extLst>
              <a:ext uri="{FF2B5EF4-FFF2-40B4-BE49-F238E27FC236}">
                <a16:creationId xmlns:a16="http://schemas.microsoft.com/office/drawing/2014/main" id="{6FD76F6B-9E6C-94C4-01F1-3D8C04600FF4}"/>
              </a:ext>
            </a:extLst>
          </p:cNvPr>
          <p:cNvSpPr>
            <a:spLocks noGrp="1"/>
          </p:cNvSpPr>
          <p:nvPr>
            <p:ph type="body" sz="quarter" idx="11"/>
          </p:nvPr>
        </p:nvSpPr>
        <p:spPr>
          <a:xfrm>
            <a:off x="1526877" y="1254423"/>
            <a:ext cx="9359660" cy="4808220"/>
          </a:xfrm>
        </p:spPr>
        <p:txBody>
          <a:bodyPr>
            <a:noAutofit/>
          </a:bodyPr>
          <a:lstStyle/>
          <a:p>
            <a:pPr marL="288925" indent="-288925">
              <a:buClr>
                <a:schemeClr val="accent1">
                  <a:lumMod val="75000"/>
                </a:schemeClr>
              </a:buClr>
            </a:pPr>
            <a:r>
              <a:rPr lang="en-US" sz="2000" b="0" dirty="0">
                <a:latin typeface="+mj-lt"/>
              </a:rPr>
              <a:t>Question/instructions:</a:t>
            </a:r>
            <a:endParaRPr lang="en-US" sz="2000" dirty="0">
              <a:latin typeface="+mj-lt"/>
            </a:endParaRPr>
          </a:p>
          <a:p>
            <a:pPr marL="457200" lvl="2" indent="0">
              <a:spcAft>
                <a:spcPts val="600"/>
              </a:spcAft>
              <a:buNone/>
              <a:defRPr/>
            </a:pPr>
            <a:r>
              <a:rPr lang="en-US" sz="2000" b="1" dirty="0">
                <a:solidFill>
                  <a:schemeClr val="tx1"/>
                </a:solidFill>
              </a:rPr>
              <a:t>Even if your program didn’t cover this topic would you say that being in the program made you more likely, about the same, or less likely to…</a:t>
            </a:r>
            <a:r>
              <a:rPr lang="en-US" sz="2000" i="1" dirty="0">
                <a:solidFill>
                  <a:schemeClr val="tx1"/>
                </a:solidFill>
              </a:rPr>
              <a:t> (Note: If the program has not affected your likelihood to do the following, choose “About the same”.)</a:t>
            </a:r>
            <a:endParaRPr lang="en-US" sz="2000" b="1" i="1" dirty="0">
              <a:solidFill>
                <a:schemeClr val="tx1"/>
              </a:solidFill>
              <a:latin typeface="Arial" panose="020B0604020202020204" pitchFamily="34" charset="0"/>
              <a:cs typeface="Arial" panose="020B0604020202020204" pitchFamily="34" charset="0"/>
            </a:endParaRPr>
          </a:p>
          <a:p>
            <a:pPr marL="228600" lvl="1" indent="0">
              <a:spcAft>
                <a:spcPts val="600"/>
              </a:spcAft>
              <a:buNone/>
              <a:defRPr/>
            </a:pPr>
            <a:r>
              <a:rPr lang="en-US" sz="1800" dirty="0">
                <a:solidFill>
                  <a:schemeClr val="tx1"/>
                </a:solidFill>
                <a:latin typeface="Arial" panose="020B0604020202020204" pitchFamily="34" charset="0"/>
                <a:cs typeface="Arial" panose="020B0604020202020204" pitchFamily="34" charset="0"/>
              </a:rPr>
              <a:t>	</a:t>
            </a:r>
            <a:r>
              <a:rPr lang="en-US" sz="1800" b="0" dirty="0">
                <a:solidFill>
                  <a:schemeClr val="tx1"/>
                </a:solidFill>
                <a:latin typeface="Arial" panose="020B0604020202020204" pitchFamily="34" charset="0"/>
                <a:cs typeface="Arial" panose="020B0604020202020204" pitchFamily="34" charset="0"/>
              </a:rPr>
              <a:t>MARK ONLY ONE ANSWER PER ROW</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endParaRPr>
          </a:p>
          <a:p>
            <a:pPr marL="342900" indent="-342900">
              <a:spcBef>
                <a:spcPts val="1200"/>
              </a:spcBef>
              <a:buFont typeface="Arial" panose="020B0604020202020204" pitchFamily="34" charset="0"/>
              <a:buChar char="•"/>
              <a:defRPr/>
            </a:pPr>
            <a:r>
              <a:rPr lang="en-US" sz="2000" b="0" dirty="0">
                <a:latin typeface="Arial" panose="020B0604020202020204" pitchFamily="34" charset="0"/>
                <a:cs typeface="Arial" panose="020B0604020202020204" pitchFamily="34" charset="0"/>
              </a:rPr>
              <a:t>Sub-question wording</a:t>
            </a:r>
            <a:r>
              <a:rPr lang="en-US" sz="2000" b="0" baseline="0" dirty="0">
                <a:latin typeface="Arial" panose="020B0604020202020204" pitchFamily="34" charset="0"/>
                <a:cs typeface="Arial" panose="020B0604020202020204" pitchFamily="34" charset="0"/>
              </a:rPr>
              <a:t> s</a:t>
            </a:r>
            <a:r>
              <a:rPr lang="en-US" sz="2000" b="0" dirty="0">
                <a:latin typeface="Arial" panose="020B0604020202020204" pitchFamily="34" charset="0"/>
                <a:cs typeface="Arial" panose="020B0604020202020204" pitchFamily="34" charset="0"/>
              </a:rPr>
              <a:t>imilar to entry survey items </a:t>
            </a:r>
          </a:p>
          <a:p>
            <a:pPr marL="342900" indent="-342900">
              <a:spcBef>
                <a:spcPts val="1200"/>
              </a:spcBef>
              <a:spcAft>
                <a:spcPts val="600"/>
              </a:spcAft>
              <a:buFont typeface="Arial" panose="020B0604020202020204" pitchFamily="34" charset="0"/>
              <a:buChar char="•"/>
              <a:defRPr/>
            </a:pPr>
            <a:r>
              <a:rPr lang="en-US" sz="2000" b="0" dirty="0">
                <a:latin typeface="+mj-lt"/>
              </a:rPr>
              <a:t>Response options:</a:t>
            </a:r>
            <a:endParaRPr kumimoji="0" lang="en-US" sz="2000" b="1" i="1" u="none" strike="noStrike" kern="1200" cap="none" spc="0" normalizeH="0" baseline="0" noProof="0" dirty="0">
              <a:ln>
                <a:noFill/>
              </a:ln>
              <a:effectLst/>
              <a:uLnTx/>
              <a:uFillTx/>
              <a:latin typeface="Arial" panose="020B0604020202020204" pitchFamily="34" charset="0"/>
              <a:ea typeface="Arial" charset="0"/>
              <a:cs typeface="Arial" panose="020B0604020202020204" pitchFamily="34" charset="0"/>
            </a:endParaRPr>
          </a:p>
          <a:p>
            <a:pPr marL="800100" lvl="1" indent="-342900">
              <a:spcAft>
                <a:spcPts val="0"/>
              </a:spcAft>
              <a:buFont typeface="Courier New" panose="02070309020205020404" pitchFamily="49" charset="0"/>
              <a:buChar char="o"/>
              <a:defRPr/>
            </a:pPr>
            <a:r>
              <a:rPr lang="en-US" b="1" dirty="0">
                <a:solidFill>
                  <a:srgbClr val="000000"/>
                </a:solidFill>
                <a:latin typeface="Arial" panose="020B0604020202020204" pitchFamily="34" charset="0"/>
                <a:cs typeface="Arial" panose="020B0604020202020204" pitchFamily="34" charset="0"/>
              </a:rPr>
              <a:t>Much more likely</a:t>
            </a:r>
          </a:p>
          <a:p>
            <a:pPr marL="800100" lvl="1" indent="-342900">
              <a:spcAft>
                <a:spcPts val="0"/>
              </a:spcAft>
              <a:buFont typeface="Courier New" panose="02070309020205020404" pitchFamily="49" charset="0"/>
              <a:buChar char="o"/>
              <a:defRPr/>
            </a:pPr>
            <a:r>
              <a:rPr lang="en-US" b="1" dirty="0">
                <a:solidFill>
                  <a:srgbClr val="000000"/>
                </a:solidFill>
                <a:latin typeface="Arial" panose="020B0604020202020204" pitchFamily="34" charset="0"/>
                <a:cs typeface="Arial" panose="020B0604020202020204" pitchFamily="34" charset="0"/>
              </a:rPr>
              <a:t>Somewhat more likely </a:t>
            </a:r>
          </a:p>
          <a:p>
            <a:pPr marL="800100" lvl="1" indent="-342900">
              <a:spcAft>
                <a:spcPts val="0"/>
              </a:spcAft>
              <a:buFont typeface="Courier New" panose="02070309020205020404" pitchFamily="49" charset="0"/>
              <a:buChar char="o"/>
              <a:defRPr/>
            </a:pPr>
            <a:r>
              <a:rPr lang="en-US" b="1" dirty="0">
                <a:solidFill>
                  <a:srgbClr val="000000"/>
                </a:solidFill>
                <a:latin typeface="Arial" panose="020B0604020202020204" pitchFamily="34" charset="0"/>
                <a:cs typeface="Arial" panose="020B0604020202020204" pitchFamily="34" charset="0"/>
              </a:rPr>
              <a:t>About the same </a:t>
            </a:r>
          </a:p>
          <a:p>
            <a:pPr marL="800100" lvl="1" indent="-342900">
              <a:spcAft>
                <a:spcPts val="0"/>
              </a:spcAft>
              <a:buFont typeface="Courier New" panose="02070309020205020404" pitchFamily="49" charset="0"/>
              <a:buChar char="o"/>
              <a:defRPr/>
            </a:pPr>
            <a:r>
              <a:rPr lang="en-US" b="1" dirty="0">
                <a:solidFill>
                  <a:srgbClr val="000000"/>
                </a:solidFill>
                <a:latin typeface="Arial" panose="020B0604020202020204" pitchFamily="34" charset="0"/>
                <a:cs typeface="Arial" panose="020B0604020202020204" pitchFamily="34" charset="0"/>
              </a:rPr>
              <a:t>Somewhat less likely</a:t>
            </a:r>
          </a:p>
          <a:p>
            <a:pPr marL="800100" lvl="1" indent="-342900">
              <a:spcAft>
                <a:spcPts val="600"/>
              </a:spcAft>
              <a:buFont typeface="Courier New" panose="02070309020205020404" pitchFamily="49" charset="0"/>
              <a:buChar char="o"/>
              <a:defRPr/>
            </a:pPr>
            <a:r>
              <a:rPr lang="en-US" b="1" dirty="0">
                <a:solidFill>
                  <a:srgbClr val="000000"/>
                </a:solidFill>
                <a:latin typeface="Arial" panose="020B0604020202020204" pitchFamily="34" charset="0"/>
                <a:cs typeface="Arial" panose="020B0604020202020204" pitchFamily="34" charset="0"/>
              </a:rPr>
              <a:t>Much less likely</a:t>
            </a:r>
          </a:p>
          <a:p>
            <a:pPr marL="800100" lvl="1" indent="-342900">
              <a:spcAft>
                <a:spcPts val="300"/>
              </a:spcAft>
              <a:buFont typeface="Arial" panose="020B0604020202020204" pitchFamily="34" charset="0"/>
              <a:buChar char="•"/>
              <a:defRPr/>
            </a:pPr>
            <a:endParaRPr lang="en-US" dirty="0"/>
          </a:p>
        </p:txBody>
      </p:sp>
    </p:spTree>
    <p:extLst>
      <p:ext uri="{BB962C8B-B14F-4D97-AF65-F5344CB8AC3E}">
        <p14:creationId xmlns:p14="http://schemas.microsoft.com/office/powerpoint/2010/main" val="831612355"/>
      </p:ext>
    </p:extLst>
  </p:cSld>
  <p:clrMapOvr>
    <a:masterClrMapping/>
  </p:clrMapOvr>
  <p:extLst>
    <p:ext uri="{6950BFC3-D8DA-4A85-94F7-54DA5524770B}">
      <p188:commentRel xmlns:p188="http://schemas.microsoft.com/office/powerpoint/2018/8/main" r:id="rId3"/>
    </p:ext>
  </p:extLs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92111-051F-7D7D-B76C-CB1883DF7537}"/>
              </a:ext>
            </a:extLst>
          </p:cNvPr>
          <p:cNvSpPr>
            <a:spLocks noGrp="1"/>
          </p:cNvSpPr>
          <p:nvPr>
            <p:ph type="title"/>
          </p:nvPr>
        </p:nvSpPr>
        <p:spPr>
          <a:xfrm>
            <a:off x="309493" y="-30157"/>
            <a:ext cx="11566416" cy="1020757"/>
          </a:xfrm>
        </p:spPr>
        <p:txBody>
          <a:bodyPr>
            <a:normAutofit/>
          </a:bodyPr>
          <a:lstStyle/>
          <a:p>
            <a:r>
              <a:rPr lang="en-US" sz="2800" dirty="0">
                <a:latin typeface="Arial Black" panose="020B0A04020102020204" pitchFamily="34" charset="0"/>
                <a:cs typeface="Arial" panose="020B0604020202020204" pitchFamily="34" charset="0"/>
              </a:rPr>
              <a:t>Exit Survey Question 8</a:t>
            </a:r>
            <a:endParaRPr lang="en-US" dirty="0"/>
          </a:p>
        </p:txBody>
      </p:sp>
      <p:graphicFrame>
        <p:nvGraphicFramePr>
          <p:cNvPr id="5" name="Table 5">
            <a:extLst>
              <a:ext uri="{FF2B5EF4-FFF2-40B4-BE49-F238E27FC236}">
                <a16:creationId xmlns:a16="http://schemas.microsoft.com/office/drawing/2014/main" id="{8CE56703-2A74-179C-D450-3105D200DEE4}"/>
              </a:ext>
            </a:extLst>
          </p:cNvPr>
          <p:cNvGraphicFramePr>
            <a:graphicFrameLocks noGrp="1"/>
          </p:cNvGraphicFramePr>
          <p:nvPr>
            <p:ph type="tbl" sz="quarter" idx="11"/>
            <p:extLst>
              <p:ext uri="{D42A27DB-BD31-4B8C-83A1-F6EECF244321}">
                <p14:modId xmlns:p14="http://schemas.microsoft.com/office/powerpoint/2010/main" val="962627263"/>
              </p:ext>
            </p:extLst>
          </p:nvPr>
        </p:nvGraphicFramePr>
        <p:xfrm>
          <a:off x="641412" y="2438763"/>
          <a:ext cx="10909177" cy="3931920"/>
        </p:xfrm>
        <a:graphic>
          <a:graphicData uri="http://schemas.openxmlformats.org/drawingml/2006/table">
            <a:tbl>
              <a:tblPr firstRow="1" bandRow="1">
                <a:tableStyleId>{5C22544A-7EE6-4342-B048-85BDC9FD1C3A}</a:tableStyleId>
              </a:tblPr>
              <a:tblGrid>
                <a:gridCol w="1239146">
                  <a:extLst>
                    <a:ext uri="{9D8B030D-6E8A-4147-A177-3AD203B41FA5}">
                      <a16:colId xmlns:a16="http://schemas.microsoft.com/office/drawing/2014/main" val="1388452829"/>
                    </a:ext>
                  </a:extLst>
                </a:gridCol>
                <a:gridCol w="4979765">
                  <a:extLst>
                    <a:ext uri="{9D8B030D-6E8A-4147-A177-3AD203B41FA5}">
                      <a16:colId xmlns:a16="http://schemas.microsoft.com/office/drawing/2014/main" val="1222390389"/>
                    </a:ext>
                  </a:extLst>
                </a:gridCol>
                <a:gridCol w="730922">
                  <a:extLst>
                    <a:ext uri="{9D8B030D-6E8A-4147-A177-3AD203B41FA5}">
                      <a16:colId xmlns:a16="http://schemas.microsoft.com/office/drawing/2014/main" val="2871271969"/>
                    </a:ext>
                  </a:extLst>
                </a:gridCol>
                <a:gridCol w="1113158">
                  <a:extLst>
                    <a:ext uri="{9D8B030D-6E8A-4147-A177-3AD203B41FA5}">
                      <a16:colId xmlns:a16="http://schemas.microsoft.com/office/drawing/2014/main" val="1330323667"/>
                    </a:ext>
                  </a:extLst>
                </a:gridCol>
                <a:gridCol w="732895">
                  <a:extLst>
                    <a:ext uri="{9D8B030D-6E8A-4147-A177-3AD203B41FA5}">
                      <a16:colId xmlns:a16="http://schemas.microsoft.com/office/drawing/2014/main" val="14501199"/>
                    </a:ext>
                  </a:extLst>
                </a:gridCol>
                <a:gridCol w="1196109">
                  <a:extLst>
                    <a:ext uri="{9D8B030D-6E8A-4147-A177-3AD203B41FA5}">
                      <a16:colId xmlns:a16="http://schemas.microsoft.com/office/drawing/2014/main" val="1466413888"/>
                    </a:ext>
                  </a:extLst>
                </a:gridCol>
                <a:gridCol w="917182">
                  <a:extLst>
                    <a:ext uri="{9D8B030D-6E8A-4147-A177-3AD203B41FA5}">
                      <a16:colId xmlns:a16="http://schemas.microsoft.com/office/drawing/2014/main" val="1347569312"/>
                    </a:ext>
                  </a:extLst>
                </a:gridCol>
              </a:tblGrid>
              <a:tr h="414238">
                <a:tc>
                  <a:txBody>
                    <a:bodyPr/>
                    <a:lstStyle/>
                    <a:p>
                      <a:pPr algn="ctr"/>
                      <a:r>
                        <a:rPr lang="en-US" sz="1800" dirty="0"/>
                        <a:t>Question number</a:t>
                      </a:r>
                    </a:p>
                  </a:txBody>
                  <a:tcPr anchor="ctr"/>
                </a:tc>
                <a:tc>
                  <a:txBody>
                    <a:bodyPr/>
                    <a:lstStyle/>
                    <a:p>
                      <a:pPr algn="ctr"/>
                      <a:r>
                        <a:rPr lang="en-US" sz="1800" dirty="0"/>
                        <a:t>Item</a:t>
                      </a:r>
                    </a:p>
                  </a:txBody>
                  <a:tcPr anchor="ctr"/>
                </a:tc>
                <a:tc gridSpan="5">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dirty="0">
                          <a:solidFill>
                            <a:schemeClr val="bg1"/>
                          </a:solidFill>
                          <a:latin typeface="Arial" panose="020B0604020202020204" pitchFamily="34" charset="0"/>
                          <a:cs typeface="Arial" panose="020B0604020202020204" pitchFamily="34" charset="0"/>
                        </a:rPr>
                        <a:t>Response options</a:t>
                      </a:r>
                    </a:p>
                  </a:txBody>
                  <a:tcPr anchor="ctr"/>
                </a:tc>
                <a:tc hMerge="1">
                  <a:txBody>
                    <a:bodyPr/>
                    <a:lstStyle/>
                    <a:p>
                      <a:endParaRPr dirty="0"/>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endParaRPr dirty="0"/>
                    </a:p>
                  </a:txBody>
                  <a:tcPr anchor="ctr"/>
                </a:tc>
                <a:extLst>
                  <a:ext uri="{0D108BD9-81ED-4DB2-BD59-A6C34878D82A}">
                    <a16:rowId xmlns:a16="http://schemas.microsoft.com/office/drawing/2014/main" val="173163855"/>
                  </a:ext>
                </a:extLst>
              </a:tr>
              <a:tr h="675603">
                <a:tc>
                  <a:txBody>
                    <a:bodyPr/>
                    <a:lstStyle/>
                    <a:p>
                      <a:pPr marL="0" indent="0" defTabSz="457200">
                        <a:spcAft>
                          <a:spcPts val="600"/>
                        </a:spcAft>
                        <a:buFont typeface="Arial" panose="020B0604020202020204" pitchFamily="34" charset="0"/>
                        <a:buNone/>
                      </a:pPr>
                      <a:r>
                        <a:rPr lang="en-US" sz="1800" dirty="0">
                          <a:solidFill>
                            <a:srgbClr val="10335A"/>
                          </a:solidFill>
                          <a:latin typeface="Arial"/>
                          <a:cs typeface="Arial"/>
                        </a:rPr>
                        <a:t>8a</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resisted or said no to peer pressure? </a:t>
                      </a:r>
                      <a:endParaRPr lang="en-US" sz="1800" dirty="0">
                        <a:solidFill>
                          <a:srgbClr val="10335A"/>
                        </a:solidFill>
                        <a:latin typeface="+mj-lt"/>
                        <a:cs typeface="Aria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1391567403"/>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8b</a:t>
                      </a:r>
                    </a:p>
                  </a:txBody>
                  <a:tcPr anchor="ctr"/>
                </a:tc>
                <a:tc>
                  <a:txBody>
                    <a:bodyPr/>
                    <a:lstStyle/>
                    <a:p>
                      <a:r>
                        <a:rPr lang="en-US" dirty="0"/>
                        <a:t>managed your emotions in healthy ways (for example, ways that are not hurtful to you or others)?</a:t>
                      </a:r>
                      <a:endParaRPr lang="en-US" sz="18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4034925166"/>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8c</a:t>
                      </a:r>
                    </a:p>
                  </a:txBody>
                  <a:tcPr anchor="ctr"/>
                </a:tc>
                <a:tc>
                  <a:txBody>
                    <a:bodyPr/>
                    <a:lstStyle/>
                    <a:p>
                      <a:r>
                        <a:rPr lang="en-US" dirty="0"/>
                        <a:t>made decisions to not use drugs and alcohol?</a:t>
                      </a:r>
                      <a:endParaRPr lang="en-US" sz="18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4245522988"/>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8d</a:t>
                      </a:r>
                    </a:p>
                  </a:txBody>
                  <a:tcPr anchor="ctr"/>
                </a:tc>
                <a:tc>
                  <a:txBody>
                    <a:bodyPr/>
                    <a:lstStyle/>
                    <a:p>
                      <a:r>
                        <a:rPr lang="en-US" dirty="0"/>
                        <a:t>thought about the consequences before making a decision?</a:t>
                      </a:r>
                      <a:endParaRPr lang="en-US" sz="18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834095885"/>
                  </a:ext>
                </a:extLst>
              </a:tr>
            </a:tbl>
          </a:graphicData>
        </a:graphic>
      </p:graphicFrame>
      <p:sp>
        <p:nvSpPr>
          <p:cNvPr id="4" name="Text Placeholder 2">
            <a:extLst>
              <a:ext uri="{FF2B5EF4-FFF2-40B4-BE49-F238E27FC236}">
                <a16:creationId xmlns:a16="http://schemas.microsoft.com/office/drawing/2014/main" id="{43DAF017-9026-0D00-0365-D19F10CDFE01}"/>
              </a:ext>
            </a:extLst>
          </p:cNvPr>
          <p:cNvSpPr txBox="1">
            <a:spLocks/>
          </p:cNvSpPr>
          <p:nvPr/>
        </p:nvSpPr>
        <p:spPr>
          <a:xfrm>
            <a:off x="641412" y="971550"/>
            <a:ext cx="10598088" cy="1600200"/>
          </a:xfrm>
          <a:prstGeom prst="rect">
            <a:avLst/>
          </a:prstGeom>
          <a:ln>
            <a:noFill/>
          </a:ln>
        </p:spPr>
        <p:txBody>
          <a:bodyPr vert="horz" lIns="91440" tIns="45720" rIns="91440" bIns="45720" rtlCol="0">
            <a:normAutofit fontScale="85000" lnSpcReduction="20000"/>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spcAft>
                <a:spcPts val="300"/>
              </a:spcAft>
              <a:buClr>
                <a:schemeClr val="accent1">
                  <a:lumMod val="75000"/>
                </a:schemeClr>
              </a:buClr>
            </a:pPr>
            <a:r>
              <a:rPr lang="en-US" b="0" dirty="0">
                <a:latin typeface="+mj-lt"/>
              </a:rPr>
              <a:t>Question stem/instructions:</a:t>
            </a:r>
            <a:endParaRPr lang="en-US" dirty="0">
              <a:latin typeface="+mj-lt"/>
            </a:endParaRPr>
          </a:p>
          <a:p>
            <a:pPr marL="457200" lvl="2" indent="0">
              <a:spcAft>
                <a:spcPts val="300"/>
              </a:spcAft>
              <a:buNone/>
              <a:defRPr/>
            </a:pPr>
            <a:r>
              <a:rPr lang="en-US" sz="2400" b="1" dirty="0">
                <a:solidFill>
                  <a:schemeClr val="tx1"/>
                </a:solidFill>
              </a:rPr>
              <a:t>Even if your program didn’t cover this topic would you say that being in the program made you more likely, about the same, or less likely to…</a:t>
            </a:r>
            <a:r>
              <a:rPr lang="en-US" sz="2400" i="1" dirty="0">
                <a:solidFill>
                  <a:schemeClr val="tx1"/>
                </a:solidFill>
              </a:rPr>
              <a:t> (Note: If the program has not affected your likelihood to do the following, choose “About the same”.)</a:t>
            </a:r>
            <a:endParaRPr lang="en-US" sz="2200" b="1" dirty="0">
              <a:solidFill>
                <a:schemeClr val="tx1"/>
              </a:solidFill>
              <a:latin typeface="Arial" panose="020B0604020202020204" pitchFamily="34" charset="0"/>
              <a:cs typeface="Arial" panose="020B0604020202020204" pitchFamily="34" charset="0"/>
            </a:endParaRPr>
          </a:p>
          <a:p>
            <a:pPr marL="228600" lvl="1" indent="0">
              <a:buFont typeface="Arial"/>
              <a:buNone/>
              <a:defRPr/>
            </a:pPr>
            <a:r>
              <a:rPr lang="en-US" sz="2400" dirty="0">
                <a:solidFill>
                  <a:schemeClr val="tx1"/>
                </a:solidFill>
                <a:latin typeface="Arial" panose="020B0604020202020204" pitchFamily="34" charset="0"/>
                <a:cs typeface="Arial" panose="020B0604020202020204" pitchFamily="34" charset="0"/>
              </a:rPr>
              <a:t>	</a:t>
            </a:r>
            <a:r>
              <a:rPr lang="en-US" sz="2200" b="0" dirty="0">
                <a:solidFill>
                  <a:schemeClr val="tx1"/>
                </a:solidFill>
                <a:latin typeface="Arial" panose="020B0604020202020204" pitchFamily="34" charset="0"/>
                <a:cs typeface="Arial" panose="020B0604020202020204" pitchFamily="34" charset="0"/>
              </a:rPr>
              <a:t>MARK ONLY ONE ANSWER PER ROW</a:t>
            </a:r>
          </a:p>
        </p:txBody>
      </p:sp>
    </p:spTree>
    <p:extLst>
      <p:ext uri="{BB962C8B-B14F-4D97-AF65-F5344CB8AC3E}">
        <p14:creationId xmlns:p14="http://schemas.microsoft.com/office/powerpoint/2010/main" val="2028721461"/>
      </p:ext>
    </p:extLst>
  </p:cSld>
  <p:clrMapOvr>
    <a:masterClrMapping/>
  </p:clrMapOvr>
  <p:extLst>
    <p:ext uri="{6950BFC3-D8DA-4A85-94F7-54DA5524770B}">
      <p188:commentRel xmlns:p188="http://schemas.microsoft.com/office/powerpoint/2018/8/main" r:id="rId3"/>
    </p:ext>
  </p:extLs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92111-051F-7D7D-B76C-CB1883DF7537}"/>
              </a:ext>
            </a:extLst>
          </p:cNvPr>
          <p:cNvSpPr>
            <a:spLocks noGrp="1"/>
          </p:cNvSpPr>
          <p:nvPr>
            <p:ph type="title"/>
          </p:nvPr>
        </p:nvSpPr>
        <p:spPr>
          <a:xfrm>
            <a:off x="309493" y="-30157"/>
            <a:ext cx="11566416" cy="1020757"/>
          </a:xfrm>
        </p:spPr>
        <p:txBody>
          <a:bodyPr>
            <a:normAutofit/>
          </a:bodyPr>
          <a:lstStyle/>
          <a:p>
            <a:r>
              <a:rPr lang="en-US" sz="2800" dirty="0">
                <a:latin typeface="Arial Black" panose="020B0A04020102020204" pitchFamily="34" charset="0"/>
                <a:cs typeface="Arial" panose="020B0604020202020204" pitchFamily="34" charset="0"/>
              </a:rPr>
              <a:t>Exit Survey Question 9</a:t>
            </a:r>
            <a:endParaRPr lang="en-US" dirty="0"/>
          </a:p>
        </p:txBody>
      </p:sp>
      <p:graphicFrame>
        <p:nvGraphicFramePr>
          <p:cNvPr id="5" name="Table 5">
            <a:extLst>
              <a:ext uri="{FF2B5EF4-FFF2-40B4-BE49-F238E27FC236}">
                <a16:creationId xmlns:a16="http://schemas.microsoft.com/office/drawing/2014/main" id="{8CE56703-2A74-179C-D450-3105D200DEE4}"/>
              </a:ext>
            </a:extLst>
          </p:cNvPr>
          <p:cNvGraphicFramePr>
            <a:graphicFrameLocks noGrp="1"/>
          </p:cNvGraphicFramePr>
          <p:nvPr>
            <p:ph type="tbl" sz="quarter" idx="11"/>
            <p:extLst>
              <p:ext uri="{D42A27DB-BD31-4B8C-83A1-F6EECF244321}">
                <p14:modId xmlns:p14="http://schemas.microsoft.com/office/powerpoint/2010/main" val="3024396793"/>
              </p:ext>
            </p:extLst>
          </p:nvPr>
        </p:nvGraphicFramePr>
        <p:xfrm>
          <a:off x="710424" y="2542281"/>
          <a:ext cx="10909176" cy="4018095"/>
        </p:xfrm>
        <a:graphic>
          <a:graphicData uri="http://schemas.openxmlformats.org/drawingml/2006/table">
            <a:tbl>
              <a:tblPr firstRow="1" bandRow="1">
                <a:tableStyleId>{5C22544A-7EE6-4342-B048-85BDC9FD1C3A}</a:tableStyleId>
              </a:tblPr>
              <a:tblGrid>
                <a:gridCol w="1239146">
                  <a:extLst>
                    <a:ext uri="{9D8B030D-6E8A-4147-A177-3AD203B41FA5}">
                      <a16:colId xmlns:a16="http://schemas.microsoft.com/office/drawing/2014/main" val="1388452829"/>
                    </a:ext>
                  </a:extLst>
                </a:gridCol>
                <a:gridCol w="3812876">
                  <a:extLst>
                    <a:ext uri="{9D8B030D-6E8A-4147-A177-3AD203B41FA5}">
                      <a16:colId xmlns:a16="http://schemas.microsoft.com/office/drawing/2014/main" val="1222390389"/>
                    </a:ext>
                  </a:extLst>
                </a:gridCol>
                <a:gridCol w="1293962">
                  <a:extLst>
                    <a:ext uri="{9D8B030D-6E8A-4147-A177-3AD203B41FA5}">
                      <a16:colId xmlns:a16="http://schemas.microsoft.com/office/drawing/2014/main" val="2871271969"/>
                    </a:ext>
                  </a:extLst>
                </a:gridCol>
                <a:gridCol w="1266285">
                  <a:extLst>
                    <a:ext uri="{9D8B030D-6E8A-4147-A177-3AD203B41FA5}">
                      <a16:colId xmlns:a16="http://schemas.microsoft.com/office/drawing/2014/main" val="1330323667"/>
                    </a:ext>
                  </a:extLst>
                </a:gridCol>
                <a:gridCol w="1098969">
                  <a:extLst>
                    <a:ext uri="{9D8B030D-6E8A-4147-A177-3AD203B41FA5}">
                      <a16:colId xmlns:a16="http://schemas.microsoft.com/office/drawing/2014/main" val="14501199"/>
                    </a:ext>
                  </a:extLst>
                </a:gridCol>
                <a:gridCol w="1098969">
                  <a:extLst>
                    <a:ext uri="{9D8B030D-6E8A-4147-A177-3AD203B41FA5}">
                      <a16:colId xmlns:a16="http://schemas.microsoft.com/office/drawing/2014/main" val="1466413888"/>
                    </a:ext>
                  </a:extLst>
                </a:gridCol>
                <a:gridCol w="1098969">
                  <a:extLst>
                    <a:ext uri="{9D8B030D-6E8A-4147-A177-3AD203B41FA5}">
                      <a16:colId xmlns:a16="http://schemas.microsoft.com/office/drawing/2014/main" val="1347569312"/>
                    </a:ext>
                  </a:extLst>
                </a:gridCol>
              </a:tblGrid>
              <a:tr h="414238">
                <a:tc>
                  <a:txBody>
                    <a:bodyPr/>
                    <a:lstStyle/>
                    <a:p>
                      <a:pPr algn="ctr"/>
                      <a:r>
                        <a:rPr lang="en-US" sz="1800" dirty="0"/>
                        <a:t>Question number</a:t>
                      </a:r>
                    </a:p>
                  </a:txBody>
                  <a:tcPr anchor="ctr"/>
                </a:tc>
                <a:tc>
                  <a:txBody>
                    <a:bodyPr/>
                    <a:lstStyle/>
                    <a:p>
                      <a:pPr algn="ctr"/>
                      <a:r>
                        <a:rPr lang="en-US" sz="1800" dirty="0"/>
                        <a:t>Item</a:t>
                      </a:r>
                    </a:p>
                  </a:txBody>
                  <a:tcPr anchor="ctr"/>
                </a:tc>
                <a:tc gridSpan="5">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dirty="0">
                          <a:solidFill>
                            <a:schemeClr val="bg1"/>
                          </a:solidFill>
                          <a:latin typeface="Arial" panose="020B0604020202020204" pitchFamily="34" charset="0"/>
                          <a:cs typeface="Arial" panose="020B0604020202020204" pitchFamily="34" charset="0"/>
                        </a:rPr>
                        <a:t>Response options</a:t>
                      </a:r>
                    </a:p>
                  </a:txBody>
                  <a:tcPr anchor="ctr"/>
                </a:tc>
                <a:tc hMerge="1">
                  <a:txBody>
                    <a:bodyPr/>
                    <a:lstStyle/>
                    <a:p>
                      <a:endParaRPr dirty="0"/>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endParaRPr dirty="0"/>
                    </a:p>
                  </a:txBody>
                  <a:tcPr anchor="ctr"/>
                </a:tc>
                <a:extLst>
                  <a:ext uri="{0D108BD9-81ED-4DB2-BD59-A6C34878D82A}">
                    <a16:rowId xmlns:a16="http://schemas.microsoft.com/office/drawing/2014/main" val="173163855"/>
                  </a:ext>
                </a:extLst>
              </a:tr>
              <a:tr h="675603">
                <a:tc>
                  <a:txBody>
                    <a:bodyPr/>
                    <a:lstStyle/>
                    <a:p>
                      <a:pPr marL="0" indent="0" defTabSz="457200">
                        <a:spcAft>
                          <a:spcPts val="600"/>
                        </a:spcAft>
                        <a:buFont typeface="Arial" panose="020B0604020202020204" pitchFamily="34" charset="0"/>
                        <a:buNone/>
                      </a:pPr>
                      <a:r>
                        <a:rPr lang="en-US" sz="1800">
                          <a:solidFill>
                            <a:srgbClr val="10335A"/>
                          </a:solidFill>
                          <a:latin typeface="Arial"/>
                          <a:cs typeface="Arial"/>
                        </a:rPr>
                        <a:t>9a</a:t>
                      </a:r>
                      <a:endParaRPr lang="en-US" sz="1800" dirty="0">
                        <a:solidFill>
                          <a:srgbClr val="10335A"/>
                        </a:solidFill>
                        <a:latin typeface="Arial"/>
                        <a:cs typeface="Aria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make plans to reach my goals.</a:t>
                      </a:r>
                      <a:endParaRPr lang="en-US" sz="1600" dirty="0">
                        <a:solidFill>
                          <a:srgbClr val="10335A"/>
                        </a:solidFill>
                        <a:latin typeface="+mj-lt"/>
                        <a:cs typeface="Aria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1391567403"/>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a:solidFill>
                            <a:srgbClr val="10335A"/>
                          </a:solidFill>
                          <a:effectLst/>
                          <a:latin typeface="Arial" panose="020B0604020202020204" pitchFamily="34" charset="0"/>
                          <a:cs typeface="Arial" panose="020B0604020202020204" pitchFamily="34" charset="0"/>
                        </a:rPr>
                        <a:t>9b</a:t>
                      </a:r>
                      <a:endParaRPr lang="en-US" sz="1800" b="0" strike="noStrike" baseline="0" dirty="0">
                        <a:solidFill>
                          <a:srgbClr val="10335A"/>
                        </a:solidFill>
                        <a:effectLst/>
                        <a:latin typeface="Arial" panose="020B0604020202020204" pitchFamily="34" charset="0"/>
                        <a:cs typeface="Arial" panose="020B0604020202020204" pitchFamily="34" charset="0"/>
                      </a:endParaRPr>
                    </a:p>
                  </a:txBody>
                  <a:tcPr anchor="ctr"/>
                </a:tc>
                <a:tc>
                  <a:txBody>
                    <a:bodyPr/>
                    <a:lstStyle/>
                    <a:p>
                      <a:r>
                        <a:rPr lang="en-US" sz="1600" dirty="0"/>
                        <a:t>care about doing well in school.</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4034925166"/>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a:solidFill>
                            <a:srgbClr val="10335A"/>
                          </a:solidFill>
                          <a:effectLst/>
                          <a:latin typeface="Arial" panose="020B0604020202020204" pitchFamily="34" charset="0"/>
                          <a:cs typeface="Arial" panose="020B0604020202020204" pitchFamily="34" charset="0"/>
                        </a:rPr>
                        <a:t>9c</a:t>
                      </a:r>
                      <a:endParaRPr lang="en-US" sz="1800" b="0" strike="noStrike" baseline="0" dirty="0">
                        <a:solidFill>
                          <a:srgbClr val="10335A"/>
                        </a:solidFill>
                        <a:effectLst/>
                        <a:latin typeface="Arial" panose="020B0604020202020204" pitchFamily="34" charset="0"/>
                        <a:cs typeface="Arial" panose="020B0604020202020204" pitchFamily="34" charset="0"/>
                      </a:endParaRPr>
                    </a:p>
                  </a:txBody>
                  <a:tcPr anchor="ctr"/>
                </a:tc>
                <a:tc>
                  <a:txBody>
                    <a:bodyPr/>
                    <a:lstStyle/>
                    <a:p>
                      <a:r>
                        <a:rPr lang="en-US" sz="1600" dirty="0"/>
                        <a:t>graduate high school or get my GED.</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4245522988"/>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9d</a:t>
                      </a:r>
                    </a:p>
                  </a:txBody>
                  <a:tcPr anchor="ctr"/>
                </a:tc>
                <a:tc>
                  <a:txBody>
                    <a:bodyPr/>
                    <a:lstStyle/>
                    <a:p>
                      <a:r>
                        <a:rPr lang="en-US" sz="1600" dirty="0"/>
                        <a:t>get more education and/or training after high school or completing my GED.</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834095885"/>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9e</a:t>
                      </a:r>
                    </a:p>
                  </a:txBody>
                  <a:tcPr anchor="ctr"/>
                </a:tc>
                <a:tc>
                  <a:txBody>
                    <a:bodyPr/>
                    <a:lstStyle/>
                    <a:p>
                      <a:r>
                        <a:rPr lang="en-US" sz="1600" dirty="0"/>
                        <a:t>get a steady full-time job after school.</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1790087754"/>
                  </a:ext>
                </a:extLst>
              </a:tr>
            </a:tbl>
          </a:graphicData>
        </a:graphic>
      </p:graphicFrame>
      <p:sp>
        <p:nvSpPr>
          <p:cNvPr id="4" name="Text Placeholder 2">
            <a:extLst>
              <a:ext uri="{FF2B5EF4-FFF2-40B4-BE49-F238E27FC236}">
                <a16:creationId xmlns:a16="http://schemas.microsoft.com/office/drawing/2014/main" id="{43DAF017-9026-0D00-0365-D19F10CDFE01}"/>
              </a:ext>
            </a:extLst>
          </p:cNvPr>
          <p:cNvSpPr txBox="1">
            <a:spLocks/>
          </p:cNvSpPr>
          <p:nvPr/>
        </p:nvSpPr>
        <p:spPr>
          <a:xfrm>
            <a:off x="641412" y="971550"/>
            <a:ext cx="10598088" cy="1600200"/>
          </a:xfrm>
          <a:prstGeom prst="rect">
            <a:avLst/>
          </a:prstGeom>
          <a:ln>
            <a:noFill/>
          </a:ln>
        </p:spPr>
        <p:txBody>
          <a:bodyPr vert="horz" lIns="91440" tIns="45720" rIns="91440" bIns="45720" rtlCol="0">
            <a:normAutofit fontScale="85000" lnSpcReduction="20000"/>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spcAft>
                <a:spcPts val="300"/>
              </a:spcAft>
              <a:buClr>
                <a:schemeClr val="accent1">
                  <a:lumMod val="75000"/>
                </a:schemeClr>
              </a:buClr>
            </a:pPr>
            <a:r>
              <a:rPr lang="en-US" b="0" dirty="0">
                <a:latin typeface="+mj-lt"/>
              </a:rPr>
              <a:t>Question stem/instructions:</a:t>
            </a:r>
            <a:endParaRPr lang="en-US" dirty="0">
              <a:latin typeface="+mj-lt"/>
            </a:endParaRPr>
          </a:p>
          <a:p>
            <a:pPr marL="457200" lvl="2" indent="0">
              <a:spcAft>
                <a:spcPts val="300"/>
              </a:spcAft>
              <a:buNone/>
              <a:defRPr/>
            </a:pPr>
            <a:r>
              <a:rPr lang="en-US" sz="2400" b="1" dirty="0">
                <a:solidFill>
                  <a:schemeClr val="tx1"/>
                </a:solidFill>
              </a:rPr>
              <a:t>Even if your program didn’t cover this topic would you say that being in the program made you more likely, about the same, or less likely to…</a:t>
            </a:r>
            <a:r>
              <a:rPr lang="en-US" sz="2400" i="1" dirty="0">
                <a:solidFill>
                  <a:schemeClr val="tx1"/>
                </a:solidFill>
              </a:rPr>
              <a:t> (Note: If the program has not affected your likelihood to do the following, choose “About the same”.)</a:t>
            </a:r>
            <a:endParaRPr lang="en-US" sz="2200" b="1" dirty="0">
              <a:solidFill>
                <a:schemeClr val="tx1"/>
              </a:solidFill>
              <a:latin typeface="Arial" panose="020B0604020202020204" pitchFamily="34" charset="0"/>
              <a:cs typeface="Arial" panose="020B0604020202020204" pitchFamily="34" charset="0"/>
            </a:endParaRPr>
          </a:p>
          <a:p>
            <a:pPr marL="228600" lvl="1" indent="0">
              <a:buFont typeface="Arial"/>
              <a:buNone/>
              <a:defRPr/>
            </a:pPr>
            <a:r>
              <a:rPr lang="en-US" sz="2400" dirty="0">
                <a:solidFill>
                  <a:schemeClr val="tx1"/>
                </a:solidFill>
                <a:latin typeface="Arial" panose="020B0604020202020204" pitchFamily="34" charset="0"/>
                <a:cs typeface="Arial" panose="020B0604020202020204" pitchFamily="34" charset="0"/>
              </a:rPr>
              <a:t>	</a:t>
            </a:r>
            <a:r>
              <a:rPr lang="en-US" sz="2200" b="0" dirty="0">
                <a:solidFill>
                  <a:schemeClr val="tx1"/>
                </a:solidFill>
                <a:latin typeface="Arial" panose="020B0604020202020204" pitchFamily="34" charset="0"/>
                <a:cs typeface="Arial" panose="020B0604020202020204" pitchFamily="34" charset="0"/>
              </a:rPr>
              <a:t>MARK ONLY ONE ANSWER PER ROW</a:t>
            </a:r>
          </a:p>
        </p:txBody>
      </p:sp>
    </p:spTree>
    <p:extLst>
      <p:ext uri="{BB962C8B-B14F-4D97-AF65-F5344CB8AC3E}">
        <p14:creationId xmlns:p14="http://schemas.microsoft.com/office/powerpoint/2010/main" val="11180403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92111-051F-7D7D-B76C-CB1883DF7537}"/>
              </a:ext>
            </a:extLst>
          </p:cNvPr>
          <p:cNvSpPr>
            <a:spLocks noGrp="1"/>
          </p:cNvSpPr>
          <p:nvPr>
            <p:ph type="title"/>
          </p:nvPr>
        </p:nvSpPr>
        <p:spPr>
          <a:xfrm>
            <a:off x="309493" y="-30157"/>
            <a:ext cx="11566416" cy="1020757"/>
          </a:xfrm>
        </p:spPr>
        <p:txBody>
          <a:bodyPr>
            <a:normAutofit/>
          </a:bodyPr>
          <a:lstStyle/>
          <a:p>
            <a:r>
              <a:rPr lang="en-US" sz="2800" dirty="0">
                <a:latin typeface="Arial Black" panose="020B0A04020102020204" pitchFamily="34" charset="0"/>
                <a:cs typeface="Arial" panose="020B0604020202020204" pitchFamily="34" charset="0"/>
              </a:rPr>
              <a:t>Exit Survey Question 10</a:t>
            </a:r>
            <a:endParaRPr lang="en-US" dirty="0"/>
          </a:p>
        </p:txBody>
      </p:sp>
      <p:graphicFrame>
        <p:nvGraphicFramePr>
          <p:cNvPr id="5" name="Table 5">
            <a:extLst>
              <a:ext uri="{FF2B5EF4-FFF2-40B4-BE49-F238E27FC236}">
                <a16:creationId xmlns:a16="http://schemas.microsoft.com/office/drawing/2014/main" id="{8CE56703-2A74-179C-D450-3105D200DEE4}"/>
              </a:ext>
            </a:extLst>
          </p:cNvPr>
          <p:cNvGraphicFramePr>
            <a:graphicFrameLocks noGrp="1"/>
          </p:cNvGraphicFramePr>
          <p:nvPr>
            <p:ph type="tbl" sz="quarter" idx="11"/>
            <p:extLst>
              <p:ext uri="{D42A27DB-BD31-4B8C-83A1-F6EECF244321}">
                <p14:modId xmlns:p14="http://schemas.microsoft.com/office/powerpoint/2010/main" val="3678639739"/>
              </p:ext>
            </p:extLst>
          </p:nvPr>
        </p:nvGraphicFramePr>
        <p:xfrm>
          <a:off x="710424" y="2542281"/>
          <a:ext cx="10909177" cy="4018095"/>
        </p:xfrm>
        <a:graphic>
          <a:graphicData uri="http://schemas.openxmlformats.org/drawingml/2006/table">
            <a:tbl>
              <a:tblPr firstRow="1" bandRow="1">
                <a:tableStyleId>{5C22544A-7EE6-4342-B048-85BDC9FD1C3A}</a:tableStyleId>
              </a:tblPr>
              <a:tblGrid>
                <a:gridCol w="1239146">
                  <a:extLst>
                    <a:ext uri="{9D8B030D-6E8A-4147-A177-3AD203B41FA5}">
                      <a16:colId xmlns:a16="http://schemas.microsoft.com/office/drawing/2014/main" val="1388452829"/>
                    </a:ext>
                  </a:extLst>
                </a:gridCol>
                <a:gridCol w="4123427">
                  <a:extLst>
                    <a:ext uri="{9D8B030D-6E8A-4147-A177-3AD203B41FA5}">
                      <a16:colId xmlns:a16="http://schemas.microsoft.com/office/drawing/2014/main" val="1222390389"/>
                    </a:ext>
                  </a:extLst>
                </a:gridCol>
                <a:gridCol w="1138687">
                  <a:extLst>
                    <a:ext uri="{9D8B030D-6E8A-4147-A177-3AD203B41FA5}">
                      <a16:colId xmlns:a16="http://schemas.microsoft.com/office/drawing/2014/main" val="2871271969"/>
                    </a:ext>
                  </a:extLst>
                </a:gridCol>
                <a:gridCol w="1207698">
                  <a:extLst>
                    <a:ext uri="{9D8B030D-6E8A-4147-A177-3AD203B41FA5}">
                      <a16:colId xmlns:a16="http://schemas.microsoft.com/office/drawing/2014/main" val="1330323667"/>
                    </a:ext>
                  </a:extLst>
                </a:gridCol>
                <a:gridCol w="983411">
                  <a:extLst>
                    <a:ext uri="{9D8B030D-6E8A-4147-A177-3AD203B41FA5}">
                      <a16:colId xmlns:a16="http://schemas.microsoft.com/office/drawing/2014/main" val="14501199"/>
                    </a:ext>
                  </a:extLst>
                </a:gridCol>
                <a:gridCol w="1155940">
                  <a:extLst>
                    <a:ext uri="{9D8B030D-6E8A-4147-A177-3AD203B41FA5}">
                      <a16:colId xmlns:a16="http://schemas.microsoft.com/office/drawing/2014/main" val="1466413888"/>
                    </a:ext>
                  </a:extLst>
                </a:gridCol>
                <a:gridCol w="1060868">
                  <a:extLst>
                    <a:ext uri="{9D8B030D-6E8A-4147-A177-3AD203B41FA5}">
                      <a16:colId xmlns:a16="http://schemas.microsoft.com/office/drawing/2014/main" val="1347569312"/>
                    </a:ext>
                  </a:extLst>
                </a:gridCol>
              </a:tblGrid>
              <a:tr h="414238">
                <a:tc>
                  <a:txBody>
                    <a:bodyPr/>
                    <a:lstStyle/>
                    <a:p>
                      <a:pPr algn="ctr"/>
                      <a:r>
                        <a:rPr lang="en-US" sz="1800" dirty="0"/>
                        <a:t>Question number</a:t>
                      </a:r>
                    </a:p>
                  </a:txBody>
                  <a:tcPr anchor="ctr"/>
                </a:tc>
                <a:tc>
                  <a:txBody>
                    <a:bodyPr/>
                    <a:lstStyle/>
                    <a:p>
                      <a:pPr algn="ctr"/>
                      <a:r>
                        <a:rPr lang="en-US" sz="1800" dirty="0"/>
                        <a:t>Item</a:t>
                      </a:r>
                    </a:p>
                  </a:txBody>
                  <a:tcPr anchor="ctr"/>
                </a:tc>
                <a:tc gridSpan="5">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dirty="0">
                          <a:solidFill>
                            <a:schemeClr val="bg1"/>
                          </a:solidFill>
                          <a:latin typeface="Arial" panose="020B0604020202020204" pitchFamily="34" charset="0"/>
                          <a:cs typeface="Arial" panose="020B0604020202020204" pitchFamily="34" charset="0"/>
                        </a:rPr>
                        <a:t>Response options</a:t>
                      </a:r>
                    </a:p>
                  </a:txBody>
                  <a:tcPr anchor="ctr"/>
                </a:tc>
                <a:tc hMerge="1">
                  <a:txBody>
                    <a:bodyPr/>
                    <a:lstStyle/>
                    <a:p>
                      <a:endParaRPr dirty="0"/>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endParaRPr dirty="0"/>
                    </a:p>
                  </a:txBody>
                  <a:tcPr anchor="ctr"/>
                </a:tc>
                <a:extLst>
                  <a:ext uri="{0D108BD9-81ED-4DB2-BD59-A6C34878D82A}">
                    <a16:rowId xmlns:a16="http://schemas.microsoft.com/office/drawing/2014/main" val="173163855"/>
                  </a:ext>
                </a:extLst>
              </a:tr>
              <a:tr h="675603">
                <a:tc>
                  <a:txBody>
                    <a:bodyPr/>
                    <a:lstStyle/>
                    <a:p>
                      <a:pPr marL="0" indent="0" defTabSz="457200">
                        <a:spcAft>
                          <a:spcPts val="600"/>
                        </a:spcAft>
                        <a:buFont typeface="Arial" panose="020B0604020202020204" pitchFamily="34" charset="0"/>
                        <a:buNone/>
                      </a:pPr>
                      <a:r>
                        <a:rPr lang="en-US" sz="1800" dirty="0">
                          <a:solidFill>
                            <a:srgbClr val="10335A"/>
                          </a:solidFill>
                          <a:latin typeface="Arial"/>
                          <a:cs typeface="Arial"/>
                        </a:rPr>
                        <a:t>10a</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save money to get things I want.</a:t>
                      </a:r>
                      <a:endParaRPr lang="en-US" sz="1600" dirty="0">
                        <a:solidFill>
                          <a:srgbClr val="10335A"/>
                        </a:solidFill>
                        <a:latin typeface="+mj-lt"/>
                        <a:cs typeface="Aria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1391567403"/>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10335A"/>
                          </a:solidFill>
                          <a:latin typeface="+mn-lt"/>
                          <a:cs typeface="Arial"/>
                        </a:rPr>
                        <a:t>10b</a:t>
                      </a:r>
                      <a:endParaRPr lang="en-US" sz="1800" b="0" strike="noStrike" baseline="0" dirty="0">
                        <a:solidFill>
                          <a:srgbClr val="10335A"/>
                        </a:solidFill>
                        <a:effectLst/>
                        <a:latin typeface="Arial" panose="020B0604020202020204" pitchFamily="34" charset="0"/>
                        <a:cs typeface="Arial" panose="020B0604020202020204" pitchFamily="34" charset="0"/>
                      </a:endParaRPr>
                    </a:p>
                  </a:txBody>
                  <a:tcPr anchor="ctr"/>
                </a:tc>
                <a:tc>
                  <a:txBody>
                    <a:bodyPr/>
                    <a:lstStyle/>
                    <a:p>
                      <a:r>
                        <a:rPr lang="en-US" sz="1600" dirty="0"/>
                        <a:t>feel confident about how to open a bank account.</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4034925166"/>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10335A"/>
                          </a:solidFill>
                          <a:latin typeface="+mn-lt"/>
                          <a:cs typeface="Arial"/>
                        </a:rPr>
                        <a:t>10c</a:t>
                      </a:r>
                      <a:endParaRPr lang="en-US" sz="1800" b="0" strike="noStrike" baseline="0" dirty="0">
                        <a:solidFill>
                          <a:srgbClr val="10335A"/>
                        </a:solidFill>
                        <a:effectLst/>
                        <a:latin typeface="Arial" panose="020B0604020202020204" pitchFamily="34" charset="0"/>
                        <a:cs typeface="Arial" panose="020B0604020202020204" pitchFamily="34" charset="0"/>
                      </a:endParaRPr>
                    </a:p>
                  </a:txBody>
                  <a:tcPr anchor="ctr"/>
                </a:tc>
                <a:tc>
                  <a:txBody>
                    <a:bodyPr/>
                    <a:lstStyle/>
                    <a:p>
                      <a:r>
                        <a:rPr lang="en-US" sz="1600" dirty="0"/>
                        <a:t>feel confident about how to prepare a budget.</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4245522988"/>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10335A"/>
                          </a:solidFill>
                          <a:latin typeface="+mn-lt"/>
                          <a:cs typeface="Arial"/>
                        </a:rPr>
                        <a:t>10d</a:t>
                      </a:r>
                      <a:endParaRPr lang="en-US" sz="1800" b="0" strike="noStrike" baseline="0" dirty="0">
                        <a:solidFill>
                          <a:srgbClr val="10335A"/>
                        </a:solidFill>
                        <a:effectLst/>
                        <a:latin typeface="Arial" panose="020B0604020202020204" pitchFamily="34" charset="0"/>
                        <a:cs typeface="Arial" panose="020B0604020202020204" pitchFamily="34" charset="0"/>
                      </a:endParaRPr>
                    </a:p>
                  </a:txBody>
                  <a:tcPr anchor="ctr"/>
                </a:tc>
                <a:tc>
                  <a:txBody>
                    <a:bodyPr/>
                    <a:lstStyle/>
                    <a:p>
                      <a:r>
                        <a:rPr lang="en-US" sz="1600" dirty="0"/>
                        <a:t>feel confident about how to track my expenses.</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834095885"/>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10335A"/>
                          </a:solidFill>
                          <a:latin typeface="+mn-lt"/>
                          <a:cs typeface="Arial"/>
                        </a:rPr>
                        <a:t>10e</a:t>
                      </a:r>
                      <a:endParaRPr lang="en-US" sz="1800" b="0" strike="noStrike" baseline="0" dirty="0">
                        <a:solidFill>
                          <a:srgbClr val="10335A"/>
                        </a:solidFill>
                        <a:effectLst/>
                        <a:latin typeface="Arial" panose="020B0604020202020204" pitchFamily="34" charset="0"/>
                        <a:cs typeface="Arial" panose="020B0604020202020204" pitchFamily="34" charset="0"/>
                      </a:endParaRPr>
                    </a:p>
                  </a:txBody>
                  <a:tcPr anchor="ctr"/>
                </a:tc>
                <a:tc>
                  <a:txBody>
                    <a:bodyPr/>
                    <a:lstStyle/>
                    <a:p>
                      <a:r>
                        <a:rPr lang="en-US" sz="1600" dirty="0"/>
                        <a:t>understand the costs associated with raising a child.</a:t>
                      </a:r>
                      <a:endParaRPr lang="en-US" sz="16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3174923360"/>
                  </a:ext>
                </a:extLst>
              </a:tr>
            </a:tbl>
          </a:graphicData>
        </a:graphic>
      </p:graphicFrame>
      <p:sp>
        <p:nvSpPr>
          <p:cNvPr id="4" name="Text Placeholder 2">
            <a:extLst>
              <a:ext uri="{FF2B5EF4-FFF2-40B4-BE49-F238E27FC236}">
                <a16:creationId xmlns:a16="http://schemas.microsoft.com/office/drawing/2014/main" id="{43DAF017-9026-0D00-0365-D19F10CDFE01}"/>
              </a:ext>
            </a:extLst>
          </p:cNvPr>
          <p:cNvSpPr txBox="1">
            <a:spLocks/>
          </p:cNvSpPr>
          <p:nvPr/>
        </p:nvSpPr>
        <p:spPr>
          <a:xfrm>
            <a:off x="641412" y="971550"/>
            <a:ext cx="10598088" cy="1600200"/>
          </a:xfrm>
          <a:prstGeom prst="rect">
            <a:avLst/>
          </a:prstGeom>
          <a:ln>
            <a:noFill/>
          </a:ln>
        </p:spPr>
        <p:txBody>
          <a:bodyPr vert="horz" lIns="91440" tIns="45720" rIns="91440" bIns="45720" rtlCol="0">
            <a:normAutofit fontScale="85000" lnSpcReduction="20000"/>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spcAft>
                <a:spcPts val="300"/>
              </a:spcAft>
              <a:buClr>
                <a:schemeClr val="accent1">
                  <a:lumMod val="75000"/>
                </a:schemeClr>
              </a:buClr>
            </a:pPr>
            <a:r>
              <a:rPr lang="en-US" b="0" dirty="0">
                <a:latin typeface="+mj-lt"/>
              </a:rPr>
              <a:t>Question stem/instructions:</a:t>
            </a:r>
            <a:endParaRPr lang="en-US" dirty="0">
              <a:latin typeface="+mj-lt"/>
            </a:endParaRPr>
          </a:p>
          <a:p>
            <a:pPr marL="457200" lvl="2" indent="0">
              <a:spcAft>
                <a:spcPts val="300"/>
              </a:spcAft>
              <a:buNone/>
              <a:defRPr/>
            </a:pPr>
            <a:r>
              <a:rPr lang="en-US" sz="2400" b="1" dirty="0">
                <a:solidFill>
                  <a:schemeClr val="tx1"/>
                </a:solidFill>
              </a:rPr>
              <a:t>Even if your program didn’t cover this topic would you say that being in the program made you more likely, about the same, or less likely to…</a:t>
            </a:r>
            <a:r>
              <a:rPr lang="en-US" sz="2400" i="1" dirty="0">
                <a:solidFill>
                  <a:schemeClr val="tx1"/>
                </a:solidFill>
              </a:rPr>
              <a:t> (Note: If the program has not affected your likelihood to do the following, choose “About the same”.)</a:t>
            </a:r>
            <a:endParaRPr lang="en-US" sz="2200" b="1" dirty="0">
              <a:solidFill>
                <a:schemeClr val="tx1"/>
              </a:solidFill>
              <a:latin typeface="Arial" panose="020B0604020202020204" pitchFamily="34" charset="0"/>
              <a:cs typeface="Arial" panose="020B0604020202020204" pitchFamily="34" charset="0"/>
            </a:endParaRPr>
          </a:p>
          <a:p>
            <a:pPr marL="228600" lvl="1" indent="0">
              <a:buFont typeface="Arial"/>
              <a:buNone/>
              <a:defRPr/>
            </a:pPr>
            <a:r>
              <a:rPr lang="en-US" sz="2400" dirty="0">
                <a:solidFill>
                  <a:schemeClr val="tx1"/>
                </a:solidFill>
                <a:latin typeface="Arial" panose="020B0604020202020204" pitchFamily="34" charset="0"/>
                <a:cs typeface="Arial" panose="020B0604020202020204" pitchFamily="34" charset="0"/>
              </a:rPr>
              <a:t>	</a:t>
            </a:r>
            <a:r>
              <a:rPr lang="en-US" sz="2200" b="0" dirty="0">
                <a:solidFill>
                  <a:schemeClr val="tx1"/>
                </a:solidFill>
                <a:latin typeface="Arial" panose="020B0604020202020204" pitchFamily="34" charset="0"/>
                <a:cs typeface="Arial" panose="020B0604020202020204" pitchFamily="34" charset="0"/>
              </a:rPr>
              <a:t>MARK ONLY ONE ANSWER PER ROW</a:t>
            </a:r>
          </a:p>
        </p:txBody>
      </p:sp>
    </p:spTree>
    <p:extLst>
      <p:ext uri="{BB962C8B-B14F-4D97-AF65-F5344CB8AC3E}">
        <p14:creationId xmlns:p14="http://schemas.microsoft.com/office/powerpoint/2010/main" val="497115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FADE7-1786-A213-2768-8F3713E930E4}"/>
              </a:ext>
            </a:extLst>
          </p:cNvPr>
          <p:cNvSpPr>
            <a:spLocks noGrp="1"/>
          </p:cNvSpPr>
          <p:nvPr>
            <p:ph type="title"/>
          </p:nvPr>
        </p:nvSpPr>
        <p:spPr/>
        <p:txBody>
          <a:bodyPr>
            <a:normAutofit/>
          </a:bodyPr>
          <a:lstStyle/>
          <a:p>
            <a:r>
              <a:rPr lang="en-US" dirty="0"/>
              <a:t>Pa</a:t>
            </a:r>
            <a:r>
              <a:rPr lang="en-US" sz="2800" dirty="0">
                <a:latin typeface="Arial Black" panose="020B0A04020102020204" pitchFamily="34" charset="0"/>
                <a:cs typeface="Arial" panose="020B0604020202020204" pitchFamily="34" charset="0"/>
              </a:rPr>
              <a:t>rticipation and Technical Assistance</a:t>
            </a:r>
            <a:endParaRPr lang="en-US" dirty="0">
              <a:latin typeface="Arial Black" panose="020B0A04020102020204" pitchFamily="34" charset="0"/>
            </a:endParaRPr>
          </a:p>
        </p:txBody>
      </p:sp>
      <p:sp>
        <p:nvSpPr>
          <p:cNvPr id="3" name="Text Placeholder 2">
            <a:extLst>
              <a:ext uri="{FF2B5EF4-FFF2-40B4-BE49-F238E27FC236}">
                <a16:creationId xmlns:a16="http://schemas.microsoft.com/office/drawing/2014/main" id="{8D436D8D-0DCF-1042-68B4-BFB2AB7F443A}"/>
              </a:ext>
            </a:extLst>
          </p:cNvPr>
          <p:cNvSpPr>
            <a:spLocks noGrp="1"/>
          </p:cNvSpPr>
          <p:nvPr>
            <p:ph type="body" sz="quarter" idx="11"/>
          </p:nvPr>
        </p:nvSpPr>
        <p:spPr>
          <a:xfrm>
            <a:off x="1619250" y="1386840"/>
            <a:ext cx="8904976" cy="4084320"/>
          </a:xfrm>
        </p:spPr>
        <p:txBody>
          <a:bodyPr>
            <a:noAutofit/>
          </a:bodyPr>
          <a:lstStyle/>
          <a:p>
            <a:pPr marL="338138" indent="-338138">
              <a:spcAft>
                <a:spcPts val="800"/>
              </a:spcAft>
              <a:buClr>
                <a:schemeClr val="accent1">
                  <a:lumMod val="75000"/>
                </a:schemeClr>
              </a:buClr>
              <a:tabLst>
                <a:tab pos="1828800" algn="l"/>
              </a:tabLst>
            </a:pPr>
            <a:r>
              <a:rPr lang="en-US" sz="2600" dirty="0">
                <a:latin typeface="Arial" panose="020B0604020202020204" pitchFamily="34" charset="0"/>
                <a:cs typeface="Arial" panose="020B0604020202020204" pitchFamily="34" charset="0"/>
              </a:rPr>
              <a:t>Participants can control mute and camera functions</a:t>
            </a:r>
            <a:endParaRPr kumimoji="0" lang="en-US" sz="2600" i="0" u="none" kern="1200" cap="none" spc="0" normalizeH="0" noProof="0" dirty="0">
              <a:ln>
                <a:noFill/>
              </a:ln>
              <a:effectLst/>
              <a:uLnTx/>
              <a:uFillTx/>
              <a:latin typeface="Arial" panose="020B0604020202020204" pitchFamily="34" charset="0"/>
              <a:ea typeface="+mn-ea"/>
              <a:cs typeface="Arial" panose="020B0604020202020204" pitchFamily="34" charset="0"/>
            </a:endParaRPr>
          </a:p>
          <a:p>
            <a:pPr marL="338138" indent="-338138">
              <a:spcAft>
                <a:spcPts val="800"/>
              </a:spcAft>
              <a:buClr>
                <a:schemeClr val="accent1">
                  <a:lumMod val="75000"/>
                </a:schemeClr>
              </a:buClr>
              <a:tabLst>
                <a:tab pos="1828800" algn="l"/>
              </a:tabLst>
            </a:pPr>
            <a:r>
              <a:rPr lang="en-US" sz="2600" dirty="0">
                <a:latin typeface="Arial" panose="020B0604020202020204" pitchFamily="34" charset="0"/>
                <a:cs typeface="Arial" panose="020B0604020202020204" pitchFamily="34" charset="0"/>
              </a:rPr>
              <a:t>If you experience technical difficulties, r</a:t>
            </a:r>
            <a:r>
              <a:rPr lang="en-US" sz="2600" dirty="0">
                <a:effectLst/>
                <a:latin typeface="Arial" panose="020B0604020202020204" pitchFamily="34" charset="0"/>
                <a:ea typeface="Calibri" panose="020F0502020204030204" pitchFamily="34" charset="0"/>
                <a:cs typeface="Arial" panose="020B0604020202020204" pitchFamily="34" charset="0"/>
              </a:rPr>
              <a:t>equest help                                             through the chat</a:t>
            </a:r>
          </a:p>
          <a:p>
            <a:pPr marL="566738" lvl="1" indent="-338138">
              <a:spcAft>
                <a:spcPts val="800"/>
              </a:spcAft>
              <a:buClr>
                <a:schemeClr val="accent1">
                  <a:lumMod val="75000"/>
                </a:schemeClr>
              </a:buClr>
              <a:tabLst>
                <a:tab pos="1828800" algn="l"/>
              </a:tabLst>
            </a:pPr>
            <a:r>
              <a:rPr lang="en-US" sz="2400" dirty="0">
                <a:latin typeface="Arial" panose="020B0604020202020204" pitchFamily="34" charset="0"/>
                <a:ea typeface="Calibri" panose="020F0502020204030204" pitchFamily="34" charset="0"/>
                <a:cs typeface="Arial" panose="020B0604020202020204" pitchFamily="34" charset="0"/>
              </a:rPr>
              <a:t>S</a:t>
            </a:r>
            <a:r>
              <a:rPr lang="en-US" sz="2400" dirty="0">
                <a:effectLst/>
                <a:latin typeface="Arial" panose="020B0604020202020204" pitchFamily="34" charset="0"/>
                <a:ea typeface="Calibri" panose="020F0502020204030204" pitchFamily="34" charset="0"/>
                <a:cs typeface="Arial" panose="020B0604020202020204" pitchFamily="34" charset="0"/>
              </a:rPr>
              <a:t>elect “Host” from the                                                 “To” drop-down list before                                     sending your message</a:t>
            </a:r>
            <a:endParaRPr lang="en-US" sz="2400" dirty="0">
              <a:latin typeface="Arial" panose="020B0604020202020204" pitchFamily="34" charset="0"/>
              <a:cs typeface="Arial" panose="020B0604020202020204" pitchFamily="34" charset="0"/>
            </a:endParaRPr>
          </a:p>
          <a:p>
            <a:pPr marL="338138" indent="-338138">
              <a:spcAft>
                <a:spcPts val="800"/>
              </a:spcAft>
              <a:buClr>
                <a:schemeClr val="accent1">
                  <a:lumMod val="75000"/>
                </a:schemeClr>
              </a:buClr>
              <a:tabLst>
                <a:tab pos="1828800" algn="l"/>
              </a:tabLst>
            </a:pPr>
            <a:endParaRPr kumimoji="0" lang="en-US" sz="2500" i="0" u="none" kern="1200" cap="none" spc="0" normalizeH="0" noProof="0" dirty="0">
              <a:ln>
                <a:noFill/>
              </a:ln>
              <a:effectLst/>
              <a:uLnTx/>
              <a:uFillTx/>
              <a:latin typeface="Arial" panose="020B0604020202020204" pitchFamily="34" charset="0"/>
              <a:ea typeface="+mn-ea"/>
              <a:cs typeface="Arial" panose="020B0604020202020204" pitchFamily="34" charset="0"/>
            </a:endParaRPr>
          </a:p>
          <a:p>
            <a:pPr marL="338138" indent="-338138">
              <a:spcAft>
                <a:spcPts val="800"/>
              </a:spcAft>
              <a:buClr>
                <a:schemeClr val="accent1">
                  <a:lumMod val="75000"/>
                </a:schemeClr>
              </a:buClr>
            </a:pPr>
            <a:endParaRPr lang="en-US" sz="2600" dirty="0"/>
          </a:p>
        </p:txBody>
      </p:sp>
      <p:pic>
        <p:nvPicPr>
          <p:cNvPr id="4" name="Picture 3" descr="Screenshot of the Host chat option in webex.">
            <a:extLst>
              <a:ext uri="{FF2B5EF4-FFF2-40B4-BE49-F238E27FC236}">
                <a16:creationId xmlns:a16="http://schemas.microsoft.com/office/drawing/2014/main" id="{5C13EE3A-3F97-8CDA-F8DA-09C7DAC27B1F}"/>
              </a:ext>
            </a:extLst>
          </p:cNvPr>
          <p:cNvPicPr>
            <a:picLocks noChangeAspect="1"/>
          </p:cNvPicPr>
          <p:nvPr/>
        </p:nvPicPr>
        <p:blipFill>
          <a:blip r:embed="rId3"/>
          <a:stretch>
            <a:fillRect/>
          </a:stretch>
        </p:blipFill>
        <p:spPr>
          <a:xfrm>
            <a:off x="5836527" y="2605178"/>
            <a:ext cx="4619048" cy="3463525"/>
          </a:xfrm>
          <a:prstGeom prst="rect">
            <a:avLst/>
          </a:prstGeom>
        </p:spPr>
      </p:pic>
    </p:spTree>
    <p:extLst>
      <p:ext uri="{BB962C8B-B14F-4D97-AF65-F5344CB8AC3E}">
        <p14:creationId xmlns:p14="http://schemas.microsoft.com/office/powerpoint/2010/main" val="27964055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92111-051F-7D7D-B76C-CB1883DF7537}"/>
              </a:ext>
            </a:extLst>
          </p:cNvPr>
          <p:cNvSpPr>
            <a:spLocks noGrp="1"/>
          </p:cNvSpPr>
          <p:nvPr>
            <p:ph type="title"/>
          </p:nvPr>
        </p:nvSpPr>
        <p:spPr>
          <a:xfrm>
            <a:off x="309493" y="-30157"/>
            <a:ext cx="11566416" cy="1020757"/>
          </a:xfrm>
        </p:spPr>
        <p:txBody>
          <a:bodyPr>
            <a:normAutofit/>
          </a:bodyPr>
          <a:lstStyle/>
          <a:p>
            <a:r>
              <a:rPr lang="en-US" sz="2800" dirty="0">
                <a:latin typeface="Arial Black" panose="020B0A04020102020204" pitchFamily="34" charset="0"/>
                <a:cs typeface="Arial" panose="020B0604020202020204" pitchFamily="34" charset="0"/>
              </a:rPr>
              <a:t>Exit Survey Question 11</a:t>
            </a:r>
            <a:endParaRPr lang="en-US" dirty="0"/>
          </a:p>
        </p:txBody>
      </p:sp>
      <p:graphicFrame>
        <p:nvGraphicFramePr>
          <p:cNvPr id="5" name="Table 5">
            <a:extLst>
              <a:ext uri="{FF2B5EF4-FFF2-40B4-BE49-F238E27FC236}">
                <a16:creationId xmlns:a16="http://schemas.microsoft.com/office/drawing/2014/main" id="{8CE56703-2A74-179C-D450-3105D200DEE4}"/>
              </a:ext>
            </a:extLst>
          </p:cNvPr>
          <p:cNvGraphicFramePr>
            <a:graphicFrameLocks noGrp="1"/>
          </p:cNvGraphicFramePr>
          <p:nvPr>
            <p:ph type="tbl" sz="quarter" idx="11"/>
            <p:extLst>
              <p:ext uri="{D42A27DB-BD31-4B8C-83A1-F6EECF244321}">
                <p14:modId xmlns:p14="http://schemas.microsoft.com/office/powerpoint/2010/main" val="2377779031"/>
              </p:ext>
            </p:extLst>
          </p:nvPr>
        </p:nvGraphicFramePr>
        <p:xfrm>
          <a:off x="641412" y="2525028"/>
          <a:ext cx="10909177" cy="2240280"/>
        </p:xfrm>
        <a:graphic>
          <a:graphicData uri="http://schemas.openxmlformats.org/drawingml/2006/table">
            <a:tbl>
              <a:tblPr firstRow="1" bandRow="1">
                <a:tableStyleId>{5C22544A-7EE6-4342-B048-85BDC9FD1C3A}</a:tableStyleId>
              </a:tblPr>
              <a:tblGrid>
                <a:gridCol w="1239146">
                  <a:extLst>
                    <a:ext uri="{9D8B030D-6E8A-4147-A177-3AD203B41FA5}">
                      <a16:colId xmlns:a16="http://schemas.microsoft.com/office/drawing/2014/main" val="1388452829"/>
                    </a:ext>
                  </a:extLst>
                </a:gridCol>
                <a:gridCol w="4979765">
                  <a:extLst>
                    <a:ext uri="{9D8B030D-6E8A-4147-A177-3AD203B41FA5}">
                      <a16:colId xmlns:a16="http://schemas.microsoft.com/office/drawing/2014/main" val="1222390389"/>
                    </a:ext>
                  </a:extLst>
                </a:gridCol>
                <a:gridCol w="730922">
                  <a:extLst>
                    <a:ext uri="{9D8B030D-6E8A-4147-A177-3AD203B41FA5}">
                      <a16:colId xmlns:a16="http://schemas.microsoft.com/office/drawing/2014/main" val="2871271969"/>
                    </a:ext>
                  </a:extLst>
                </a:gridCol>
                <a:gridCol w="1113158">
                  <a:extLst>
                    <a:ext uri="{9D8B030D-6E8A-4147-A177-3AD203B41FA5}">
                      <a16:colId xmlns:a16="http://schemas.microsoft.com/office/drawing/2014/main" val="1330323667"/>
                    </a:ext>
                  </a:extLst>
                </a:gridCol>
                <a:gridCol w="732895">
                  <a:extLst>
                    <a:ext uri="{9D8B030D-6E8A-4147-A177-3AD203B41FA5}">
                      <a16:colId xmlns:a16="http://schemas.microsoft.com/office/drawing/2014/main" val="14501199"/>
                    </a:ext>
                  </a:extLst>
                </a:gridCol>
                <a:gridCol w="1196109">
                  <a:extLst>
                    <a:ext uri="{9D8B030D-6E8A-4147-A177-3AD203B41FA5}">
                      <a16:colId xmlns:a16="http://schemas.microsoft.com/office/drawing/2014/main" val="1466413888"/>
                    </a:ext>
                  </a:extLst>
                </a:gridCol>
                <a:gridCol w="917182">
                  <a:extLst>
                    <a:ext uri="{9D8B030D-6E8A-4147-A177-3AD203B41FA5}">
                      <a16:colId xmlns:a16="http://schemas.microsoft.com/office/drawing/2014/main" val="1347569312"/>
                    </a:ext>
                  </a:extLst>
                </a:gridCol>
              </a:tblGrid>
              <a:tr h="414238">
                <a:tc>
                  <a:txBody>
                    <a:bodyPr/>
                    <a:lstStyle/>
                    <a:p>
                      <a:pPr algn="ctr"/>
                      <a:r>
                        <a:rPr lang="en-US" sz="1800" dirty="0"/>
                        <a:t>Question number</a:t>
                      </a:r>
                    </a:p>
                  </a:txBody>
                  <a:tcPr anchor="ctr"/>
                </a:tc>
                <a:tc>
                  <a:txBody>
                    <a:bodyPr/>
                    <a:lstStyle/>
                    <a:p>
                      <a:pPr algn="ctr"/>
                      <a:r>
                        <a:rPr lang="en-US" sz="1800" dirty="0"/>
                        <a:t>Item</a:t>
                      </a:r>
                    </a:p>
                  </a:txBody>
                  <a:tcPr anchor="ctr"/>
                </a:tc>
                <a:tc gridSpan="5">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dirty="0">
                          <a:solidFill>
                            <a:schemeClr val="bg1"/>
                          </a:solidFill>
                          <a:latin typeface="Arial" panose="020B0604020202020204" pitchFamily="34" charset="0"/>
                          <a:cs typeface="Arial" panose="020B0604020202020204" pitchFamily="34" charset="0"/>
                        </a:rPr>
                        <a:t>Response options</a:t>
                      </a:r>
                    </a:p>
                  </a:txBody>
                  <a:tcPr anchor="ctr"/>
                </a:tc>
                <a:tc hMerge="1">
                  <a:txBody>
                    <a:bodyPr/>
                    <a:lstStyle/>
                    <a:p>
                      <a:endParaRPr dirty="0"/>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endParaRPr dirty="0"/>
                    </a:p>
                  </a:txBody>
                  <a:tcPr anchor="ctr"/>
                </a:tc>
                <a:extLst>
                  <a:ext uri="{0D108BD9-81ED-4DB2-BD59-A6C34878D82A}">
                    <a16:rowId xmlns:a16="http://schemas.microsoft.com/office/drawing/2014/main" val="173163855"/>
                  </a:ext>
                </a:extLst>
              </a:tr>
              <a:tr h="675603">
                <a:tc>
                  <a:txBody>
                    <a:bodyPr/>
                    <a:lstStyle/>
                    <a:p>
                      <a:pPr marL="0" indent="0" defTabSz="457200">
                        <a:spcAft>
                          <a:spcPts val="600"/>
                        </a:spcAft>
                        <a:buFont typeface="Arial" panose="020B0604020202020204" pitchFamily="34" charset="0"/>
                        <a:buNone/>
                      </a:pPr>
                      <a:r>
                        <a:rPr lang="en-US" sz="1800" dirty="0">
                          <a:solidFill>
                            <a:srgbClr val="10335A"/>
                          </a:solidFill>
                          <a:latin typeface="Arial"/>
                          <a:cs typeface="Arial"/>
                        </a:rPr>
                        <a:t>11a</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talk with your parent, guardian, or caregiver about things going on in your life?</a:t>
                      </a:r>
                      <a:endParaRPr lang="en-US" sz="1800" dirty="0">
                        <a:solidFill>
                          <a:srgbClr val="10335A"/>
                        </a:solidFill>
                        <a:latin typeface="+mj-lt"/>
                        <a:cs typeface="Aria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1391567403"/>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11b</a:t>
                      </a:r>
                    </a:p>
                  </a:txBody>
                  <a:tcPr anchor="ctr"/>
                </a:tc>
                <a:tc>
                  <a:txBody>
                    <a:bodyPr/>
                    <a:lstStyle/>
                    <a:p>
                      <a:r>
                        <a:rPr lang="en-US" dirty="0"/>
                        <a:t>talk with your parent, guardian, or caregiver about sex?</a:t>
                      </a:r>
                      <a:endParaRPr lang="en-US" sz="18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4034925166"/>
                  </a:ext>
                </a:extLst>
              </a:tr>
            </a:tbl>
          </a:graphicData>
        </a:graphic>
      </p:graphicFrame>
      <p:sp>
        <p:nvSpPr>
          <p:cNvPr id="4" name="Text Placeholder 2">
            <a:extLst>
              <a:ext uri="{FF2B5EF4-FFF2-40B4-BE49-F238E27FC236}">
                <a16:creationId xmlns:a16="http://schemas.microsoft.com/office/drawing/2014/main" id="{43DAF017-9026-0D00-0365-D19F10CDFE01}"/>
              </a:ext>
            </a:extLst>
          </p:cNvPr>
          <p:cNvSpPr txBox="1">
            <a:spLocks/>
          </p:cNvSpPr>
          <p:nvPr/>
        </p:nvSpPr>
        <p:spPr>
          <a:xfrm>
            <a:off x="641412" y="971550"/>
            <a:ext cx="10598088" cy="1600200"/>
          </a:xfrm>
          <a:prstGeom prst="rect">
            <a:avLst/>
          </a:prstGeom>
          <a:ln>
            <a:noFill/>
          </a:ln>
        </p:spPr>
        <p:txBody>
          <a:bodyPr vert="horz" lIns="91440" tIns="45720" rIns="91440" bIns="45720" rtlCol="0">
            <a:normAutofit fontScale="85000" lnSpcReduction="20000"/>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spcAft>
                <a:spcPts val="300"/>
              </a:spcAft>
              <a:buClr>
                <a:schemeClr val="accent1">
                  <a:lumMod val="75000"/>
                </a:schemeClr>
              </a:buClr>
            </a:pPr>
            <a:r>
              <a:rPr lang="en-US" b="0" dirty="0">
                <a:latin typeface="+mj-lt"/>
              </a:rPr>
              <a:t>Question stem/instructions:</a:t>
            </a:r>
            <a:endParaRPr lang="en-US" dirty="0">
              <a:latin typeface="+mj-lt"/>
            </a:endParaRPr>
          </a:p>
          <a:p>
            <a:pPr marL="457200" lvl="2" indent="0">
              <a:spcAft>
                <a:spcPts val="300"/>
              </a:spcAft>
              <a:buNone/>
              <a:defRPr/>
            </a:pPr>
            <a:r>
              <a:rPr lang="en-US" sz="2400" b="1" dirty="0">
                <a:solidFill>
                  <a:schemeClr val="tx1"/>
                </a:solidFill>
              </a:rPr>
              <a:t>Even if your program didn’t cover this topic would you say that being in the program made you more likely, about the same, or less likely to…</a:t>
            </a:r>
            <a:r>
              <a:rPr lang="en-US" sz="2400" i="1" dirty="0">
                <a:solidFill>
                  <a:schemeClr val="tx1"/>
                </a:solidFill>
              </a:rPr>
              <a:t> (Note: If the program has not affected your likelihood to do the following, choose “About the same”.)</a:t>
            </a:r>
            <a:endParaRPr lang="en-US" sz="2200" b="1" dirty="0">
              <a:solidFill>
                <a:schemeClr val="tx1"/>
              </a:solidFill>
              <a:latin typeface="Arial" panose="020B0604020202020204" pitchFamily="34" charset="0"/>
              <a:cs typeface="Arial" panose="020B0604020202020204" pitchFamily="34" charset="0"/>
            </a:endParaRPr>
          </a:p>
          <a:p>
            <a:pPr marL="228600" lvl="1" indent="0">
              <a:buFont typeface="Arial"/>
              <a:buNone/>
              <a:defRPr/>
            </a:pPr>
            <a:r>
              <a:rPr lang="en-US" sz="2400" dirty="0">
                <a:solidFill>
                  <a:schemeClr val="tx1"/>
                </a:solidFill>
                <a:latin typeface="Arial" panose="020B0604020202020204" pitchFamily="34" charset="0"/>
                <a:cs typeface="Arial" panose="020B0604020202020204" pitchFamily="34" charset="0"/>
              </a:rPr>
              <a:t>	</a:t>
            </a:r>
            <a:r>
              <a:rPr lang="en-US" sz="2200" b="0" dirty="0">
                <a:solidFill>
                  <a:schemeClr val="tx1"/>
                </a:solidFill>
                <a:latin typeface="Arial" panose="020B0604020202020204" pitchFamily="34" charset="0"/>
                <a:cs typeface="Arial" panose="020B0604020202020204" pitchFamily="34" charset="0"/>
              </a:rPr>
              <a:t>MARK ONLY ONE ANSWER PER ROW</a:t>
            </a:r>
          </a:p>
        </p:txBody>
      </p:sp>
    </p:spTree>
    <p:extLst>
      <p:ext uri="{BB962C8B-B14F-4D97-AF65-F5344CB8AC3E}">
        <p14:creationId xmlns:p14="http://schemas.microsoft.com/office/powerpoint/2010/main" val="36827903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92111-051F-7D7D-B76C-CB1883DF7537}"/>
              </a:ext>
            </a:extLst>
          </p:cNvPr>
          <p:cNvSpPr>
            <a:spLocks noGrp="1"/>
          </p:cNvSpPr>
          <p:nvPr>
            <p:ph type="title"/>
          </p:nvPr>
        </p:nvSpPr>
        <p:spPr>
          <a:xfrm>
            <a:off x="309493" y="-30157"/>
            <a:ext cx="11566416" cy="1020757"/>
          </a:xfrm>
        </p:spPr>
        <p:txBody>
          <a:bodyPr>
            <a:normAutofit/>
          </a:bodyPr>
          <a:lstStyle/>
          <a:p>
            <a:r>
              <a:rPr lang="en-US" sz="2800" dirty="0">
                <a:latin typeface="Arial Black" panose="020B0A04020102020204" pitchFamily="34" charset="0"/>
                <a:cs typeface="Arial" panose="020B0604020202020204" pitchFamily="34" charset="0"/>
              </a:rPr>
              <a:t>Exit Survey Question 12</a:t>
            </a:r>
            <a:endParaRPr lang="en-US" dirty="0"/>
          </a:p>
        </p:txBody>
      </p:sp>
      <p:graphicFrame>
        <p:nvGraphicFramePr>
          <p:cNvPr id="5" name="Table 5">
            <a:extLst>
              <a:ext uri="{FF2B5EF4-FFF2-40B4-BE49-F238E27FC236}">
                <a16:creationId xmlns:a16="http://schemas.microsoft.com/office/drawing/2014/main" id="{8CE56703-2A74-179C-D450-3105D200DEE4}"/>
              </a:ext>
            </a:extLst>
          </p:cNvPr>
          <p:cNvGraphicFramePr>
            <a:graphicFrameLocks noGrp="1"/>
          </p:cNvGraphicFramePr>
          <p:nvPr>
            <p:ph type="tbl" sz="quarter" idx="11"/>
            <p:extLst>
              <p:ext uri="{D42A27DB-BD31-4B8C-83A1-F6EECF244321}">
                <p14:modId xmlns:p14="http://schemas.microsoft.com/office/powerpoint/2010/main" val="181996486"/>
              </p:ext>
            </p:extLst>
          </p:nvPr>
        </p:nvGraphicFramePr>
        <p:xfrm>
          <a:off x="641412" y="2611293"/>
          <a:ext cx="10909177" cy="3771900"/>
        </p:xfrm>
        <a:graphic>
          <a:graphicData uri="http://schemas.openxmlformats.org/drawingml/2006/table">
            <a:tbl>
              <a:tblPr firstRow="1" bandRow="1">
                <a:tableStyleId>{5C22544A-7EE6-4342-B048-85BDC9FD1C3A}</a:tableStyleId>
              </a:tblPr>
              <a:tblGrid>
                <a:gridCol w="1239146">
                  <a:extLst>
                    <a:ext uri="{9D8B030D-6E8A-4147-A177-3AD203B41FA5}">
                      <a16:colId xmlns:a16="http://schemas.microsoft.com/office/drawing/2014/main" val="1388452829"/>
                    </a:ext>
                  </a:extLst>
                </a:gridCol>
                <a:gridCol w="4979765">
                  <a:extLst>
                    <a:ext uri="{9D8B030D-6E8A-4147-A177-3AD203B41FA5}">
                      <a16:colId xmlns:a16="http://schemas.microsoft.com/office/drawing/2014/main" val="1222390389"/>
                    </a:ext>
                  </a:extLst>
                </a:gridCol>
                <a:gridCol w="730922">
                  <a:extLst>
                    <a:ext uri="{9D8B030D-6E8A-4147-A177-3AD203B41FA5}">
                      <a16:colId xmlns:a16="http://schemas.microsoft.com/office/drawing/2014/main" val="2871271969"/>
                    </a:ext>
                  </a:extLst>
                </a:gridCol>
                <a:gridCol w="1113158">
                  <a:extLst>
                    <a:ext uri="{9D8B030D-6E8A-4147-A177-3AD203B41FA5}">
                      <a16:colId xmlns:a16="http://schemas.microsoft.com/office/drawing/2014/main" val="1330323667"/>
                    </a:ext>
                  </a:extLst>
                </a:gridCol>
                <a:gridCol w="732895">
                  <a:extLst>
                    <a:ext uri="{9D8B030D-6E8A-4147-A177-3AD203B41FA5}">
                      <a16:colId xmlns:a16="http://schemas.microsoft.com/office/drawing/2014/main" val="14501199"/>
                    </a:ext>
                  </a:extLst>
                </a:gridCol>
                <a:gridCol w="1196109">
                  <a:extLst>
                    <a:ext uri="{9D8B030D-6E8A-4147-A177-3AD203B41FA5}">
                      <a16:colId xmlns:a16="http://schemas.microsoft.com/office/drawing/2014/main" val="1466413888"/>
                    </a:ext>
                  </a:extLst>
                </a:gridCol>
                <a:gridCol w="917182">
                  <a:extLst>
                    <a:ext uri="{9D8B030D-6E8A-4147-A177-3AD203B41FA5}">
                      <a16:colId xmlns:a16="http://schemas.microsoft.com/office/drawing/2014/main" val="1347569312"/>
                    </a:ext>
                  </a:extLst>
                </a:gridCol>
              </a:tblGrid>
              <a:tr h="414238">
                <a:tc>
                  <a:txBody>
                    <a:bodyPr/>
                    <a:lstStyle/>
                    <a:p>
                      <a:pPr algn="ctr"/>
                      <a:r>
                        <a:rPr lang="en-US" sz="1800" dirty="0"/>
                        <a:t>Question number</a:t>
                      </a:r>
                    </a:p>
                  </a:txBody>
                  <a:tcPr anchor="ctr"/>
                </a:tc>
                <a:tc>
                  <a:txBody>
                    <a:bodyPr/>
                    <a:lstStyle/>
                    <a:p>
                      <a:pPr algn="ctr"/>
                      <a:r>
                        <a:rPr lang="en-US" sz="1800" dirty="0"/>
                        <a:t>Item</a:t>
                      </a:r>
                    </a:p>
                  </a:txBody>
                  <a:tcPr anchor="ctr"/>
                </a:tc>
                <a:tc gridSpan="5">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dirty="0">
                          <a:solidFill>
                            <a:schemeClr val="bg1"/>
                          </a:solidFill>
                          <a:latin typeface="Arial" panose="020B0604020202020204" pitchFamily="34" charset="0"/>
                          <a:cs typeface="Arial" panose="020B0604020202020204" pitchFamily="34" charset="0"/>
                        </a:rPr>
                        <a:t>Response options</a:t>
                      </a:r>
                    </a:p>
                  </a:txBody>
                  <a:tcPr anchor="ctr"/>
                </a:tc>
                <a:tc hMerge="1">
                  <a:txBody>
                    <a:bodyPr/>
                    <a:lstStyle/>
                    <a:p>
                      <a:endParaRPr dirty="0"/>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endParaRPr dirty="0"/>
                    </a:p>
                  </a:txBody>
                  <a:tcPr anchor="ctr"/>
                </a:tc>
                <a:extLst>
                  <a:ext uri="{0D108BD9-81ED-4DB2-BD59-A6C34878D82A}">
                    <a16:rowId xmlns:a16="http://schemas.microsoft.com/office/drawing/2014/main" val="173163855"/>
                  </a:ext>
                </a:extLst>
              </a:tr>
              <a:tr h="675603">
                <a:tc>
                  <a:txBody>
                    <a:bodyPr/>
                    <a:lstStyle/>
                    <a:p>
                      <a:pPr marL="0" indent="0" defTabSz="457200">
                        <a:spcAft>
                          <a:spcPts val="600"/>
                        </a:spcAft>
                        <a:buFont typeface="Arial" panose="020B0604020202020204" pitchFamily="34" charset="0"/>
                        <a:buNone/>
                      </a:pPr>
                      <a:r>
                        <a:rPr lang="en-US" sz="1800" dirty="0">
                          <a:solidFill>
                            <a:srgbClr val="10335A"/>
                          </a:solidFill>
                          <a:latin typeface="Arial"/>
                          <a:cs typeface="Arial"/>
                        </a:rPr>
                        <a:t>12a</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I understand what makes a relationship healthy.</a:t>
                      </a:r>
                      <a:endParaRPr lang="en-US" sz="1800" dirty="0">
                        <a:solidFill>
                          <a:srgbClr val="10335A"/>
                        </a:solidFill>
                        <a:latin typeface="+mj-lt"/>
                        <a:cs typeface="Aria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1391567403"/>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12b</a:t>
                      </a:r>
                    </a:p>
                  </a:txBody>
                  <a:tcPr anchor="ctr"/>
                </a:tc>
                <a:tc>
                  <a:txBody>
                    <a:bodyPr/>
                    <a:lstStyle/>
                    <a:p>
                      <a:r>
                        <a:rPr lang="en-US" sz="1800" dirty="0"/>
                        <a:t>I would be able to resist or say no to someone if they pressured me to participate in sexual acts, such as kissing, touching private parts, or sex.</a:t>
                      </a:r>
                      <a:endParaRPr lang="en-US" sz="18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4034925166"/>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12c</a:t>
                      </a:r>
                    </a:p>
                  </a:txBody>
                  <a:tcPr anchor="ctr"/>
                </a:tc>
                <a:tc>
                  <a:txBody>
                    <a:bodyPr/>
                    <a:lstStyle/>
                    <a:p>
                      <a:r>
                        <a:rPr lang="en-US" sz="1800" dirty="0"/>
                        <a:t>I would talk to a trusted person/adult (for example, a family member, teacher, counselor, coach, etc.) if someone makes me uncomfortable, hurts me, or pressures me do things I don’t want to do.</a:t>
                      </a:r>
                      <a:endParaRPr lang="en-US" sz="1800" b="0" strike="sngStrike" dirty="0">
                        <a:solidFill>
                          <a:srgbClr val="10335A"/>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more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About the same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less likely</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Much less likely</a:t>
                      </a:r>
                    </a:p>
                  </a:txBody>
                  <a:tcPr marL="68580" marR="68580" marT="34290" marB="34290" anchor="ctr"/>
                </a:tc>
                <a:extLst>
                  <a:ext uri="{0D108BD9-81ED-4DB2-BD59-A6C34878D82A}">
                    <a16:rowId xmlns:a16="http://schemas.microsoft.com/office/drawing/2014/main" val="4245522988"/>
                  </a:ext>
                </a:extLst>
              </a:tr>
            </a:tbl>
          </a:graphicData>
        </a:graphic>
      </p:graphicFrame>
      <p:sp>
        <p:nvSpPr>
          <p:cNvPr id="4" name="Text Placeholder 2">
            <a:extLst>
              <a:ext uri="{FF2B5EF4-FFF2-40B4-BE49-F238E27FC236}">
                <a16:creationId xmlns:a16="http://schemas.microsoft.com/office/drawing/2014/main" id="{43DAF017-9026-0D00-0365-D19F10CDFE01}"/>
              </a:ext>
            </a:extLst>
          </p:cNvPr>
          <p:cNvSpPr txBox="1">
            <a:spLocks/>
          </p:cNvSpPr>
          <p:nvPr/>
        </p:nvSpPr>
        <p:spPr>
          <a:xfrm>
            <a:off x="641412" y="971550"/>
            <a:ext cx="10598088" cy="1600200"/>
          </a:xfrm>
          <a:prstGeom prst="rect">
            <a:avLst/>
          </a:prstGeom>
          <a:ln>
            <a:noFill/>
          </a:ln>
        </p:spPr>
        <p:txBody>
          <a:bodyPr vert="horz" lIns="91440" tIns="45720" rIns="91440" bIns="45720" rtlCol="0">
            <a:normAutofit fontScale="85000" lnSpcReduction="20000"/>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spcAft>
                <a:spcPts val="300"/>
              </a:spcAft>
              <a:buClr>
                <a:schemeClr val="accent1">
                  <a:lumMod val="75000"/>
                </a:schemeClr>
              </a:buClr>
            </a:pPr>
            <a:r>
              <a:rPr lang="en-US" b="0" dirty="0">
                <a:latin typeface="+mj-lt"/>
              </a:rPr>
              <a:t>Question stem/instructions:</a:t>
            </a:r>
            <a:endParaRPr lang="en-US" dirty="0">
              <a:latin typeface="+mj-lt"/>
            </a:endParaRPr>
          </a:p>
          <a:p>
            <a:pPr marL="457200" lvl="2" indent="0">
              <a:spcAft>
                <a:spcPts val="300"/>
              </a:spcAft>
              <a:buNone/>
              <a:defRPr/>
            </a:pPr>
            <a:r>
              <a:rPr lang="en-US" sz="2400" b="1" dirty="0">
                <a:solidFill>
                  <a:schemeClr val="tx1"/>
                </a:solidFill>
              </a:rPr>
              <a:t>Even if your program didn’t cover this topic would you say that being in the program made you more likely, about the same, or less likely to…</a:t>
            </a:r>
            <a:r>
              <a:rPr lang="en-US" sz="2400" i="1" dirty="0">
                <a:solidFill>
                  <a:schemeClr val="tx1"/>
                </a:solidFill>
              </a:rPr>
              <a:t> (Note: If the program has not affected your likelihood to do the following, choose “About the same”.)</a:t>
            </a:r>
            <a:endParaRPr lang="en-US" sz="2200" b="1" dirty="0">
              <a:solidFill>
                <a:schemeClr val="tx1"/>
              </a:solidFill>
              <a:latin typeface="Arial" panose="020B0604020202020204" pitchFamily="34" charset="0"/>
              <a:cs typeface="Arial" panose="020B0604020202020204" pitchFamily="34" charset="0"/>
            </a:endParaRPr>
          </a:p>
          <a:p>
            <a:pPr marL="228600" lvl="1" indent="0">
              <a:buFont typeface="Arial"/>
              <a:buNone/>
              <a:defRPr/>
            </a:pPr>
            <a:r>
              <a:rPr lang="en-US" sz="2400" dirty="0">
                <a:solidFill>
                  <a:schemeClr val="tx1"/>
                </a:solidFill>
                <a:latin typeface="Arial" panose="020B0604020202020204" pitchFamily="34" charset="0"/>
                <a:cs typeface="Arial" panose="020B0604020202020204" pitchFamily="34" charset="0"/>
              </a:rPr>
              <a:t>	</a:t>
            </a:r>
            <a:r>
              <a:rPr lang="en-US" sz="2200" b="0" dirty="0">
                <a:solidFill>
                  <a:schemeClr val="tx1"/>
                </a:solidFill>
                <a:latin typeface="Arial" panose="020B0604020202020204" pitchFamily="34" charset="0"/>
                <a:cs typeface="Arial" panose="020B0604020202020204" pitchFamily="34" charset="0"/>
              </a:rPr>
              <a:t>MARK ONLY ONE ANSWER PER ROW</a:t>
            </a:r>
          </a:p>
        </p:txBody>
      </p:sp>
    </p:spTree>
    <p:extLst>
      <p:ext uri="{BB962C8B-B14F-4D97-AF65-F5344CB8AC3E}">
        <p14:creationId xmlns:p14="http://schemas.microsoft.com/office/powerpoint/2010/main" val="35413867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8C2E-FB29-4215-29DD-EB15421E5838}"/>
              </a:ext>
            </a:extLst>
          </p:cNvPr>
          <p:cNvSpPr>
            <a:spLocks noGrp="1"/>
          </p:cNvSpPr>
          <p:nvPr>
            <p:ph type="title"/>
          </p:nvPr>
        </p:nvSpPr>
        <p:spPr/>
        <p:txBody>
          <a:bodyPr>
            <a:normAutofit/>
          </a:bodyPr>
          <a:lstStyle/>
          <a:p>
            <a:r>
              <a:rPr lang="en-US" dirty="0"/>
              <a:t>Exit Survey Question 13 </a:t>
            </a:r>
          </a:p>
        </p:txBody>
      </p:sp>
      <p:sp>
        <p:nvSpPr>
          <p:cNvPr id="3" name="Text Placeholder 2">
            <a:extLst>
              <a:ext uri="{FF2B5EF4-FFF2-40B4-BE49-F238E27FC236}">
                <a16:creationId xmlns:a16="http://schemas.microsoft.com/office/drawing/2014/main" id="{6FD76F6B-9E6C-94C4-01F1-3D8C04600FF4}"/>
              </a:ext>
            </a:extLst>
          </p:cNvPr>
          <p:cNvSpPr>
            <a:spLocks noGrp="1"/>
          </p:cNvSpPr>
          <p:nvPr>
            <p:ph type="body" sz="quarter" idx="11"/>
          </p:nvPr>
        </p:nvSpPr>
        <p:spPr>
          <a:xfrm>
            <a:off x="1526877" y="1254423"/>
            <a:ext cx="9359660" cy="4808220"/>
          </a:xfrm>
        </p:spPr>
        <p:txBody>
          <a:bodyPr>
            <a:noAutofit/>
          </a:bodyPr>
          <a:lstStyle/>
          <a:p>
            <a:pPr marL="288925" indent="-288925">
              <a:buClr>
                <a:schemeClr val="accent1">
                  <a:lumMod val="75000"/>
                </a:schemeClr>
              </a:buClr>
            </a:pPr>
            <a:r>
              <a:rPr lang="en-US" sz="2200" b="0" dirty="0">
                <a:latin typeface="+mj-lt"/>
              </a:rPr>
              <a:t>Question/instructions:</a:t>
            </a:r>
            <a:endParaRPr lang="en-US" sz="2200" dirty="0">
              <a:latin typeface="+mj-lt"/>
            </a:endParaRPr>
          </a:p>
          <a:p>
            <a:pPr marL="457200" lvl="2" indent="0">
              <a:spcAft>
                <a:spcPts val="600"/>
              </a:spcAft>
              <a:buNone/>
              <a:defRPr/>
            </a:pPr>
            <a:r>
              <a:rPr lang="en-US" sz="2200" b="1" dirty="0">
                <a:solidFill>
                  <a:schemeClr val="tx1"/>
                </a:solidFill>
                <a:latin typeface="Arial" panose="020B0604020202020204" pitchFamily="34" charset="0"/>
                <a:cs typeface="Arial" panose="020B0604020202020204" pitchFamily="34" charset="0"/>
              </a:rPr>
              <a:t>As a result of being in the program, are you planning to abstain from sexual intercourse (choose to not have sexual intercourse)</a:t>
            </a:r>
            <a:r>
              <a:rPr lang="en-US" sz="2200" b="1" dirty="0">
                <a:solidFill>
                  <a:schemeClr val="tx1"/>
                </a:solidFill>
              </a:rPr>
              <a:t> for at least the next 3 months</a:t>
            </a:r>
            <a:r>
              <a:rPr lang="en-US" sz="2200" b="1" dirty="0">
                <a:solidFill>
                  <a:schemeClr val="tx1"/>
                </a:solidFill>
                <a:latin typeface="Arial" panose="020B0604020202020204" pitchFamily="34" charset="0"/>
                <a:cs typeface="Arial" panose="020B0604020202020204" pitchFamily="34" charset="0"/>
              </a:rPr>
              <a:t>?</a:t>
            </a:r>
            <a:endParaRPr lang="en-US" sz="2200" b="1" i="1" dirty="0">
              <a:solidFill>
                <a:schemeClr val="tx1"/>
              </a:solidFill>
              <a:latin typeface="Arial" panose="020B0604020202020204" pitchFamily="34" charset="0"/>
              <a:cs typeface="Arial" panose="020B0604020202020204" pitchFamily="34" charset="0"/>
            </a:endParaRPr>
          </a:p>
          <a:p>
            <a:pPr marL="342900" indent="-342900">
              <a:spcBef>
                <a:spcPts val="1200"/>
              </a:spcBef>
              <a:spcAft>
                <a:spcPts val="600"/>
              </a:spcAft>
              <a:buFont typeface="Arial" panose="020B0604020202020204" pitchFamily="34" charset="0"/>
              <a:buChar char="•"/>
              <a:defRPr/>
            </a:pPr>
            <a:r>
              <a:rPr lang="en-US" sz="2200" b="0" dirty="0">
                <a:latin typeface="+mj-lt"/>
              </a:rPr>
              <a:t>Response options:</a:t>
            </a:r>
            <a:endParaRPr kumimoji="0" lang="en-US" sz="2200" b="1" i="1" u="none" strike="noStrike" kern="1200" cap="none" spc="0" normalizeH="0" baseline="0" noProof="0" dirty="0">
              <a:ln>
                <a:noFill/>
              </a:ln>
              <a:effectLst/>
              <a:uLnTx/>
              <a:uFillTx/>
              <a:latin typeface="Arial" panose="020B0604020202020204" pitchFamily="34" charset="0"/>
              <a:ea typeface="Arial" charset="0"/>
              <a:cs typeface="Arial" panose="020B0604020202020204" pitchFamily="34" charset="0"/>
            </a:endParaRPr>
          </a:p>
          <a:p>
            <a:pPr marL="800100" lvl="1" indent="-342900">
              <a:spcAft>
                <a:spcPts val="600"/>
              </a:spcAft>
              <a:buFont typeface="Courier New" panose="02070309020205020404" pitchFamily="49" charset="0"/>
              <a:buChar char="o"/>
              <a:defRPr/>
            </a:pPr>
            <a:r>
              <a:rPr lang="en-US" sz="2200" b="1" dirty="0">
                <a:solidFill>
                  <a:schemeClr val="tx1"/>
                </a:solidFill>
                <a:latin typeface="Arial" panose="020B0604020202020204" pitchFamily="34" charset="0"/>
                <a:cs typeface="Arial" panose="020B0604020202020204" pitchFamily="34" charset="0"/>
              </a:rPr>
              <a:t>Yes 				GO TO QUESTION 14  </a:t>
            </a:r>
          </a:p>
          <a:p>
            <a:pPr marL="800100" lvl="1" indent="-342900">
              <a:spcAft>
                <a:spcPts val="600"/>
              </a:spcAft>
              <a:buFont typeface="Courier New" panose="02070309020205020404" pitchFamily="49" charset="0"/>
              <a:buChar char="o"/>
              <a:defRPr/>
            </a:pPr>
            <a:r>
              <a:rPr lang="en-US" sz="2200" b="1" dirty="0">
                <a:solidFill>
                  <a:schemeClr val="tx1"/>
                </a:solidFill>
                <a:latin typeface="Arial" panose="020B0604020202020204" pitchFamily="34" charset="0"/>
                <a:cs typeface="Arial" panose="020B0604020202020204" pitchFamily="34" charset="0"/>
              </a:rPr>
              <a:t>No      			GO TO QUESTION 15, NEXT PAGE    </a:t>
            </a:r>
          </a:p>
          <a:p>
            <a:pPr marL="800100" lvl="1" indent="-342900">
              <a:spcAft>
                <a:spcPts val="600"/>
              </a:spcAft>
              <a:buFont typeface="Courier New" panose="02070309020205020404" pitchFamily="49" charset="0"/>
              <a:buChar char="o"/>
              <a:defRPr/>
            </a:pPr>
            <a:r>
              <a:rPr lang="en-US" sz="2200" b="1" dirty="0">
                <a:solidFill>
                  <a:schemeClr val="tx1"/>
                </a:solidFill>
                <a:latin typeface="Arial" panose="020B0604020202020204" pitchFamily="34" charset="0"/>
                <a:cs typeface="Arial" panose="020B0604020202020204" pitchFamily="34" charset="0"/>
              </a:rPr>
              <a:t>Not sure		GO TO QUESTION 15, NEXT PAGE</a:t>
            </a:r>
          </a:p>
          <a:p>
            <a:pPr marL="800100" lvl="1" indent="-342900">
              <a:spcAft>
                <a:spcPts val="300"/>
              </a:spcAft>
              <a:buFont typeface="Arial" panose="020B0604020202020204" pitchFamily="34" charset="0"/>
              <a:buChar char="•"/>
              <a:defRPr/>
            </a:pPr>
            <a:endParaRPr lang="en-US" sz="2200" dirty="0"/>
          </a:p>
        </p:txBody>
      </p:sp>
    </p:spTree>
    <p:extLst>
      <p:ext uri="{BB962C8B-B14F-4D97-AF65-F5344CB8AC3E}">
        <p14:creationId xmlns:p14="http://schemas.microsoft.com/office/powerpoint/2010/main" val="17684081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92111-051F-7D7D-B76C-CB1883DF7537}"/>
              </a:ext>
            </a:extLst>
          </p:cNvPr>
          <p:cNvSpPr>
            <a:spLocks noGrp="1"/>
          </p:cNvSpPr>
          <p:nvPr>
            <p:ph type="title"/>
          </p:nvPr>
        </p:nvSpPr>
        <p:spPr>
          <a:xfrm>
            <a:off x="309493" y="-30157"/>
            <a:ext cx="11566416" cy="1020757"/>
          </a:xfrm>
        </p:spPr>
        <p:txBody>
          <a:bodyPr>
            <a:normAutofit/>
          </a:bodyPr>
          <a:lstStyle/>
          <a:p>
            <a:r>
              <a:rPr lang="en-US" sz="2800" dirty="0">
                <a:latin typeface="Arial Black" panose="020B0A04020102020204" pitchFamily="34" charset="0"/>
                <a:cs typeface="Arial" panose="020B0604020202020204" pitchFamily="34" charset="0"/>
              </a:rPr>
              <a:t>Exit Survey Question 14</a:t>
            </a:r>
            <a:endParaRPr lang="en-US" dirty="0"/>
          </a:p>
        </p:txBody>
      </p:sp>
      <p:graphicFrame>
        <p:nvGraphicFramePr>
          <p:cNvPr id="5" name="Table 5">
            <a:extLst>
              <a:ext uri="{FF2B5EF4-FFF2-40B4-BE49-F238E27FC236}">
                <a16:creationId xmlns:a16="http://schemas.microsoft.com/office/drawing/2014/main" id="{8CE56703-2A74-179C-D450-3105D200DEE4}"/>
              </a:ext>
            </a:extLst>
          </p:cNvPr>
          <p:cNvGraphicFramePr>
            <a:graphicFrameLocks noGrp="1"/>
          </p:cNvGraphicFramePr>
          <p:nvPr>
            <p:ph type="tbl" sz="quarter" idx="11"/>
            <p:extLst>
              <p:ext uri="{D42A27DB-BD31-4B8C-83A1-F6EECF244321}">
                <p14:modId xmlns:p14="http://schemas.microsoft.com/office/powerpoint/2010/main" val="3162544093"/>
              </p:ext>
            </p:extLst>
          </p:nvPr>
        </p:nvGraphicFramePr>
        <p:xfrm>
          <a:off x="641412" y="2542281"/>
          <a:ext cx="10909178" cy="3832749"/>
        </p:xfrm>
        <a:graphic>
          <a:graphicData uri="http://schemas.openxmlformats.org/drawingml/2006/table">
            <a:tbl>
              <a:tblPr firstRow="1" bandRow="1">
                <a:tableStyleId>{5C22544A-7EE6-4342-B048-85BDC9FD1C3A}</a:tableStyleId>
              </a:tblPr>
              <a:tblGrid>
                <a:gridCol w="1239146">
                  <a:extLst>
                    <a:ext uri="{9D8B030D-6E8A-4147-A177-3AD203B41FA5}">
                      <a16:colId xmlns:a16="http://schemas.microsoft.com/office/drawing/2014/main" val="1388452829"/>
                    </a:ext>
                  </a:extLst>
                </a:gridCol>
                <a:gridCol w="5141344">
                  <a:extLst>
                    <a:ext uri="{9D8B030D-6E8A-4147-A177-3AD203B41FA5}">
                      <a16:colId xmlns:a16="http://schemas.microsoft.com/office/drawing/2014/main" val="1222390389"/>
                    </a:ext>
                  </a:extLst>
                </a:gridCol>
                <a:gridCol w="1138687">
                  <a:extLst>
                    <a:ext uri="{9D8B030D-6E8A-4147-A177-3AD203B41FA5}">
                      <a16:colId xmlns:a16="http://schemas.microsoft.com/office/drawing/2014/main" val="2871271969"/>
                    </a:ext>
                  </a:extLst>
                </a:gridCol>
                <a:gridCol w="1069675">
                  <a:extLst>
                    <a:ext uri="{9D8B030D-6E8A-4147-A177-3AD203B41FA5}">
                      <a16:colId xmlns:a16="http://schemas.microsoft.com/office/drawing/2014/main" val="14501199"/>
                    </a:ext>
                  </a:extLst>
                </a:gridCol>
                <a:gridCol w="1106203">
                  <a:extLst>
                    <a:ext uri="{9D8B030D-6E8A-4147-A177-3AD203B41FA5}">
                      <a16:colId xmlns:a16="http://schemas.microsoft.com/office/drawing/2014/main" val="1466413888"/>
                    </a:ext>
                  </a:extLst>
                </a:gridCol>
                <a:gridCol w="1214123">
                  <a:extLst>
                    <a:ext uri="{9D8B030D-6E8A-4147-A177-3AD203B41FA5}">
                      <a16:colId xmlns:a16="http://schemas.microsoft.com/office/drawing/2014/main" val="1347569312"/>
                    </a:ext>
                  </a:extLst>
                </a:gridCol>
              </a:tblGrid>
              <a:tr h="414238">
                <a:tc>
                  <a:txBody>
                    <a:bodyPr/>
                    <a:lstStyle/>
                    <a:p>
                      <a:pPr algn="ctr"/>
                      <a:r>
                        <a:rPr lang="en-US" sz="1800" dirty="0"/>
                        <a:t>Question number</a:t>
                      </a:r>
                    </a:p>
                  </a:txBody>
                  <a:tcPr anchor="ctr"/>
                </a:tc>
                <a:tc>
                  <a:txBody>
                    <a:bodyPr/>
                    <a:lstStyle/>
                    <a:p>
                      <a:pPr algn="ctr"/>
                      <a:r>
                        <a:rPr lang="en-US" sz="1800" dirty="0"/>
                        <a:t>Item</a:t>
                      </a:r>
                    </a:p>
                  </a:txBody>
                  <a:tcPr anchor="ctr"/>
                </a:tc>
                <a:tc gridSpan="4">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dirty="0">
                          <a:solidFill>
                            <a:schemeClr val="bg1"/>
                          </a:solidFill>
                          <a:latin typeface="Arial" panose="020B0604020202020204" pitchFamily="34" charset="0"/>
                          <a:cs typeface="Arial" panose="020B0604020202020204" pitchFamily="34" charset="0"/>
                        </a:rPr>
                        <a:t>Response options</a:t>
                      </a: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endParaRPr dirty="0"/>
                    </a:p>
                  </a:txBody>
                  <a:tcPr anchor="ctr"/>
                </a:tc>
                <a:extLst>
                  <a:ext uri="{0D108BD9-81ED-4DB2-BD59-A6C34878D82A}">
                    <a16:rowId xmlns:a16="http://schemas.microsoft.com/office/drawing/2014/main" val="173163855"/>
                  </a:ext>
                </a:extLst>
              </a:tr>
              <a:tr h="675603">
                <a:tc>
                  <a:txBody>
                    <a:bodyPr/>
                    <a:lstStyle/>
                    <a:p>
                      <a:pPr marL="0" indent="0" defTabSz="457200">
                        <a:spcAft>
                          <a:spcPts val="600"/>
                        </a:spcAft>
                        <a:buFont typeface="Arial" panose="020B0604020202020204" pitchFamily="34" charset="0"/>
                        <a:buNone/>
                      </a:pPr>
                      <a:r>
                        <a:rPr lang="en-US" sz="1800" dirty="0">
                          <a:solidFill>
                            <a:srgbClr val="10335A"/>
                          </a:solidFill>
                          <a:latin typeface="Arial"/>
                          <a:cs typeface="Arial"/>
                        </a:rPr>
                        <a:t>14a</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latin typeface="Arial" panose="020B0604020202020204" pitchFamily="34" charset="0"/>
                          <a:cs typeface="Arial" panose="020B0604020202020204" pitchFamily="34" charset="0"/>
                        </a:rPr>
                        <a:t>how it might affect your plans for the future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at all important</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too important</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important</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Very important</a:t>
                      </a:r>
                    </a:p>
                  </a:txBody>
                  <a:tcPr marL="68580" marR="68580" marT="34290" marB="34290" anchor="ctr"/>
                </a:tc>
                <a:extLst>
                  <a:ext uri="{0D108BD9-81ED-4DB2-BD59-A6C34878D82A}">
                    <a16:rowId xmlns:a16="http://schemas.microsoft.com/office/drawing/2014/main" val="1391567403"/>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14b</a:t>
                      </a:r>
                    </a:p>
                  </a:txBody>
                  <a:tcPr anchor="ctr"/>
                </a:tc>
                <a:tc>
                  <a:txBody>
                    <a:bodyPr/>
                    <a:lstStyle/>
                    <a:p>
                      <a:r>
                        <a:rPr lang="en-US" sz="1800" b="0" dirty="0">
                          <a:latin typeface="Arial" panose="020B0604020202020204" pitchFamily="34" charset="0"/>
                          <a:cs typeface="Arial" panose="020B0604020202020204" pitchFamily="34" charset="0"/>
                        </a:rPr>
                        <a:t>the possible emotional and social consequences (for example, feeling sadness or regret, disappointing your parent(s) or guardian(s), and/or negative reactions from your peers)</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at all important</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too important</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important</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Very important</a:t>
                      </a:r>
                    </a:p>
                  </a:txBody>
                  <a:tcPr marL="68580" marR="68580" marT="34290" marB="34290" anchor="ctr"/>
                </a:tc>
                <a:extLst>
                  <a:ext uri="{0D108BD9-81ED-4DB2-BD59-A6C34878D82A}">
                    <a16:rowId xmlns:a16="http://schemas.microsoft.com/office/drawing/2014/main" val="4034925166"/>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14c</a:t>
                      </a:r>
                    </a:p>
                  </a:txBody>
                  <a:tcPr anchor="ctr"/>
                </a:tc>
                <a:tc>
                  <a:txBody>
                    <a:bodyPr/>
                    <a:lstStyle/>
                    <a:p>
                      <a:r>
                        <a:rPr lang="en-US" sz="1800" b="0" dirty="0">
                          <a:latin typeface="Arial" panose="020B0604020202020204" pitchFamily="34" charset="0"/>
                          <a:cs typeface="Arial" panose="020B0604020202020204" pitchFamily="34" charset="0"/>
                        </a:rPr>
                        <a:t>the risk of getting a sexually transmitted infection (STI)</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at all important</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too important</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important</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Very important</a:t>
                      </a:r>
                    </a:p>
                  </a:txBody>
                  <a:tcPr marL="68580" marR="68580" marT="34290" marB="34290" anchor="ctr"/>
                </a:tc>
                <a:extLst>
                  <a:ext uri="{0D108BD9-81ED-4DB2-BD59-A6C34878D82A}">
                    <a16:rowId xmlns:a16="http://schemas.microsoft.com/office/drawing/2014/main" val="4245522988"/>
                  </a:ext>
                </a:extLst>
              </a:tr>
              <a:tr h="6756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14d</a:t>
                      </a:r>
                    </a:p>
                  </a:txBody>
                  <a:tcPr anchor="ctr"/>
                </a:tc>
                <a:tc>
                  <a:txBody>
                    <a:bodyPr/>
                    <a:lstStyle/>
                    <a:p>
                      <a:r>
                        <a:rPr lang="en-US" sz="1800" b="0" dirty="0">
                          <a:latin typeface="Arial" panose="020B0604020202020204" pitchFamily="34" charset="0"/>
                          <a:cs typeface="Arial" panose="020B0604020202020204" pitchFamily="34" charset="0"/>
                        </a:rPr>
                        <a:t>the risk of getting pregnant or getting someone pregnant.</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at all important</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Not too important</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Somewhat important</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Arial" panose="020B0604020202020204" pitchFamily="34" charset="0"/>
                          <a:cs typeface="Arial" panose="020B0604020202020204" pitchFamily="34" charset="0"/>
                        </a:rPr>
                        <a:t>Very important</a:t>
                      </a:r>
                    </a:p>
                  </a:txBody>
                  <a:tcPr marL="68580" marR="68580" marT="34290" marB="34290" anchor="ctr"/>
                </a:tc>
                <a:extLst>
                  <a:ext uri="{0D108BD9-81ED-4DB2-BD59-A6C34878D82A}">
                    <a16:rowId xmlns:a16="http://schemas.microsoft.com/office/drawing/2014/main" val="834095885"/>
                  </a:ext>
                </a:extLst>
              </a:tr>
            </a:tbl>
          </a:graphicData>
        </a:graphic>
      </p:graphicFrame>
      <p:sp>
        <p:nvSpPr>
          <p:cNvPr id="4" name="Text Placeholder 2">
            <a:extLst>
              <a:ext uri="{FF2B5EF4-FFF2-40B4-BE49-F238E27FC236}">
                <a16:creationId xmlns:a16="http://schemas.microsoft.com/office/drawing/2014/main" id="{43DAF017-9026-0D00-0365-D19F10CDFE01}"/>
              </a:ext>
            </a:extLst>
          </p:cNvPr>
          <p:cNvSpPr txBox="1">
            <a:spLocks/>
          </p:cNvSpPr>
          <p:nvPr/>
        </p:nvSpPr>
        <p:spPr>
          <a:xfrm>
            <a:off x="641412" y="971550"/>
            <a:ext cx="10598088" cy="1600200"/>
          </a:xfrm>
          <a:prstGeom prst="rect">
            <a:avLst/>
          </a:prstGeom>
          <a:ln>
            <a:noFill/>
          </a:ln>
        </p:spPr>
        <p:txBody>
          <a:bodyPr vert="horz" lIns="91440" tIns="45720" rIns="91440" bIns="45720" rtlCol="0">
            <a:normAutofit fontScale="85000" lnSpcReduction="20000"/>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spcAft>
                <a:spcPts val="300"/>
              </a:spcAft>
              <a:buClr>
                <a:schemeClr val="accent1">
                  <a:lumMod val="75000"/>
                </a:schemeClr>
              </a:buClr>
            </a:pPr>
            <a:r>
              <a:rPr lang="en-US" b="0" dirty="0">
                <a:latin typeface="+mj-lt"/>
              </a:rPr>
              <a:t>Question stem/instructions:</a:t>
            </a:r>
            <a:endParaRPr lang="en-US" dirty="0">
              <a:latin typeface="+mj-lt"/>
            </a:endParaRPr>
          </a:p>
          <a:p>
            <a:pPr marL="457200" lvl="2" indent="0">
              <a:spcAft>
                <a:spcPts val="300"/>
              </a:spcAft>
              <a:buNone/>
              <a:defRPr/>
            </a:pPr>
            <a:r>
              <a:rPr lang="en-US" sz="2400" b="1" dirty="0">
                <a:solidFill>
                  <a:srgbClr val="000000"/>
                </a:solidFill>
                <a:latin typeface="Arial" panose="020B0604020202020204" pitchFamily="34" charset="0"/>
                <a:cs typeface="Arial" panose="020B0604020202020204" pitchFamily="34" charset="0"/>
              </a:rPr>
              <a:t>How important are each of these reasons in your decision to not have sexual intercourse</a:t>
            </a:r>
            <a:r>
              <a:rPr lang="en-US" sz="2400" dirty="0"/>
              <a:t> </a:t>
            </a:r>
            <a:r>
              <a:rPr lang="en-US" sz="2400" b="1" dirty="0">
                <a:solidFill>
                  <a:schemeClr val="tx1"/>
                </a:solidFill>
              </a:rPr>
              <a:t>for at least the next 3 months</a:t>
            </a:r>
            <a:r>
              <a:rPr lang="en-US" sz="2400" b="1" dirty="0">
                <a:solidFill>
                  <a:schemeClr val="tx1"/>
                </a:solidFill>
                <a:latin typeface="Arial" panose="020B0604020202020204" pitchFamily="34" charset="0"/>
                <a:cs typeface="Arial" panose="020B0604020202020204" pitchFamily="34" charset="0"/>
              </a:rPr>
              <a:t>? </a:t>
            </a:r>
          </a:p>
          <a:p>
            <a:pPr marL="457200" lvl="2" indent="0">
              <a:spcAft>
                <a:spcPts val="300"/>
              </a:spcAft>
              <a:buNone/>
              <a:defRPr/>
            </a:pPr>
            <a:r>
              <a:rPr lang="en-US" sz="2400" i="1" dirty="0">
                <a:solidFill>
                  <a:srgbClr val="000000"/>
                </a:solidFill>
                <a:latin typeface="Arial" panose="020B0604020202020204" pitchFamily="34" charset="0"/>
                <a:cs typeface="Arial" panose="020B0604020202020204" pitchFamily="34" charset="0"/>
              </a:rPr>
              <a:t>(Note: Do not answer this question if you responded “No” or “Not sure” to question 13.)</a:t>
            </a:r>
            <a:endParaRPr lang="en-US" sz="2200" b="1" dirty="0">
              <a:solidFill>
                <a:schemeClr val="tx1"/>
              </a:solidFill>
              <a:latin typeface="Arial" panose="020B0604020202020204" pitchFamily="34" charset="0"/>
              <a:cs typeface="Arial" panose="020B0604020202020204" pitchFamily="34" charset="0"/>
            </a:endParaRPr>
          </a:p>
          <a:p>
            <a:pPr marL="228600" lvl="1" indent="0">
              <a:buFont typeface="Arial"/>
              <a:buNone/>
              <a:defRPr/>
            </a:pPr>
            <a:r>
              <a:rPr lang="en-US" sz="2400" dirty="0">
                <a:solidFill>
                  <a:schemeClr val="tx1"/>
                </a:solidFill>
                <a:latin typeface="Arial" panose="020B0604020202020204" pitchFamily="34" charset="0"/>
                <a:cs typeface="Arial" panose="020B0604020202020204" pitchFamily="34" charset="0"/>
              </a:rPr>
              <a:t>	</a:t>
            </a:r>
            <a:r>
              <a:rPr lang="en-US" sz="2200" b="0" dirty="0">
                <a:solidFill>
                  <a:schemeClr val="tx1"/>
                </a:solidFill>
                <a:latin typeface="Arial" panose="020B0604020202020204" pitchFamily="34" charset="0"/>
                <a:cs typeface="Arial" panose="020B0604020202020204" pitchFamily="34" charset="0"/>
              </a:rPr>
              <a:t>MARK ONLY ONE ANSWER PER ROW</a:t>
            </a:r>
          </a:p>
        </p:txBody>
      </p:sp>
    </p:spTree>
    <p:extLst>
      <p:ext uri="{BB962C8B-B14F-4D97-AF65-F5344CB8AC3E}">
        <p14:creationId xmlns:p14="http://schemas.microsoft.com/office/powerpoint/2010/main" val="35890643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8C2E-FB29-4215-29DD-EB15421E5838}"/>
              </a:ext>
            </a:extLst>
          </p:cNvPr>
          <p:cNvSpPr>
            <a:spLocks noGrp="1"/>
          </p:cNvSpPr>
          <p:nvPr>
            <p:ph type="title"/>
          </p:nvPr>
        </p:nvSpPr>
        <p:spPr/>
        <p:txBody>
          <a:bodyPr>
            <a:normAutofit/>
          </a:bodyPr>
          <a:lstStyle/>
          <a:p>
            <a:r>
              <a:rPr lang="en-US" dirty="0"/>
              <a:t>Transition to Exit Survey Question 15</a:t>
            </a:r>
          </a:p>
        </p:txBody>
      </p:sp>
      <p:sp>
        <p:nvSpPr>
          <p:cNvPr id="3" name="Text Placeholder 2">
            <a:extLst>
              <a:ext uri="{FF2B5EF4-FFF2-40B4-BE49-F238E27FC236}">
                <a16:creationId xmlns:a16="http://schemas.microsoft.com/office/drawing/2014/main" id="{6FD76F6B-9E6C-94C4-01F1-3D8C04600FF4}"/>
              </a:ext>
            </a:extLst>
          </p:cNvPr>
          <p:cNvSpPr>
            <a:spLocks noGrp="1"/>
          </p:cNvSpPr>
          <p:nvPr>
            <p:ph type="body" sz="quarter" idx="11"/>
          </p:nvPr>
        </p:nvSpPr>
        <p:spPr>
          <a:xfrm>
            <a:off x="891540" y="1254423"/>
            <a:ext cx="10447020" cy="4808220"/>
          </a:xfrm>
        </p:spPr>
        <p:txBody>
          <a:bodyPr>
            <a:noAutofit/>
          </a:bodyPr>
          <a:lstStyle/>
          <a:p>
            <a:pPr marL="288925" indent="-288925">
              <a:buClr>
                <a:schemeClr val="accent1">
                  <a:lumMod val="75000"/>
                </a:schemeClr>
              </a:buClr>
            </a:pPr>
            <a:r>
              <a:rPr lang="en-US" sz="2200" b="0" dirty="0">
                <a:latin typeface="+mj-lt"/>
              </a:rPr>
              <a:t>Instructions:</a:t>
            </a:r>
          </a:p>
          <a:p>
            <a:pPr marL="517525" lvl="1" indent="-288925">
              <a:buClr>
                <a:schemeClr val="accent1">
                  <a:lumMod val="75000"/>
                </a:schemeClr>
              </a:buClr>
            </a:pPr>
            <a:r>
              <a:rPr lang="en-US" sz="2200" b="0" dirty="0">
                <a:latin typeface="+mj-lt"/>
              </a:rPr>
              <a:t>At the end of the page, after Questions 13 and 14</a:t>
            </a:r>
          </a:p>
          <a:p>
            <a:pPr marL="457200" lvl="2" indent="0">
              <a:spcBef>
                <a:spcPts val="1200"/>
              </a:spcBef>
              <a:spcAft>
                <a:spcPts val="600"/>
              </a:spcAft>
              <a:buNone/>
              <a:defRPr/>
            </a:pPr>
            <a:r>
              <a:rPr lang="en-US" sz="2400" dirty="0">
                <a:solidFill>
                  <a:schemeClr val="tx1"/>
                </a:solidFill>
              </a:rPr>
              <a:t>IF YOU ANSWERED “YES” TO QUESTION 13, GO TO QUESTION 16 IF YOU ANSWERED “NO” OR “NOT SURE” TO QUESTION 13: SKIP QUESTION 14 AND GO TO QUESTION 15 ON THE NEXT PAGE</a:t>
            </a:r>
          </a:p>
          <a:p>
            <a:pPr marL="517525" lvl="1" indent="-288925">
              <a:buClr>
                <a:schemeClr val="accent1">
                  <a:lumMod val="75000"/>
                </a:schemeClr>
              </a:buClr>
            </a:pPr>
            <a:endParaRPr lang="en-US" sz="1800" dirty="0">
              <a:latin typeface="+mj-lt"/>
            </a:endParaRPr>
          </a:p>
          <a:p>
            <a:pPr marL="517525" lvl="1" indent="-288925">
              <a:buClr>
                <a:schemeClr val="accent1">
                  <a:lumMod val="75000"/>
                </a:schemeClr>
              </a:buClr>
            </a:pPr>
            <a:r>
              <a:rPr lang="en-US" sz="2200" b="0" dirty="0">
                <a:latin typeface="+mj-lt"/>
              </a:rPr>
              <a:t>At the beginning of the next page, just before Question 15</a:t>
            </a:r>
          </a:p>
          <a:p>
            <a:pPr marL="457200" lvl="2" indent="0">
              <a:spcAft>
                <a:spcPts val="600"/>
              </a:spcAft>
              <a:buNone/>
              <a:defRPr/>
            </a:pPr>
            <a:r>
              <a:rPr lang="en-US" sz="2400" dirty="0">
                <a:solidFill>
                  <a:schemeClr val="tx1"/>
                </a:solidFill>
              </a:rPr>
              <a:t>The next few questions refer to sexual intercourse and your risk of pregnancy and sexually transmitted infections (STIs). Remember, all of your responses will be kept private. </a:t>
            </a:r>
            <a:r>
              <a:rPr lang="en-US" sz="2400" i="1" dirty="0">
                <a:solidFill>
                  <a:schemeClr val="tx1"/>
                </a:solidFill>
              </a:rPr>
              <a:t>(Note: Do not answer this question if you responded “Yes” to question 13.) </a:t>
            </a:r>
          </a:p>
        </p:txBody>
      </p:sp>
      <p:sp>
        <p:nvSpPr>
          <p:cNvPr id="4" name="Rectangle 3">
            <a:extLst>
              <a:ext uri="{FF2B5EF4-FFF2-40B4-BE49-F238E27FC236}">
                <a16:creationId xmlns:a16="http://schemas.microsoft.com/office/drawing/2014/main" id="{82E71158-A2BD-B82E-2C6D-C5811AB93822}"/>
              </a:ext>
            </a:extLst>
          </p:cNvPr>
          <p:cNvSpPr/>
          <p:nvPr/>
        </p:nvSpPr>
        <p:spPr>
          <a:xfrm>
            <a:off x="1311214" y="2125548"/>
            <a:ext cx="9920234" cy="130345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169215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8C2E-FB29-4215-29DD-EB15421E5838}"/>
              </a:ext>
            </a:extLst>
          </p:cNvPr>
          <p:cNvSpPr>
            <a:spLocks noGrp="1"/>
          </p:cNvSpPr>
          <p:nvPr>
            <p:ph type="title"/>
          </p:nvPr>
        </p:nvSpPr>
        <p:spPr/>
        <p:txBody>
          <a:bodyPr>
            <a:normAutofit/>
          </a:bodyPr>
          <a:lstStyle/>
          <a:p>
            <a:r>
              <a:rPr lang="en-US" dirty="0"/>
              <a:t>Exit Survey Question 15a</a:t>
            </a:r>
          </a:p>
        </p:txBody>
      </p:sp>
      <p:sp>
        <p:nvSpPr>
          <p:cNvPr id="3" name="Text Placeholder 2">
            <a:extLst>
              <a:ext uri="{FF2B5EF4-FFF2-40B4-BE49-F238E27FC236}">
                <a16:creationId xmlns:a16="http://schemas.microsoft.com/office/drawing/2014/main" id="{6FD76F6B-9E6C-94C4-01F1-3D8C04600FF4}"/>
              </a:ext>
            </a:extLst>
          </p:cNvPr>
          <p:cNvSpPr>
            <a:spLocks noGrp="1"/>
          </p:cNvSpPr>
          <p:nvPr>
            <p:ph type="body" sz="quarter" idx="11"/>
          </p:nvPr>
        </p:nvSpPr>
        <p:spPr>
          <a:xfrm>
            <a:off x="1345720" y="1254423"/>
            <a:ext cx="9992839" cy="4808220"/>
          </a:xfrm>
        </p:spPr>
        <p:txBody>
          <a:bodyPr>
            <a:noAutofit/>
          </a:bodyPr>
          <a:lstStyle/>
          <a:p>
            <a:pPr marL="288925" indent="-288925">
              <a:buClr>
                <a:schemeClr val="accent1">
                  <a:lumMod val="75000"/>
                </a:schemeClr>
              </a:buClr>
            </a:pPr>
            <a:r>
              <a:rPr lang="en-US" sz="2200" b="0" dirty="0">
                <a:latin typeface="+mj-lt"/>
              </a:rPr>
              <a:t>Question/instructions:</a:t>
            </a:r>
            <a:endParaRPr lang="en-US" sz="2200" dirty="0">
              <a:latin typeface="+mj-lt"/>
            </a:endParaRPr>
          </a:p>
          <a:p>
            <a:pPr marL="457200" lvl="2" indent="0">
              <a:spcAft>
                <a:spcPts val="600"/>
              </a:spcAft>
              <a:buNone/>
              <a:defRPr/>
            </a:pPr>
            <a:r>
              <a:rPr lang="en-US" sz="2200" b="1" dirty="0">
                <a:solidFill>
                  <a:schemeClr val="tx1"/>
                </a:solidFill>
              </a:rPr>
              <a:t>Has being in the program made you more likely, about the same, or less likely to… </a:t>
            </a:r>
            <a:r>
              <a:rPr lang="en-US" sz="2200" i="1" dirty="0">
                <a:solidFill>
                  <a:schemeClr val="tx1"/>
                </a:solidFill>
              </a:rPr>
              <a:t>(Note: If the program has not affected your likelihood to do the following, choose “About the same”.)</a:t>
            </a:r>
          </a:p>
          <a:p>
            <a:pPr marL="457200" lvl="2" indent="0">
              <a:spcAft>
                <a:spcPts val="600"/>
              </a:spcAft>
              <a:buNone/>
              <a:defRPr/>
            </a:pPr>
            <a:r>
              <a:rPr lang="en-US" sz="2200" b="1" dirty="0">
                <a:solidFill>
                  <a:schemeClr val="tx1"/>
                </a:solidFill>
                <a:latin typeface="Arial" panose="020B0604020202020204" pitchFamily="34" charset="0"/>
                <a:cs typeface="Arial" panose="020B0604020202020204" pitchFamily="34" charset="0"/>
              </a:rPr>
              <a:t>a.</a:t>
            </a:r>
            <a:r>
              <a:rPr lang="en-US" sz="2200" b="1" dirty="0">
                <a:solidFill>
                  <a:schemeClr val="tx1"/>
                </a:solidFill>
              </a:rPr>
              <a:t> have sexual intercourse in the next 3 months?</a:t>
            </a:r>
          </a:p>
          <a:p>
            <a:pPr marL="457200" lvl="2" indent="0">
              <a:spcAft>
                <a:spcPts val="600"/>
              </a:spcAft>
              <a:buNone/>
              <a:defRPr/>
            </a:pPr>
            <a:r>
              <a:rPr lang="en-US" sz="2000" b="0" dirty="0">
                <a:solidFill>
                  <a:schemeClr val="tx1"/>
                </a:solidFill>
                <a:latin typeface="Arial" panose="020B0604020202020204" pitchFamily="34" charset="0"/>
                <a:cs typeface="Arial" panose="020B0604020202020204" pitchFamily="34" charset="0"/>
              </a:rPr>
              <a:t>MARK ONLY ONE ANSWER</a:t>
            </a:r>
            <a:endParaRPr lang="en-US" sz="2000" dirty="0">
              <a:solidFill>
                <a:schemeClr val="tx1"/>
              </a:solidFill>
              <a:latin typeface="Arial" panose="020B0604020202020204" pitchFamily="34" charset="0"/>
              <a:cs typeface="Arial" panose="020B0604020202020204" pitchFamily="34" charset="0"/>
            </a:endParaRPr>
          </a:p>
          <a:p>
            <a:pPr marL="342900" indent="-342900">
              <a:spcBef>
                <a:spcPts val="1200"/>
              </a:spcBef>
              <a:spcAft>
                <a:spcPts val="600"/>
              </a:spcAft>
              <a:buFont typeface="Arial" panose="020B0604020202020204" pitchFamily="34" charset="0"/>
              <a:buChar char="•"/>
              <a:defRPr/>
            </a:pPr>
            <a:r>
              <a:rPr lang="en-US" sz="2200" b="0" dirty="0">
                <a:latin typeface="+mj-lt"/>
              </a:rPr>
              <a:t>Response options:</a:t>
            </a:r>
            <a:endParaRPr kumimoji="0" lang="en-US" sz="2200" b="1" i="1" u="none" strike="noStrike" kern="1200" cap="none" spc="0" normalizeH="0" baseline="0" noProof="0" dirty="0">
              <a:ln>
                <a:noFill/>
              </a:ln>
              <a:effectLst/>
              <a:uLnTx/>
              <a:uFillTx/>
              <a:latin typeface="Arial" panose="020B0604020202020204" pitchFamily="34" charset="0"/>
              <a:ea typeface="Arial" charset="0"/>
              <a:cs typeface="Arial" panose="020B0604020202020204" pitchFamily="34" charset="0"/>
            </a:endParaRPr>
          </a:p>
          <a:p>
            <a:pPr marL="800100" lvl="1" indent="-342900">
              <a:spcAft>
                <a:spcPts val="600"/>
              </a:spcAft>
              <a:buFont typeface="Courier New" panose="02070309020205020404" pitchFamily="49" charset="0"/>
              <a:buChar char="o"/>
              <a:defRPr/>
            </a:pPr>
            <a:r>
              <a:rPr lang="en-US" sz="2000" dirty="0">
                <a:solidFill>
                  <a:schemeClr val="tx1"/>
                </a:solidFill>
                <a:latin typeface="+mj-lt"/>
              </a:rPr>
              <a:t>Much more likely </a:t>
            </a:r>
          </a:p>
          <a:p>
            <a:pPr marL="800100" lvl="1" indent="-342900">
              <a:spcAft>
                <a:spcPts val="600"/>
              </a:spcAft>
              <a:buFont typeface="Courier New" panose="02070309020205020404" pitchFamily="49" charset="0"/>
              <a:buChar char="o"/>
              <a:defRPr/>
            </a:pPr>
            <a:r>
              <a:rPr lang="en-US" sz="2000" dirty="0">
                <a:solidFill>
                  <a:schemeClr val="tx1"/>
                </a:solidFill>
                <a:latin typeface="+mj-lt"/>
              </a:rPr>
              <a:t>Somewhat more likely </a:t>
            </a:r>
          </a:p>
          <a:p>
            <a:pPr marL="800100" lvl="1" indent="-342900">
              <a:spcAft>
                <a:spcPts val="600"/>
              </a:spcAft>
              <a:buFont typeface="Courier New" panose="02070309020205020404" pitchFamily="49" charset="0"/>
              <a:buChar char="o"/>
              <a:defRPr/>
            </a:pPr>
            <a:r>
              <a:rPr lang="en-US" sz="2000" dirty="0">
                <a:solidFill>
                  <a:schemeClr val="tx1"/>
                </a:solidFill>
                <a:latin typeface="+mj-lt"/>
              </a:rPr>
              <a:t>About the same </a:t>
            </a:r>
          </a:p>
          <a:p>
            <a:pPr marL="800100" lvl="1" indent="-342900">
              <a:spcAft>
                <a:spcPts val="600"/>
              </a:spcAft>
              <a:buFont typeface="Courier New" panose="02070309020205020404" pitchFamily="49" charset="0"/>
              <a:buChar char="o"/>
              <a:defRPr/>
            </a:pPr>
            <a:r>
              <a:rPr lang="en-US" sz="2000" dirty="0">
                <a:solidFill>
                  <a:schemeClr val="tx1"/>
                </a:solidFill>
                <a:latin typeface="+mj-lt"/>
              </a:rPr>
              <a:t>Somewhat less likely </a:t>
            </a:r>
          </a:p>
          <a:p>
            <a:pPr marL="800100" lvl="1" indent="-342900">
              <a:spcAft>
                <a:spcPts val="600"/>
              </a:spcAft>
              <a:buFont typeface="Courier New" panose="02070309020205020404" pitchFamily="49" charset="0"/>
              <a:buChar char="o"/>
              <a:defRPr/>
            </a:pPr>
            <a:r>
              <a:rPr lang="en-US" sz="2000" dirty="0">
                <a:solidFill>
                  <a:schemeClr val="tx1"/>
                </a:solidFill>
                <a:latin typeface="+mj-lt"/>
              </a:rPr>
              <a:t>Much less likely</a:t>
            </a:r>
            <a:endParaRPr lang="en-US" sz="2200" dirty="0">
              <a:solidFill>
                <a:schemeClr val="tx1"/>
              </a:solidFill>
              <a:latin typeface="+mj-lt"/>
              <a:cs typeface="Arial" panose="020B0604020202020204" pitchFamily="34" charset="0"/>
            </a:endParaRPr>
          </a:p>
        </p:txBody>
      </p:sp>
    </p:spTree>
    <p:extLst>
      <p:ext uri="{BB962C8B-B14F-4D97-AF65-F5344CB8AC3E}">
        <p14:creationId xmlns:p14="http://schemas.microsoft.com/office/powerpoint/2010/main" val="42050661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8C2E-FB29-4215-29DD-EB15421E5838}"/>
              </a:ext>
            </a:extLst>
          </p:cNvPr>
          <p:cNvSpPr>
            <a:spLocks noGrp="1"/>
          </p:cNvSpPr>
          <p:nvPr>
            <p:ph type="title"/>
          </p:nvPr>
        </p:nvSpPr>
        <p:spPr/>
        <p:txBody>
          <a:bodyPr>
            <a:normAutofit/>
          </a:bodyPr>
          <a:lstStyle/>
          <a:p>
            <a:r>
              <a:rPr lang="en-US" dirty="0"/>
              <a:t>Exit Survey Question 15b-c</a:t>
            </a:r>
          </a:p>
        </p:txBody>
      </p:sp>
      <p:sp>
        <p:nvSpPr>
          <p:cNvPr id="3" name="Text Placeholder 2">
            <a:extLst>
              <a:ext uri="{FF2B5EF4-FFF2-40B4-BE49-F238E27FC236}">
                <a16:creationId xmlns:a16="http://schemas.microsoft.com/office/drawing/2014/main" id="{6FD76F6B-9E6C-94C4-01F1-3D8C04600FF4}"/>
              </a:ext>
            </a:extLst>
          </p:cNvPr>
          <p:cNvSpPr>
            <a:spLocks noGrp="1"/>
          </p:cNvSpPr>
          <p:nvPr>
            <p:ph type="body" sz="quarter" idx="11"/>
          </p:nvPr>
        </p:nvSpPr>
        <p:spPr>
          <a:xfrm>
            <a:off x="891540" y="1254423"/>
            <a:ext cx="10447020" cy="4808220"/>
          </a:xfrm>
        </p:spPr>
        <p:txBody>
          <a:bodyPr>
            <a:noAutofit/>
          </a:bodyPr>
          <a:lstStyle/>
          <a:p>
            <a:pPr marL="288925" indent="-288925">
              <a:buClr>
                <a:schemeClr val="accent1">
                  <a:lumMod val="75000"/>
                </a:schemeClr>
              </a:buClr>
            </a:pPr>
            <a:r>
              <a:rPr lang="en-US" sz="2200" b="0" dirty="0" err="1">
                <a:latin typeface="+mj-lt"/>
              </a:rPr>
              <a:t>Subquestions</a:t>
            </a:r>
            <a:r>
              <a:rPr lang="en-US" sz="2200" b="0" dirty="0">
                <a:latin typeface="+mj-lt"/>
              </a:rPr>
              <a:t>:</a:t>
            </a:r>
            <a:endParaRPr lang="en-US" sz="2200" dirty="0">
              <a:latin typeface="+mj-lt"/>
            </a:endParaRPr>
          </a:p>
          <a:p>
            <a:pPr marL="457200" lvl="2" indent="0">
              <a:spcAft>
                <a:spcPts val="600"/>
              </a:spcAft>
              <a:buNone/>
              <a:defRPr/>
            </a:pPr>
            <a:r>
              <a:rPr lang="en-US" sz="2400" dirty="0">
                <a:solidFill>
                  <a:schemeClr val="tx1"/>
                </a:solidFill>
              </a:rPr>
              <a:t>b.</a:t>
            </a:r>
            <a:r>
              <a:rPr lang="en-US" sz="2400" dirty="0"/>
              <a:t> </a:t>
            </a:r>
            <a:r>
              <a:rPr lang="en-US" sz="2200" b="1" dirty="0">
                <a:solidFill>
                  <a:schemeClr val="tx1"/>
                </a:solidFill>
              </a:rPr>
              <a:t>use (or ask your partner to use) a condom if you were to have sexual intercourse in the next 3 months?</a:t>
            </a:r>
          </a:p>
          <a:p>
            <a:pPr marL="457200" lvl="2" indent="0">
              <a:spcAft>
                <a:spcPts val="600"/>
              </a:spcAft>
              <a:buNone/>
              <a:defRPr/>
            </a:pPr>
            <a:r>
              <a:rPr lang="en-US" sz="2200" dirty="0">
                <a:solidFill>
                  <a:schemeClr val="tx1"/>
                </a:solidFill>
              </a:rPr>
              <a:t>c. </a:t>
            </a:r>
            <a:r>
              <a:rPr lang="en-US" sz="2200" b="1" dirty="0">
                <a:solidFill>
                  <a:schemeClr val="tx1"/>
                </a:solidFill>
              </a:rPr>
              <a:t>use (or ask your partner to use) birth control OTHER than condoms if you were to have sexual intercourse in the next 3 months? </a:t>
            </a:r>
            <a:r>
              <a:rPr lang="en-US" sz="2200" i="1" dirty="0">
                <a:solidFill>
                  <a:schemeClr val="tx1"/>
                </a:solidFill>
              </a:rPr>
              <a:t>By birth control, we mean methods that can prevent pregnancy, like using birth control pills, the shot, the patch, the ring, IUD, or implant.</a:t>
            </a:r>
          </a:p>
          <a:p>
            <a:pPr>
              <a:defRPr/>
            </a:pPr>
            <a:r>
              <a:rPr lang="en-US" sz="2200" b="0" dirty="0">
                <a:latin typeface="+mj-lt"/>
              </a:rPr>
              <a:t> Instructions for each:</a:t>
            </a:r>
            <a:endParaRPr lang="en-US" sz="2200" dirty="0">
              <a:latin typeface="+mj-lt"/>
            </a:endParaRPr>
          </a:p>
          <a:p>
            <a:pPr marL="457200" lvl="2" indent="0">
              <a:spcAft>
                <a:spcPts val="600"/>
              </a:spcAft>
              <a:buNone/>
              <a:defRPr/>
            </a:pPr>
            <a:r>
              <a:rPr lang="en-US" sz="2000" b="0" dirty="0">
                <a:solidFill>
                  <a:schemeClr val="tx1"/>
                </a:solidFill>
                <a:latin typeface="Arial" panose="020B0604020202020204" pitchFamily="34" charset="0"/>
                <a:cs typeface="Arial" panose="020B0604020202020204" pitchFamily="34" charset="0"/>
              </a:rPr>
              <a:t>MARK ONLY ONE ANSWER</a:t>
            </a:r>
            <a:endParaRPr lang="en-US" sz="2000" dirty="0">
              <a:solidFill>
                <a:schemeClr val="tx1"/>
              </a:solidFill>
              <a:latin typeface="Arial" panose="020B0604020202020204" pitchFamily="34" charset="0"/>
              <a:cs typeface="Arial" panose="020B0604020202020204" pitchFamily="34" charset="0"/>
            </a:endParaRPr>
          </a:p>
          <a:p>
            <a:pPr marL="342900" indent="-342900">
              <a:spcBef>
                <a:spcPts val="1200"/>
              </a:spcBef>
              <a:spcAft>
                <a:spcPts val="600"/>
              </a:spcAft>
              <a:buFont typeface="Arial" panose="020B0604020202020204" pitchFamily="34" charset="0"/>
              <a:buChar char="•"/>
              <a:defRPr/>
            </a:pPr>
            <a:r>
              <a:rPr lang="en-US" sz="2200" b="0" dirty="0">
                <a:latin typeface="+mj-lt"/>
              </a:rPr>
              <a:t>Same response options as Question 15a</a:t>
            </a:r>
            <a:endParaRPr kumimoji="0" lang="en-US" sz="2200" b="1" i="1" u="none" strike="noStrike" kern="1200" cap="none" spc="0" normalizeH="0" baseline="0" noProof="0" dirty="0">
              <a:ln>
                <a:noFill/>
              </a:ln>
              <a:effectLst/>
              <a:uLnTx/>
              <a:uFillTx/>
              <a:latin typeface="Arial" panose="020B0604020202020204" pitchFamily="34" charset="0"/>
              <a:ea typeface="Arial" charset="0"/>
              <a:cs typeface="Arial" panose="020B0604020202020204" pitchFamily="34" charset="0"/>
            </a:endParaRPr>
          </a:p>
        </p:txBody>
      </p:sp>
    </p:spTree>
    <p:extLst>
      <p:ext uri="{BB962C8B-B14F-4D97-AF65-F5344CB8AC3E}">
        <p14:creationId xmlns:p14="http://schemas.microsoft.com/office/powerpoint/2010/main" val="15674467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92111-051F-7D7D-B76C-CB1883DF7537}"/>
              </a:ext>
            </a:extLst>
          </p:cNvPr>
          <p:cNvSpPr>
            <a:spLocks noGrp="1"/>
          </p:cNvSpPr>
          <p:nvPr>
            <p:ph type="title"/>
          </p:nvPr>
        </p:nvSpPr>
        <p:spPr>
          <a:xfrm>
            <a:off x="309493" y="-30157"/>
            <a:ext cx="11566416" cy="1020757"/>
          </a:xfrm>
        </p:spPr>
        <p:txBody>
          <a:bodyPr>
            <a:normAutofit/>
          </a:bodyPr>
          <a:lstStyle/>
          <a:p>
            <a:r>
              <a:rPr lang="en-US" sz="2800" dirty="0">
                <a:latin typeface="Arial Black" panose="020B0A04020102020204" pitchFamily="34" charset="0"/>
                <a:cs typeface="Arial" panose="020B0604020202020204" pitchFamily="34" charset="0"/>
              </a:rPr>
              <a:t>Exit Survey Question 16</a:t>
            </a:r>
            <a:endParaRPr lang="en-US" dirty="0"/>
          </a:p>
        </p:txBody>
      </p:sp>
      <p:graphicFrame>
        <p:nvGraphicFramePr>
          <p:cNvPr id="5" name="Table 5">
            <a:extLst>
              <a:ext uri="{FF2B5EF4-FFF2-40B4-BE49-F238E27FC236}">
                <a16:creationId xmlns:a16="http://schemas.microsoft.com/office/drawing/2014/main" id="{8CE56703-2A74-179C-D450-3105D200DEE4}"/>
              </a:ext>
            </a:extLst>
          </p:cNvPr>
          <p:cNvGraphicFramePr>
            <a:graphicFrameLocks noGrp="1"/>
          </p:cNvGraphicFramePr>
          <p:nvPr>
            <p:ph type="tbl" sz="quarter" idx="11"/>
            <p:extLst>
              <p:ext uri="{D42A27DB-BD31-4B8C-83A1-F6EECF244321}">
                <p14:modId xmlns:p14="http://schemas.microsoft.com/office/powerpoint/2010/main" val="1683281897"/>
              </p:ext>
            </p:extLst>
          </p:nvPr>
        </p:nvGraphicFramePr>
        <p:xfrm>
          <a:off x="724618" y="2576787"/>
          <a:ext cx="10705200" cy="3787140"/>
        </p:xfrm>
        <a:graphic>
          <a:graphicData uri="http://schemas.openxmlformats.org/drawingml/2006/table">
            <a:tbl>
              <a:tblPr firstRow="1" bandRow="1">
                <a:tableStyleId>{5C22544A-7EE6-4342-B048-85BDC9FD1C3A}</a:tableStyleId>
              </a:tblPr>
              <a:tblGrid>
                <a:gridCol w="1288211">
                  <a:extLst>
                    <a:ext uri="{9D8B030D-6E8A-4147-A177-3AD203B41FA5}">
                      <a16:colId xmlns:a16="http://schemas.microsoft.com/office/drawing/2014/main" val="1388452829"/>
                    </a:ext>
                  </a:extLst>
                </a:gridCol>
                <a:gridCol w="5300870">
                  <a:extLst>
                    <a:ext uri="{9D8B030D-6E8A-4147-A177-3AD203B41FA5}">
                      <a16:colId xmlns:a16="http://schemas.microsoft.com/office/drawing/2014/main" val="1222390389"/>
                    </a:ext>
                  </a:extLst>
                </a:gridCol>
                <a:gridCol w="1007165">
                  <a:extLst>
                    <a:ext uri="{9D8B030D-6E8A-4147-A177-3AD203B41FA5}">
                      <a16:colId xmlns:a16="http://schemas.microsoft.com/office/drawing/2014/main" val="1330323667"/>
                    </a:ext>
                  </a:extLst>
                </a:gridCol>
                <a:gridCol w="1033669">
                  <a:extLst>
                    <a:ext uri="{9D8B030D-6E8A-4147-A177-3AD203B41FA5}">
                      <a16:colId xmlns:a16="http://schemas.microsoft.com/office/drawing/2014/main" val="14501199"/>
                    </a:ext>
                  </a:extLst>
                </a:gridCol>
                <a:gridCol w="1073426">
                  <a:extLst>
                    <a:ext uri="{9D8B030D-6E8A-4147-A177-3AD203B41FA5}">
                      <a16:colId xmlns:a16="http://schemas.microsoft.com/office/drawing/2014/main" val="1466413888"/>
                    </a:ext>
                  </a:extLst>
                </a:gridCol>
                <a:gridCol w="1001859">
                  <a:extLst>
                    <a:ext uri="{9D8B030D-6E8A-4147-A177-3AD203B41FA5}">
                      <a16:colId xmlns:a16="http://schemas.microsoft.com/office/drawing/2014/main" val="1347569312"/>
                    </a:ext>
                  </a:extLst>
                </a:gridCol>
              </a:tblGrid>
              <a:tr h="527335">
                <a:tc>
                  <a:txBody>
                    <a:bodyPr/>
                    <a:lstStyle/>
                    <a:p>
                      <a:pPr algn="ctr"/>
                      <a:r>
                        <a:rPr lang="en-US" sz="2000" dirty="0"/>
                        <a:t>Question number</a:t>
                      </a:r>
                    </a:p>
                  </a:txBody>
                  <a:tcPr anchor="ctr"/>
                </a:tc>
                <a:tc>
                  <a:txBody>
                    <a:bodyPr/>
                    <a:lstStyle/>
                    <a:p>
                      <a:pPr algn="ctr"/>
                      <a:r>
                        <a:rPr lang="en-US" sz="2000" dirty="0"/>
                        <a:t>Item</a:t>
                      </a:r>
                    </a:p>
                  </a:txBody>
                  <a:tcPr anchor="ctr"/>
                </a:tc>
                <a:tc gridSpan="4">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bg1"/>
                          </a:solidFill>
                          <a:latin typeface="Arial" panose="020B0604020202020204" pitchFamily="34" charset="0"/>
                          <a:cs typeface="Arial" panose="020B0604020202020204" pitchFamily="34" charset="0"/>
                        </a:rPr>
                        <a:t>Response options</a:t>
                      </a: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endParaRPr dirty="0"/>
                    </a:p>
                  </a:txBody>
                  <a:tcPr anchor="ctr"/>
                </a:tc>
                <a:extLst>
                  <a:ext uri="{0D108BD9-81ED-4DB2-BD59-A6C34878D82A}">
                    <a16:rowId xmlns:a16="http://schemas.microsoft.com/office/drawing/2014/main" val="173163855"/>
                  </a:ext>
                </a:extLst>
              </a:tr>
              <a:tr h="284761">
                <a:tc>
                  <a:txBody>
                    <a:bodyPr/>
                    <a:lstStyle/>
                    <a:p>
                      <a:pPr marL="0" indent="0" defTabSz="457200">
                        <a:spcAft>
                          <a:spcPts val="600"/>
                        </a:spcAft>
                        <a:buFont typeface="Arial" panose="020B0604020202020204" pitchFamily="34" charset="0"/>
                        <a:buNone/>
                      </a:pPr>
                      <a:r>
                        <a:rPr lang="en-US" sz="1800" dirty="0">
                          <a:solidFill>
                            <a:srgbClr val="10335A"/>
                          </a:solidFill>
                          <a:latin typeface="Arial"/>
                          <a:cs typeface="Arial"/>
                        </a:rPr>
                        <a:t>16a</a:t>
                      </a:r>
                    </a:p>
                  </a:txBody>
                  <a:tcPr anchor="ctr"/>
                </a:tc>
                <a:tc>
                  <a:txBody>
                    <a:bodyPr/>
                    <a:lstStyle/>
                    <a:p>
                      <a:pPr marL="228600" marR="91440" indent="-228600" algn="l">
                        <a:lnSpc>
                          <a:spcPct val="100000"/>
                        </a:lnSpc>
                        <a:spcBef>
                          <a:spcPts val="0"/>
                        </a:spcBef>
                        <a:spcAft>
                          <a:spcPts val="0"/>
                        </a:spcAft>
                        <a:tabLst>
                          <a:tab pos="274320" algn="l"/>
                          <a:tab pos="228600" algn="l"/>
                          <a:tab pos="2948940" algn="l"/>
                        </a:tabLst>
                      </a:pPr>
                      <a:r>
                        <a:rPr lang="en-US" sz="1800" b="0" kern="1200" dirty="0">
                          <a:solidFill>
                            <a:schemeClr val="tx1"/>
                          </a:solidFill>
                          <a:effectLst/>
                          <a:latin typeface="Arial" panose="020B0604020202020204" pitchFamily="34" charset="0"/>
                          <a:ea typeface="+mn-ea"/>
                          <a:cs typeface="Arial" panose="020B0604020202020204" pitchFamily="34" charset="0"/>
                        </a:rPr>
                        <a:t>did</a:t>
                      </a:r>
                      <a:r>
                        <a:rPr lang="en-US" sz="1800" b="0" kern="1200" baseline="0" dirty="0">
                          <a:solidFill>
                            <a:schemeClr val="tx1"/>
                          </a:solidFill>
                          <a:effectLst/>
                          <a:latin typeface="Arial" panose="020B0604020202020204" pitchFamily="34" charset="0"/>
                          <a:ea typeface="+mn-ea"/>
                          <a:cs typeface="Arial" panose="020B0604020202020204" pitchFamily="34" charset="0"/>
                        </a:rPr>
                        <a:t> you feel interested in program sessions and classes?</a:t>
                      </a:r>
                      <a:endParaRPr lang="en-US" sz="18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All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Most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Some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None of the time</a:t>
                      </a:r>
                    </a:p>
                  </a:txBody>
                  <a:tcPr marL="68580" marR="68580" marT="34290" marB="34290" anchor="ctr"/>
                </a:tc>
                <a:extLst>
                  <a:ext uri="{0D108BD9-81ED-4DB2-BD59-A6C34878D82A}">
                    <a16:rowId xmlns:a16="http://schemas.microsoft.com/office/drawing/2014/main" val="1391567403"/>
                  </a:ext>
                </a:extLst>
              </a:tr>
              <a:tr h="2847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16b</a:t>
                      </a:r>
                    </a:p>
                  </a:txBody>
                  <a:tcPr anchor="ctr"/>
                </a:tc>
                <a:tc>
                  <a:txBody>
                    <a:bodyPr/>
                    <a:lstStyle/>
                    <a:p>
                      <a:pPr marL="228600" marR="91440" lvl="0" indent="-228600" algn="l" defTabSz="914400" rtl="0" eaLnBrk="1" fontAlgn="auto" latinLnBrk="0" hangingPunct="1">
                        <a:lnSpc>
                          <a:spcPct val="100000"/>
                        </a:lnSpc>
                        <a:spcBef>
                          <a:spcPts val="0"/>
                        </a:spcBef>
                        <a:spcAft>
                          <a:spcPts val="0"/>
                        </a:spcAft>
                        <a:buClrTx/>
                        <a:buSzTx/>
                        <a:buFontTx/>
                        <a:buNone/>
                        <a:tabLst>
                          <a:tab pos="274320" algn="l"/>
                          <a:tab pos="228600" algn="l"/>
                          <a:tab pos="2948940" algn="l"/>
                        </a:tabLst>
                        <a:defRPr/>
                      </a:pPr>
                      <a:r>
                        <a:rPr lang="en-US" sz="1800" b="0" kern="1200" dirty="0">
                          <a:solidFill>
                            <a:schemeClr val="tx1"/>
                          </a:solidFill>
                          <a:effectLst/>
                          <a:latin typeface="Arial" panose="020B0604020202020204" pitchFamily="34" charset="0"/>
                          <a:ea typeface="+mn-ea"/>
                          <a:cs typeface="Arial" panose="020B0604020202020204" pitchFamily="34" charset="0"/>
                        </a:rPr>
                        <a:t>did</a:t>
                      </a:r>
                      <a:r>
                        <a:rPr lang="en-US" sz="1800" b="0" kern="1200" baseline="0" dirty="0">
                          <a:solidFill>
                            <a:schemeClr val="tx1"/>
                          </a:solidFill>
                          <a:effectLst/>
                          <a:latin typeface="Arial" panose="020B0604020202020204" pitchFamily="34" charset="0"/>
                          <a:ea typeface="+mn-ea"/>
                          <a:cs typeface="Arial" panose="020B0604020202020204" pitchFamily="34" charset="0"/>
                        </a:rPr>
                        <a:t> you feel the material presented was clear?</a:t>
                      </a:r>
                      <a:endParaRPr lang="en-US" sz="18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All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Most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Some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None of the time</a:t>
                      </a:r>
                    </a:p>
                  </a:txBody>
                  <a:tcPr marL="68580" marR="68580" marT="34290" marB="34290" anchor="ctr"/>
                </a:tc>
                <a:extLst>
                  <a:ext uri="{0D108BD9-81ED-4DB2-BD59-A6C34878D82A}">
                    <a16:rowId xmlns:a16="http://schemas.microsoft.com/office/drawing/2014/main" val="4034925166"/>
                  </a:ext>
                </a:extLst>
              </a:tr>
              <a:tr h="2847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16c</a:t>
                      </a:r>
                    </a:p>
                  </a:txBody>
                  <a:tcPr anchor="ctr"/>
                </a:tc>
                <a:tc>
                  <a:txBody>
                    <a:bodyPr/>
                    <a:lstStyle/>
                    <a:p>
                      <a:pPr marL="228600" marR="91440" lvl="0" indent="-228600" algn="l" defTabSz="914400" rtl="0" eaLnBrk="1" fontAlgn="auto" latinLnBrk="0" hangingPunct="1">
                        <a:lnSpc>
                          <a:spcPct val="100000"/>
                        </a:lnSpc>
                        <a:spcBef>
                          <a:spcPts val="0"/>
                        </a:spcBef>
                        <a:spcAft>
                          <a:spcPts val="0"/>
                        </a:spcAft>
                        <a:buClrTx/>
                        <a:buSzTx/>
                        <a:buFontTx/>
                        <a:buNone/>
                        <a:tabLst>
                          <a:tab pos="274320" algn="l"/>
                          <a:tab pos="228600" algn="l"/>
                          <a:tab pos="2948940" algn="l"/>
                        </a:tabLst>
                        <a:defRPr/>
                      </a:pPr>
                      <a:r>
                        <a:rPr lang="en-US" sz="1800" b="0" kern="1200" dirty="0">
                          <a:solidFill>
                            <a:schemeClr val="tx1"/>
                          </a:solidFill>
                          <a:effectLst/>
                          <a:latin typeface="Arial" panose="020B0604020202020204" pitchFamily="34" charset="0"/>
                          <a:ea typeface="+mn-ea"/>
                          <a:cs typeface="Arial" panose="020B0604020202020204" pitchFamily="34" charset="0"/>
                        </a:rPr>
                        <a:t>did discussions or activities help you to</a:t>
                      </a:r>
                      <a:r>
                        <a:rPr lang="en-US" sz="1800" b="0" kern="1200" baseline="0" dirty="0">
                          <a:solidFill>
                            <a:schemeClr val="tx1"/>
                          </a:solidFill>
                          <a:effectLst/>
                          <a:latin typeface="Arial" panose="020B0604020202020204" pitchFamily="34" charset="0"/>
                          <a:ea typeface="+mn-ea"/>
                          <a:cs typeface="Arial" panose="020B0604020202020204" pitchFamily="34" charset="0"/>
                        </a:rPr>
                        <a:t> learn program lessons?</a:t>
                      </a:r>
                      <a:endParaRPr lang="en-US" sz="18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All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Most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Some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None of the time</a:t>
                      </a:r>
                    </a:p>
                  </a:txBody>
                  <a:tcPr marL="68580" marR="68580" marT="34290" marB="34290" anchor="ctr"/>
                </a:tc>
                <a:extLst>
                  <a:ext uri="{0D108BD9-81ED-4DB2-BD59-A6C34878D82A}">
                    <a16:rowId xmlns:a16="http://schemas.microsoft.com/office/drawing/2014/main" val="4245522988"/>
                  </a:ext>
                </a:extLst>
              </a:tr>
              <a:tr h="3835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16d</a:t>
                      </a:r>
                    </a:p>
                  </a:txBody>
                  <a:tcPr anchor="ctr"/>
                </a:tc>
                <a:tc>
                  <a:txBody>
                    <a:bodyPr/>
                    <a:lstStyle/>
                    <a:p>
                      <a:pPr marL="228600" marR="91440" lvl="0" indent="-228600" algn="l" defTabSz="914400" rtl="0" eaLnBrk="1" fontAlgn="auto" latinLnBrk="0" hangingPunct="1">
                        <a:lnSpc>
                          <a:spcPct val="100000"/>
                        </a:lnSpc>
                        <a:spcBef>
                          <a:spcPts val="0"/>
                        </a:spcBef>
                        <a:spcAft>
                          <a:spcPts val="0"/>
                        </a:spcAft>
                        <a:buClrTx/>
                        <a:buSzTx/>
                        <a:buFontTx/>
                        <a:buNone/>
                        <a:tabLst>
                          <a:tab pos="274320" algn="l"/>
                          <a:tab pos="228600" algn="l"/>
                          <a:tab pos="2948940" algn="l"/>
                        </a:tabLst>
                        <a:defRPr/>
                      </a:pPr>
                      <a:r>
                        <a:rPr lang="en-US" sz="1800" b="0" kern="1200" dirty="0">
                          <a:solidFill>
                            <a:schemeClr val="tx1"/>
                          </a:solidFill>
                          <a:effectLst/>
                          <a:latin typeface="Arial" panose="020B0604020202020204" pitchFamily="34" charset="0"/>
                          <a:ea typeface="+mn-ea"/>
                          <a:cs typeface="Arial" panose="020B0604020202020204" pitchFamily="34" charset="0"/>
                        </a:rPr>
                        <a:t>did you have a chance to ask questions about topics or issues that came up in the program?</a:t>
                      </a:r>
                      <a:endParaRPr lang="en-US" sz="18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All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Most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Some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None of the time</a:t>
                      </a:r>
                    </a:p>
                  </a:txBody>
                  <a:tcPr marL="68580" marR="68580" marT="34290" marB="34290" anchor="ctr"/>
                </a:tc>
                <a:extLst>
                  <a:ext uri="{0D108BD9-81ED-4DB2-BD59-A6C34878D82A}">
                    <a16:rowId xmlns:a16="http://schemas.microsoft.com/office/drawing/2014/main" val="834095885"/>
                  </a:ext>
                </a:extLst>
              </a:tr>
              <a:tr h="3835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16e</a:t>
                      </a:r>
                    </a:p>
                  </a:txBody>
                  <a:tcPr anchor="ctr"/>
                </a:tc>
                <a:tc>
                  <a:txBody>
                    <a:bodyPr/>
                    <a:lstStyle/>
                    <a:p>
                      <a:pPr marL="228600" marR="91440" lvl="0" indent="-228600" algn="l" defTabSz="914400" rtl="0" eaLnBrk="1" fontAlgn="auto" latinLnBrk="0" hangingPunct="1">
                        <a:lnSpc>
                          <a:spcPct val="100000"/>
                        </a:lnSpc>
                        <a:spcBef>
                          <a:spcPts val="0"/>
                        </a:spcBef>
                        <a:spcAft>
                          <a:spcPts val="0"/>
                        </a:spcAft>
                        <a:buClrTx/>
                        <a:buSzTx/>
                        <a:buFontTx/>
                        <a:buNone/>
                        <a:tabLst>
                          <a:tab pos="274320" algn="l"/>
                          <a:tab pos="228600" algn="l"/>
                          <a:tab pos="2948940" algn="l"/>
                        </a:tabLst>
                        <a:defRPr/>
                      </a:pPr>
                      <a:r>
                        <a:rPr lang="en-US" sz="1800" b="0" kern="1200" dirty="0">
                          <a:solidFill>
                            <a:schemeClr val="tx1"/>
                          </a:solidFill>
                          <a:effectLst/>
                          <a:latin typeface="Arial" panose="020B0604020202020204" pitchFamily="34" charset="0"/>
                          <a:ea typeface="+mn-ea"/>
                          <a:cs typeface="Arial" panose="020B0604020202020204" pitchFamily="34" charset="0"/>
                        </a:rPr>
                        <a:t>did you feel respected</a:t>
                      </a:r>
                      <a:r>
                        <a:rPr lang="en-US" sz="1800" b="0" kern="1200" baseline="0" dirty="0">
                          <a:solidFill>
                            <a:schemeClr val="tx1"/>
                          </a:solidFill>
                          <a:effectLst/>
                          <a:latin typeface="Arial" panose="020B0604020202020204" pitchFamily="34" charset="0"/>
                          <a:ea typeface="+mn-ea"/>
                          <a:cs typeface="Arial" panose="020B0604020202020204" pitchFamily="34" charset="0"/>
                        </a:rPr>
                        <a:t> as a person?</a:t>
                      </a:r>
                      <a:endParaRPr lang="en-US" sz="18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All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Most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Some of the time</a:t>
                      </a: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None of the time</a:t>
                      </a:r>
                    </a:p>
                  </a:txBody>
                  <a:tcPr marL="68580" marR="68580" marT="34290" marB="34290" anchor="ctr"/>
                </a:tc>
                <a:extLst>
                  <a:ext uri="{0D108BD9-81ED-4DB2-BD59-A6C34878D82A}">
                    <a16:rowId xmlns:a16="http://schemas.microsoft.com/office/drawing/2014/main" val="3642320678"/>
                  </a:ext>
                </a:extLst>
              </a:tr>
            </a:tbl>
          </a:graphicData>
        </a:graphic>
      </p:graphicFrame>
      <p:sp>
        <p:nvSpPr>
          <p:cNvPr id="4" name="Text Placeholder 2">
            <a:extLst>
              <a:ext uri="{FF2B5EF4-FFF2-40B4-BE49-F238E27FC236}">
                <a16:creationId xmlns:a16="http://schemas.microsoft.com/office/drawing/2014/main" id="{43DAF017-9026-0D00-0365-D19F10CDFE01}"/>
              </a:ext>
            </a:extLst>
          </p:cNvPr>
          <p:cNvSpPr txBox="1">
            <a:spLocks/>
          </p:cNvSpPr>
          <p:nvPr/>
        </p:nvSpPr>
        <p:spPr>
          <a:xfrm>
            <a:off x="1371600" y="971550"/>
            <a:ext cx="9867900" cy="1600200"/>
          </a:xfrm>
          <a:prstGeom prst="rect">
            <a:avLst/>
          </a:prstGeom>
          <a:ln>
            <a:noFill/>
          </a:ln>
        </p:spPr>
        <p:txBody>
          <a:bodyPr vert="horz" lIns="91440" tIns="45720" rIns="91440" bIns="45720" rtlCol="0">
            <a:normAutofit lnSpcReduction="10000"/>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spcAft>
                <a:spcPts val="300"/>
              </a:spcAft>
              <a:buClr>
                <a:schemeClr val="accent1">
                  <a:lumMod val="75000"/>
                </a:schemeClr>
              </a:buClr>
            </a:pPr>
            <a:r>
              <a:rPr lang="en-US" b="0" dirty="0">
                <a:latin typeface="+mj-lt"/>
              </a:rPr>
              <a:t>Question stem/instructions:</a:t>
            </a:r>
            <a:endParaRPr lang="en-US" dirty="0">
              <a:latin typeface="+mj-lt"/>
            </a:endParaRPr>
          </a:p>
          <a:p>
            <a:pPr marL="457200" lvl="2" indent="0">
              <a:spcAft>
                <a:spcPts val="300"/>
              </a:spcAft>
              <a:buNone/>
              <a:defRPr/>
            </a:pPr>
            <a:r>
              <a:rPr lang="en-US" sz="2400" b="1" dirty="0">
                <a:solidFill>
                  <a:schemeClr val="tx1"/>
                </a:solidFill>
              </a:rPr>
              <a:t>Even if you didn’t attend all of the sessions or classes in this program, how often in this program…</a:t>
            </a:r>
            <a:endParaRPr lang="en-US" sz="2200" b="1" dirty="0">
              <a:solidFill>
                <a:schemeClr val="tx1"/>
              </a:solidFill>
              <a:latin typeface="Arial" panose="020B0604020202020204" pitchFamily="34" charset="0"/>
              <a:cs typeface="Arial" panose="020B0604020202020204" pitchFamily="34" charset="0"/>
            </a:endParaRPr>
          </a:p>
          <a:p>
            <a:pPr marL="228600" lvl="1" indent="0">
              <a:buFont typeface="Arial"/>
              <a:buNone/>
              <a:defRPr/>
            </a:pPr>
            <a:r>
              <a:rPr lang="en-US" sz="2400" dirty="0">
                <a:solidFill>
                  <a:schemeClr val="tx1"/>
                </a:solidFill>
                <a:latin typeface="Arial" panose="020B0604020202020204" pitchFamily="34" charset="0"/>
                <a:cs typeface="Arial" panose="020B0604020202020204" pitchFamily="34" charset="0"/>
              </a:rPr>
              <a:t>	</a:t>
            </a:r>
            <a:r>
              <a:rPr lang="en-US" sz="2200" b="0" dirty="0">
                <a:solidFill>
                  <a:schemeClr val="tx1"/>
                </a:solidFill>
                <a:latin typeface="Arial" panose="020B0604020202020204" pitchFamily="34" charset="0"/>
                <a:cs typeface="Arial" panose="020B0604020202020204" pitchFamily="34" charset="0"/>
              </a:rPr>
              <a:t>MARK ONLY ONE ANSWER PER ROW</a:t>
            </a:r>
          </a:p>
        </p:txBody>
      </p:sp>
    </p:spTree>
    <p:extLst>
      <p:ext uri="{BB962C8B-B14F-4D97-AF65-F5344CB8AC3E}">
        <p14:creationId xmlns:p14="http://schemas.microsoft.com/office/powerpoint/2010/main" val="41351520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92111-051F-7D7D-B76C-CB1883DF7537}"/>
              </a:ext>
            </a:extLst>
          </p:cNvPr>
          <p:cNvSpPr>
            <a:spLocks noGrp="1"/>
          </p:cNvSpPr>
          <p:nvPr>
            <p:ph type="title"/>
          </p:nvPr>
        </p:nvSpPr>
        <p:spPr>
          <a:xfrm>
            <a:off x="309493" y="-30157"/>
            <a:ext cx="11566416" cy="1020757"/>
          </a:xfrm>
        </p:spPr>
        <p:txBody>
          <a:bodyPr>
            <a:normAutofit/>
          </a:bodyPr>
          <a:lstStyle/>
          <a:p>
            <a:r>
              <a:rPr lang="en-US" sz="2800" dirty="0">
                <a:latin typeface="Arial Black" panose="020B0A04020102020204" pitchFamily="34" charset="0"/>
                <a:cs typeface="Arial" panose="020B0604020202020204" pitchFamily="34" charset="0"/>
              </a:rPr>
              <a:t>Exit Survey Question 17</a:t>
            </a:r>
            <a:endParaRPr lang="en-US" dirty="0"/>
          </a:p>
        </p:txBody>
      </p:sp>
      <p:graphicFrame>
        <p:nvGraphicFramePr>
          <p:cNvPr id="5" name="Table 5">
            <a:extLst>
              <a:ext uri="{FF2B5EF4-FFF2-40B4-BE49-F238E27FC236}">
                <a16:creationId xmlns:a16="http://schemas.microsoft.com/office/drawing/2014/main" id="{8CE56703-2A74-179C-D450-3105D200DEE4}"/>
              </a:ext>
            </a:extLst>
          </p:cNvPr>
          <p:cNvGraphicFramePr>
            <a:graphicFrameLocks noGrp="1"/>
          </p:cNvGraphicFramePr>
          <p:nvPr>
            <p:ph type="tbl" sz="quarter" idx="11"/>
            <p:extLst>
              <p:ext uri="{D42A27DB-BD31-4B8C-83A1-F6EECF244321}">
                <p14:modId xmlns:p14="http://schemas.microsoft.com/office/powerpoint/2010/main" val="3097896699"/>
              </p:ext>
            </p:extLst>
          </p:nvPr>
        </p:nvGraphicFramePr>
        <p:xfrm>
          <a:off x="724618" y="2576787"/>
          <a:ext cx="10705200" cy="2141220"/>
        </p:xfrm>
        <a:graphic>
          <a:graphicData uri="http://schemas.openxmlformats.org/drawingml/2006/table">
            <a:tbl>
              <a:tblPr firstRow="1" bandRow="1">
                <a:tableStyleId>{5C22544A-7EE6-4342-B048-85BDC9FD1C3A}</a:tableStyleId>
              </a:tblPr>
              <a:tblGrid>
                <a:gridCol w="1288211">
                  <a:extLst>
                    <a:ext uri="{9D8B030D-6E8A-4147-A177-3AD203B41FA5}">
                      <a16:colId xmlns:a16="http://schemas.microsoft.com/office/drawing/2014/main" val="1388452829"/>
                    </a:ext>
                  </a:extLst>
                </a:gridCol>
                <a:gridCol w="4802039">
                  <a:extLst>
                    <a:ext uri="{9D8B030D-6E8A-4147-A177-3AD203B41FA5}">
                      <a16:colId xmlns:a16="http://schemas.microsoft.com/office/drawing/2014/main" val="1222390389"/>
                    </a:ext>
                  </a:extLst>
                </a:gridCol>
                <a:gridCol w="1121434">
                  <a:extLst>
                    <a:ext uri="{9D8B030D-6E8A-4147-A177-3AD203B41FA5}">
                      <a16:colId xmlns:a16="http://schemas.microsoft.com/office/drawing/2014/main" val="1330323667"/>
                    </a:ext>
                  </a:extLst>
                </a:gridCol>
                <a:gridCol w="1311215">
                  <a:extLst>
                    <a:ext uri="{9D8B030D-6E8A-4147-A177-3AD203B41FA5}">
                      <a16:colId xmlns:a16="http://schemas.microsoft.com/office/drawing/2014/main" val="14501199"/>
                    </a:ext>
                  </a:extLst>
                </a:gridCol>
                <a:gridCol w="1069675">
                  <a:extLst>
                    <a:ext uri="{9D8B030D-6E8A-4147-A177-3AD203B41FA5}">
                      <a16:colId xmlns:a16="http://schemas.microsoft.com/office/drawing/2014/main" val="1466413888"/>
                    </a:ext>
                  </a:extLst>
                </a:gridCol>
                <a:gridCol w="1112626">
                  <a:extLst>
                    <a:ext uri="{9D8B030D-6E8A-4147-A177-3AD203B41FA5}">
                      <a16:colId xmlns:a16="http://schemas.microsoft.com/office/drawing/2014/main" val="1347569312"/>
                    </a:ext>
                  </a:extLst>
                </a:gridCol>
              </a:tblGrid>
              <a:tr h="527335">
                <a:tc>
                  <a:txBody>
                    <a:bodyPr/>
                    <a:lstStyle/>
                    <a:p>
                      <a:pPr algn="ctr"/>
                      <a:r>
                        <a:rPr lang="en-US" sz="2000" dirty="0"/>
                        <a:t>Question number</a:t>
                      </a:r>
                    </a:p>
                  </a:txBody>
                  <a:tcPr anchor="ctr"/>
                </a:tc>
                <a:tc>
                  <a:txBody>
                    <a:bodyPr/>
                    <a:lstStyle/>
                    <a:p>
                      <a:pPr algn="ctr"/>
                      <a:r>
                        <a:rPr lang="en-US" sz="2000" dirty="0"/>
                        <a:t>Item</a:t>
                      </a:r>
                    </a:p>
                  </a:txBody>
                  <a:tcPr anchor="ctr"/>
                </a:tc>
                <a:tc gridSpan="4">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bg1"/>
                          </a:solidFill>
                          <a:latin typeface="Arial" panose="020B0604020202020204" pitchFamily="34" charset="0"/>
                          <a:cs typeface="Arial" panose="020B0604020202020204" pitchFamily="34" charset="0"/>
                        </a:rPr>
                        <a:t>Response options</a:t>
                      </a: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200" dirty="0">
                        <a:solidFill>
                          <a:schemeClr val="bg1"/>
                        </a:solidFill>
                        <a:latin typeface="Arial" panose="020B0604020202020204" pitchFamily="34" charset="0"/>
                        <a:cs typeface="Arial" panose="020B0604020202020204" pitchFamily="34" charset="0"/>
                      </a:endParaRPr>
                    </a:p>
                  </a:txBody>
                  <a:tcPr anchor="ctr"/>
                </a:tc>
                <a:tc hMerge="1">
                  <a:txBody>
                    <a:bodyPr/>
                    <a:lstStyle/>
                    <a:p>
                      <a:endParaRPr dirty="0"/>
                    </a:p>
                  </a:txBody>
                  <a:tcPr anchor="ctr"/>
                </a:tc>
                <a:extLst>
                  <a:ext uri="{0D108BD9-81ED-4DB2-BD59-A6C34878D82A}">
                    <a16:rowId xmlns:a16="http://schemas.microsoft.com/office/drawing/2014/main" val="173163855"/>
                  </a:ext>
                </a:extLst>
              </a:tr>
              <a:tr h="284761">
                <a:tc>
                  <a:txBody>
                    <a:bodyPr/>
                    <a:lstStyle/>
                    <a:p>
                      <a:pPr marL="0" indent="0" defTabSz="457200">
                        <a:spcAft>
                          <a:spcPts val="600"/>
                        </a:spcAft>
                        <a:buFont typeface="Arial" panose="020B0604020202020204" pitchFamily="34" charset="0"/>
                        <a:buNone/>
                      </a:pPr>
                      <a:r>
                        <a:rPr lang="en-US" sz="1800" dirty="0">
                          <a:solidFill>
                            <a:srgbClr val="10335A"/>
                          </a:solidFill>
                          <a:latin typeface="Arial"/>
                          <a:cs typeface="Arial"/>
                        </a:rPr>
                        <a:t>17a</a:t>
                      </a:r>
                    </a:p>
                  </a:txBody>
                  <a:tcPr anchor="ctr"/>
                </a:tc>
                <a:tc>
                  <a:txBody>
                    <a:bodyPr/>
                    <a:lstStyle/>
                    <a:p>
                      <a:pPr marL="228600" marR="91440" indent="-228600" algn="l">
                        <a:lnSpc>
                          <a:spcPct val="100000"/>
                        </a:lnSpc>
                        <a:spcBef>
                          <a:spcPts val="0"/>
                        </a:spcBef>
                        <a:spcAft>
                          <a:spcPts val="0"/>
                        </a:spcAft>
                        <a:tabLst>
                          <a:tab pos="274320" algn="l"/>
                          <a:tab pos="228600" algn="l"/>
                          <a:tab pos="2948940" algn="l"/>
                        </a:tabLst>
                      </a:pPr>
                      <a:r>
                        <a:rPr lang="en-US" dirty="0"/>
                        <a:t>the amount of information you received about abstaining from sex (choosing to not have sex)?</a:t>
                      </a:r>
                      <a:endParaRPr lang="en-US" sz="18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Very satisfied</a:t>
                      </a:r>
                      <a:endParaRPr lang="en-US" sz="1800" b="0" dirty="0">
                        <a:solidFill>
                          <a:schemeClr val="tx1"/>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Somewhat s</a:t>
                      </a:r>
                      <a:r>
                        <a:rPr lang="en-US" dirty="0"/>
                        <a:t>atisfied</a:t>
                      </a:r>
                      <a:endParaRPr lang="en-US" sz="1800" b="0" dirty="0">
                        <a:solidFill>
                          <a:schemeClr val="tx1"/>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A little s</a:t>
                      </a:r>
                      <a:r>
                        <a:rPr lang="en-US" dirty="0"/>
                        <a:t>atisfied</a:t>
                      </a:r>
                      <a:endParaRPr lang="en-US" sz="1800" b="0" dirty="0">
                        <a:solidFill>
                          <a:schemeClr val="tx1"/>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Not at all s</a:t>
                      </a:r>
                      <a:r>
                        <a:rPr lang="en-US" dirty="0"/>
                        <a:t>atisfied</a:t>
                      </a:r>
                      <a:endParaRPr lang="en-US" sz="1800" b="0" dirty="0">
                        <a:solidFill>
                          <a:schemeClr val="tx1"/>
                        </a:solidFill>
                        <a:latin typeface="Arial" panose="020B0604020202020204" pitchFamily="34" charset="0"/>
                        <a:cs typeface="Arial" panose="020B0604020202020204" pitchFamily="34" charset="0"/>
                      </a:endParaRPr>
                    </a:p>
                  </a:txBody>
                  <a:tcPr marL="68580" marR="68580" marT="34290" marB="34290" anchor="ctr"/>
                </a:tc>
                <a:extLst>
                  <a:ext uri="{0D108BD9-81ED-4DB2-BD59-A6C34878D82A}">
                    <a16:rowId xmlns:a16="http://schemas.microsoft.com/office/drawing/2014/main" val="1391567403"/>
                  </a:ext>
                </a:extLst>
              </a:tr>
              <a:tr h="2847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strike="noStrike" baseline="0" dirty="0">
                          <a:solidFill>
                            <a:srgbClr val="10335A"/>
                          </a:solidFill>
                          <a:effectLst/>
                          <a:latin typeface="Arial" panose="020B0604020202020204" pitchFamily="34" charset="0"/>
                          <a:cs typeface="Arial" panose="020B0604020202020204" pitchFamily="34" charset="0"/>
                        </a:rPr>
                        <a:t>17b</a:t>
                      </a:r>
                    </a:p>
                  </a:txBody>
                  <a:tcPr anchor="ctr"/>
                </a:tc>
                <a:tc>
                  <a:txBody>
                    <a:bodyPr/>
                    <a:lstStyle/>
                    <a:p>
                      <a:pPr marL="228600" marR="91440" lvl="0" indent="-228600" algn="l" defTabSz="914400" rtl="0" eaLnBrk="1" fontAlgn="auto" latinLnBrk="0" hangingPunct="1">
                        <a:lnSpc>
                          <a:spcPct val="100000"/>
                        </a:lnSpc>
                        <a:spcBef>
                          <a:spcPts val="0"/>
                        </a:spcBef>
                        <a:spcAft>
                          <a:spcPts val="0"/>
                        </a:spcAft>
                        <a:buClrTx/>
                        <a:buSzTx/>
                        <a:buFontTx/>
                        <a:buNone/>
                        <a:tabLst>
                          <a:tab pos="274320" algn="l"/>
                          <a:tab pos="228600" algn="l"/>
                          <a:tab pos="2948940" algn="l"/>
                        </a:tabLst>
                        <a:defRPr/>
                      </a:pPr>
                      <a:r>
                        <a:rPr lang="en-US" dirty="0"/>
                        <a:t>the amount of information you received about condoms and birth control? </a:t>
                      </a:r>
                      <a:endParaRPr lang="en-US" sz="18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Very satisfied</a:t>
                      </a:r>
                      <a:endParaRPr lang="en-US" sz="1800" b="0" dirty="0">
                        <a:solidFill>
                          <a:schemeClr val="tx1"/>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Somewhat s</a:t>
                      </a:r>
                      <a:r>
                        <a:rPr lang="en-US" dirty="0"/>
                        <a:t>atisfied</a:t>
                      </a:r>
                      <a:endParaRPr lang="en-US" sz="1800" b="0" dirty="0">
                        <a:solidFill>
                          <a:schemeClr val="tx1"/>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A little s</a:t>
                      </a:r>
                      <a:r>
                        <a:rPr lang="en-US" dirty="0"/>
                        <a:t>atisfied</a:t>
                      </a:r>
                      <a:endParaRPr lang="en-US" sz="1800" b="0" dirty="0">
                        <a:solidFill>
                          <a:schemeClr val="tx1"/>
                        </a:solidFill>
                        <a:latin typeface="Arial" panose="020B0604020202020204" pitchFamily="34" charset="0"/>
                        <a:cs typeface="Arial" panose="020B0604020202020204" pitchFamily="34" charset="0"/>
                      </a:endParaRPr>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Arial" panose="020B0604020202020204" pitchFamily="34" charset="0"/>
                          <a:cs typeface="Arial" panose="020B0604020202020204" pitchFamily="34" charset="0"/>
                        </a:rPr>
                        <a:t>Not at all s</a:t>
                      </a:r>
                      <a:r>
                        <a:rPr lang="en-US" dirty="0"/>
                        <a:t>atisfied</a:t>
                      </a:r>
                      <a:endParaRPr lang="en-US" sz="1800" b="0" dirty="0">
                        <a:solidFill>
                          <a:schemeClr val="tx1"/>
                        </a:solidFill>
                        <a:latin typeface="Arial" panose="020B0604020202020204" pitchFamily="34" charset="0"/>
                        <a:cs typeface="Arial" panose="020B0604020202020204" pitchFamily="34" charset="0"/>
                      </a:endParaRPr>
                    </a:p>
                  </a:txBody>
                  <a:tcPr marL="68580" marR="68580" marT="34290" marB="34290" anchor="ctr"/>
                </a:tc>
                <a:extLst>
                  <a:ext uri="{0D108BD9-81ED-4DB2-BD59-A6C34878D82A}">
                    <a16:rowId xmlns:a16="http://schemas.microsoft.com/office/drawing/2014/main" val="4034925166"/>
                  </a:ext>
                </a:extLst>
              </a:tr>
            </a:tbl>
          </a:graphicData>
        </a:graphic>
      </p:graphicFrame>
      <p:sp>
        <p:nvSpPr>
          <p:cNvPr id="4" name="Text Placeholder 2">
            <a:extLst>
              <a:ext uri="{FF2B5EF4-FFF2-40B4-BE49-F238E27FC236}">
                <a16:creationId xmlns:a16="http://schemas.microsoft.com/office/drawing/2014/main" id="{43DAF017-9026-0D00-0365-D19F10CDFE01}"/>
              </a:ext>
            </a:extLst>
          </p:cNvPr>
          <p:cNvSpPr txBox="1">
            <a:spLocks/>
          </p:cNvSpPr>
          <p:nvPr/>
        </p:nvSpPr>
        <p:spPr>
          <a:xfrm>
            <a:off x="1371600" y="971550"/>
            <a:ext cx="9867900" cy="1600200"/>
          </a:xfrm>
          <a:prstGeom prst="rect">
            <a:avLst/>
          </a:prstGeom>
          <a:ln>
            <a:noFill/>
          </a:ln>
        </p:spPr>
        <p:txBody>
          <a:bodyPr vert="horz" lIns="91440" tIns="45720" rIns="91440" bIns="45720" rtlCol="0">
            <a:normAutofit/>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spcAft>
                <a:spcPts val="300"/>
              </a:spcAft>
              <a:buClr>
                <a:schemeClr val="accent1">
                  <a:lumMod val="75000"/>
                </a:schemeClr>
              </a:buClr>
            </a:pPr>
            <a:r>
              <a:rPr lang="en-US" b="0" dirty="0">
                <a:latin typeface="+mj-lt"/>
              </a:rPr>
              <a:t>Question stem/instructions:</a:t>
            </a:r>
            <a:endParaRPr lang="en-US" dirty="0">
              <a:latin typeface="+mj-lt"/>
            </a:endParaRPr>
          </a:p>
          <a:p>
            <a:pPr marL="457200" lvl="2" indent="0">
              <a:spcAft>
                <a:spcPts val="300"/>
              </a:spcAft>
              <a:buNone/>
              <a:defRPr/>
            </a:pPr>
            <a:r>
              <a:rPr lang="en-US" sz="2400" b="1" dirty="0">
                <a:solidFill>
                  <a:schemeClr val="tx1"/>
                </a:solidFill>
              </a:rPr>
              <a:t>Thinking about the program, how satisfied are you with…</a:t>
            </a:r>
            <a:endParaRPr lang="en-US" sz="2200" b="1" dirty="0">
              <a:solidFill>
                <a:schemeClr val="tx1"/>
              </a:solidFill>
              <a:latin typeface="Arial" panose="020B0604020202020204" pitchFamily="34" charset="0"/>
              <a:cs typeface="Arial" panose="020B0604020202020204" pitchFamily="34" charset="0"/>
            </a:endParaRPr>
          </a:p>
          <a:p>
            <a:pPr marL="228600" lvl="1" indent="0">
              <a:buFont typeface="Arial"/>
              <a:buNone/>
              <a:defRPr/>
            </a:pPr>
            <a:r>
              <a:rPr lang="en-US" sz="2400" dirty="0">
                <a:solidFill>
                  <a:schemeClr val="tx1"/>
                </a:solidFill>
                <a:latin typeface="Arial" panose="020B0604020202020204" pitchFamily="34" charset="0"/>
                <a:cs typeface="Arial" panose="020B0604020202020204" pitchFamily="34" charset="0"/>
              </a:rPr>
              <a:t>	</a:t>
            </a:r>
            <a:r>
              <a:rPr lang="en-US" sz="2200" b="0" dirty="0">
                <a:solidFill>
                  <a:schemeClr val="tx1"/>
                </a:solidFill>
                <a:latin typeface="Arial" panose="020B0604020202020204" pitchFamily="34" charset="0"/>
                <a:cs typeface="Arial" panose="020B0604020202020204" pitchFamily="34" charset="0"/>
              </a:rPr>
              <a:t>MARK ONLY ONE ANSWER PER ROW</a:t>
            </a:r>
          </a:p>
        </p:txBody>
      </p:sp>
    </p:spTree>
    <p:extLst>
      <p:ext uri="{BB962C8B-B14F-4D97-AF65-F5344CB8AC3E}">
        <p14:creationId xmlns:p14="http://schemas.microsoft.com/office/powerpoint/2010/main" val="37527583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07D2769-6678-D7D7-BEFA-8841527A2ED3}"/>
              </a:ext>
            </a:extLst>
          </p:cNvPr>
          <p:cNvSpPr>
            <a:spLocks noGrp="1"/>
          </p:cNvSpPr>
          <p:nvPr>
            <p:ph type="body" idx="1"/>
          </p:nvPr>
        </p:nvSpPr>
        <p:spPr>
          <a:xfrm>
            <a:off x="2246313" y="2578613"/>
            <a:ext cx="7772400" cy="1500187"/>
          </a:xfrm>
        </p:spPr>
        <p:txBody>
          <a:bodyPr>
            <a:normAutofit/>
          </a:bodyPr>
          <a:lstStyle/>
          <a:p>
            <a:r>
              <a:rPr lang="en-US" sz="3200" b="1" dirty="0">
                <a:solidFill>
                  <a:srgbClr val="0965A4"/>
                </a:solidFill>
                <a:cs typeface="Arial" panose="020B0604020202020204" pitchFamily="34" charset="0"/>
              </a:rPr>
              <a:t>ADDITIONAL SUGGESTIONS AND COMMENTS</a:t>
            </a:r>
            <a:endParaRPr lang="en-US" sz="3200" b="1" dirty="0">
              <a:solidFill>
                <a:srgbClr val="0965A4"/>
              </a:solidFill>
            </a:endParaRPr>
          </a:p>
        </p:txBody>
      </p:sp>
    </p:spTree>
    <p:extLst>
      <p:ext uri="{BB962C8B-B14F-4D97-AF65-F5344CB8AC3E}">
        <p14:creationId xmlns:p14="http://schemas.microsoft.com/office/powerpoint/2010/main" val="1121364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FADE7-1786-A213-2768-8F3713E930E4}"/>
              </a:ext>
            </a:extLst>
          </p:cNvPr>
          <p:cNvSpPr>
            <a:spLocks noGrp="1"/>
          </p:cNvSpPr>
          <p:nvPr>
            <p:ph type="title"/>
          </p:nvPr>
        </p:nvSpPr>
        <p:spPr/>
        <p:txBody>
          <a:bodyPr/>
          <a:lstStyle/>
          <a:p>
            <a:r>
              <a:rPr lang="en-US" dirty="0"/>
              <a:t>OMB Statement</a:t>
            </a:r>
          </a:p>
        </p:txBody>
      </p:sp>
      <p:sp>
        <p:nvSpPr>
          <p:cNvPr id="3" name="Text Placeholder 2">
            <a:extLst>
              <a:ext uri="{FF2B5EF4-FFF2-40B4-BE49-F238E27FC236}">
                <a16:creationId xmlns:a16="http://schemas.microsoft.com/office/drawing/2014/main" id="{8D436D8D-0DCF-1042-68B4-BFB2AB7F443A}"/>
              </a:ext>
            </a:extLst>
          </p:cNvPr>
          <p:cNvSpPr>
            <a:spLocks noGrp="1"/>
          </p:cNvSpPr>
          <p:nvPr>
            <p:ph type="body" sz="quarter" idx="11"/>
          </p:nvPr>
        </p:nvSpPr>
        <p:spPr>
          <a:xfrm>
            <a:off x="1770146" y="1386840"/>
            <a:ext cx="9582216" cy="4491446"/>
          </a:xfrm>
        </p:spPr>
        <p:txBody>
          <a:bodyPr>
            <a:noAutofit/>
          </a:bodyPr>
          <a:lstStyle/>
          <a:p>
            <a:pPr marL="338138" indent="-338138">
              <a:spcAft>
                <a:spcPts val="800"/>
              </a:spcAft>
              <a:buClr>
                <a:schemeClr val="accent1">
                  <a:lumMod val="75000"/>
                </a:schemeClr>
              </a:buClr>
              <a:tabLst>
                <a:tab pos="1828800" algn="l"/>
              </a:tabLst>
            </a:pPr>
            <a:r>
              <a:rPr lang="en-US" sz="2200" i="1" dirty="0">
                <a:effectLst/>
                <a:latin typeface="+mj-lt"/>
                <a:ea typeface="Calibri" panose="020F0502020204030204" pitchFamily="34" charset="0"/>
              </a:rPr>
              <a:t>Please note that we estimate this will take about 90 minutes per respondent, including the time for reviewing instructions, gathering and maintaining the data needed, and reviewing the collection of information. This is a voluntary collection of information. An agency may not conduct or sponsor, and a person is not required to respond to, a collection of information subject to the requirements of the Paperwork Reduction Act of 1995, unless it displays a currently valid OMB control number.  The OMB is </a:t>
            </a:r>
            <a:r>
              <a:rPr lang="en-US" sz="2200" i="1" dirty="0">
                <a:effectLst/>
                <a:latin typeface="+mj-lt"/>
                <a:ea typeface="Calibri" panose="020F0502020204030204" pitchFamily="34" charset="0"/>
                <a:cs typeface="Calibri" panose="020F0502020204030204" pitchFamily="34" charset="0"/>
              </a:rPr>
              <a:t>#</a:t>
            </a:r>
            <a:r>
              <a:rPr lang="en-US" sz="2200" i="1" dirty="0">
                <a:effectLst/>
                <a:latin typeface="+mj-lt"/>
                <a:ea typeface="Calibri" panose="020F0502020204030204" pitchFamily="34" charset="0"/>
              </a:rPr>
              <a:t>0970-0356 and the expiration date is 01/31/2027.  If you have any comments on this collection of information, please contact </a:t>
            </a:r>
            <a:r>
              <a:rPr lang="en-US" sz="2200" i="1" dirty="0">
                <a:latin typeface="+mj-lt"/>
                <a:cs typeface="Calibri" panose="020F0502020204030204" pitchFamily="34" charset="0"/>
              </a:rPr>
              <a:t>PREPPerformanceMeasures@mathematica-mpr.com</a:t>
            </a:r>
            <a:r>
              <a:rPr lang="en-US" sz="2200" i="1" dirty="0">
                <a:effectLst/>
                <a:latin typeface="+mj-lt"/>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4429710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FADE7-1786-A213-2768-8F3713E930E4}"/>
              </a:ext>
            </a:extLst>
          </p:cNvPr>
          <p:cNvSpPr>
            <a:spLocks noGrp="1"/>
          </p:cNvSpPr>
          <p:nvPr>
            <p:ph type="title"/>
          </p:nvPr>
        </p:nvSpPr>
        <p:spPr/>
        <p:txBody>
          <a:bodyPr/>
          <a:lstStyle/>
          <a:p>
            <a:r>
              <a:rPr lang="en-US" dirty="0"/>
              <a:t>Next Steps</a:t>
            </a:r>
          </a:p>
        </p:txBody>
      </p:sp>
      <p:sp>
        <p:nvSpPr>
          <p:cNvPr id="3" name="Text Placeholder 2">
            <a:extLst>
              <a:ext uri="{FF2B5EF4-FFF2-40B4-BE49-F238E27FC236}">
                <a16:creationId xmlns:a16="http://schemas.microsoft.com/office/drawing/2014/main" id="{8D436D8D-0DCF-1042-68B4-BFB2AB7F443A}"/>
              </a:ext>
            </a:extLst>
          </p:cNvPr>
          <p:cNvSpPr>
            <a:spLocks noGrp="1"/>
          </p:cNvSpPr>
          <p:nvPr>
            <p:ph type="body" sz="quarter" idx="11"/>
          </p:nvPr>
        </p:nvSpPr>
        <p:spPr>
          <a:xfrm>
            <a:off x="1770146" y="1071975"/>
            <a:ext cx="9582216" cy="5471160"/>
          </a:xfrm>
        </p:spPr>
        <p:txBody>
          <a:bodyPr>
            <a:noAutofit/>
          </a:bodyPr>
          <a:lstStyle/>
          <a:p>
            <a:pPr marL="342900" indent="-342900" defTabSz="457200">
              <a:spcAft>
                <a:spcPts val="600"/>
              </a:spcAft>
              <a:buFont typeface="Arial" panose="020B0604020202020204" pitchFamily="34" charset="0"/>
              <a:buChar char="•"/>
            </a:pPr>
            <a:r>
              <a:rPr lang="en-US" sz="2200" b="0" dirty="0">
                <a:latin typeface="Arial"/>
                <a:cs typeface="Arial"/>
              </a:rPr>
              <a:t>Input gathering – fall 2024</a:t>
            </a:r>
          </a:p>
          <a:p>
            <a:pPr lvl="1">
              <a:buFont typeface="Courier New" panose="02070309020205020404" pitchFamily="49" charset="0"/>
              <a:buChar char="o"/>
            </a:pPr>
            <a:r>
              <a:rPr lang="en-US" sz="2200" b="0" dirty="0">
                <a:latin typeface="Arial"/>
                <a:cs typeface="Arial"/>
              </a:rPr>
              <a:t>If you have any additional comments, please share them via </a:t>
            </a:r>
            <a:r>
              <a:rPr lang="en-US" sz="2200" b="0" dirty="0">
                <a:latin typeface="Arial" panose="020B0604020202020204" pitchFamily="34" charset="0"/>
                <a:cs typeface="Arial" panose="020B0604020202020204" pitchFamily="34" charset="0"/>
              </a:rPr>
              <a:t>the help desk at </a:t>
            </a:r>
            <a:r>
              <a:rPr lang="en-US" sz="2200" b="0" dirty="0">
                <a:solidFill>
                  <a:srgbClr val="0965A4"/>
                </a:solidFill>
                <a:latin typeface="+mj-lt"/>
                <a:hlinkClick r:id="rId3"/>
              </a:rPr>
              <a:t>P</a:t>
            </a:r>
            <a:r>
              <a:rPr lang="en-US" sz="2200" b="0" dirty="0">
                <a:solidFill>
                  <a:srgbClr val="0965A4"/>
                </a:solidFill>
                <a:latin typeface="+mj-lt"/>
                <a:hlinkClick r:id="rId4"/>
              </a:rPr>
              <a:t>REPPerformanceMeasures@mathematica-mpr.com</a:t>
            </a:r>
            <a:r>
              <a:rPr lang="en-US" sz="2200" b="0" dirty="0">
                <a:solidFill>
                  <a:srgbClr val="0965A4"/>
                </a:solidFill>
                <a:latin typeface="+mj-lt"/>
              </a:rPr>
              <a:t> </a:t>
            </a:r>
            <a:endParaRPr lang="en-US" sz="2200" b="0" dirty="0">
              <a:latin typeface="+mj-lt"/>
              <a:cs typeface="Arial" panose="020B0604020202020204" pitchFamily="34" charset="0"/>
            </a:endParaRPr>
          </a:p>
          <a:p>
            <a:pPr marL="342900" indent="-342900" defTabSz="457200">
              <a:spcAft>
                <a:spcPts val="600"/>
              </a:spcAft>
              <a:buFont typeface="Arial" panose="020B0604020202020204" pitchFamily="34" charset="0"/>
              <a:buChar char="•"/>
            </a:pPr>
            <a:r>
              <a:rPr lang="en-US" sz="2200" b="0" dirty="0">
                <a:latin typeface="Arial"/>
                <a:cs typeface="Arial"/>
              </a:rPr>
              <a:t>Preliminary revisions – winter 2025</a:t>
            </a:r>
          </a:p>
          <a:p>
            <a:pPr marL="342900" indent="-342900" defTabSz="457200">
              <a:spcAft>
                <a:spcPts val="600"/>
              </a:spcAft>
              <a:buFont typeface="Arial" panose="020B0604020202020204" pitchFamily="34" charset="0"/>
              <a:buChar char="•"/>
            </a:pPr>
            <a:r>
              <a:rPr lang="en-US" sz="2200" b="0" dirty="0">
                <a:latin typeface="Arial"/>
                <a:cs typeface="Arial"/>
              </a:rPr>
              <a:t>OMB review – spring/summer 2025</a:t>
            </a:r>
          </a:p>
          <a:p>
            <a:pPr marL="342900" indent="-342900" defTabSz="457200">
              <a:spcAft>
                <a:spcPts val="600"/>
              </a:spcAft>
              <a:buFont typeface="Arial" panose="020B0604020202020204" pitchFamily="34" charset="0"/>
              <a:buChar char="•"/>
            </a:pPr>
            <a:r>
              <a:rPr lang="en-US" sz="2200" b="0" dirty="0">
                <a:latin typeface="Arial"/>
                <a:cs typeface="Arial"/>
              </a:rPr>
              <a:t>Introduce approved revisions – September 2025</a:t>
            </a:r>
          </a:p>
          <a:p>
            <a:pPr marL="342900" indent="-342900" defTabSz="457200">
              <a:spcAft>
                <a:spcPts val="600"/>
              </a:spcAft>
              <a:buFont typeface="Arial" panose="020B0604020202020204" pitchFamily="34" charset="0"/>
              <a:buChar char="•"/>
            </a:pPr>
            <a:r>
              <a:rPr lang="en-US" sz="2200" b="0" dirty="0">
                <a:latin typeface="Arial"/>
                <a:cs typeface="Arial"/>
              </a:rPr>
              <a:t>Begin administering revised surveys:</a:t>
            </a:r>
            <a:endParaRPr kumimoji="0" lang="en-US" sz="2200" b="0" i="0" u="none" kern="1200" cap="none" spc="0" normalizeH="0" noProof="0" dirty="0">
              <a:ln>
                <a:noFill/>
              </a:ln>
              <a:effectLst/>
              <a:uLnTx/>
              <a:uFillTx/>
              <a:latin typeface="Arial" panose="020B0604020202020204" pitchFamily="34" charset="0"/>
              <a:ea typeface="+mn-ea"/>
              <a:cs typeface="Arial" panose="020B0604020202020204" pitchFamily="34" charset="0"/>
            </a:endParaRPr>
          </a:p>
          <a:p>
            <a:pPr marL="800100" lvl="1" indent="-342900" defTabSz="457200">
              <a:spcAft>
                <a:spcPts val="0"/>
              </a:spcAft>
              <a:buFont typeface="Courier New" panose="02070309020205020404" pitchFamily="49" charset="0"/>
              <a:buChar char="o"/>
            </a:pPr>
            <a:r>
              <a:rPr lang="en-US" sz="2200" b="0" dirty="0">
                <a:latin typeface="Arial"/>
                <a:cs typeface="Arial"/>
              </a:rPr>
              <a:t>Optional – fall 2025</a:t>
            </a:r>
          </a:p>
          <a:p>
            <a:pPr marL="800100" lvl="1" indent="-342900" defTabSz="457200">
              <a:spcAft>
                <a:spcPts val="600"/>
              </a:spcAft>
              <a:buFont typeface="Courier New" panose="02070309020205020404" pitchFamily="49" charset="0"/>
              <a:buChar char="o"/>
            </a:pPr>
            <a:r>
              <a:rPr lang="en-US" sz="2200" b="0" dirty="0">
                <a:latin typeface="Arial"/>
                <a:cs typeface="Arial"/>
              </a:rPr>
              <a:t>Required for all PREP grant recipients – Jan. 1, 2026</a:t>
            </a:r>
            <a:endParaRPr lang="en-US" sz="2200" b="0" dirty="0">
              <a:latin typeface="Arial" panose="020B0604020202020204" pitchFamily="34" charset="0"/>
              <a:cs typeface="Arial" panose="020B0604020202020204" pitchFamily="34" charset="0"/>
            </a:endParaRPr>
          </a:p>
          <a:p>
            <a:pPr marL="342900" indent="-342900" defTabSz="457200">
              <a:spcAft>
                <a:spcPts val="600"/>
              </a:spcAft>
              <a:buFont typeface="Arial" panose="020B0604020202020204" pitchFamily="34" charset="0"/>
              <a:buChar char="•"/>
            </a:pPr>
            <a:r>
              <a:rPr lang="en-US" sz="2200" b="0" dirty="0">
                <a:latin typeface="Arial"/>
                <a:cs typeface="Arial"/>
              </a:rPr>
              <a:t>Submit data from revised surveys:</a:t>
            </a:r>
          </a:p>
          <a:p>
            <a:pPr marL="800100" lvl="1" indent="-342900" defTabSz="457200">
              <a:spcBef>
                <a:spcPts val="0"/>
              </a:spcBef>
              <a:spcAft>
                <a:spcPts val="600"/>
              </a:spcAft>
              <a:buFont typeface="Courier New" panose="02070309020205020404" pitchFamily="49" charset="0"/>
              <a:buChar char="o"/>
            </a:pPr>
            <a:r>
              <a:rPr lang="en-US" sz="2200" b="0" dirty="0">
                <a:latin typeface="Arial"/>
                <a:cs typeface="Arial"/>
              </a:rPr>
              <a:t>Optional – Jan./Feb. 2026</a:t>
            </a:r>
          </a:p>
          <a:p>
            <a:pPr marL="800100" lvl="1" indent="-342900" defTabSz="457200">
              <a:spcAft>
                <a:spcPts val="600"/>
              </a:spcAft>
              <a:buFont typeface="Courier New" panose="02070309020205020404" pitchFamily="49" charset="0"/>
              <a:buChar char="o"/>
            </a:pPr>
            <a:r>
              <a:rPr lang="en-US" sz="2200" b="0" dirty="0">
                <a:latin typeface="Arial"/>
                <a:cs typeface="Arial"/>
              </a:rPr>
              <a:t>Required for </a:t>
            </a:r>
            <a:r>
              <a:rPr lang="en-US" sz="2200" b="0">
                <a:latin typeface="Arial"/>
                <a:cs typeface="Arial"/>
              </a:rPr>
              <a:t>all PREP </a:t>
            </a:r>
            <a:r>
              <a:rPr lang="en-US" sz="2200" b="0" dirty="0">
                <a:latin typeface="Arial"/>
                <a:cs typeface="Arial"/>
              </a:rPr>
              <a:t>grant recipients – July/Aug. 2026</a:t>
            </a:r>
          </a:p>
          <a:p>
            <a:pPr marL="338138" indent="-338138">
              <a:spcAft>
                <a:spcPts val="800"/>
              </a:spcAft>
              <a:buClr>
                <a:schemeClr val="accent1">
                  <a:lumMod val="75000"/>
                </a:schemeClr>
              </a:buClr>
            </a:pPr>
            <a:endParaRPr lang="en-US" sz="2600" dirty="0"/>
          </a:p>
        </p:txBody>
      </p:sp>
      <p:sp>
        <p:nvSpPr>
          <p:cNvPr id="4" name="Rectangle 3">
            <a:extLst>
              <a:ext uri="{FF2B5EF4-FFF2-40B4-BE49-F238E27FC236}">
                <a16:creationId xmlns:a16="http://schemas.microsoft.com/office/drawing/2014/main" id="{01E6E741-10A3-3D6D-44C4-99E6B9A7DD39}"/>
              </a:ext>
            </a:extLst>
          </p:cNvPr>
          <p:cNvSpPr/>
          <p:nvPr/>
        </p:nvSpPr>
        <p:spPr>
          <a:xfrm>
            <a:off x="1716987" y="1054124"/>
            <a:ext cx="9411088" cy="1335016"/>
          </a:xfrm>
          <a:prstGeom prst="rect">
            <a:avLst/>
          </a:prstGeom>
          <a:noFill/>
          <a:ln w="38100">
            <a:solidFill>
              <a:srgbClr val="0965A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0965A4"/>
              </a:solidFill>
            </a:endParaRPr>
          </a:p>
        </p:txBody>
      </p:sp>
    </p:spTree>
    <p:extLst>
      <p:ext uri="{BB962C8B-B14F-4D97-AF65-F5344CB8AC3E}">
        <p14:creationId xmlns:p14="http://schemas.microsoft.com/office/powerpoint/2010/main" val="26882626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A2208-3F73-1960-D388-34F990A38F8A}"/>
              </a:ext>
            </a:extLst>
          </p:cNvPr>
          <p:cNvSpPr>
            <a:spLocks noGrp="1"/>
          </p:cNvSpPr>
          <p:nvPr>
            <p:ph type="title"/>
          </p:nvPr>
        </p:nvSpPr>
        <p:spPr/>
        <p:txBody>
          <a:bodyPr anchor="ctr"/>
          <a:lstStyle/>
          <a:p>
            <a:r>
              <a:rPr lang="en-US" dirty="0"/>
              <a:t>We’re here to help!</a:t>
            </a:r>
          </a:p>
        </p:txBody>
      </p:sp>
      <p:sp>
        <p:nvSpPr>
          <p:cNvPr id="3" name="Text Placeholder 2">
            <a:extLst>
              <a:ext uri="{FF2B5EF4-FFF2-40B4-BE49-F238E27FC236}">
                <a16:creationId xmlns:a16="http://schemas.microsoft.com/office/drawing/2014/main" id="{92E27239-51CA-4388-9F4A-A2E8203865F1}"/>
              </a:ext>
            </a:extLst>
          </p:cNvPr>
          <p:cNvSpPr>
            <a:spLocks noGrp="1"/>
          </p:cNvSpPr>
          <p:nvPr>
            <p:ph type="body" sz="quarter" idx="11"/>
          </p:nvPr>
        </p:nvSpPr>
        <p:spPr>
          <a:xfrm>
            <a:off x="1069674" y="2242867"/>
            <a:ext cx="10075653" cy="3187549"/>
          </a:xfrm>
        </p:spPr>
        <p:txBody>
          <a:bodyPr>
            <a:normAutofit/>
          </a:bodyPr>
          <a:lstStyle/>
          <a:p>
            <a:pPr marL="0" indent="0" algn="ctr">
              <a:spcAft>
                <a:spcPts val="300"/>
              </a:spcAft>
              <a:buNone/>
            </a:pPr>
            <a:r>
              <a:rPr lang="en-US" sz="2800" dirty="0"/>
              <a:t>For more support, contact the Mathematica </a:t>
            </a:r>
          </a:p>
          <a:p>
            <a:pPr marL="0" indent="0" algn="ctr">
              <a:spcBef>
                <a:spcPts val="0"/>
              </a:spcBef>
              <a:spcAft>
                <a:spcPts val="1800"/>
              </a:spcAft>
              <a:buNone/>
            </a:pPr>
            <a:r>
              <a:rPr lang="en-US" sz="2800" dirty="0"/>
              <a:t>PREP </a:t>
            </a:r>
            <a:r>
              <a:rPr lang="en-US" sz="2800" b="0" dirty="0"/>
              <a:t>Performance Measures technical assistance team.</a:t>
            </a:r>
            <a:endParaRPr lang="en-US" sz="2800" dirty="0"/>
          </a:p>
          <a:p>
            <a:pPr marL="0" indent="0" algn="ctr">
              <a:spcAft>
                <a:spcPts val="1800"/>
              </a:spcAft>
              <a:buNone/>
            </a:pPr>
            <a:r>
              <a:rPr lang="en-US" sz="2800" dirty="0">
                <a:solidFill>
                  <a:srgbClr val="0965A4"/>
                </a:solidFill>
              </a:rPr>
              <a:t>PREPPerformanceMeasures@mathematica-mpr.com </a:t>
            </a:r>
          </a:p>
          <a:p>
            <a:pPr marL="0" indent="0" algn="ctr">
              <a:buNone/>
            </a:pPr>
            <a:r>
              <a:rPr lang="en-US" sz="2800" dirty="0">
                <a:solidFill>
                  <a:srgbClr val="0965A4"/>
                </a:solidFill>
              </a:rPr>
              <a:t>1-855-267-6270 (toll-free)</a:t>
            </a:r>
          </a:p>
        </p:txBody>
      </p:sp>
    </p:spTree>
    <p:extLst>
      <p:ext uri="{BB962C8B-B14F-4D97-AF65-F5344CB8AC3E}">
        <p14:creationId xmlns:p14="http://schemas.microsoft.com/office/powerpoint/2010/main" val="1494462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24E5CA-CA39-1850-8FD8-4DF87B9246D0}"/>
              </a:ext>
            </a:extLst>
          </p:cNvPr>
          <p:cNvSpPr>
            <a:spLocks noGrp="1"/>
          </p:cNvSpPr>
          <p:nvPr>
            <p:ph type="body" idx="1"/>
          </p:nvPr>
        </p:nvSpPr>
        <p:spPr>
          <a:xfrm>
            <a:off x="565150" y="2519976"/>
            <a:ext cx="11061700" cy="1500187"/>
          </a:xfrm>
        </p:spPr>
        <p:txBody>
          <a:bodyPr>
            <a:normAutofit/>
          </a:bodyPr>
          <a:lstStyle/>
          <a:p>
            <a:r>
              <a:rPr lang="en-US" sz="3200" dirty="0">
                <a:solidFill>
                  <a:srgbClr val="0965A4"/>
                </a:solidFill>
              </a:rPr>
              <a:t>Revising PREP Performance Measures </a:t>
            </a:r>
          </a:p>
        </p:txBody>
      </p:sp>
    </p:spTree>
    <p:extLst>
      <p:ext uri="{BB962C8B-B14F-4D97-AF65-F5344CB8AC3E}">
        <p14:creationId xmlns:p14="http://schemas.microsoft.com/office/powerpoint/2010/main" val="3661475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92111-051F-7D7D-B76C-CB1883DF7537}"/>
              </a:ext>
            </a:extLst>
          </p:cNvPr>
          <p:cNvSpPr>
            <a:spLocks noGrp="1"/>
          </p:cNvSpPr>
          <p:nvPr>
            <p:ph type="title"/>
          </p:nvPr>
        </p:nvSpPr>
        <p:spPr>
          <a:xfrm>
            <a:off x="309493" y="-30157"/>
            <a:ext cx="11566416" cy="1020757"/>
          </a:xfrm>
        </p:spPr>
        <p:txBody>
          <a:bodyPr>
            <a:normAutofit/>
          </a:bodyPr>
          <a:lstStyle/>
          <a:p>
            <a:r>
              <a:rPr lang="en-US" sz="2800" dirty="0">
                <a:solidFill>
                  <a:srgbClr val="0965A4"/>
                </a:solidFill>
              </a:rPr>
              <a:t>Performance Measures Revisions </a:t>
            </a:r>
            <a:br>
              <a:rPr lang="en-US" sz="2800" dirty="0">
                <a:solidFill>
                  <a:srgbClr val="0965A4"/>
                </a:solidFill>
              </a:rPr>
            </a:br>
            <a:r>
              <a:rPr lang="en-US" sz="2800" dirty="0">
                <a:solidFill>
                  <a:srgbClr val="0965A4"/>
                </a:solidFill>
              </a:rPr>
              <a:t>Goals and Process</a:t>
            </a:r>
            <a:endParaRPr lang="en-US" dirty="0"/>
          </a:p>
        </p:txBody>
      </p:sp>
      <p:graphicFrame>
        <p:nvGraphicFramePr>
          <p:cNvPr id="5" name="Table 5">
            <a:extLst>
              <a:ext uri="{FF2B5EF4-FFF2-40B4-BE49-F238E27FC236}">
                <a16:creationId xmlns:a16="http://schemas.microsoft.com/office/drawing/2014/main" id="{8CE56703-2A74-179C-D450-3105D200DEE4}"/>
              </a:ext>
            </a:extLst>
          </p:cNvPr>
          <p:cNvGraphicFramePr>
            <a:graphicFrameLocks noGrp="1"/>
          </p:cNvGraphicFramePr>
          <p:nvPr>
            <p:ph type="tbl" sz="quarter" idx="11"/>
            <p:extLst>
              <p:ext uri="{D42A27DB-BD31-4B8C-83A1-F6EECF244321}">
                <p14:modId xmlns:p14="http://schemas.microsoft.com/office/powerpoint/2010/main" val="1100704413"/>
              </p:ext>
            </p:extLst>
          </p:nvPr>
        </p:nvGraphicFramePr>
        <p:xfrm>
          <a:off x="641412" y="1317814"/>
          <a:ext cx="10909176" cy="4570510"/>
        </p:xfrm>
        <a:graphic>
          <a:graphicData uri="http://schemas.openxmlformats.org/drawingml/2006/table">
            <a:tbl>
              <a:tblPr firstRow="1" bandRow="1">
                <a:tableStyleId>{5C22544A-7EE6-4342-B048-85BDC9FD1C3A}</a:tableStyleId>
              </a:tblPr>
              <a:tblGrid>
                <a:gridCol w="5034769">
                  <a:extLst>
                    <a:ext uri="{9D8B030D-6E8A-4147-A177-3AD203B41FA5}">
                      <a16:colId xmlns:a16="http://schemas.microsoft.com/office/drawing/2014/main" val="1388452829"/>
                    </a:ext>
                  </a:extLst>
                </a:gridCol>
                <a:gridCol w="5874407">
                  <a:extLst>
                    <a:ext uri="{9D8B030D-6E8A-4147-A177-3AD203B41FA5}">
                      <a16:colId xmlns:a16="http://schemas.microsoft.com/office/drawing/2014/main" val="1222390389"/>
                    </a:ext>
                  </a:extLst>
                </a:gridCol>
              </a:tblGrid>
              <a:tr h="509962">
                <a:tc>
                  <a:txBody>
                    <a:bodyPr/>
                    <a:lstStyle/>
                    <a:p>
                      <a:pPr algn="ctr"/>
                      <a:r>
                        <a:rPr lang="en-US" sz="2400" dirty="0"/>
                        <a:t>Goals</a:t>
                      </a:r>
                    </a:p>
                  </a:txBody>
                  <a:tcPr anchor="ctr"/>
                </a:tc>
                <a:tc>
                  <a:txBody>
                    <a:bodyPr/>
                    <a:lstStyle/>
                    <a:p>
                      <a:pPr algn="ctr"/>
                      <a:r>
                        <a:rPr lang="en-US" sz="2400" dirty="0"/>
                        <a:t>Activities</a:t>
                      </a:r>
                    </a:p>
                  </a:txBody>
                  <a:tcPr anchor="ctr"/>
                </a:tc>
                <a:extLst>
                  <a:ext uri="{0D108BD9-81ED-4DB2-BD59-A6C34878D82A}">
                    <a16:rowId xmlns:a16="http://schemas.microsoft.com/office/drawing/2014/main" val="173163855"/>
                  </a:ext>
                </a:extLst>
              </a:tr>
              <a:tr h="1173705">
                <a:tc>
                  <a:txBody>
                    <a:bodyPr/>
                    <a:lstStyle/>
                    <a:p>
                      <a:pPr marL="0" indent="0" defTabSz="457200">
                        <a:spcAft>
                          <a:spcPts val="600"/>
                        </a:spcAft>
                        <a:buFont typeface="Arial" panose="020B0604020202020204" pitchFamily="34" charset="0"/>
                        <a:buNone/>
                      </a:pPr>
                      <a:r>
                        <a:rPr lang="en-US" sz="2100" dirty="0">
                          <a:solidFill>
                            <a:srgbClr val="10335A"/>
                          </a:solidFill>
                          <a:latin typeface="Arial"/>
                          <a:cs typeface="Arial"/>
                        </a:rPr>
                        <a:t>Ensure the measures meet the data needs of ACF and grant recipients</a:t>
                      </a:r>
                    </a:p>
                  </a:txBody>
                  <a:tcPr anchor="ct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solidFill>
                            <a:srgbClr val="10335A"/>
                          </a:solidFill>
                          <a:latin typeface="+mj-lt"/>
                          <a:cs typeface="Arial"/>
                        </a:rPr>
                        <a:t>Listening sessions with:</a:t>
                      </a:r>
                    </a:p>
                    <a:p>
                      <a:pPr marL="342900" lvl="0" indent="-342900" defTabSz="457200">
                        <a:spcAft>
                          <a:spcPts val="300"/>
                        </a:spcAft>
                        <a:buFont typeface="Courier New" panose="02070309020205020404" pitchFamily="49" charset="0"/>
                        <a:buChar char="o"/>
                      </a:pPr>
                      <a:r>
                        <a:rPr lang="en-US" sz="2100" dirty="0">
                          <a:solidFill>
                            <a:srgbClr val="10335A"/>
                          </a:solidFill>
                          <a:latin typeface="+mj-lt"/>
                          <a:cs typeface="Arial"/>
                        </a:rPr>
                        <a:t>PREP grant recipients</a:t>
                      </a:r>
                    </a:p>
                    <a:p>
                      <a:pPr marL="800100" marR="0" lvl="1"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2100" kern="1200" dirty="0">
                          <a:solidFill>
                            <a:srgbClr val="10335A"/>
                          </a:solidFill>
                          <a:latin typeface="+mn-lt"/>
                          <a:ea typeface="+mn-ea"/>
                          <a:cs typeface="Arial"/>
                        </a:rPr>
                        <a:t>State PREP</a:t>
                      </a:r>
                    </a:p>
                    <a:p>
                      <a:pPr marL="800100" lvl="1" indent="-342900" defTabSz="457200">
                        <a:spcAft>
                          <a:spcPts val="0"/>
                        </a:spcAft>
                        <a:buFont typeface="Wingdings" panose="05000000000000000000" pitchFamily="2" charset="2"/>
                        <a:buChar char="§"/>
                      </a:pPr>
                      <a:r>
                        <a:rPr lang="en-US" sz="2100" dirty="0">
                          <a:solidFill>
                            <a:srgbClr val="10335A"/>
                          </a:solidFill>
                          <a:latin typeface="+mj-lt"/>
                          <a:cs typeface="Arial"/>
                        </a:rPr>
                        <a:t>Competitive </a:t>
                      </a:r>
                      <a:r>
                        <a:rPr lang="en-US" sz="2100" kern="1200" dirty="0">
                          <a:solidFill>
                            <a:srgbClr val="10335A"/>
                          </a:solidFill>
                          <a:latin typeface="+mn-lt"/>
                          <a:ea typeface="+mn-ea"/>
                          <a:cs typeface="Arial"/>
                        </a:rPr>
                        <a:t>PREP</a:t>
                      </a:r>
                      <a:endParaRPr lang="en-US" sz="2100" dirty="0">
                        <a:solidFill>
                          <a:srgbClr val="10335A"/>
                        </a:solidFill>
                        <a:latin typeface="+mj-lt"/>
                        <a:cs typeface="Arial"/>
                      </a:endParaRPr>
                    </a:p>
                    <a:p>
                      <a:pPr marL="800100" lvl="1" indent="-342900" defTabSz="457200">
                        <a:spcAft>
                          <a:spcPts val="0"/>
                        </a:spcAft>
                        <a:buFont typeface="Wingdings" panose="05000000000000000000" pitchFamily="2" charset="2"/>
                        <a:buChar char="§"/>
                      </a:pPr>
                      <a:r>
                        <a:rPr lang="en-US" sz="2100" dirty="0">
                          <a:solidFill>
                            <a:srgbClr val="10335A"/>
                          </a:solidFill>
                          <a:latin typeface="+mj-lt"/>
                          <a:cs typeface="Arial"/>
                        </a:rPr>
                        <a:t>Tribal </a:t>
                      </a:r>
                      <a:r>
                        <a:rPr lang="en-US" sz="2100" kern="1200" dirty="0">
                          <a:solidFill>
                            <a:srgbClr val="10335A"/>
                          </a:solidFill>
                          <a:latin typeface="+mn-lt"/>
                          <a:ea typeface="+mn-ea"/>
                          <a:cs typeface="Arial"/>
                        </a:rPr>
                        <a:t>PREP</a:t>
                      </a:r>
                      <a:endParaRPr lang="en-US" sz="2100" dirty="0">
                        <a:solidFill>
                          <a:srgbClr val="10335A"/>
                        </a:solidFill>
                        <a:latin typeface="+mj-lt"/>
                        <a:cs typeface="Arial"/>
                      </a:endParaRPr>
                    </a:p>
                    <a:p>
                      <a:pPr marL="800100" lvl="1" indent="-342900" defTabSz="457200">
                        <a:spcAft>
                          <a:spcPts val="300"/>
                        </a:spcAft>
                        <a:buFont typeface="Wingdings" panose="05000000000000000000" pitchFamily="2" charset="2"/>
                        <a:buChar char="§"/>
                      </a:pPr>
                      <a:r>
                        <a:rPr lang="en-US" sz="2100" kern="1200" dirty="0">
                          <a:solidFill>
                            <a:srgbClr val="10335A"/>
                          </a:solidFill>
                          <a:latin typeface="+mn-lt"/>
                          <a:ea typeface="+mn-ea"/>
                          <a:cs typeface="Arial"/>
                        </a:rPr>
                        <a:t>PREIS</a:t>
                      </a:r>
                      <a:endParaRPr lang="en-US" sz="2100" dirty="0">
                        <a:solidFill>
                          <a:srgbClr val="10335A"/>
                        </a:solidFill>
                        <a:latin typeface="+mj-lt"/>
                        <a:cs typeface="Arial"/>
                      </a:endParaRPr>
                    </a:p>
                    <a:p>
                      <a:pPr marL="342900" lvl="0" indent="-342900" defTabSz="457200">
                        <a:spcAft>
                          <a:spcPts val="600"/>
                        </a:spcAft>
                        <a:buFont typeface="Courier New" panose="02070309020205020404" pitchFamily="49" charset="0"/>
                        <a:buChar char="o"/>
                      </a:pPr>
                      <a:r>
                        <a:rPr lang="en-US" sz="2100" dirty="0">
                          <a:solidFill>
                            <a:srgbClr val="10335A"/>
                          </a:solidFill>
                          <a:latin typeface="+mj-lt"/>
                          <a:cs typeface="Arial"/>
                        </a:rPr>
                        <a:t>FYSB project officers</a:t>
                      </a:r>
                      <a:endParaRPr lang="en-US" sz="2100" dirty="0">
                        <a:solidFill>
                          <a:srgbClr val="10335A"/>
                        </a:solidFill>
                        <a:latin typeface="+mj-lt"/>
                      </a:endParaRPr>
                    </a:p>
                  </a:txBody>
                  <a:tcPr anchor="ctr"/>
                </a:tc>
                <a:extLst>
                  <a:ext uri="{0D108BD9-81ED-4DB2-BD59-A6C34878D82A}">
                    <a16:rowId xmlns:a16="http://schemas.microsoft.com/office/drawing/2014/main" val="1391567403"/>
                  </a:ext>
                </a:extLst>
              </a:tr>
              <a:tr h="1173705">
                <a:tc>
                  <a:txBody>
                    <a:bodyPr/>
                    <a:lstStyle/>
                    <a:p>
                      <a:pPr marL="0" marR="0" lvl="0" indent="0" algn="l" defTabSz="4572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sz="2100" dirty="0">
                          <a:solidFill>
                            <a:srgbClr val="10335A"/>
                          </a:solidFill>
                          <a:latin typeface="+mn-lt"/>
                          <a:cs typeface="Arial"/>
                        </a:rPr>
                        <a:t>Improve clarity of existing participant entry and exit survey questions</a:t>
                      </a:r>
                      <a:endParaRPr lang="en-US" sz="2100" dirty="0">
                        <a:solidFill>
                          <a:srgbClr val="10335A"/>
                        </a:solidFill>
                        <a:latin typeface="Arial"/>
                        <a:cs typeface="Arial"/>
                      </a:endParaRPr>
                    </a:p>
                  </a:txBody>
                  <a:tcPr anchor="ctr"/>
                </a:tc>
                <a:tc vMerge="1">
                  <a:txBody>
                    <a:bodyPr/>
                    <a:lstStyle/>
                    <a:p>
                      <a:endParaRPr lang="en-US"/>
                    </a:p>
                  </a:txBody>
                  <a:tcPr/>
                </a:tc>
                <a:extLst>
                  <a:ext uri="{0D108BD9-81ED-4DB2-BD59-A6C34878D82A}">
                    <a16:rowId xmlns:a16="http://schemas.microsoft.com/office/drawing/2014/main" val="3912974718"/>
                  </a:ext>
                </a:extLst>
              </a:tr>
              <a:tr h="826314">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solidFill>
                            <a:srgbClr val="10335A"/>
                          </a:solidFill>
                          <a:latin typeface="+mn-lt"/>
                          <a:cs typeface="Arial"/>
                        </a:rPr>
                        <a:t>Incorporate more complete response options for some items to better represent the range of participants</a:t>
                      </a:r>
                      <a:endParaRPr lang="en-US" sz="2100" b="0" strike="noStrike" baseline="0" dirty="0">
                        <a:solidFill>
                          <a:srgbClr val="10335A"/>
                        </a:solidFill>
                        <a:effectLst/>
                        <a:latin typeface="Arial" panose="020B0604020202020204" pitchFamily="34" charset="0"/>
                        <a:cs typeface="Arial" panose="020B0604020202020204" pitchFamily="34" charset="0"/>
                      </a:endParaRPr>
                    </a:p>
                  </a:txBody>
                  <a:tcPr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100" dirty="0">
                          <a:solidFill>
                            <a:srgbClr val="10335A"/>
                          </a:solidFill>
                          <a:latin typeface="+mj-lt"/>
                          <a:cs typeface="Arial"/>
                        </a:rPr>
                        <a:t>Cognitive pre-testing of new items on sexual orientation and gender identity (SOGI)</a:t>
                      </a:r>
                    </a:p>
                  </a:txBody>
                  <a:tcPr anchor="ctr"/>
                </a:tc>
                <a:extLst>
                  <a:ext uri="{0D108BD9-81ED-4DB2-BD59-A6C34878D82A}">
                    <a16:rowId xmlns:a16="http://schemas.microsoft.com/office/drawing/2014/main" val="4245522988"/>
                  </a:ext>
                </a:extLst>
              </a:tr>
              <a:tr h="826314">
                <a:tc vMerge="1">
                  <a:txBody>
                    <a:bodyPr/>
                    <a:lstStyle/>
                    <a:p>
                      <a:pPr marL="0" marR="0" algn="ctr">
                        <a:lnSpc>
                          <a:spcPct val="100000"/>
                        </a:lnSpc>
                        <a:spcBef>
                          <a:spcPts val="0"/>
                        </a:spcBef>
                        <a:spcAft>
                          <a:spcPts val="0"/>
                        </a:spcAft>
                      </a:pPr>
                      <a:endParaRPr lang="en-US" sz="1800" b="0" strike="noStrike" baseline="0" dirty="0">
                        <a:effectLst/>
                        <a:latin typeface="Arial" panose="020B0604020202020204" pitchFamily="34" charset="0"/>
                        <a:ea typeface="Calibri" panose="020F0502020204030204" pitchFamily="34" charset="0"/>
                        <a:cs typeface="Arial" panose="020B0604020202020204" pitchFamily="34" charset="0"/>
                      </a:endParaRPr>
                    </a:p>
                  </a:txBody>
                  <a:tcPr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100" dirty="0">
                          <a:solidFill>
                            <a:srgbClr val="10335A"/>
                          </a:solidFill>
                          <a:latin typeface="+mj-lt"/>
                          <a:cs typeface="Arial"/>
                        </a:rPr>
                        <a:t>Adoption of new Office of Management and Budget (OMB) guidance on race/ethnicity items</a:t>
                      </a:r>
                    </a:p>
                  </a:txBody>
                  <a:tcPr anchor="ctr"/>
                </a:tc>
                <a:extLst>
                  <a:ext uri="{0D108BD9-81ED-4DB2-BD59-A6C34878D82A}">
                    <a16:rowId xmlns:a16="http://schemas.microsoft.com/office/drawing/2014/main" val="834095885"/>
                  </a:ext>
                </a:extLst>
              </a:tr>
            </a:tbl>
          </a:graphicData>
        </a:graphic>
      </p:graphicFrame>
    </p:spTree>
    <p:extLst>
      <p:ext uri="{BB962C8B-B14F-4D97-AF65-F5344CB8AC3E}">
        <p14:creationId xmlns:p14="http://schemas.microsoft.com/office/powerpoint/2010/main" val="650809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FADE7-1786-A213-2768-8F3713E930E4}"/>
              </a:ext>
            </a:extLst>
          </p:cNvPr>
          <p:cNvSpPr>
            <a:spLocks noGrp="1"/>
          </p:cNvSpPr>
          <p:nvPr>
            <p:ph type="title"/>
          </p:nvPr>
        </p:nvSpPr>
        <p:spPr/>
        <p:txBody>
          <a:bodyPr/>
          <a:lstStyle/>
          <a:p>
            <a:r>
              <a:rPr lang="en-US" dirty="0"/>
              <a:t>Expected Timeline for Revisions</a:t>
            </a:r>
          </a:p>
        </p:txBody>
      </p:sp>
      <p:sp>
        <p:nvSpPr>
          <p:cNvPr id="3" name="Text Placeholder 2">
            <a:extLst>
              <a:ext uri="{FF2B5EF4-FFF2-40B4-BE49-F238E27FC236}">
                <a16:creationId xmlns:a16="http://schemas.microsoft.com/office/drawing/2014/main" id="{8D436D8D-0DCF-1042-68B4-BFB2AB7F443A}"/>
              </a:ext>
            </a:extLst>
          </p:cNvPr>
          <p:cNvSpPr>
            <a:spLocks noGrp="1"/>
          </p:cNvSpPr>
          <p:nvPr>
            <p:ph type="body" sz="quarter" idx="11"/>
          </p:nvPr>
        </p:nvSpPr>
        <p:spPr>
          <a:xfrm>
            <a:off x="1770146" y="1158240"/>
            <a:ext cx="9582216" cy="5471160"/>
          </a:xfrm>
        </p:spPr>
        <p:txBody>
          <a:bodyPr>
            <a:noAutofit/>
          </a:bodyPr>
          <a:lstStyle/>
          <a:p>
            <a:pPr marL="342900" indent="-342900" defTabSz="457200">
              <a:spcAft>
                <a:spcPts val="600"/>
              </a:spcAft>
              <a:buFont typeface="Arial" panose="020B0604020202020204" pitchFamily="34" charset="0"/>
              <a:buChar char="•"/>
            </a:pPr>
            <a:r>
              <a:rPr lang="en-US" sz="2600" dirty="0">
                <a:latin typeface="Arial"/>
                <a:cs typeface="Arial"/>
              </a:rPr>
              <a:t>Input gathering – fall 2024</a:t>
            </a:r>
          </a:p>
          <a:p>
            <a:pPr marL="342900" indent="-342900" defTabSz="457200">
              <a:spcAft>
                <a:spcPts val="600"/>
              </a:spcAft>
              <a:buFont typeface="Arial" panose="020B0604020202020204" pitchFamily="34" charset="0"/>
              <a:buChar char="•"/>
            </a:pPr>
            <a:r>
              <a:rPr lang="en-US" sz="2600" dirty="0">
                <a:latin typeface="Arial"/>
                <a:cs typeface="Arial"/>
              </a:rPr>
              <a:t>Preliminary revisions – winter 2025</a:t>
            </a:r>
          </a:p>
          <a:p>
            <a:pPr marL="342900" indent="-342900" defTabSz="457200">
              <a:spcAft>
                <a:spcPts val="600"/>
              </a:spcAft>
              <a:buFont typeface="Arial" panose="020B0604020202020204" pitchFamily="34" charset="0"/>
              <a:buChar char="•"/>
            </a:pPr>
            <a:r>
              <a:rPr lang="en-US" sz="2600" dirty="0">
                <a:latin typeface="Arial"/>
                <a:cs typeface="Arial"/>
              </a:rPr>
              <a:t>OMB review – spring/summer 2025</a:t>
            </a:r>
          </a:p>
          <a:p>
            <a:pPr marL="342900" indent="-342900" defTabSz="457200">
              <a:spcAft>
                <a:spcPts val="600"/>
              </a:spcAft>
              <a:buFont typeface="Arial" panose="020B0604020202020204" pitchFamily="34" charset="0"/>
              <a:buChar char="•"/>
            </a:pPr>
            <a:r>
              <a:rPr lang="en-US" sz="2600" dirty="0">
                <a:latin typeface="Arial"/>
                <a:cs typeface="Arial"/>
              </a:rPr>
              <a:t>Introduce approved revisions – September 2025</a:t>
            </a:r>
          </a:p>
          <a:p>
            <a:pPr marL="342900" indent="-342900" defTabSz="457200">
              <a:spcAft>
                <a:spcPts val="600"/>
              </a:spcAft>
              <a:buFont typeface="Arial" panose="020B0604020202020204" pitchFamily="34" charset="0"/>
              <a:buChar char="•"/>
            </a:pPr>
            <a:r>
              <a:rPr lang="en-US" sz="2600" dirty="0">
                <a:latin typeface="Arial"/>
                <a:cs typeface="Arial"/>
              </a:rPr>
              <a:t>Begin administering revised surveys:</a:t>
            </a:r>
            <a:endParaRPr kumimoji="0" lang="en-US" sz="2600" i="0" u="none" kern="1200" cap="none" spc="0" normalizeH="0" noProof="0" dirty="0">
              <a:ln>
                <a:noFill/>
              </a:ln>
              <a:effectLst/>
              <a:uLnTx/>
              <a:uFillTx/>
              <a:latin typeface="Arial" panose="020B0604020202020204" pitchFamily="34" charset="0"/>
              <a:ea typeface="+mn-ea"/>
              <a:cs typeface="Arial" panose="020B0604020202020204" pitchFamily="34" charset="0"/>
            </a:endParaRPr>
          </a:p>
          <a:p>
            <a:pPr marL="800100" lvl="1" indent="-342900" defTabSz="457200">
              <a:spcAft>
                <a:spcPts val="600"/>
              </a:spcAft>
              <a:buFont typeface="Courier New" panose="02070309020205020404" pitchFamily="49" charset="0"/>
              <a:buChar char="o"/>
            </a:pPr>
            <a:r>
              <a:rPr lang="en-US" sz="2200" dirty="0">
                <a:latin typeface="Arial"/>
                <a:cs typeface="Arial"/>
              </a:rPr>
              <a:t>Optional – fall 2025</a:t>
            </a:r>
          </a:p>
          <a:p>
            <a:pPr marL="800100" lvl="1" indent="-342900" defTabSz="457200">
              <a:spcAft>
                <a:spcPts val="600"/>
              </a:spcAft>
              <a:buFont typeface="Courier New" panose="02070309020205020404" pitchFamily="49" charset="0"/>
              <a:buChar char="o"/>
            </a:pPr>
            <a:r>
              <a:rPr lang="en-US" sz="2200" dirty="0">
                <a:latin typeface="Arial"/>
                <a:cs typeface="Arial"/>
              </a:rPr>
              <a:t>Required for all PREP grant recipients – Jan. 1, 2026</a:t>
            </a:r>
            <a:endParaRPr lang="en-US" sz="2200" dirty="0">
              <a:latin typeface="Arial" panose="020B0604020202020204" pitchFamily="34" charset="0"/>
              <a:cs typeface="Arial" panose="020B0604020202020204" pitchFamily="34" charset="0"/>
            </a:endParaRPr>
          </a:p>
          <a:p>
            <a:pPr marL="342900" indent="-342900" defTabSz="457200">
              <a:spcAft>
                <a:spcPts val="600"/>
              </a:spcAft>
              <a:buFont typeface="Arial" panose="020B0604020202020204" pitchFamily="34" charset="0"/>
              <a:buChar char="•"/>
            </a:pPr>
            <a:r>
              <a:rPr lang="en-US" sz="2600" dirty="0">
                <a:latin typeface="Arial"/>
                <a:cs typeface="Arial"/>
              </a:rPr>
              <a:t>Submit data from revised surveys:</a:t>
            </a:r>
          </a:p>
          <a:p>
            <a:pPr marL="800100" lvl="1" indent="-342900" defTabSz="457200">
              <a:spcAft>
                <a:spcPts val="600"/>
              </a:spcAft>
              <a:buFont typeface="Courier New" panose="02070309020205020404" pitchFamily="49" charset="0"/>
              <a:buChar char="o"/>
            </a:pPr>
            <a:r>
              <a:rPr lang="en-US" sz="2200" dirty="0">
                <a:latin typeface="Arial"/>
                <a:cs typeface="Arial"/>
              </a:rPr>
              <a:t>Optional – Jan./Feb. 2026</a:t>
            </a:r>
          </a:p>
          <a:p>
            <a:pPr marL="800100" lvl="1" indent="-342900" defTabSz="457200">
              <a:spcAft>
                <a:spcPts val="600"/>
              </a:spcAft>
              <a:buFont typeface="Courier New" panose="02070309020205020404" pitchFamily="49" charset="0"/>
              <a:buChar char="o"/>
            </a:pPr>
            <a:r>
              <a:rPr lang="en-US" sz="2200" dirty="0">
                <a:latin typeface="Arial"/>
                <a:cs typeface="Arial"/>
              </a:rPr>
              <a:t>Required for all PREP grant recipients – July/Aug. 2026</a:t>
            </a:r>
          </a:p>
          <a:p>
            <a:pPr marL="338138" indent="-338138">
              <a:spcAft>
                <a:spcPts val="800"/>
              </a:spcAft>
              <a:buClr>
                <a:schemeClr val="accent1">
                  <a:lumMod val="75000"/>
                </a:schemeClr>
              </a:buClr>
            </a:pPr>
            <a:endParaRPr lang="en-US" sz="2600" dirty="0"/>
          </a:p>
        </p:txBody>
      </p:sp>
    </p:spTree>
    <p:extLst>
      <p:ext uri="{BB962C8B-B14F-4D97-AF65-F5344CB8AC3E}">
        <p14:creationId xmlns:p14="http://schemas.microsoft.com/office/powerpoint/2010/main" val="1499825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24E5CA-CA39-1850-8FD8-4DF87B9246D0}"/>
              </a:ext>
            </a:extLst>
          </p:cNvPr>
          <p:cNvSpPr>
            <a:spLocks noGrp="1"/>
          </p:cNvSpPr>
          <p:nvPr>
            <p:ph type="body" idx="1"/>
          </p:nvPr>
        </p:nvSpPr>
        <p:spPr>
          <a:xfrm>
            <a:off x="565150" y="2519976"/>
            <a:ext cx="11061700" cy="1500187"/>
          </a:xfrm>
        </p:spPr>
        <p:txBody>
          <a:bodyPr>
            <a:normAutofit/>
          </a:bodyPr>
          <a:lstStyle/>
          <a:p>
            <a:r>
              <a:rPr lang="en-US" sz="3200" dirty="0">
                <a:solidFill>
                  <a:srgbClr val="0965A4"/>
                </a:solidFill>
              </a:rPr>
              <a:t>PREP Participant Entry and Exit Surveys </a:t>
            </a:r>
          </a:p>
        </p:txBody>
      </p:sp>
    </p:spTree>
    <p:extLst>
      <p:ext uri="{BB962C8B-B14F-4D97-AF65-F5344CB8AC3E}">
        <p14:creationId xmlns:p14="http://schemas.microsoft.com/office/powerpoint/2010/main" val="185943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8C2E-FB29-4215-29DD-EB15421E5838}"/>
              </a:ext>
            </a:extLst>
          </p:cNvPr>
          <p:cNvSpPr>
            <a:spLocks noGrp="1"/>
          </p:cNvSpPr>
          <p:nvPr>
            <p:ph type="title"/>
          </p:nvPr>
        </p:nvSpPr>
        <p:spPr/>
        <p:txBody>
          <a:bodyPr>
            <a:normAutofit fontScale="90000"/>
          </a:bodyPr>
          <a:lstStyle/>
          <a:p>
            <a:r>
              <a:rPr lang="en-US" dirty="0"/>
              <a:t>Measures of P</a:t>
            </a:r>
            <a:r>
              <a:rPr lang="en-US" sz="2800" dirty="0"/>
              <a:t>articipant Characteristics, Behaviors, Program Experiences, and Perceptions of Program Effects</a:t>
            </a:r>
            <a:endParaRPr lang="en-US" dirty="0"/>
          </a:p>
        </p:txBody>
      </p:sp>
      <p:sp>
        <p:nvSpPr>
          <p:cNvPr id="3" name="Text Placeholder 2">
            <a:extLst>
              <a:ext uri="{FF2B5EF4-FFF2-40B4-BE49-F238E27FC236}">
                <a16:creationId xmlns:a16="http://schemas.microsoft.com/office/drawing/2014/main" id="{6FD76F6B-9E6C-94C4-01F1-3D8C04600FF4}"/>
              </a:ext>
            </a:extLst>
          </p:cNvPr>
          <p:cNvSpPr>
            <a:spLocks noGrp="1"/>
          </p:cNvSpPr>
          <p:nvPr>
            <p:ph type="body" sz="quarter" idx="11"/>
          </p:nvPr>
        </p:nvSpPr>
        <p:spPr>
          <a:xfrm>
            <a:off x="1371600" y="1668780"/>
            <a:ext cx="4488180" cy="4122420"/>
          </a:xfrm>
        </p:spPr>
        <p:txBody>
          <a:bodyPr>
            <a:normAutofit/>
          </a:bodyPr>
          <a:lstStyle/>
          <a:p>
            <a:pPr marL="288925" indent="-288925">
              <a:buClr>
                <a:schemeClr val="accent1">
                  <a:lumMod val="75000"/>
                </a:schemeClr>
              </a:buClr>
            </a:pPr>
            <a:r>
              <a:rPr lang="en-US" dirty="0"/>
              <a:t>Entry survey </a:t>
            </a:r>
          </a:p>
          <a:p>
            <a:pPr marL="517525" lvl="1" indent="-288925">
              <a:buClr>
                <a:schemeClr val="accent1">
                  <a:lumMod val="75000"/>
                </a:schemeClr>
              </a:buClr>
            </a:pPr>
            <a:r>
              <a:rPr lang="en-US" sz="2300" dirty="0"/>
              <a:t>Characteristics</a:t>
            </a:r>
          </a:p>
          <a:p>
            <a:pPr marL="517525" lvl="1" indent="-288925">
              <a:buClr>
                <a:schemeClr val="accent1">
                  <a:lumMod val="75000"/>
                </a:schemeClr>
              </a:buClr>
            </a:pPr>
            <a:r>
              <a:rPr lang="en-US" sz="2300" dirty="0"/>
              <a:t>Behaviors</a:t>
            </a:r>
          </a:p>
        </p:txBody>
      </p:sp>
      <p:sp>
        <p:nvSpPr>
          <p:cNvPr id="4" name="Text Placeholder 2">
            <a:extLst>
              <a:ext uri="{FF2B5EF4-FFF2-40B4-BE49-F238E27FC236}">
                <a16:creationId xmlns:a16="http://schemas.microsoft.com/office/drawing/2014/main" id="{913C1356-1D28-AD06-EF70-5EBB52E251C7}"/>
              </a:ext>
            </a:extLst>
          </p:cNvPr>
          <p:cNvSpPr txBox="1">
            <a:spLocks/>
          </p:cNvSpPr>
          <p:nvPr/>
        </p:nvSpPr>
        <p:spPr>
          <a:xfrm>
            <a:off x="5905503" y="1668780"/>
            <a:ext cx="5086347" cy="4122420"/>
          </a:xfrm>
          <a:prstGeom prst="rect">
            <a:avLst/>
          </a:prstGeom>
          <a:ln>
            <a:noFill/>
          </a:ln>
        </p:spPr>
        <p:txBody>
          <a:bodyPr vert="horz" lIns="91440" tIns="45720" rIns="91440" bIns="45720" rtlCol="0">
            <a:normAutofit/>
          </a:bodyPr>
          <a:lstStyle>
            <a:lvl1pPr marL="228600" indent="-228600" algn="l" defTabSz="457200" rtl="0" eaLnBrk="1" latinLnBrk="0" hangingPunct="1">
              <a:spcBef>
                <a:spcPts val="1000"/>
              </a:spcBef>
              <a:spcAft>
                <a:spcPts val="600"/>
              </a:spcAft>
              <a:buClr>
                <a:srgbClr val="EF8522"/>
              </a:buClr>
              <a:buSzPct val="115000"/>
              <a:buFont typeface="Arial"/>
              <a:buChar char="•"/>
              <a:defRPr sz="2400" b="1" kern="1200">
                <a:solidFill>
                  <a:srgbClr val="10335A"/>
                </a:solidFill>
                <a:latin typeface="Arial Bold" pitchFamily="34" charset="0"/>
                <a:ea typeface="+mn-ea"/>
                <a:cs typeface="Arial Bold" pitchFamily="34" charset="0"/>
              </a:defRPr>
            </a:lvl1pPr>
            <a:lvl2pPr marL="457200" indent="-228600" algn="l" defTabSz="457200" rtl="0" eaLnBrk="1" latinLnBrk="0" hangingPunct="1">
              <a:spcBef>
                <a:spcPts val="300"/>
              </a:spcBef>
              <a:spcAft>
                <a:spcPts val="300"/>
              </a:spcAft>
              <a:buClr>
                <a:srgbClr val="10335A"/>
              </a:buClr>
              <a:buFont typeface="Arial"/>
              <a:buChar char="–"/>
              <a:defRPr sz="2000" b="1" kern="1200">
                <a:solidFill>
                  <a:srgbClr val="10335A"/>
                </a:solidFill>
                <a:latin typeface="Arial Bold" pitchFamily="34" charset="0"/>
                <a:ea typeface="+mn-ea"/>
                <a:cs typeface="Arial Bold" pitchFamily="34" charset="0"/>
              </a:defRPr>
            </a:lvl2pPr>
            <a:lvl3pPr marL="685800" indent="-228600" algn="l" defTabSz="457200" rtl="0" eaLnBrk="1" latinLnBrk="0" hangingPunct="1">
              <a:spcBef>
                <a:spcPts val="300"/>
              </a:spcBef>
              <a:buClr>
                <a:schemeClr val="accent1"/>
              </a:buClr>
              <a:buFont typeface="Arial"/>
              <a:buChar char="•"/>
              <a:defRPr sz="1800" kern="1200">
                <a:solidFill>
                  <a:srgbClr val="10335A"/>
                </a:solidFill>
                <a:latin typeface="+mn-lt"/>
                <a:ea typeface="+mn-ea"/>
                <a:cs typeface="+mn-cs"/>
              </a:defRPr>
            </a:lvl3pPr>
            <a:lvl4pPr marL="1316038" indent="-346075" algn="l" defTabSz="457200" rtl="0" eaLnBrk="1" latinLnBrk="0" hangingPunct="1">
              <a:spcBef>
                <a:spcPts val="300"/>
              </a:spcBef>
              <a:buFont typeface="Arial"/>
              <a:buChar char="–"/>
              <a:defRPr sz="1400" kern="1200">
                <a:solidFill>
                  <a:srgbClr val="092941"/>
                </a:solidFill>
                <a:latin typeface="+mn-lt"/>
                <a:ea typeface="+mn-ea"/>
                <a:cs typeface="+mn-cs"/>
              </a:defRPr>
            </a:lvl4pPr>
            <a:lvl5pPr marL="1660525" indent="-344488" algn="l" defTabSz="457200" rtl="0" eaLnBrk="1" latinLnBrk="0" hangingPunct="1">
              <a:spcBef>
                <a:spcPts val="300"/>
              </a:spcBef>
              <a:buFont typeface="Arial"/>
              <a:buChar char="»"/>
              <a:defRPr sz="1400" kern="1200">
                <a:solidFill>
                  <a:srgbClr val="09294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8925" indent="-288925">
              <a:buClr>
                <a:schemeClr val="accent1">
                  <a:lumMod val="75000"/>
                </a:schemeClr>
              </a:buClr>
            </a:pPr>
            <a:r>
              <a:rPr lang="en-US" dirty="0"/>
              <a:t>Exit survey </a:t>
            </a:r>
          </a:p>
          <a:p>
            <a:pPr marL="517525" lvl="1" indent="-288925">
              <a:buClr>
                <a:schemeClr val="accent1">
                  <a:lumMod val="75000"/>
                </a:schemeClr>
              </a:buClr>
            </a:pPr>
            <a:r>
              <a:rPr lang="en-US" sz="2300" dirty="0"/>
              <a:t>Characteristics</a:t>
            </a:r>
          </a:p>
          <a:p>
            <a:pPr marL="517525" lvl="1" indent="-288925">
              <a:buClr>
                <a:schemeClr val="accent1">
                  <a:lumMod val="75000"/>
                </a:schemeClr>
              </a:buClr>
            </a:pPr>
            <a:r>
              <a:rPr lang="en-US" sz="2300" dirty="0"/>
              <a:t>Program experiences</a:t>
            </a:r>
          </a:p>
          <a:p>
            <a:pPr marL="517525" lvl="1" indent="-288925">
              <a:buClr>
                <a:schemeClr val="accent1">
                  <a:lumMod val="75000"/>
                </a:schemeClr>
              </a:buClr>
            </a:pPr>
            <a:r>
              <a:rPr lang="en-US" sz="2300" dirty="0"/>
              <a:t>Perceptions of program effects</a:t>
            </a:r>
          </a:p>
        </p:txBody>
      </p:sp>
    </p:spTree>
    <p:extLst>
      <p:ext uri="{BB962C8B-B14F-4D97-AF65-F5344CB8AC3E}">
        <p14:creationId xmlns:p14="http://schemas.microsoft.com/office/powerpoint/2010/main" val="2636645237"/>
      </p:ext>
    </p:extLst>
  </p:cSld>
  <p:clrMapOvr>
    <a:masterClrMapping/>
  </p:clrMapOvr>
</p:sld>
</file>

<file path=ppt/theme/theme1.xml><?xml version="1.0" encoding="utf-8"?>
<a:theme xmlns:a="http://schemas.openxmlformats.org/drawingml/2006/main" name="Mathematica">
  <a:themeElements>
    <a:clrScheme name="SRAE-T5">
      <a:dk1>
        <a:srgbClr val="000000"/>
      </a:dk1>
      <a:lt1>
        <a:sysClr val="window" lastClr="FFFFFF"/>
      </a:lt1>
      <a:dk2>
        <a:srgbClr val="0965A4"/>
      </a:dk2>
      <a:lt2>
        <a:srgbClr val="EEECE1"/>
      </a:lt2>
      <a:accent1>
        <a:srgbClr val="EF8522"/>
      </a:accent1>
      <a:accent2>
        <a:srgbClr val="FFCD07"/>
      </a:accent2>
      <a:accent3>
        <a:srgbClr val="006A4F"/>
      </a:accent3>
      <a:accent4>
        <a:srgbClr val="B5D1E4"/>
      </a:accent4>
      <a:accent5>
        <a:srgbClr val="6BA3C8"/>
      </a:accent5>
      <a:accent6>
        <a:srgbClr val="D0D6DB"/>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urrency">
      <a:fillStyleLst>
        <a:solidFill>
          <a:schemeClr val="phClr"/>
        </a:solidFill>
        <a:gradFill rotWithShape="1">
          <a:gsLst>
            <a:gs pos="0">
              <a:schemeClr val="phClr">
                <a:tint val="80000"/>
                <a:satMod val="110000"/>
              </a:schemeClr>
            </a:gs>
            <a:gs pos="47500">
              <a:schemeClr val="phClr">
                <a:tint val="35000"/>
                <a:satMod val="110000"/>
              </a:schemeClr>
            </a:gs>
            <a:gs pos="58500">
              <a:schemeClr val="phClr">
                <a:tint val="35000"/>
                <a:satMod val="110000"/>
              </a:schemeClr>
            </a:gs>
            <a:gs pos="100000">
              <a:schemeClr val="phClr">
                <a:tint val="80000"/>
                <a:satMod val="110000"/>
              </a:schemeClr>
            </a:gs>
          </a:gsLst>
          <a:lin ang="3600000" scaled="1"/>
        </a:gradFill>
        <a:gradFill rotWithShape="1">
          <a:gsLst>
            <a:gs pos="0">
              <a:schemeClr val="phClr">
                <a:shade val="52000"/>
                <a:satMod val="105000"/>
              </a:schemeClr>
            </a:gs>
            <a:gs pos="47500">
              <a:schemeClr val="phClr">
                <a:shade val="89000"/>
                <a:satMod val="105000"/>
              </a:schemeClr>
            </a:gs>
            <a:gs pos="58500">
              <a:schemeClr val="phClr">
                <a:shade val="89000"/>
                <a:satMod val="105000"/>
              </a:schemeClr>
            </a:gs>
            <a:gs pos="100000">
              <a:schemeClr val="phClr">
                <a:shade val="52000"/>
                <a:satMod val="105000"/>
              </a:schemeClr>
            </a:gs>
          </a:gsLst>
          <a:lin ang="3600000" scaled="1"/>
        </a:gradFill>
      </a:fillStyleLst>
      <a:lnStyleLst>
        <a:ln w="10000" cap="flat" cmpd="sng" algn="ctr">
          <a:solidFill>
            <a:schemeClr val="phClr"/>
          </a:solidFill>
          <a:prstDash val="solid"/>
        </a:ln>
        <a:ln w="60000" cap="flat" cmpd="thickThin" algn="ctr">
          <a:solidFill>
            <a:schemeClr val="phClr"/>
          </a:solidFill>
          <a:prstDash val="solid"/>
        </a:ln>
        <a:ln w="25400" cap="flat" cmpd="sng" algn="ctr">
          <a:solidFill>
            <a:schemeClr val="phClr"/>
          </a:solidFill>
          <a:prstDash val="solid"/>
        </a:ln>
      </a:lnStyleLst>
      <a:effectStyleLst>
        <a:effectStyle>
          <a:effectLst>
            <a:outerShdw blurRad="38100" dist="38100" dir="5400000" algn="r" rotWithShape="0">
              <a:srgbClr val="000000">
                <a:alpha val="60000"/>
              </a:srgbClr>
            </a:outerShdw>
          </a:effectLst>
        </a:effectStyle>
        <a:effectStyle>
          <a:effectLst>
            <a:outerShdw blurRad="38100" dist="38100" dir="5400000" algn="r" rotWithShape="0">
              <a:srgbClr val="000000">
                <a:alpha val="60000"/>
              </a:srgbClr>
            </a:outerShdw>
          </a:effectLst>
          <a:scene3d>
            <a:camera prst="orthographicFront">
              <a:rot lat="0" lon="0" rev="0"/>
            </a:camera>
            <a:lightRig rig="harsh" dir="tl">
              <a:rot lat="0" lon="0" rev="8400000"/>
            </a:lightRig>
          </a:scene3d>
          <a:sp3d prstMaterial="flat">
            <a:bevelT w="38100" h="50800" prst="softRound"/>
          </a:sp3d>
        </a:effectStyle>
        <a:effectStyle>
          <a:effectLst>
            <a:outerShdw blurRad="50800" dist="63500" dir="5400000" algn="r" rotWithShape="0">
              <a:srgbClr val="000000">
                <a:alpha val="65000"/>
              </a:srgbClr>
            </a:outerShdw>
          </a:effectLst>
          <a:scene3d>
            <a:camera prst="orthographicFront">
              <a:rot lat="0" lon="0" rev="0"/>
            </a:camera>
            <a:lightRig rig="harsh" dir="tl">
              <a:rot lat="0" lon="0" rev="8400000"/>
            </a:lightRig>
          </a:scene3d>
          <a:sp3d extrusionH="63500" contourW="38100" prstMaterial="flat">
            <a:bevelT w="50800" h="63500" prst="softRound"/>
            <a:contourClr>
              <a:schemeClr val="phClr">
                <a:tint val="5"/>
                <a:satMod val="130000"/>
              </a:schemeClr>
            </a:contourClr>
          </a:sp3d>
        </a:effectStyle>
      </a:effectStyleLst>
      <a:bgFillStyleLst>
        <a:solidFill>
          <a:schemeClr val="phClr"/>
        </a:solidFill>
        <a:gradFill rotWithShape="1">
          <a:gsLst>
            <a:gs pos="0">
              <a:schemeClr val="phClr">
                <a:tint val="80000"/>
                <a:satMod val="300000"/>
              </a:schemeClr>
            </a:gs>
            <a:gs pos="100000">
              <a:schemeClr val="phClr">
                <a:shade val="20000"/>
                <a:satMod val="350000"/>
              </a:schemeClr>
            </a:gs>
          </a:gsLst>
          <a:path path="circle">
            <a:fillToRect l="50000" t="50000" r="50000" b="50000"/>
          </a:path>
        </a:gradFill>
        <a:blipFill>
          <a:blip xmlns:r="http://schemas.openxmlformats.org/officeDocument/2006/relationships">
            <a:duotone>
              <a:schemeClr val="phClr">
                <a:tint val="98000"/>
                <a:shade val="98000"/>
                <a:satMod val="120000"/>
              </a:schemeClr>
              <a:schemeClr val="phClr">
                <a:tint val="86000"/>
                <a:shade val="92000"/>
                <a:satMod val="150000"/>
              </a:schemeClr>
            </a:duotone>
          </a:blip>
          <a:tile tx="0" ty="0" sx="90000" sy="90000" flip="none" algn="tl"/>
        </a:blipFill>
      </a:bgFillStyleLst>
    </a:fmtScheme>
  </a:themeElements>
  <a:objectDefaults/>
  <a:extraClrSchemeLst>
    <a:extraClrScheme>
      <a:clrScheme name="Mathematica Blue">
        <a:dk1>
          <a:sysClr val="windowText" lastClr="000000"/>
        </a:dk1>
        <a:lt1>
          <a:sysClr val="window" lastClr="FFFFFF"/>
        </a:lt1>
        <a:dk2>
          <a:srgbClr val="10335A"/>
        </a:dk2>
        <a:lt2>
          <a:srgbClr val="EEECE1"/>
        </a:lt2>
        <a:accent1>
          <a:srgbClr val="184E8A"/>
        </a:accent1>
        <a:accent2>
          <a:srgbClr val="79B4E1"/>
        </a:accent2>
        <a:accent3>
          <a:srgbClr val="2067B6"/>
        </a:accent3>
        <a:accent4>
          <a:srgbClr val="4D9CD7"/>
        </a:accent4>
        <a:accent5>
          <a:srgbClr val="A2CAE8"/>
        </a:accent5>
        <a:accent6>
          <a:srgbClr val="2067B6"/>
        </a:accent6>
        <a:hlink>
          <a:srgbClr val="0000FF"/>
        </a:hlink>
        <a:folHlink>
          <a:srgbClr val="800080"/>
        </a:folHlink>
      </a:clrScheme>
    </a:extraClrScheme>
    <a:extraClrScheme>
      <a:clrScheme name="Mathematica Red">
        <a:dk1>
          <a:sysClr val="windowText" lastClr="000000"/>
        </a:dk1>
        <a:lt1>
          <a:sysClr val="window" lastClr="FFFFFF"/>
        </a:lt1>
        <a:dk2>
          <a:srgbClr val="10335A"/>
        </a:dk2>
        <a:lt2>
          <a:srgbClr val="EEECE1"/>
        </a:lt2>
        <a:accent1>
          <a:srgbClr val="E61D35"/>
        </a:accent1>
        <a:accent2>
          <a:srgbClr val="F59A29"/>
        </a:accent2>
        <a:accent3>
          <a:srgbClr val="EA5534"/>
        </a:accent3>
        <a:accent4>
          <a:srgbClr val="F08442"/>
        </a:accent4>
        <a:accent5>
          <a:srgbClr val="FDBC18"/>
        </a:accent5>
        <a:accent6>
          <a:srgbClr val="F2955C"/>
        </a:accent6>
        <a:hlink>
          <a:srgbClr val="0000FF"/>
        </a:hlink>
        <a:folHlink>
          <a:srgbClr val="800080"/>
        </a:folHlink>
      </a:clrScheme>
    </a:extraClrScheme>
    <a:extraClrScheme>
      <a:clrScheme name="Mathematica Green">
        <a:dk1>
          <a:sysClr val="windowText" lastClr="000000"/>
        </a:dk1>
        <a:lt1>
          <a:sysClr val="window" lastClr="FFFFFF"/>
        </a:lt1>
        <a:dk2>
          <a:srgbClr val="10335A"/>
        </a:dk2>
        <a:lt2>
          <a:srgbClr val="EEECE1"/>
        </a:lt2>
        <a:accent1>
          <a:srgbClr val="006A4F"/>
        </a:accent1>
        <a:accent2>
          <a:srgbClr val="8DC765"/>
        </a:accent2>
        <a:accent3>
          <a:srgbClr val="4C8A3E"/>
        </a:accent3>
        <a:accent4>
          <a:srgbClr val="5CA84A"/>
        </a:accent4>
        <a:accent5>
          <a:srgbClr val="B2DE82"/>
        </a:accent5>
        <a:accent6>
          <a:srgbClr val="5FAD4D"/>
        </a:accent6>
        <a:hlink>
          <a:srgbClr val="0000FF"/>
        </a:hlink>
        <a:folHlink>
          <a:srgbClr val="800080"/>
        </a:folHlink>
      </a:clrScheme>
    </a:extraClrScheme>
  </a:extraClrSchemeLst>
  <a:extLst>
    <a:ext uri="{05A4C25C-085E-4340-85A3-A5531E510DB2}">
      <thm15:themeFamily xmlns:thm15="http://schemas.microsoft.com/office/thememl/2012/main" name="PREP template_100517.potx" id="{C1B4B85D-E7F4-4735-912D-A0BD91460721}" vid="{DA4B7C98-955F-41F5-A1B4-9118F2691DB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PREP template_100517</Template>
  <TotalTime>32446</TotalTime>
  <Words>11143</Words>
  <Application>Microsoft Office PowerPoint</Application>
  <PresentationFormat>Widescreen</PresentationFormat>
  <Paragraphs>1026</Paragraphs>
  <Slides>41</Slides>
  <Notes>41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41</vt:i4>
      </vt:variant>
    </vt:vector>
  </HeadingPairs>
  <TitlesOfParts>
    <vt:vector size="50" baseType="lpstr">
      <vt:lpstr>Arial</vt:lpstr>
      <vt:lpstr>Arial Black</vt:lpstr>
      <vt:lpstr>Arial Bold</vt:lpstr>
      <vt:lpstr>Calibri</vt:lpstr>
      <vt:lpstr>Courier New</vt:lpstr>
      <vt:lpstr>MercurySSm-Book-Pro_Web</vt:lpstr>
      <vt:lpstr>Segoe UI</vt:lpstr>
      <vt:lpstr>Wingdings</vt:lpstr>
      <vt:lpstr>Mathematica</vt:lpstr>
      <vt:lpstr>Revising PREP Performance Measures Participant Entry and Exit Surveys</vt:lpstr>
      <vt:lpstr>Agenda</vt:lpstr>
      <vt:lpstr>Participation and Technical Assistance</vt:lpstr>
      <vt:lpstr>OMB Statement</vt:lpstr>
      <vt:lpstr>PowerPoint Presentation</vt:lpstr>
      <vt:lpstr>Performance Measures Revisions  Goals and Process</vt:lpstr>
      <vt:lpstr>Expected Timeline for Revisions</vt:lpstr>
      <vt:lpstr>PowerPoint Presentation</vt:lpstr>
      <vt:lpstr>Measures of Participant Characteristics, Behaviors, Program Experiences, and Perceptions of Program Effects</vt:lpstr>
      <vt:lpstr>Participant Characteristics  (Entry and Exit Survey Questions 1-7)</vt:lpstr>
      <vt:lpstr>Age (Survey Question 1)</vt:lpstr>
      <vt:lpstr>Grade (Survey Question 2)</vt:lpstr>
      <vt:lpstr>Language (Survey Question 3)</vt:lpstr>
      <vt:lpstr>Race, Ethnicity, and Sex (Survey Questions 4-6)</vt:lpstr>
      <vt:lpstr>Living Situation (Survey Question 7)</vt:lpstr>
      <vt:lpstr>Participant Behaviors  (Entry Survey Questions 8-18)</vt:lpstr>
      <vt:lpstr>Entry Survey Question 8</vt:lpstr>
      <vt:lpstr>Entry Survey Question 9</vt:lpstr>
      <vt:lpstr>Entry Survey Question 10</vt:lpstr>
      <vt:lpstr>Entry Survey Question 11</vt:lpstr>
      <vt:lpstr>Entry Survey Question 12</vt:lpstr>
      <vt:lpstr>Sexual Intercourse (Entry Survey Questions 13-14)</vt:lpstr>
      <vt:lpstr>Condoms and Birth Control (Entry Survey Questions 15-16)</vt:lpstr>
      <vt:lpstr>Pregnancy and STIs (Entry Survey Questions 17-18)</vt:lpstr>
      <vt:lpstr>Participant Perceptions (Exit Survey Questions 8-17)</vt:lpstr>
      <vt:lpstr>Exit Survey Questions 8-12 </vt:lpstr>
      <vt:lpstr>Exit Survey Question 8</vt:lpstr>
      <vt:lpstr>Exit Survey Question 9</vt:lpstr>
      <vt:lpstr>Exit Survey Question 10</vt:lpstr>
      <vt:lpstr>Exit Survey Question 11</vt:lpstr>
      <vt:lpstr>Exit Survey Question 12</vt:lpstr>
      <vt:lpstr>Exit Survey Question 13 </vt:lpstr>
      <vt:lpstr>Exit Survey Question 14</vt:lpstr>
      <vt:lpstr>Transition to Exit Survey Question 15</vt:lpstr>
      <vt:lpstr>Exit Survey Question 15a</vt:lpstr>
      <vt:lpstr>Exit Survey Question 15b-c</vt:lpstr>
      <vt:lpstr>Exit Survey Question 16</vt:lpstr>
      <vt:lpstr>Exit Survey Question 17</vt:lpstr>
      <vt:lpstr>PowerPoint Presentation</vt:lpstr>
      <vt:lpstr>Next Steps</vt:lpstr>
      <vt:lpstr>We’re here to help!</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Katie Hunter</dc:creator>
  <cp:lastModifiedBy>Lara Hulsey</cp:lastModifiedBy>
  <cp:revision>205</cp:revision>
  <dcterms:created xsi:type="dcterms:W3CDTF">2017-10-05T15:14:40Z</dcterms:created>
  <dcterms:modified xsi:type="dcterms:W3CDTF">2024-09-12T17:55:30Z</dcterms:modified>
</cp:coreProperties>
</file>