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56"/>
  </p:notesMasterIdLst>
  <p:sldIdLst>
    <p:sldId id="264" r:id="rId2"/>
    <p:sldId id="298" r:id="rId3"/>
    <p:sldId id="299" r:id="rId4"/>
    <p:sldId id="300" r:id="rId5"/>
    <p:sldId id="318" r:id="rId6"/>
    <p:sldId id="369" r:id="rId7"/>
    <p:sldId id="405" r:id="rId8"/>
    <p:sldId id="313" r:id="rId9"/>
    <p:sldId id="327" r:id="rId10"/>
    <p:sldId id="324" r:id="rId11"/>
    <p:sldId id="371" r:id="rId12"/>
    <p:sldId id="372" r:id="rId13"/>
    <p:sldId id="353" r:id="rId14"/>
    <p:sldId id="373" r:id="rId15"/>
    <p:sldId id="322" r:id="rId16"/>
    <p:sldId id="355" r:id="rId17"/>
    <p:sldId id="335" r:id="rId18"/>
    <p:sldId id="374" r:id="rId19"/>
    <p:sldId id="375" r:id="rId20"/>
    <p:sldId id="376" r:id="rId21"/>
    <p:sldId id="378" r:id="rId22"/>
    <p:sldId id="377" r:id="rId23"/>
    <p:sldId id="314" r:id="rId24"/>
    <p:sldId id="379" r:id="rId25"/>
    <p:sldId id="381" r:id="rId26"/>
    <p:sldId id="351" r:id="rId27"/>
    <p:sldId id="380" r:id="rId28"/>
    <p:sldId id="382" r:id="rId29"/>
    <p:sldId id="383" r:id="rId30"/>
    <p:sldId id="384" r:id="rId31"/>
    <p:sldId id="385" r:id="rId32"/>
    <p:sldId id="337" r:id="rId33"/>
    <p:sldId id="394" r:id="rId34"/>
    <p:sldId id="389" r:id="rId35"/>
    <p:sldId id="390" r:id="rId36"/>
    <p:sldId id="395" r:id="rId37"/>
    <p:sldId id="396" r:id="rId38"/>
    <p:sldId id="397" r:id="rId39"/>
    <p:sldId id="398" r:id="rId40"/>
    <p:sldId id="399" r:id="rId41"/>
    <p:sldId id="391" r:id="rId42"/>
    <p:sldId id="400" r:id="rId43"/>
    <p:sldId id="401" r:id="rId44"/>
    <p:sldId id="402" r:id="rId45"/>
    <p:sldId id="392" r:id="rId46"/>
    <p:sldId id="393" r:id="rId47"/>
    <p:sldId id="403" r:id="rId48"/>
    <p:sldId id="404" r:id="rId49"/>
    <p:sldId id="328" r:id="rId50"/>
    <p:sldId id="386" r:id="rId51"/>
    <p:sldId id="334" r:id="rId52"/>
    <p:sldId id="387" r:id="rId53"/>
    <p:sldId id="361" r:id="rId54"/>
    <p:sldId id="38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Accettullo" initials="CA" lastIdx="4" clrIdx="0">
    <p:extLst>
      <p:ext uri="{19B8F6BF-5375-455C-9EA6-DF929625EA0E}">
        <p15:presenceInfo xmlns:p15="http://schemas.microsoft.com/office/powerpoint/2012/main" userId="Clare Accettullo" providerId="None"/>
      </p:ext>
    </p:extLst>
  </p:cmAuthor>
  <p:cmAuthor id="2" name="James Consalvi" initials="JC" lastIdx="6" clrIdx="1">
    <p:extLst>
      <p:ext uri="{19B8F6BF-5375-455C-9EA6-DF929625EA0E}">
        <p15:presenceInfo xmlns:p15="http://schemas.microsoft.com/office/powerpoint/2012/main" userId="c60d5e3373f20df3" providerId="Windows Live"/>
      </p:ext>
    </p:extLst>
  </p:cmAuthor>
  <p:cmAuthor id="3" name="Creative Support 2" initials="CS2" lastIdx="2" clrIdx="2">
    <p:extLst>
      <p:ext uri="{19B8F6BF-5375-455C-9EA6-DF929625EA0E}">
        <p15:presenceInfo xmlns:p15="http://schemas.microsoft.com/office/powerpoint/2012/main" userId="Creative Support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B94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3"/>
    <p:restoredTop sz="84229" autoAdjust="0"/>
  </p:normalViewPr>
  <p:slideViewPr>
    <p:cSldViewPr snapToGrid="0" snapToObjects="1">
      <p:cViewPr>
        <p:scale>
          <a:sx n="110" d="100"/>
          <a:sy n="110" d="100"/>
        </p:scale>
        <p:origin x="192" y="-7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67B46-2449-40E2-BDBA-E4AA3F05793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C0294AF7-2478-4545-8F6E-E463926EC9FE}">
      <dgm:prSet phldrT="[Text]"/>
      <dgm:spPr/>
      <dgm:t>
        <a:bodyPr/>
        <a:lstStyle/>
        <a:p>
          <a:r>
            <a:rPr lang="en-US" dirty="0"/>
            <a:t>Navigating to PSP2 Application</a:t>
          </a:r>
        </a:p>
      </dgm:t>
    </dgm:pt>
    <dgm:pt modelId="{4BE93DD8-5BE5-4349-B575-CB46FB5336E9}" type="parTrans" cxnId="{5C77F9F0-16BC-49FF-974B-1996BC07133F}">
      <dgm:prSet/>
      <dgm:spPr/>
      <dgm:t>
        <a:bodyPr/>
        <a:lstStyle/>
        <a:p>
          <a:endParaRPr lang="en-US"/>
        </a:p>
      </dgm:t>
    </dgm:pt>
    <dgm:pt modelId="{F2BA2DAB-E2D5-436E-ABA1-98B367B04F07}" type="sibTrans" cxnId="{5C77F9F0-16BC-49FF-974B-1996BC07133F}">
      <dgm:prSet/>
      <dgm:spPr/>
      <dgm:t>
        <a:bodyPr/>
        <a:lstStyle/>
        <a:p>
          <a:endParaRPr lang="en-US"/>
        </a:p>
      </dgm:t>
    </dgm:pt>
    <dgm:pt modelId="{E5437077-C7C4-4FAA-A59B-7374AD5A1652}">
      <dgm:prSet phldrT="[Text]"/>
      <dgm:spPr/>
      <dgm:t>
        <a:bodyPr/>
        <a:lstStyle/>
        <a:p>
          <a:r>
            <a:rPr lang="en-US" dirty="0"/>
            <a:t>Initial Application Workflow</a:t>
          </a:r>
        </a:p>
      </dgm:t>
    </dgm:pt>
    <dgm:pt modelId="{DE1E8823-DBC3-4954-AA08-A5A097E914E1}" type="parTrans" cxnId="{6F3D486A-812E-46FE-AF9A-78875CA296BF}">
      <dgm:prSet/>
      <dgm:spPr/>
      <dgm:t>
        <a:bodyPr/>
        <a:lstStyle/>
        <a:p>
          <a:endParaRPr lang="en-US"/>
        </a:p>
      </dgm:t>
    </dgm:pt>
    <dgm:pt modelId="{3ADF86C9-FEEE-42DD-ACF0-1F3A6F9C930C}" type="sibTrans" cxnId="{6F3D486A-812E-46FE-AF9A-78875CA296BF}">
      <dgm:prSet/>
      <dgm:spPr/>
      <dgm:t>
        <a:bodyPr/>
        <a:lstStyle/>
        <a:p>
          <a:endParaRPr lang="en-US"/>
        </a:p>
      </dgm:t>
    </dgm:pt>
    <dgm:pt modelId="{7067216E-1231-4649-93B9-13B451FE6E2D}">
      <dgm:prSet phldrT="[Text]"/>
      <dgm:spPr/>
      <dgm:t>
        <a:bodyPr/>
        <a:lstStyle/>
        <a:p>
          <a:r>
            <a:rPr lang="en-US" b="1" dirty="0"/>
            <a:t>Applicant Info </a:t>
          </a:r>
          <a:r>
            <a:rPr lang="en-US" dirty="0"/>
            <a:t>section of Form</a:t>
          </a:r>
        </a:p>
      </dgm:t>
    </dgm:pt>
    <dgm:pt modelId="{612F6FC3-8794-4C13-8C6F-933DCFE00817}" type="parTrans" cxnId="{1DB8F0D7-8987-4A24-92E2-38D0332D6A16}">
      <dgm:prSet/>
      <dgm:spPr/>
      <dgm:t>
        <a:bodyPr/>
        <a:lstStyle/>
        <a:p>
          <a:endParaRPr lang="en-US"/>
        </a:p>
      </dgm:t>
    </dgm:pt>
    <dgm:pt modelId="{2788B151-1CD3-437A-A493-401B9E592497}" type="sibTrans" cxnId="{1DB8F0D7-8987-4A24-92E2-38D0332D6A16}">
      <dgm:prSet/>
      <dgm:spPr/>
      <dgm:t>
        <a:bodyPr/>
        <a:lstStyle/>
        <a:p>
          <a:endParaRPr lang="en-US"/>
        </a:p>
      </dgm:t>
    </dgm:pt>
    <dgm:pt modelId="{61470D02-60CD-4DFC-93D9-692176374829}" type="pres">
      <dgm:prSet presAssocID="{6F567B46-2449-40E2-BDBA-E4AA3F05793B}" presName="Name0" presStyleCnt="0">
        <dgm:presLayoutVars>
          <dgm:dir/>
          <dgm:resizeHandles val="exact"/>
        </dgm:presLayoutVars>
      </dgm:prSet>
      <dgm:spPr/>
    </dgm:pt>
    <dgm:pt modelId="{A4369225-1919-4834-9A85-41C8D16B5FDE}" type="pres">
      <dgm:prSet presAssocID="{C0294AF7-2478-4545-8F6E-E463926EC9FE}" presName="composite" presStyleCnt="0"/>
      <dgm:spPr/>
    </dgm:pt>
    <dgm:pt modelId="{81E9E9FC-C8EA-46EB-899B-E1EB584A2F9C}" type="pres">
      <dgm:prSet presAssocID="{C0294AF7-2478-4545-8F6E-E463926EC9FE}" presName="bgChev" presStyleLbl="node1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23D55360-585E-4D0E-8DA0-545C8A09DD68}" type="pres">
      <dgm:prSet presAssocID="{C0294AF7-2478-4545-8F6E-E463926EC9FE}" presName="txNode" presStyleLbl="fgAcc1" presStyleIdx="0" presStyleCnt="3">
        <dgm:presLayoutVars>
          <dgm:bulletEnabled val="1"/>
        </dgm:presLayoutVars>
      </dgm:prSet>
      <dgm:spPr/>
    </dgm:pt>
    <dgm:pt modelId="{9382E8F7-2A8E-4F80-A690-238F521A9DAD}" type="pres">
      <dgm:prSet presAssocID="{F2BA2DAB-E2D5-436E-ABA1-98B367B04F07}" presName="compositeSpace" presStyleCnt="0"/>
      <dgm:spPr/>
    </dgm:pt>
    <dgm:pt modelId="{6EC80A41-A0E4-4822-B5B6-FAD5D8762DBC}" type="pres">
      <dgm:prSet presAssocID="{E5437077-C7C4-4FAA-A59B-7374AD5A1652}" presName="composite" presStyleCnt="0"/>
      <dgm:spPr/>
    </dgm:pt>
    <dgm:pt modelId="{60960F96-BF7B-4286-9817-A2916C031250}" type="pres">
      <dgm:prSet presAssocID="{E5437077-C7C4-4FAA-A59B-7374AD5A1652}" presName="bgChev" presStyleLbl="node1" presStyleIdx="1" presStyleCnt="3"/>
      <dgm:spPr>
        <a:solidFill>
          <a:schemeClr val="accent1"/>
        </a:solidFill>
      </dgm:spPr>
    </dgm:pt>
    <dgm:pt modelId="{562F26D6-E9A0-4C82-A987-5BEA0190A44A}" type="pres">
      <dgm:prSet presAssocID="{E5437077-C7C4-4FAA-A59B-7374AD5A1652}" presName="txNode" presStyleLbl="fgAcc1" presStyleIdx="1" presStyleCnt="3">
        <dgm:presLayoutVars>
          <dgm:bulletEnabled val="1"/>
        </dgm:presLayoutVars>
      </dgm:prSet>
      <dgm:spPr/>
    </dgm:pt>
    <dgm:pt modelId="{66A40FED-213D-41D9-9EA7-F3997ADF6287}" type="pres">
      <dgm:prSet presAssocID="{3ADF86C9-FEEE-42DD-ACF0-1F3A6F9C930C}" presName="compositeSpace" presStyleCnt="0"/>
      <dgm:spPr/>
    </dgm:pt>
    <dgm:pt modelId="{243E4A9F-2283-4CA9-B68E-DD35F9A6B2DA}" type="pres">
      <dgm:prSet presAssocID="{7067216E-1231-4649-93B9-13B451FE6E2D}" presName="composite" presStyleCnt="0"/>
      <dgm:spPr/>
    </dgm:pt>
    <dgm:pt modelId="{88B342C6-25DE-4874-8C05-2669BAD308D8}" type="pres">
      <dgm:prSet presAssocID="{7067216E-1231-4649-93B9-13B451FE6E2D}" presName="bgChev" presStyleLbl="node1" presStyleIdx="2" presStyleCnt="3"/>
      <dgm:spPr>
        <a:solidFill>
          <a:schemeClr val="accent1">
            <a:lumMod val="50000"/>
          </a:schemeClr>
        </a:solidFill>
      </dgm:spPr>
    </dgm:pt>
    <dgm:pt modelId="{983A8EE7-B584-4BCF-A754-36707625819D}" type="pres">
      <dgm:prSet presAssocID="{7067216E-1231-4649-93B9-13B451FE6E2D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6F3D486A-812E-46FE-AF9A-78875CA296BF}" srcId="{6F567B46-2449-40E2-BDBA-E4AA3F05793B}" destId="{E5437077-C7C4-4FAA-A59B-7374AD5A1652}" srcOrd="1" destOrd="0" parTransId="{DE1E8823-DBC3-4954-AA08-A5A097E914E1}" sibTransId="{3ADF86C9-FEEE-42DD-ACF0-1F3A6F9C930C}"/>
    <dgm:cxn modelId="{C212528F-BE54-423C-81A3-7C298B469051}" type="presOf" srcId="{7067216E-1231-4649-93B9-13B451FE6E2D}" destId="{983A8EE7-B584-4BCF-A754-36707625819D}" srcOrd="0" destOrd="0" presId="urn:microsoft.com/office/officeart/2005/8/layout/chevronAccent+Icon"/>
    <dgm:cxn modelId="{BCB0FCCA-37D0-4FEE-A2D2-F6E9C72A7F3C}" type="presOf" srcId="{C0294AF7-2478-4545-8F6E-E463926EC9FE}" destId="{23D55360-585E-4D0E-8DA0-545C8A09DD68}" srcOrd="0" destOrd="0" presId="urn:microsoft.com/office/officeart/2005/8/layout/chevronAccent+Icon"/>
    <dgm:cxn modelId="{1DB8F0D7-8987-4A24-92E2-38D0332D6A16}" srcId="{6F567B46-2449-40E2-BDBA-E4AA3F05793B}" destId="{7067216E-1231-4649-93B9-13B451FE6E2D}" srcOrd="2" destOrd="0" parTransId="{612F6FC3-8794-4C13-8C6F-933DCFE00817}" sibTransId="{2788B151-1CD3-437A-A493-401B9E592497}"/>
    <dgm:cxn modelId="{EE6F17E6-3781-43AC-AE7D-956BF69AD129}" type="presOf" srcId="{E5437077-C7C4-4FAA-A59B-7374AD5A1652}" destId="{562F26D6-E9A0-4C82-A987-5BEA0190A44A}" srcOrd="0" destOrd="0" presId="urn:microsoft.com/office/officeart/2005/8/layout/chevronAccent+Icon"/>
    <dgm:cxn modelId="{D7E11EED-04CF-4A75-A2CC-31C1F85DF160}" type="presOf" srcId="{6F567B46-2449-40E2-BDBA-E4AA3F05793B}" destId="{61470D02-60CD-4DFC-93D9-692176374829}" srcOrd="0" destOrd="0" presId="urn:microsoft.com/office/officeart/2005/8/layout/chevronAccent+Icon"/>
    <dgm:cxn modelId="{5C77F9F0-16BC-49FF-974B-1996BC07133F}" srcId="{6F567B46-2449-40E2-BDBA-E4AA3F05793B}" destId="{C0294AF7-2478-4545-8F6E-E463926EC9FE}" srcOrd="0" destOrd="0" parTransId="{4BE93DD8-5BE5-4349-B575-CB46FB5336E9}" sibTransId="{F2BA2DAB-E2D5-436E-ABA1-98B367B04F07}"/>
    <dgm:cxn modelId="{1E32BAF1-EFBB-4489-8855-B522C04FB7F5}" type="presParOf" srcId="{61470D02-60CD-4DFC-93D9-692176374829}" destId="{A4369225-1919-4834-9A85-41C8D16B5FDE}" srcOrd="0" destOrd="0" presId="urn:microsoft.com/office/officeart/2005/8/layout/chevronAccent+Icon"/>
    <dgm:cxn modelId="{3129521C-6676-49B4-B1EA-3104FDAF2DDC}" type="presParOf" srcId="{A4369225-1919-4834-9A85-41C8D16B5FDE}" destId="{81E9E9FC-C8EA-46EB-899B-E1EB584A2F9C}" srcOrd="0" destOrd="0" presId="urn:microsoft.com/office/officeart/2005/8/layout/chevronAccent+Icon"/>
    <dgm:cxn modelId="{6A2554DE-84DE-415F-A35B-FBF0B661C5FF}" type="presParOf" srcId="{A4369225-1919-4834-9A85-41C8D16B5FDE}" destId="{23D55360-585E-4D0E-8DA0-545C8A09DD68}" srcOrd="1" destOrd="0" presId="urn:microsoft.com/office/officeart/2005/8/layout/chevronAccent+Icon"/>
    <dgm:cxn modelId="{418C20C6-D41A-4330-8D12-682466B665ED}" type="presParOf" srcId="{61470D02-60CD-4DFC-93D9-692176374829}" destId="{9382E8F7-2A8E-4F80-A690-238F521A9DAD}" srcOrd="1" destOrd="0" presId="urn:microsoft.com/office/officeart/2005/8/layout/chevronAccent+Icon"/>
    <dgm:cxn modelId="{3FF9D4F4-A8C2-43AD-896C-18C9AD0381AF}" type="presParOf" srcId="{61470D02-60CD-4DFC-93D9-692176374829}" destId="{6EC80A41-A0E4-4822-B5B6-FAD5D8762DBC}" srcOrd="2" destOrd="0" presId="urn:microsoft.com/office/officeart/2005/8/layout/chevronAccent+Icon"/>
    <dgm:cxn modelId="{2F499341-6629-4271-BFD2-FD7028ED5D75}" type="presParOf" srcId="{6EC80A41-A0E4-4822-B5B6-FAD5D8762DBC}" destId="{60960F96-BF7B-4286-9817-A2916C031250}" srcOrd="0" destOrd="0" presId="urn:microsoft.com/office/officeart/2005/8/layout/chevronAccent+Icon"/>
    <dgm:cxn modelId="{94AD7D67-0F90-4F0E-8B24-068E5CEB382B}" type="presParOf" srcId="{6EC80A41-A0E4-4822-B5B6-FAD5D8762DBC}" destId="{562F26D6-E9A0-4C82-A987-5BEA0190A44A}" srcOrd="1" destOrd="0" presId="urn:microsoft.com/office/officeart/2005/8/layout/chevronAccent+Icon"/>
    <dgm:cxn modelId="{6DBF1F9D-7BB4-4581-A77A-C71F49F2A7CD}" type="presParOf" srcId="{61470D02-60CD-4DFC-93D9-692176374829}" destId="{66A40FED-213D-41D9-9EA7-F3997ADF6287}" srcOrd="3" destOrd="0" presId="urn:microsoft.com/office/officeart/2005/8/layout/chevronAccent+Icon"/>
    <dgm:cxn modelId="{9F6AAF34-3B0A-413F-8750-69B8E3E742E3}" type="presParOf" srcId="{61470D02-60CD-4DFC-93D9-692176374829}" destId="{243E4A9F-2283-4CA9-B68E-DD35F9A6B2DA}" srcOrd="4" destOrd="0" presId="urn:microsoft.com/office/officeart/2005/8/layout/chevronAccent+Icon"/>
    <dgm:cxn modelId="{E2FB1D7C-45DD-4A1A-91FF-2B21FB479BF2}" type="presParOf" srcId="{243E4A9F-2283-4CA9-B68E-DD35F9A6B2DA}" destId="{88B342C6-25DE-4874-8C05-2669BAD308D8}" srcOrd="0" destOrd="0" presId="urn:microsoft.com/office/officeart/2005/8/layout/chevronAccent+Icon"/>
    <dgm:cxn modelId="{208B2977-0CA3-4E3A-8C85-7639682BA3B8}" type="presParOf" srcId="{243E4A9F-2283-4CA9-B68E-DD35F9A6B2DA}" destId="{983A8EE7-B584-4BCF-A754-36707625819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E9FC-C8EA-46EB-899B-E1EB584A2F9C}">
      <dsp:nvSpPr>
        <dsp:cNvPr id="0" name=""/>
        <dsp:cNvSpPr/>
      </dsp:nvSpPr>
      <dsp:spPr>
        <a:xfrm>
          <a:off x="885" y="1848697"/>
          <a:ext cx="2223800" cy="85838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5360-585E-4D0E-8DA0-545C8A09DD68}">
      <dsp:nvSpPr>
        <dsp:cNvPr id="0" name=""/>
        <dsp:cNvSpPr/>
      </dsp:nvSpPr>
      <dsp:spPr>
        <a:xfrm>
          <a:off x="593898" y="2063293"/>
          <a:ext cx="1877875" cy="858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Navigating to PSP2 Application</a:t>
          </a:r>
        </a:p>
      </dsp:txBody>
      <dsp:txXfrm>
        <a:off x="619039" y="2088434"/>
        <a:ext cx="1827593" cy="808104"/>
      </dsp:txXfrm>
    </dsp:sp>
    <dsp:sp modelId="{60960F96-BF7B-4286-9817-A2916C031250}">
      <dsp:nvSpPr>
        <dsp:cNvPr id="0" name=""/>
        <dsp:cNvSpPr/>
      </dsp:nvSpPr>
      <dsp:spPr>
        <a:xfrm>
          <a:off x="2540959" y="1848697"/>
          <a:ext cx="2223800" cy="858386"/>
        </a:xfrm>
        <a:prstGeom prst="chevron">
          <a:avLst>
            <a:gd name="adj" fmla="val 4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F26D6-E9A0-4C82-A987-5BEA0190A44A}">
      <dsp:nvSpPr>
        <dsp:cNvPr id="0" name=""/>
        <dsp:cNvSpPr/>
      </dsp:nvSpPr>
      <dsp:spPr>
        <a:xfrm>
          <a:off x="3133972" y="2063293"/>
          <a:ext cx="1877875" cy="858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Initial Application Workflow</a:t>
          </a:r>
        </a:p>
      </dsp:txBody>
      <dsp:txXfrm>
        <a:off x="3159113" y="2088434"/>
        <a:ext cx="1827593" cy="808104"/>
      </dsp:txXfrm>
    </dsp:sp>
    <dsp:sp modelId="{88B342C6-25DE-4874-8C05-2669BAD308D8}">
      <dsp:nvSpPr>
        <dsp:cNvPr id="0" name=""/>
        <dsp:cNvSpPr/>
      </dsp:nvSpPr>
      <dsp:spPr>
        <a:xfrm>
          <a:off x="5081033" y="1848697"/>
          <a:ext cx="2223800" cy="858386"/>
        </a:xfrm>
        <a:prstGeom prst="chevron">
          <a:avLst>
            <a:gd name="adj" fmla="val 4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A8EE7-B584-4BCF-A754-36707625819D}">
      <dsp:nvSpPr>
        <dsp:cNvPr id="0" name=""/>
        <dsp:cNvSpPr/>
      </dsp:nvSpPr>
      <dsp:spPr>
        <a:xfrm>
          <a:off x="5674047" y="2063293"/>
          <a:ext cx="1877875" cy="858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Applicant Info </a:t>
          </a:r>
          <a:r>
            <a:rPr lang="en-US" sz="1700" kern="1200" dirty="0"/>
            <a:t>section of Form</a:t>
          </a:r>
        </a:p>
      </dsp:txBody>
      <dsp:txXfrm>
        <a:off x="5699188" y="2088434"/>
        <a:ext cx="1827593" cy="80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694F-2096-464A-AB64-20DB6650016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ED8C-987E-A34B-A0C3-0D67BB79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if Contractor was PSP1, for both contractor and sub-contractor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DED8C-987E-A34B-A0C3-0D67BB792D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8384" y="1871663"/>
            <a:ext cx="7408416" cy="420298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5B94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S_PPT_INTERIOR_SIDEBA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6103" cy="6858000"/>
          </a:xfrm>
          <a:prstGeom prst="rect">
            <a:avLst/>
          </a:prstGeom>
        </p:spPr>
      </p:pic>
      <p:pic>
        <p:nvPicPr>
          <p:cNvPr id="10" name="Picture 9" descr="EBS_SYMBO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5" y="129515"/>
            <a:ext cx="605793" cy="605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8384" y="274638"/>
            <a:ext cx="7408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384" y="1600200"/>
            <a:ext cx="7408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2182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E384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92" y="6356350"/>
            <a:ext cx="41228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E384B"/>
                </a:solidFill>
              </a:defRPr>
            </a:lvl1pPr>
          </a:lstStyle>
          <a:p>
            <a:fld id="{4B6572F6-1134-2B4B-9C63-3BCFD9FFB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3" r:id="rId3"/>
    <p:sldLayoutId id="2147483654" r:id="rId4"/>
    <p:sldLayoutId id="2147483652" r:id="rId5"/>
    <p:sldLayoutId id="2147483657" r:id="rId6"/>
    <p:sldLayoutId id="21474836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1E384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E384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E384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E384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E384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1E384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4388"/>
            <a:ext cx="9155516" cy="2560320"/>
          </a:xfrm>
        </p:spPr>
        <p:txBody>
          <a:bodyPr/>
          <a:lstStyle/>
          <a:p>
            <a:pPr algn="ctr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Cares Act 2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Payroll Support Application Portal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4542"/>
            <a:ext cx="6400800" cy="1499736"/>
          </a:xfrm>
        </p:spPr>
        <p:txBody>
          <a:bodyPr/>
          <a:lstStyle/>
          <a:p>
            <a:pPr algn="ctr"/>
            <a:r>
              <a:rPr lang="en-US" dirty="0"/>
              <a:t>System Screenshots</a:t>
            </a:r>
          </a:p>
          <a:p>
            <a:pPr algn="ctr"/>
            <a:r>
              <a:rPr lang="en-US" dirty="0"/>
              <a:t>January 8, 2020</a:t>
            </a:r>
          </a:p>
        </p:txBody>
      </p:sp>
    </p:spTree>
    <p:extLst>
      <p:ext uri="{BB962C8B-B14F-4D97-AF65-F5344CB8AC3E}">
        <p14:creationId xmlns:p14="http://schemas.microsoft.com/office/powerpoint/2010/main" val="36611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4b: Definitions (1/3)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89EEA-DCE4-4C26-9D23-11DA37202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297"/>
            <a:ext cx="9144000" cy="44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70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4b: Definitions (2/3)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3D359-30C4-4CBD-B64D-90CC0B6C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" y="1143692"/>
            <a:ext cx="8967319" cy="45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04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4b: Definitions (3/3)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82B6A-0423-4709-94FD-C56AE87E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" y="1947079"/>
            <a:ext cx="8931261" cy="28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20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4c: Start Application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C73390-885F-4E1B-82B2-3C6FA7EB726A}"/>
              </a:ext>
            </a:extLst>
          </p:cNvPr>
          <p:cNvSpPr txBox="1"/>
          <p:nvPr/>
        </p:nvSpPr>
        <p:spPr>
          <a:xfrm flipH="1">
            <a:off x="966241" y="1085585"/>
            <a:ext cx="5514902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Passenger Air Carrier AND PSP1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087F5-E943-4FE7-8090-C4025EC1B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03"/>
          <a:stretch/>
        </p:blipFill>
        <p:spPr>
          <a:xfrm>
            <a:off x="156754" y="2551612"/>
            <a:ext cx="8686800" cy="27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9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4c: Start Application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C73390-885F-4E1B-82B2-3C6FA7EB726A}"/>
              </a:ext>
            </a:extLst>
          </p:cNvPr>
          <p:cNvSpPr txBox="1"/>
          <p:nvPr/>
        </p:nvSpPr>
        <p:spPr>
          <a:xfrm flipH="1">
            <a:off x="966241" y="1085585"/>
            <a:ext cx="5514902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Contractor AND NOT a PSP1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BCF70-0F70-4681-909B-19A4D4D5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" y="2287225"/>
            <a:ext cx="8882540" cy="22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1" y="1085585"/>
            <a:ext cx="5514902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Passenger Carrier and Indirect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92558-3C13-4CF4-A127-FB389945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2490968"/>
            <a:ext cx="8934994" cy="18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8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1" y="1085585"/>
            <a:ext cx="5514902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Passenger Carrier AND Direct.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3E946-6054-4AE0-98CC-AABDC09B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2148260"/>
            <a:ext cx="8969829" cy="25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40" y="887900"/>
            <a:ext cx="473051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if applicant is a contractor AND Contractor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0D63-7EC2-4E2B-A7CF-6C5F94AF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524926"/>
            <a:ext cx="8961120" cy="43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5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</a:t>
            </a:r>
            <a:r>
              <a:rPr lang="en-US" dirty="0" err="1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Quesitons</a:t>
            </a:r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39" y="887900"/>
            <a:ext cx="528462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contractor AND Contractor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7DD86-FB42-4B16-B468-521AC3A0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1411414"/>
            <a:ext cx="9039497" cy="455868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613008-2EDB-475C-9AAB-0A8F04C67B2E}"/>
              </a:ext>
            </a:extLst>
          </p:cNvPr>
          <p:cNvCxnSpPr/>
          <p:nvPr/>
        </p:nvCxnSpPr>
        <p:spPr>
          <a:xfrm flipH="1">
            <a:off x="3614057" y="3429000"/>
            <a:ext cx="505097" cy="261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57541F-658B-4C55-9EFB-3157DDC910C1}"/>
              </a:ext>
            </a:extLst>
          </p:cNvPr>
          <p:cNvCxnSpPr/>
          <p:nvPr/>
        </p:nvCxnSpPr>
        <p:spPr>
          <a:xfrm>
            <a:off x="740229" y="4441371"/>
            <a:ext cx="391885" cy="235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DCD332-FCD3-47F7-A196-439F2B3E051F}"/>
              </a:ext>
            </a:extLst>
          </p:cNvPr>
          <p:cNvCxnSpPr/>
          <p:nvPr/>
        </p:nvCxnSpPr>
        <p:spPr>
          <a:xfrm>
            <a:off x="696687" y="4687886"/>
            <a:ext cx="391885" cy="235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60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39" y="887900"/>
            <a:ext cx="516270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contractor AND Contractor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CE3D0E-9AA9-46B3-A80A-D1D059AFA6CF}"/>
              </a:ext>
            </a:extLst>
          </p:cNvPr>
          <p:cNvGrpSpPr/>
          <p:nvPr/>
        </p:nvGrpSpPr>
        <p:grpSpPr>
          <a:xfrm>
            <a:off x="139337" y="1347778"/>
            <a:ext cx="9004663" cy="4622322"/>
            <a:chOff x="139337" y="1347778"/>
            <a:chExt cx="9004663" cy="462232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4D2DFF-F766-4A4E-8A5A-1CA9E914F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559"/>
            <a:stretch/>
          </p:blipFill>
          <p:spPr>
            <a:xfrm>
              <a:off x="139337" y="1347778"/>
              <a:ext cx="8865326" cy="452318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32B20E-541D-4184-9998-C65837059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50" r="1127"/>
            <a:stretch/>
          </p:blipFill>
          <p:spPr>
            <a:xfrm>
              <a:off x="1136589" y="2760025"/>
              <a:ext cx="8007411" cy="321007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C514D6-C330-4614-9A08-46ADF81A3F7D}"/>
              </a:ext>
            </a:extLst>
          </p:cNvPr>
          <p:cNvSpPr/>
          <p:nvPr/>
        </p:nvSpPr>
        <p:spPr>
          <a:xfrm>
            <a:off x="6289040" y="833413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Shows if Contractor was PSP1, for both contractor and sub-contractor</a:t>
            </a:r>
          </a:p>
        </p:txBody>
      </p:sp>
    </p:spTree>
    <p:extLst>
      <p:ext uri="{BB962C8B-B14F-4D97-AF65-F5344CB8AC3E}">
        <p14:creationId xmlns:p14="http://schemas.microsoft.com/office/powerpoint/2010/main" val="2884108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F14785-909F-4B27-8953-639BE3773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307025"/>
              </p:ext>
            </p:extLst>
          </p:nvPr>
        </p:nvGraphicFramePr>
        <p:xfrm>
          <a:off x="1133992" y="963593"/>
          <a:ext cx="7552808" cy="477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A2BA16D-9DA8-457E-8B68-B4BA29D9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D78D3-EF8A-45E0-824D-14D3EF0A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692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39" y="887900"/>
            <a:ext cx="533687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contractor AND Subcontractor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9FB67-2A2D-468D-B4BB-B13257FD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9" y="1559972"/>
            <a:ext cx="8873082" cy="47391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452351-0EC7-43D5-B4E6-B63FB89B4615}"/>
              </a:ext>
            </a:extLst>
          </p:cNvPr>
          <p:cNvCxnSpPr>
            <a:cxnSpLocks/>
          </p:cNvCxnSpPr>
          <p:nvPr/>
        </p:nvCxnSpPr>
        <p:spPr>
          <a:xfrm>
            <a:off x="905691" y="2342606"/>
            <a:ext cx="278675" cy="461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4EEEAF-CECD-448A-AD70-A3E05B3D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0" r="1127"/>
          <a:stretch/>
        </p:blipFill>
        <p:spPr>
          <a:xfrm>
            <a:off x="1001130" y="3556265"/>
            <a:ext cx="8007411" cy="321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786403-726B-4D45-AF42-8F0DD8B48FD7}"/>
              </a:ext>
            </a:extLst>
          </p:cNvPr>
          <p:cNvSpPr/>
          <p:nvPr/>
        </p:nvSpPr>
        <p:spPr>
          <a:xfrm>
            <a:off x="6553200" y="953087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Shows if Contractor was PSP1, for both contractor and sub-contractor</a:t>
            </a:r>
          </a:p>
        </p:txBody>
      </p:sp>
    </p:spTree>
    <p:extLst>
      <p:ext uri="{BB962C8B-B14F-4D97-AF65-F5344CB8AC3E}">
        <p14:creationId xmlns:p14="http://schemas.microsoft.com/office/powerpoint/2010/main" val="3144812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40" y="887900"/>
            <a:ext cx="473051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Additional Info section if applicant is a contractor AND Subcontractor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E625D-29AB-46E9-8F49-1050F2A3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1344045"/>
            <a:ext cx="8686800" cy="52497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75C8BF-ADE1-4AA0-9D70-333F666B03BF}"/>
              </a:ext>
            </a:extLst>
          </p:cNvPr>
          <p:cNvCxnSpPr>
            <a:cxnSpLocks/>
          </p:cNvCxnSpPr>
          <p:nvPr/>
        </p:nvCxnSpPr>
        <p:spPr>
          <a:xfrm flipH="1" flipV="1">
            <a:off x="3457303" y="4249782"/>
            <a:ext cx="269966" cy="226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5E5F50-A983-4CFA-B6F6-63DBA7859B72}"/>
              </a:ext>
            </a:extLst>
          </p:cNvPr>
          <p:cNvCxnSpPr>
            <a:cxnSpLocks/>
          </p:cNvCxnSpPr>
          <p:nvPr/>
        </p:nvCxnSpPr>
        <p:spPr>
          <a:xfrm>
            <a:off x="861451" y="5059680"/>
            <a:ext cx="230777" cy="248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8870B-834E-49C9-B770-DFFF5779D0B1}"/>
              </a:ext>
            </a:extLst>
          </p:cNvPr>
          <p:cNvCxnSpPr>
            <a:cxnSpLocks/>
          </p:cNvCxnSpPr>
          <p:nvPr/>
        </p:nvCxnSpPr>
        <p:spPr>
          <a:xfrm>
            <a:off x="766354" y="5307874"/>
            <a:ext cx="210486" cy="213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18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4d: Eligibility Questions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76839" y="887900"/>
            <a:ext cx="543266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Eligibility Questions section if applicant is a contractor AND Subcontractor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C78AC-3681-4C39-99B5-8AB38895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309101"/>
            <a:ext cx="8738490" cy="54111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CBD4BD-57DB-4EB0-97B9-62BA33C81EB5}"/>
              </a:ext>
            </a:extLst>
          </p:cNvPr>
          <p:cNvCxnSpPr/>
          <p:nvPr/>
        </p:nvCxnSpPr>
        <p:spPr>
          <a:xfrm flipH="1" flipV="1">
            <a:off x="3509554" y="4197532"/>
            <a:ext cx="296092" cy="209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63D2C9-2AC8-4379-84EF-E8BFBB8077DE}"/>
              </a:ext>
            </a:extLst>
          </p:cNvPr>
          <p:cNvCxnSpPr>
            <a:cxnSpLocks/>
          </p:cNvCxnSpPr>
          <p:nvPr/>
        </p:nvCxnSpPr>
        <p:spPr>
          <a:xfrm flipV="1">
            <a:off x="684362" y="5151129"/>
            <a:ext cx="348343" cy="196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03FEC8-E488-47A9-9AF9-F72650592D5C}"/>
              </a:ext>
            </a:extLst>
          </p:cNvPr>
          <p:cNvCxnSpPr/>
          <p:nvPr/>
        </p:nvCxnSpPr>
        <p:spPr>
          <a:xfrm flipV="1">
            <a:off x="635726" y="5467574"/>
            <a:ext cx="341113" cy="226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7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Previous PSP1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BE936-AA4C-4629-9CC7-448AB6E6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57052"/>
            <a:ext cx="8686800" cy="3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4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Previous PSP1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C8B92-FFEB-470B-9395-5C98DC7D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2069753"/>
            <a:ext cx="8752114" cy="29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Previous PSP1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3B932-9F58-45B3-B687-4F627D94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2600379"/>
            <a:ext cx="8804366" cy="20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NO PSP1 Application, new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B0B62-6AF5-4D3B-9E76-2EF9E1D4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818506"/>
            <a:ext cx="8882743" cy="39350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FC23A8-4042-4058-A820-480C0E281822}"/>
              </a:ext>
            </a:extLst>
          </p:cNvPr>
          <p:cNvCxnSpPr>
            <a:cxnSpLocks/>
          </p:cNvCxnSpPr>
          <p:nvPr/>
        </p:nvCxnSpPr>
        <p:spPr>
          <a:xfrm flipH="1" flipV="1">
            <a:off x="2769326" y="2299063"/>
            <a:ext cx="304800" cy="19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60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NO PSP1 Application, new applicant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CF760F-77DA-4D2A-B03F-36127635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" y="2081557"/>
            <a:ext cx="8813074" cy="2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5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Both PSP1 and NOT PSP1 Applicants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221F0-FE08-4DA3-BBB5-F34B1F9A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2307166"/>
            <a:ext cx="8813074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6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Both PSP1 and NOT PSP1 Applicants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441B4-A144-42F3-83B7-25B2E0EA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2220475"/>
            <a:ext cx="9030789" cy="28350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F2C10A-8AFA-4875-8A50-EC8856E97D78}"/>
              </a:ext>
            </a:extLst>
          </p:cNvPr>
          <p:cNvCxnSpPr/>
          <p:nvPr/>
        </p:nvCxnSpPr>
        <p:spPr>
          <a:xfrm flipH="1">
            <a:off x="5085806" y="3429000"/>
            <a:ext cx="5834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ED76D3-9930-4F3B-B3A4-6BB17C42E6E5}"/>
              </a:ext>
            </a:extLst>
          </p:cNvPr>
          <p:cNvCxnSpPr/>
          <p:nvPr/>
        </p:nvCxnSpPr>
        <p:spPr>
          <a:xfrm flipH="1">
            <a:off x="5085806" y="3964578"/>
            <a:ext cx="5834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70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86453-73D6-44CD-B90B-54603CFC9B50}"/>
              </a:ext>
            </a:extLst>
          </p:cNvPr>
          <p:cNvSpPr txBox="1"/>
          <p:nvPr/>
        </p:nvSpPr>
        <p:spPr>
          <a:xfrm>
            <a:off x="1278384" y="975039"/>
            <a:ext cx="1427109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dirty="0"/>
              <a:t>Treasury website with link to PSP2 Application/Cares Hub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0B2F56B-EF8B-4900-8D81-98F20CB4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1: Treasury Website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6B04E3-1D48-4E4F-9413-82D11C64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4" y="1715376"/>
            <a:ext cx="7408416" cy="3850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B8518-5435-415C-92F6-431A6911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3175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Both PSP1 and NOT PSP1 Applicants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272303-50A5-40AB-9C39-5E2488BC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" y="1930423"/>
            <a:ext cx="8943703" cy="341516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6DEDA0-2A04-43FC-98A2-4C08B84A7EEE}"/>
              </a:ext>
            </a:extLst>
          </p:cNvPr>
          <p:cNvCxnSpPr/>
          <p:nvPr/>
        </p:nvCxnSpPr>
        <p:spPr>
          <a:xfrm flipH="1">
            <a:off x="3457303" y="3117669"/>
            <a:ext cx="1793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1534B0-320A-41EC-B719-CC8E8FB0B211}"/>
              </a:ext>
            </a:extLst>
          </p:cNvPr>
          <p:cNvCxnSpPr/>
          <p:nvPr/>
        </p:nvCxnSpPr>
        <p:spPr>
          <a:xfrm flipH="1">
            <a:off x="5608320" y="2908663"/>
            <a:ext cx="679269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D95957-BAD4-4520-A1DF-A5ED57807CB8}"/>
              </a:ext>
            </a:extLst>
          </p:cNvPr>
          <p:cNvSpPr txBox="1"/>
          <p:nvPr/>
        </p:nvSpPr>
        <p:spPr>
          <a:xfrm>
            <a:off x="6164203" y="2777858"/>
            <a:ext cx="1611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</a:rPr>
              <a:t>Multiple fields shown</a:t>
            </a:r>
          </a:p>
        </p:txBody>
      </p:sp>
    </p:spTree>
    <p:extLst>
      <p:ext uri="{BB962C8B-B14F-4D97-AF65-F5344CB8AC3E}">
        <p14:creationId xmlns:p14="http://schemas.microsoft.com/office/powerpoint/2010/main" val="3351205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4e: Company Information cont.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FE8D3F-69C0-456C-BFE2-C7F1AE40A24B}"/>
              </a:ext>
            </a:extLst>
          </p:cNvPr>
          <p:cNvSpPr txBox="1"/>
          <p:nvPr/>
        </p:nvSpPr>
        <p:spPr>
          <a:xfrm flipH="1">
            <a:off x="975117" y="990833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Both PSP1 and NOT PSP1 Applicants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BD1F6-2EB8-4ED2-A495-2462DA97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32708"/>
            <a:ext cx="8839200" cy="33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5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1) Workflow: PSP1 participant, Passenger Air Carrier,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95673-E815-4CF4-B520-0AAA5E3A90FA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C227-7070-4277-885B-19F46B90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26335"/>
            <a:ext cx="8839200" cy="28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4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1) Workflow: PSP1 participant, Passenger Air Carrier,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95673-E815-4CF4-B520-0AAA5E3A90FA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8CEA0-B4B5-463B-889A-CC7F7E15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2346374"/>
            <a:ext cx="8856617" cy="3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4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2) Workflow: NOT a PSP1 participant, Passenger Air Carrier, Form 41 Filer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6ACA3-5E50-45F7-B854-4396F725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821034"/>
            <a:ext cx="8795657" cy="16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8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84EE-6757-4AD1-B8A8-E21EFEA0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3" y="1979550"/>
            <a:ext cx="8686800" cy="36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6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432F9-A1FA-4138-A988-A01DBD15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2046540"/>
            <a:ext cx="8813074" cy="37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1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F0099-90E8-4E91-ABC7-13121A12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2" y="1744086"/>
            <a:ext cx="8701536" cy="62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8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DD9F9-9457-46D0-833C-8841D814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1823864"/>
            <a:ext cx="8786949" cy="55267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20D196-882F-4A69-BBE8-4C5100B71660}"/>
              </a:ext>
            </a:extLst>
          </p:cNvPr>
          <p:cNvCxnSpPr/>
          <p:nvPr/>
        </p:nvCxnSpPr>
        <p:spPr>
          <a:xfrm flipH="1">
            <a:off x="740229" y="4267200"/>
            <a:ext cx="226011" cy="226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89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CA42C-FBEE-49DC-B905-1D246007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751119"/>
            <a:ext cx="8691154" cy="57105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C3BE97-E11E-4135-A6F3-1A8E77BF2974}"/>
              </a:ext>
            </a:extLst>
          </p:cNvPr>
          <p:cNvCxnSpPr/>
          <p:nvPr/>
        </p:nvCxnSpPr>
        <p:spPr>
          <a:xfrm flipH="1">
            <a:off x="1132114" y="4162697"/>
            <a:ext cx="269966" cy="243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63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902A52-7662-41BF-8A09-B7FAF7C0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34" y="1393885"/>
            <a:ext cx="4796516" cy="4655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A3E8E6-6A7A-476A-8657-80D942B5654B}"/>
              </a:ext>
            </a:extLst>
          </p:cNvPr>
          <p:cNvSpPr txBox="1"/>
          <p:nvPr/>
        </p:nvSpPr>
        <p:spPr>
          <a:xfrm>
            <a:off x="1367835" y="1393885"/>
            <a:ext cx="96058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dirty="0"/>
              <a:t>Login page for new or returning Cares Hub users.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F6F52A-19FE-4DDF-8588-B5C99721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2: Application Login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6ADAC-9375-4BC9-B41F-32A4AC8B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4040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3) Workflow: PSP1 participant, Passenger Air Carrier, Not a Form 41 Filer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89B2C-355F-4DFC-AC71-7D183265BB45}"/>
              </a:ext>
            </a:extLst>
          </p:cNvPr>
          <p:cNvSpPr txBox="1"/>
          <p:nvPr/>
        </p:nvSpPr>
        <p:spPr>
          <a:xfrm flipH="1">
            <a:off x="966239" y="1362584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Option B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74721-96E9-48A9-8D9B-16D0B4F2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" y="2390561"/>
            <a:ext cx="8830491" cy="24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6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4) Workflow: Not a PSP1 participant, Passenger Air Carrier, Not a Form 41 Filer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0689F-DC11-4D77-AF92-3EE76FED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" y="1775287"/>
            <a:ext cx="8804366" cy="36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5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4) Workflow: Not a PSP1 participant, Passenger Air Carrier, Not a Form 41 Filer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62343-6B74-4662-B5C2-89066FF8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8094"/>
            <a:ext cx="8686800" cy="48016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6FA3B9-F660-4A80-B65D-84CFA5FB41CF}"/>
              </a:ext>
            </a:extLst>
          </p:cNvPr>
          <p:cNvCxnSpPr/>
          <p:nvPr/>
        </p:nvCxnSpPr>
        <p:spPr>
          <a:xfrm flipH="1">
            <a:off x="2211977" y="3429000"/>
            <a:ext cx="296092" cy="254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92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4) Workflow: Not a PSP1 participant, Passenger Air Carrier, Not a Form 41 Filer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89E33-FF48-46FE-9A32-34CBB37B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484577"/>
            <a:ext cx="8778240" cy="48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5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4) Workflow: Not a PSP1 participant, Passenger Air Carrier, Not a Form 41 Filer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8023A-8178-4849-8D86-CD3435D7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0494"/>
            <a:ext cx="9144000" cy="23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5) Workflow: PSP1 participant, Contractor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ADE04-CE82-46B7-B6AD-DF018234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58272"/>
            <a:ext cx="8686800" cy="23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4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6) Workflow: Not a PSP1 participant, Contractor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1DD2B-FD49-4522-B8BB-3FFD48DB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" y="1757823"/>
            <a:ext cx="8978537" cy="40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4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6) Workflow: Not a PSP1 participant, Contractor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8C7E-818C-497F-A0F0-193E0288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484577"/>
            <a:ext cx="8856617" cy="52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6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4f: Determining Awardable Amount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77D9B-6B10-43D3-A3AC-1F3239DCF71A}"/>
              </a:ext>
            </a:extLst>
          </p:cNvPr>
          <p:cNvSpPr txBox="1"/>
          <p:nvPr/>
        </p:nvSpPr>
        <p:spPr>
          <a:xfrm flipH="1">
            <a:off x="966240" y="1085585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6) Workflow: Not a PSP1 participant, Contractor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6FB76-4119-4759-A744-817A826F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1836669"/>
            <a:ext cx="8830491" cy="44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4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4g: Validate PSP1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1085585"/>
            <a:ext cx="693950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Validate PSP1 section visible if applicant is a Passenger Air Carrier, non-Form 41 AND PSP1 participant OR</a:t>
            </a:r>
          </a:p>
          <a:p>
            <a:r>
              <a:rPr lang="en-US" dirty="0"/>
              <a:t>Validate PSP1 section visible if applicant is a Contractor AND PSP1 participant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49D1B-C6BA-4871-80FB-68E73E29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2066307"/>
            <a:ext cx="8952412" cy="36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2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3: Application Homepage (PSP2)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B103893-AF25-436A-AF8B-DDF6526C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7" b="23987"/>
          <a:stretch/>
        </p:blipFill>
        <p:spPr>
          <a:xfrm>
            <a:off x="932097" y="2600325"/>
            <a:ext cx="7754703" cy="2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AB9F1-018C-431E-A118-FFA396E1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169078"/>
            <a:ext cx="7173678" cy="1632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997B4-DA07-485C-8B3D-5A31C288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5273306"/>
            <a:ext cx="7173678" cy="12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113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4g: Validate PSP1 cont.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1085585"/>
            <a:ext cx="693950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Validate PSP1 section visible if applicant is a Passenger Air Carrier, non-Form 41 AND PSP1 participant OR</a:t>
            </a:r>
          </a:p>
          <a:p>
            <a:r>
              <a:rPr lang="en-US" dirty="0"/>
              <a:t>Validate PSP1 section visible if applicant is a Contractor AND PSP1 participant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8EF29-AF02-4E11-88E5-5F0173E1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" y="1920405"/>
            <a:ext cx="8543109" cy="3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2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4h: Affiliates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02662-BB82-4EC2-B0CA-1D9A09A3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2216276"/>
            <a:ext cx="8952411" cy="24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2563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4h: Affiliates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7BCDB-2E1A-49BA-8266-4A9C66D8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0" y="2163932"/>
            <a:ext cx="9030789" cy="25301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7B60B7-946F-4E36-9B0E-40EB27E9A992}"/>
              </a:ext>
            </a:extLst>
          </p:cNvPr>
          <p:cNvCxnSpPr/>
          <p:nvPr/>
        </p:nvCxnSpPr>
        <p:spPr>
          <a:xfrm flipH="1" flipV="1">
            <a:off x="5373189" y="3718560"/>
            <a:ext cx="1071154" cy="95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13F69A-A015-4F48-AE0F-0887EE958B38}"/>
              </a:ext>
            </a:extLst>
          </p:cNvPr>
          <p:cNvCxnSpPr/>
          <p:nvPr/>
        </p:nvCxnSpPr>
        <p:spPr>
          <a:xfrm>
            <a:off x="1480457" y="3814354"/>
            <a:ext cx="365760" cy="296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8002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4i: Certification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6FDF9-983E-483D-A531-FB19A018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709226"/>
            <a:ext cx="8856617" cy="42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9479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4i: Certification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A1F88-0184-428C-BF7E-90C703F8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328845"/>
            <a:ext cx="8961120" cy="489699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696809-4B15-47F1-A9A1-DC9B98DD2ACF}"/>
              </a:ext>
            </a:extLst>
          </p:cNvPr>
          <p:cNvCxnSpPr/>
          <p:nvPr/>
        </p:nvCxnSpPr>
        <p:spPr>
          <a:xfrm flipH="1">
            <a:off x="6514011" y="4162697"/>
            <a:ext cx="6008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A6461B-C1AB-4098-AAB2-3A1E68F85C2F}"/>
              </a:ext>
            </a:extLst>
          </p:cNvPr>
          <p:cNvCxnSpPr/>
          <p:nvPr/>
        </p:nvCxnSpPr>
        <p:spPr>
          <a:xfrm>
            <a:off x="3884023" y="4650377"/>
            <a:ext cx="6879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51BF00-8A41-4EE8-98F5-1A9E8C7B13A8}"/>
              </a:ext>
            </a:extLst>
          </p:cNvPr>
          <p:cNvCxnSpPr/>
          <p:nvPr/>
        </p:nvCxnSpPr>
        <p:spPr>
          <a:xfrm>
            <a:off x="1454331" y="4511040"/>
            <a:ext cx="304800" cy="435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338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3: Application Homepage (PSP2)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2083F4E-BBF1-447A-8781-06AEF7B17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00" b="35306"/>
          <a:stretch/>
        </p:blipFill>
        <p:spPr>
          <a:xfrm>
            <a:off x="942551" y="2431246"/>
            <a:ext cx="7720609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B64A3-94BC-4B00-A2B6-D94F56A62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49" y="854753"/>
            <a:ext cx="7285305" cy="16329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4F44EC-C1EF-4B3F-825F-CB105D7D5A43}"/>
              </a:ext>
            </a:extLst>
          </p:cNvPr>
          <p:cNvCxnSpPr>
            <a:cxnSpLocks/>
          </p:cNvCxnSpPr>
          <p:nvPr/>
        </p:nvCxnSpPr>
        <p:spPr>
          <a:xfrm flipH="1">
            <a:off x="3143250" y="4610100"/>
            <a:ext cx="209550" cy="221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6A0F9-B83F-420F-852A-3DC901FAF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7"/>
          <a:stretch/>
        </p:blipFill>
        <p:spPr>
          <a:xfrm>
            <a:off x="1162049" y="4850596"/>
            <a:ext cx="7285305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78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3: Application Homepage (PSP2)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2083F4E-BBF1-447A-8781-06AEF7B17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00" b="36461"/>
          <a:stretch/>
        </p:blipFill>
        <p:spPr>
          <a:xfrm>
            <a:off x="942551" y="2431246"/>
            <a:ext cx="7720609" cy="2388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B64A3-94BC-4B00-A2B6-D94F56A62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49" y="854753"/>
            <a:ext cx="7285305" cy="16329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4F44EC-C1EF-4B3F-825F-CB105D7D5A43}"/>
              </a:ext>
            </a:extLst>
          </p:cNvPr>
          <p:cNvCxnSpPr/>
          <p:nvPr/>
        </p:nvCxnSpPr>
        <p:spPr>
          <a:xfrm flipH="1">
            <a:off x="4362450" y="4598204"/>
            <a:ext cx="209550" cy="221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FC669A-4609-4763-8911-24FED6E36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7"/>
          <a:stretch/>
        </p:blipFill>
        <p:spPr>
          <a:xfrm>
            <a:off x="1162049" y="4879273"/>
            <a:ext cx="7285305" cy="18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40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42E2A89-E3BC-4A3D-8A42-E77A25E2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4: Starting Application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6D0AB-260E-48A9-A167-1D21EBBF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31016-3EF6-4A5A-B300-518E2863A0A1}"/>
              </a:ext>
            </a:extLst>
          </p:cNvPr>
          <p:cNvSpPr txBox="1"/>
          <p:nvPr/>
        </p:nvSpPr>
        <p:spPr>
          <a:xfrm>
            <a:off x="2121108" y="1903751"/>
            <a:ext cx="490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user clicks the “Begin a PSP 2 Application” button on the homepage, the system will create an application record and direct them to the form.</a:t>
            </a:r>
          </a:p>
        </p:txBody>
      </p:sp>
    </p:spTree>
    <p:extLst>
      <p:ext uri="{BB962C8B-B14F-4D97-AF65-F5344CB8AC3E}">
        <p14:creationId xmlns:p14="http://schemas.microsoft.com/office/powerpoint/2010/main" val="19444190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Step 4a: User Instructions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80D9D-56AE-429F-929E-D2D795B8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BBE00-891B-48CD-A31C-5699F875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8" y="1711759"/>
            <a:ext cx="8896172" cy="34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921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7541</TotalTime>
  <Words>929</Words>
  <Application>Microsoft Office PowerPoint</Application>
  <PresentationFormat>On-screen Show (4:3)</PresentationFormat>
  <Paragraphs>126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Segoe UI Light</vt:lpstr>
      <vt:lpstr>Trebuchet MS</vt:lpstr>
      <vt:lpstr>Wingdings</vt:lpstr>
      <vt:lpstr>Office Theme</vt:lpstr>
      <vt:lpstr> Cares Act 2 Payroll Support Application Portal </vt:lpstr>
      <vt:lpstr>Overview</vt:lpstr>
      <vt:lpstr>Step 1: Treasury Website</vt:lpstr>
      <vt:lpstr>Step 2: Application Login</vt:lpstr>
      <vt:lpstr>Step 3: Application Homepage (PSP2)</vt:lpstr>
      <vt:lpstr>Step 3: Application Homepage (PSP2)</vt:lpstr>
      <vt:lpstr>Step 3: Application Homepage (PSP2)</vt:lpstr>
      <vt:lpstr>Step 4: Starting Application</vt:lpstr>
      <vt:lpstr>Step 4a: User Instructions</vt:lpstr>
      <vt:lpstr>Step 4b: Definitions (1/3)</vt:lpstr>
      <vt:lpstr>Step 4b: Definitions (2/3)</vt:lpstr>
      <vt:lpstr>Step 4b: Definitions (3/3)</vt:lpstr>
      <vt:lpstr>Step 4c: Start Application</vt:lpstr>
      <vt:lpstr>Step 4c: Start Application</vt:lpstr>
      <vt:lpstr>Step 4d: Eligibility Questions</vt:lpstr>
      <vt:lpstr>Step 4d: Eligibility Questions cont.</vt:lpstr>
      <vt:lpstr>Step 4d: Eligibility Questions cont.</vt:lpstr>
      <vt:lpstr>Step 4d: Eligibility Quesitons cont.</vt:lpstr>
      <vt:lpstr>Step 4d: Eligibility Questions cont.</vt:lpstr>
      <vt:lpstr>Step 4d: Eligibility Questions cont.</vt:lpstr>
      <vt:lpstr>Step 4d: Eligibility Questions cont.</vt:lpstr>
      <vt:lpstr>Step 4d: Eligibility Questions cont.</vt:lpstr>
      <vt:lpstr>Step 4e: Company Information</vt:lpstr>
      <vt:lpstr>Step 4e: Company Information</vt:lpstr>
      <vt:lpstr>Step 4e: Company Information</vt:lpstr>
      <vt:lpstr>Step 4e: Company Information cont.</vt:lpstr>
      <vt:lpstr>Step 4e: Company Information cont.</vt:lpstr>
      <vt:lpstr>Step 4e: Company Information cont.</vt:lpstr>
      <vt:lpstr>Step 4e: Company Information cont.</vt:lpstr>
      <vt:lpstr>Step 4e: Company Information cont.</vt:lpstr>
      <vt:lpstr>Step 4e: Company Information cont.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4f: Determining Awardable Amount</vt:lpstr>
      <vt:lpstr>Step 4g: Validate PSP1</vt:lpstr>
      <vt:lpstr>Step 4g: Validate PSP1 cont.</vt:lpstr>
      <vt:lpstr>Step 4h: Affiliates</vt:lpstr>
      <vt:lpstr>Step 4h: Affiliates</vt:lpstr>
      <vt:lpstr>Step 4i: Certification</vt:lpstr>
      <vt:lpstr>Step 4i: Certification cont.</vt:lpstr>
    </vt:vector>
  </TitlesOfParts>
  <Company>RCSM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Treasury.gov Design Concepts</dc:title>
  <dc:creator>Andrea Miller</dc:creator>
  <cp:lastModifiedBy>Clark, Spencer</cp:lastModifiedBy>
  <cp:revision>320</cp:revision>
  <dcterms:created xsi:type="dcterms:W3CDTF">2015-12-22T20:20:18Z</dcterms:created>
  <dcterms:modified xsi:type="dcterms:W3CDTF">2021-01-08T20:12:07Z</dcterms:modified>
</cp:coreProperties>
</file>