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5"/>
  </p:sldMasterIdLst>
  <p:sldIdLst>
    <p:sldId id="267" r:id="rId6"/>
    <p:sldId id="268" r:id="rId7"/>
    <p:sldId id="269" r:id="rId8"/>
    <p:sldId id="256" r:id="rId9"/>
    <p:sldId id="257" r:id="rId10"/>
    <p:sldId id="258" r:id="rId11"/>
    <p:sldId id="259" r:id="rId12"/>
    <p:sldId id="260" r:id="rId13"/>
    <p:sldId id="262" r:id="rId14"/>
    <p:sldId id="263" r:id="rId15"/>
    <p:sldId id="264" r:id="rId16"/>
    <p:sldId id="265" r:id="rId17"/>
    <p:sldId id="266"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19" autoAdjust="0"/>
    <p:restoredTop sz="94660"/>
  </p:normalViewPr>
  <p:slideViewPr>
    <p:cSldViewPr snapToGrid="0">
      <p:cViewPr varScale="1">
        <p:scale>
          <a:sx n="126" d="100"/>
          <a:sy n="126" d="100"/>
        </p:scale>
        <p:origin x="942"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07F1094-5323-4491-A1BF-89A9383CD55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222556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F1094-5323-4491-A1BF-89A9383CD55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8404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F1094-5323-4491-A1BF-89A9383CD55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34780240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07F1094-5323-4491-A1BF-89A9383CD55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6997699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07F1094-5323-4491-A1BF-89A9383CD55E}" type="datetimeFigureOut">
              <a:rPr lang="en-US" smtClean="0"/>
              <a:t>3/13/2025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261156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07F1094-5323-4491-A1BF-89A9383CD55E}"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28347932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07F1094-5323-4491-A1BF-89A9383CD55E}" type="datetimeFigureOut">
              <a:rPr lang="en-US" smtClean="0"/>
              <a:t>3/13/2025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221581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07F1094-5323-4491-A1BF-89A9383CD55E}" type="datetimeFigureOut">
              <a:rPr lang="en-US" smtClean="0"/>
              <a:t>3/13/2025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2371377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07F1094-5323-4491-A1BF-89A9383CD55E}" type="datetimeFigureOut">
              <a:rPr lang="en-US" smtClean="0"/>
              <a:t>3/13/2025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972071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F1094-5323-4491-A1BF-89A9383CD55E}"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0509024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07F1094-5323-4491-A1BF-89A9383CD55E}" type="datetimeFigureOut">
              <a:rPr lang="en-US" smtClean="0"/>
              <a:t>3/13/2025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1C2876-713F-475C-8688-276970840E9C}" type="slidenum">
              <a:rPr lang="en-US" smtClean="0"/>
              <a:t>‹#›</a:t>
            </a:fld>
            <a:endParaRPr lang="en-US"/>
          </a:p>
        </p:txBody>
      </p:sp>
    </p:spTree>
    <p:extLst>
      <p:ext uri="{BB962C8B-B14F-4D97-AF65-F5344CB8AC3E}">
        <p14:creationId xmlns:p14="http://schemas.microsoft.com/office/powerpoint/2010/main" val="19814740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07F1094-5323-4491-A1BF-89A9383CD55E}" type="datetimeFigureOut">
              <a:rPr lang="en-US" smtClean="0"/>
              <a:t>3/13/2025</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1C2876-713F-475C-8688-276970840E9C}" type="slidenum">
              <a:rPr lang="en-US" smtClean="0"/>
              <a:t>‹#›</a:t>
            </a:fld>
            <a:endParaRPr lang="en-US"/>
          </a:p>
        </p:txBody>
      </p:sp>
    </p:spTree>
    <p:extLst>
      <p:ext uri="{BB962C8B-B14F-4D97-AF65-F5344CB8AC3E}">
        <p14:creationId xmlns:p14="http://schemas.microsoft.com/office/powerpoint/2010/main" val="1219948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NTS Screenshots</a:t>
            </a:r>
          </a:p>
        </p:txBody>
      </p:sp>
      <p:sp>
        <p:nvSpPr>
          <p:cNvPr id="3" name="Subtitle 2"/>
          <p:cNvSpPr>
            <a:spLocks noGrp="1"/>
          </p:cNvSpPr>
          <p:nvPr>
            <p:ph type="subTitle" idx="1"/>
          </p:nvPr>
        </p:nvSpPr>
        <p:spPr>
          <a:xfrm>
            <a:off x="1143000" y="3602038"/>
            <a:ext cx="6858000" cy="391850"/>
          </a:xfrm>
        </p:spPr>
        <p:txBody>
          <a:bodyPr>
            <a:normAutofit lnSpcReduction="10000"/>
          </a:bodyPr>
          <a:lstStyle/>
          <a:p>
            <a:r>
              <a:rPr lang="en-US" dirty="0"/>
              <a:t>DMDC</a:t>
            </a:r>
          </a:p>
        </p:txBody>
      </p:sp>
    </p:spTree>
    <p:extLst>
      <p:ext uri="{BB962C8B-B14F-4D97-AF65-F5344CB8AC3E}">
        <p14:creationId xmlns:p14="http://schemas.microsoft.com/office/powerpoint/2010/main" val="2375290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341" y="368060"/>
            <a:ext cx="7746520" cy="646331"/>
          </a:xfrm>
          <a:prstGeom prst="rect">
            <a:avLst/>
          </a:prstGeom>
          <a:noFill/>
        </p:spPr>
        <p:txBody>
          <a:bodyPr wrap="square" rtlCol="0">
            <a:spAutoFit/>
          </a:bodyPr>
          <a:lstStyle/>
          <a:p>
            <a:r>
              <a:rPr lang="en-US" dirty="0"/>
              <a:t>Mandatory is final destination, optional contact info for evacuee &amp; if a minor then information for a travel &amp; destination contact is required.</a:t>
            </a:r>
          </a:p>
        </p:txBody>
      </p:sp>
      <p:pic>
        <p:nvPicPr>
          <p:cNvPr id="4" name="Picture 3">
            <a:extLst>
              <a:ext uri="{FF2B5EF4-FFF2-40B4-BE49-F238E27FC236}">
                <a16:creationId xmlns:a16="http://schemas.microsoft.com/office/drawing/2014/main" id="{4851DE7E-0016-57D8-4F86-2C20963B80AD}"/>
              </a:ext>
            </a:extLst>
          </p:cNvPr>
          <p:cNvPicPr>
            <a:picLocks noChangeAspect="1"/>
          </p:cNvPicPr>
          <p:nvPr/>
        </p:nvPicPr>
        <p:blipFill>
          <a:blip r:embed="rId2"/>
          <a:stretch>
            <a:fillRect/>
          </a:stretch>
        </p:blipFill>
        <p:spPr>
          <a:xfrm>
            <a:off x="305809" y="925328"/>
            <a:ext cx="8532382" cy="5932672"/>
          </a:xfrm>
          <a:prstGeom prst="rect">
            <a:avLst/>
          </a:prstGeom>
        </p:spPr>
      </p:pic>
    </p:spTree>
    <p:extLst>
      <p:ext uri="{BB962C8B-B14F-4D97-AF65-F5344CB8AC3E}">
        <p14:creationId xmlns:p14="http://schemas.microsoft.com/office/powerpoint/2010/main" val="24741146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46340" y="316302"/>
            <a:ext cx="8090356" cy="369332"/>
          </a:xfrm>
          <a:prstGeom prst="rect">
            <a:avLst/>
          </a:prstGeom>
          <a:noFill/>
        </p:spPr>
        <p:txBody>
          <a:bodyPr wrap="none" rtlCol="0">
            <a:spAutoFit/>
          </a:bodyPr>
          <a:lstStyle/>
          <a:p>
            <a:r>
              <a:rPr lang="en-US" dirty="0"/>
              <a:t>If the evacuee is a DoD Dependent, this information provides their DoD Sponsor info</a:t>
            </a:r>
          </a:p>
        </p:txBody>
      </p:sp>
      <p:pic>
        <p:nvPicPr>
          <p:cNvPr id="4" name="Picture 3">
            <a:extLst>
              <a:ext uri="{FF2B5EF4-FFF2-40B4-BE49-F238E27FC236}">
                <a16:creationId xmlns:a16="http://schemas.microsoft.com/office/drawing/2014/main" id="{F9FA7254-A54C-F987-C88D-A48F41123158}"/>
              </a:ext>
            </a:extLst>
          </p:cNvPr>
          <p:cNvPicPr>
            <a:picLocks noChangeAspect="1"/>
          </p:cNvPicPr>
          <p:nvPr/>
        </p:nvPicPr>
        <p:blipFill>
          <a:blip r:embed="rId2"/>
          <a:stretch>
            <a:fillRect/>
          </a:stretch>
        </p:blipFill>
        <p:spPr>
          <a:xfrm>
            <a:off x="393616" y="685634"/>
            <a:ext cx="8356768" cy="6064552"/>
          </a:xfrm>
          <a:prstGeom prst="rect">
            <a:avLst/>
          </a:prstGeom>
        </p:spPr>
      </p:pic>
    </p:spTree>
    <p:extLst>
      <p:ext uri="{BB962C8B-B14F-4D97-AF65-F5344CB8AC3E}">
        <p14:creationId xmlns:p14="http://schemas.microsoft.com/office/powerpoint/2010/main" val="39726987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3887" y="402566"/>
            <a:ext cx="5397055" cy="369332"/>
          </a:xfrm>
          <a:prstGeom prst="rect">
            <a:avLst/>
          </a:prstGeom>
          <a:noFill/>
        </p:spPr>
        <p:txBody>
          <a:bodyPr wrap="none" rtlCol="0">
            <a:spAutoFit/>
          </a:bodyPr>
          <a:lstStyle/>
          <a:p>
            <a:r>
              <a:rPr lang="en-US" dirty="0"/>
              <a:t>If the evacuee is traveling with a pet, can have multiple</a:t>
            </a:r>
          </a:p>
        </p:txBody>
      </p:sp>
      <p:pic>
        <p:nvPicPr>
          <p:cNvPr id="4" name="Picture 3">
            <a:extLst>
              <a:ext uri="{FF2B5EF4-FFF2-40B4-BE49-F238E27FC236}">
                <a16:creationId xmlns:a16="http://schemas.microsoft.com/office/drawing/2014/main" id="{681FEA8D-F6B1-B2B4-EB35-3268B07EA125}"/>
              </a:ext>
            </a:extLst>
          </p:cNvPr>
          <p:cNvPicPr>
            <a:picLocks noChangeAspect="1"/>
          </p:cNvPicPr>
          <p:nvPr/>
        </p:nvPicPr>
        <p:blipFill>
          <a:blip r:embed="rId2"/>
          <a:stretch>
            <a:fillRect/>
          </a:stretch>
        </p:blipFill>
        <p:spPr>
          <a:xfrm>
            <a:off x="833887" y="835293"/>
            <a:ext cx="7374780" cy="5950040"/>
          </a:xfrm>
          <a:prstGeom prst="rect">
            <a:avLst/>
          </a:prstGeom>
        </p:spPr>
      </p:pic>
    </p:spTree>
    <p:extLst>
      <p:ext uri="{BB962C8B-B14F-4D97-AF65-F5344CB8AC3E}">
        <p14:creationId xmlns:p14="http://schemas.microsoft.com/office/powerpoint/2010/main" val="187265164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012166" y="534838"/>
            <a:ext cx="5724067" cy="369332"/>
          </a:xfrm>
          <a:prstGeom prst="rect">
            <a:avLst/>
          </a:prstGeom>
          <a:noFill/>
        </p:spPr>
        <p:txBody>
          <a:bodyPr wrap="none" rtlCol="0">
            <a:spAutoFit/>
          </a:bodyPr>
          <a:lstStyle/>
          <a:p>
            <a:r>
              <a:rPr lang="en-US" dirty="0"/>
              <a:t>Summary of data to review prior to registering the evacuee</a:t>
            </a:r>
          </a:p>
        </p:txBody>
      </p:sp>
      <p:pic>
        <p:nvPicPr>
          <p:cNvPr id="4" name="Picture 3">
            <a:extLst>
              <a:ext uri="{FF2B5EF4-FFF2-40B4-BE49-F238E27FC236}">
                <a16:creationId xmlns:a16="http://schemas.microsoft.com/office/drawing/2014/main" id="{3486E5B6-103C-BB51-7642-08774C9FD5FD}"/>
              </a:ext>
            </a:extLst>
          </p:cNvPr>
          <p:cNvPicPr>
            <a:picLocks noChangeAspect="1"/>
          </p:cNvPicPr>
          <p:nvPr/>
        </p:nvPicPr>
        <p:blipFill>
          <a:blip r:embed="rId2"/>
          <a:stretch>
            <a:fillRect/>
          </a:stretch>
        </p:blipFill>
        <p:spPr>
          <a:xfrm>
            <a:off x="0" y="912906"/>
            <a:ext cx="9144000" cy="5032188"/>
          </a:xfrm>
          <a:prstGeom prst="rect">
            <a:avLst/>
          </a:prstGeom>
        </p:spPr>
      </p:pic>
    </p:spTree>
    <p:extLst>
      <p:ext uri="{BB962C8B-B14F-4D97-AF65-F5344CB8AC3E}">
        <p14:creationId xmlns:p14="http://schemas.microsoft.com/office/powerpoint/2010/main" val="2198414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335846"/>
            <a:ext cx="4572000" cy="6186309"/>
          </a:xfrm>
          <a:prstGeom prst="rect">
            <a:avLst/>
          </a:prstGeom>
        </p:spPr>
        <p:txBody>
          <a:bodyPr>
            <a:spAutoFit/>
          </a:bodyPr>
          <a:lstStyle/>
          <a:p>
            <a:r>
              <a:rPr lang="en-US" dirty="0"/>
              <a:t>OMB CONTROL NUMBER:  0704-0629</a:t>
            </a:r>
          </a:p>
          <a:p>
            <a:r>
              <a:rPr lang="en-US" dirty="0"/>
              <a:t>OMB EXPIRATION DATE: XX/XX/XXXX</a:t>
            </a:r>
          </a:p>
          <a:p>
            <a:endParaRPr lang="en-US" dirty="0"/>
          </a:p>
          <a:p>
            <a:r>
              <a:rPr lang="en-US" dirty="0"/>
              <a:t>AGENCY DISCLOSURE NOTICE</a:t>
            </a:r>
          </a:p>
          <a:p>
            <a:r>
              <a:rPr lang="en-US" dirty="0"/>
              <a:t>The public reporting burden for this collection of information, 0704-0629, is estimated to average 5 minutes per response, including the time for reviewing instructions, searching existing data sources, gathering and maintaining the data needed, and completing and reviewing the collection of information. Send comments regarding the burden estimate or burden reduction suggestions to the Department of Defense, Washington Headquarters Services, at whs.mc-alex.esd.mbx.dd-dod-information-collections@mail.mil. Respondents should be aware that notwithstanding any other provision of law, no person shall be subject to any penalty for failing to comply with a collection of information if it does not display a currently valid OMB control number. </a:t>
            </a:r>
          </a:p>
        </p:txBody>
      </p:sp>
    </p:spTree>
    <p:extLst>
      <p:ext uri="{BB962C8B-B14F-4D97-AF65-F5344CB8AC3E}">
        <p14:creationId xmlns:p14="http://schemas.microsoft.com/office/powerpoint/2010/main" val="1759553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59B1AE-BEFA-788C-1805-089AB50BC2A9}"/>
              </a:ext>
            </a:extLst>
          </p:cNvPr>
          <p:cNvSpPr>
            <a:spLocks noGrp="1"/>
          </p:cNvSpPr>
          <p:nvPr>
            <p:ph type="title"/>
          </p:nvPr>
        </p:nvSpPr>
        <p:spPr/>
        <p:txBody>
          <a:bodyPr>
            <a:normAutofit fontScale="90000"/>
          </a:bodyPr>
          <a:lstStyle/>
          <a:p>
            <a:pPr algn="ctr"/>
            <a:r>
              <a:rPr lang="en-US" sz="2400" b="1">
                <a:latin typeface="+mn-lt"/>
              </a:rPr>
              <a:t>Attention Operators</a:t>
            </a:r>
            <a:br>
              <a:rPr lang="en-US" sz="2400" b="1">
                <a:latin typeface="+mn-lt"/>
              </a:rPr>
            </a:br>
            <a:br>
              <a:rPr lang="en-US" sz="1800" b="1" dirty="0">
                <a:latin typeface="+mn-lt"/>
              </a:rPr>
            </a:br>
            <a:r>
              <a:rPr lang="en-US" sz="1800" dirty="0">
                <a:latin typeface="+mn-lt"/>
              </a:rPr>
              <a:t>Please ask evacuees for authorization to use the evacuee’s PII for entry into NTS.</a:t>
            </a:r>
            <a:br>
              <a:rPr lang="en-US" sz="1800" dirty="0">
                <a:latin typeface="+mn-lt"/>
              </a:rPr>
            </a:br>
            <a:br>
              <a:rPr lang="en-US" sz="1800" dirty="0">
                <a:latin typeface="+mn-lt"/>
              </a:rPr>
            </a:br>
            <a:r>
              <a:rPr lang="en-US" sz="1800" dirty="0">
                <a:latin typeface="+mn-lt"/>
              </a:rPr>
              <a:t>Example: “To enter your data into NTS and evacuate you, do I have your authorization to use and enter your PII into NTS?”</a:t>
            </a:r>
          </a:p>
        </p:txBody>
      </p:sp>
    </p:spTree>
    <p:extLst>
      <p:ext uri="{BB962C8B-B14F-4D97-AF65-F5344CB8AC3E}">
        <p14:creationId xmlns:p14="http://schemas.microsoft.com/office/powerpoint/2010/main" val="10189897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823" y="310550"/>
            <a:ext cx="8258354" cy="646331"/>
          </a:xfrm>
          <a:prstGeom prst="rect">
            <a:avLst/>
          </a:prstGeom>
          <a:noFill/>
        </p:spPr>
        <p:txBody>
          <a:bodyPr wrap="square" rtlCol="0">
            <a:spAutoFit/>
          </a:bodyPr>
          <a:lstStyle/>
          <a:p>
            <a:r>
              <a:rPr lang="en-US" dirty="0"/>
              <a:t>First page of evacuee registration where a bracelet is scanned which is used through the evacuation to track the evacuee</a:t>
            </a:r>
          </a:p>
        </p:txBody>
      </p:sp>
      <p:pic>
        <p:nvPicPr>
          <p:cNvPr id="4" name="Picture 3">
            <a:extLst>
              <a:ext uri="{FF2B5EF4-FFF2-40B4-BE49-F238E27FC236}">
                <a16:creationId xmlns:a16="http://schemas.microsoft.com/office/drawing/2014/main" id="{E7AF10D7-50A5-6E16-363A-5133232114AB}"/>
              </a:ext>
            </a:extLst>
          </p:cNvPr>
          <p:cNvPicPr>
            <a:picLocks noChangeAspect="1"/>
          </p:cNvPicPr>
          <p:nvPr/>
        </p:nvPicPr>
        <p:blipFill>
          <a:blip r:embed="rId2"/>
          <a:stretch>
            <a:fillRect/>
          </a:stretch>
        </p:blipFill>
        <p:spPr>
          <a:xfrm>
            <a:off x="0" y="1015701"/>
            <a:ext cx="9144000" cy="4826598"/>
          </a:xfrm>
          <a:prstGeom prst="rect">
            <a:avLst/>
          </a:prstGeom>
        </p:spPr>
      </p:pic>
    </p:spTree>
    <p:extLst>
      <p:ext uri="{BB962C8B-B14F-4D97-AF65-F5344CB8AC3E}">
        <p14:creationId xmlns:p14="http://schemas.microsoft.com/office/powerpoint/2010/main" val="25024672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86596" y="379562"/>
            <a:ext cx="6778587" cy="369332"/>
          </a:xfrm>
          <a:prstGeom prst="rect">
            <a:avLst/>
          </a:prstGeom>
          <a:noFill/>
        </p:spPr>
        <p:txBody>
          <a:bodyPr wrap="none" rtlCol="0">
            <a:spAutoFit/>
          </a:bodyPr>
          <a:lstStyle/>
          <a:p>
            <a:r>
              <a:rPr lang="en-US" dirty="0"/>
              <a:t>Page where evacuee ID is scanned – see list of IDs that can be scanned</a:t>
            </a:r>
          </a:p>
        </p:txBody>
      </p:sp>
      <p:pic>
        <p:nvPicPr>
          <p:cNvPr id="4" name="Picture 3">
            <a:extLst>
              <a:ext uri="{FF2B5EF4-FFF2-40B4-BE49-F238E27FC236}">
                <a16:creationId xmlns:a16="http://schemas.microsoft.com/office/drawing/2014/main" id="{A7E8C660-9486-4FD7-52AA-5356E5A81340}"/>
              </a:ext>
            </a:extLst>
          </p:cNvPr>
          <p:cNvPicPr>
            <a:picLocks noChangeAspect="1"/>
          </p:cNvPicPr>
          <p:nvPr/>
        </p:nvPicPr>
        <p:blipFill>
          <a:blip r:embed="rId2"/>
          <a:stretch>
            <a:fillRect/>
          </a:stretch>
        </p:blipFill>
        <p:spPr>
          <a:xfrm>
            <a:off x="0" y="748894"/>
            <a:ext cx="9144000" cy="5777802"/>
          </a:xfrm>
          <a:prstGeom prst="rect">
            <a:avLst/>
          </a:prstGeom>
        </p:spPr>
      </p:pic>
    </p:spTree>
    <p:extLst>
      <p:ext uri="{BB962C8B-B14F-4D97-AF65-F5344CB8AC3E}">
        <p14:creationId xmlns:p14="http://schemas.microsoft.com/office/powerpoint/2010/main" val="5253179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3298" y="471577"/>
            <a:ext cx="4440959" cy="369332"/>
          </a:xfrm>
          <a:prstGeom prst="rect">
            <a:avLst/>
          </a:prstGeom>
          <a:noFill/>
        </p:spPr>
        <p:txBody>
          <a:bodyPr wrap="none" rtlCol="0">
            <a:spAutoFit/>
          </a:bodyPr>
          <a:lstStyle/>
          <a:p>
            <a:r>
              <a:rPr lang="en-US" dirty="0"/>
              <a:t>Information about evacuee which is collected</a:t>
            </a:r>
          </a:p>
        </p:txBody>
      </p:sp>
      <p:pic>
        <p:nvPicPr>
          <p:cNvPr id="3" name="Picture 2">
            <a:extLst>
              <a:ext uri="{FF2B5EF4-FFF2-40B4-BE49-F238E27FC236}">
                <a16:creationId xmlns:a16="http://schemas.microsoft.com/office/drawing/2014/main" id="{2F81A383-D2C9-A270-D76C-1A029A2C610E}"/>
              </a:ext>
            </a:extLst>
          </p:cNvPr>
          <p:cNvPicPr>
            <a:picLocks noChangeAspect="1"/>
          </p:cNvPicPr>
          <p:nvPr/>
        </p:nvPicPr>
        <p:blipFill>
          <a:blip r:embed="rId2"/>
          <a:stretch>
            <a:fillRect/>
          </a:stretch>
        </p:blipFill>
        <p:spPr>
          <a:xfrm>
            <a:off x="0" y="922297"/>
            <a:ext cx="9144000" cy="5740082"/>
          </a:xfrm>
          <a:prstGeom prst="rect">
            <a:avLst/>
          </a:prstGeom>
        </p:spPr>
      </p:pic>
    </p:spTree>
    <p:extLst>
      <p:ext uri="{BB962C8B-B14F-4D97-AF65-F5344CB8AC3E}">
        <p14:creationId xmlns:p14="http://schemas.microsoft.com/office/powerpoint/2010/main" val="17950824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5313" y="379562"/>
            <a:ext cx="4113562" cy="369332"/>
          </a:xfrm>
          <a:prstGeom prst="rect">
            <a:avLst/>
          </a:prstGeom>
          <a:noFill/>
        </p:spPr>
        <p:txBody>
          <a:bodyPr wrap="none" rtlCol="0">
            <a:spAutoFit/>
          </a:bodyPr>
          <a:lstStyle/>
          <a:p>
            <a:r>
              <a:rPr lang="en-US" dirty="0"/>
              <a:t>Additional information about the evacuee</a:t>
            </a:r>
          </a:p>
        </p:txBody>
      </p:sp>
      <p:pic>
        <p:nvPicPr>
          <p:cNvPr id="4" name="Picture 3">
            <a:extLst>
              <a:ext uri="{FF2B5EF4-FFF2-40B4-BE49-F238E27FC236}">
                <a16:creationId xmlns:a16="http://schemas.microsoft.com/office/drawing/2014/main" id="{5D9FF03A-2310-6584-742A-3E0C65860A3D}"/>
              </a:ext>
            </a:extLst>
          </p:cNvPr>
          <p:cNvPicPr>
            <a:picLocks noChangeAspect="1"/>
          </p:cNvPicPr>
          <p:nvPr/>
        </p:nvPicPr>
        <p:blipFill>
          <a:blip r:embed="rId2"/>
          <a:stretch>
            <a:fillRect/>
          </a:stretch>
        </p:blipFill>
        <p:spPr>
          <a:xfrm>
            <a:off x="0" y="896540"/>
            <a:ext cx="9144000" cy="5064919"/>
          </a:xfrm>
          <a:prstGeom prst="rect">
            <a:avLst/>
          </a:prstGeom>
        </p:spPr>
      </p:pic>
    </p:spTree>
    <p:extLst>
      <p:ext uri="{BB962C8B-B14F-4D97-AF65-F5344CB8AC3E}">
        <p14:creationId xmlns:p14="http://schemas.microsoft.com/office/powerpoint/2010/main" val="3492932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15351" y="592347"/>
            <a:ext cx="7742376" cy="369332"/>
          </a:xfrm>
          <a:prstGeom prst="rect">
            <a:avLst/>
          </a:prstGeom>
          <a:noFill/>
        </p:spPr>
        <p:txBody>
          <a:bodyPr wrap="none" rtlCol="0">
            <a:spAutoFit/>
          </a:bodyPr>
          <a:lstStyle/>
          <a:p>
            <a:r>
              <a:rPr lang="en-US" dirty="0"/>
              <a:t>Option 1 Adult – Optional medical information to help receiving site be prepared</a:t>
            </a:r>
          </a:p>
        </p:txBody>
      </p:sp>
      <p:pic>
        <p:nvPicPr>
          <p:cNvPr id="4" name="Picture 3">
            <a:extLst>
              <a:ext uri="{FF2B5EF4-FFF2-40B4-BE49-F238E27FC236}">
                <a16:creationId xmlns:a16="http://schemas.microsoft.com/office/drawing/2014/main" id="{E7E6491E-235C-7B29-C8B4-E255939E2F84}"/>
              </a:ext>
            </a:extLst>
          </p:cNvPr>
          <p:cNvPicPr>
            <a:picLocks noChangeAspect="1"/>
          </p:cNvPicPr>
          <p:nvPr/>
        </p:nvPicPr>
        <p:blipFill>
          <a:blip r:embed="rId2"/>
          <a:stretch>
            <a:fillRect/>
          </a:stretch>
        </p:blipFill>
        <p:spPr>
          <a:xfrm>
            <a:off x="0" y="1079504"/>
            <a:ext cx="9144000" cy="5186149"/>
          </a:xfrm>
          <a:prstGeom prst="rect">
            <a:avLst/>
          </a:prstGeom>
        </p:spPr>
      </p:pic>
    </p:spTree>
    <p:extLst>
      <p:ext uri="{BB962C8B-B14F-4D97-AF65-F5344CB8AC3E}">
        <p14:creationId xmlns:p14="http://schemas.microsoft.com/office/powerpoint/2010/main" val="36105116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09600" y="414067"/>
            <a:ext cx="7579743" cy="646331"/>
          </a:xfrm>
          <a:prstGeom prst="rect">
            <a:avLst/>
          </a:prstGeom>
          <a:noFill/>
        </p:spPr>
        <p:txBody>
          <a:bodyPr wrap="square" rtlCol="0">
            <a:spAutoFit/>
          </a:bodyPr>
          <a:lstStyle/>
          <a:p>
            <a:r>
              <a:rPr lang="en-US" dirty="0"/>
              <a:t>Option 2 Minor – Optional medical information to help receiving site be prepared &amp; whether the minor is accompanied or not</a:t>
            </a:r>
          </a:p>
        </p:txBody>
      </p:sp>
      <p:pic>
        <p:nvPicPr>
          <p:cNvPr id="4" name="Picture 3">
            <a:extLst>
              <a:ext uri="{FF2B5EF4-FFF2-40B4-BE49-F238E27FC236}">
                <a16:creationId xmlns:a16="http://schemas.microsoft.com/office/drawing/2014/main" id="{D6CEE352-8642-3071-2C0A-FAD5FCD71353}"/>
              </a:ext>
            </a:extLst>
          </p:cNvPr>
          <p:cNvPicPr>
            <a:picLocks noChangeAspect="1"/>
          </p:cNvPicPr>
          <p:nvPr/>
        </p:nvPicPr>
        <p:blipFill>
          <a:blip r:embed="rId2"/>
          <a:stretch>
            <a:fillRect/>
          </a:stretch>
        </p:blipFill>
        <p:spPr>
          <a:xfrm>
            <a:off x="0" y="1021556"/>
            <a:ext cx="9144000" cy="5836444"/>
          </a:xfrm>
          <a:prstGeom prst="rect">
            <a:avLst/>
          </a:prstGeom>
        </p:spPr>
      </p:pic>
    </p:spTree>
    <p:extLst>
      <p:ext uri="{BB962C8B-B14F-4D97-AF65-F5344CB8AC3E}">
        <p14:creationId xmlns:p14="http://schemas.microsoft.com/office/powerpoint/2010/main" val="355538127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2.xml><?xml version="1.0" encoding="utf-8"?>
<ct:contentTypeSchema xmlns:ct="http://schemas.microsoft.com/office/2006/metadata/contentType" xmlns:ma="http://schemas.microsoft.com/office/2006/metadata/properties/metaAttributes" ct:_="" ma:_="" ma:contentTypeName="Document" ma:contentTypeID="0x0101001FCD105B95F2BC48B75DBF69BC008B7C" ma:contentTypeVersion="0" ma:contentTypeDescription="Create a new document." ma:contentTypeScope="" ma:versionID="cace9895ab372b3932283bca7bb70b3a">
  <xsd:schema xmlns:xsd="http://www.w3.org/2001/XMLSchema" xmlns:xs="http://www.w3.org/2001/XMLSchema" xmlns:p="http://schemas.microsoft.com/office/2006/metadata/properties" xmlns:ns2="7b143a92-83ec-4370-95c2-1618a8e2552d" targetNamespace="http://schemas.microsoft.com/office/2006/metadata/properties" ma:root="true" ma:fieldsID="df491673f24bb09f64ea61887f07d8d8" ns2:_="">
    <xsd:import namespace="7b143a92-83ec-4370-95c2-1618a8e2552d"/>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b143a92-83ec-4370-95c2-1618a8e255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p:properties xmlns:p="http://schemas.microsoft.com/office/2006/metadata/properties" xmlns:xsi="http://www.w3.org/2001/XMLSchema-instance" xmlns:pc="http://schemas.microsoft.com/office/infopath/2007/PartnerControls">
  <documentManagement>
    <_dlc_DocId xmlns="7b143a92-83ec-4370-95c2-1618a8e2552d">AMME2C3MJ47A-803389804-6420</_dlc_DocId>
    <_dlc_DocIdUrl xmlns="7b143a92-83ec-4370-95c2-1618a8e2552d">
      <Url>https://dhra.deps.mil/sites/DMDC_port2/ntsetas/_layouts/15/DocIdRedir.aspx?ID=AMME2C3MJ47A-803389804-6420</Url>
      <Description>AMME2C3MJ47A-803389804-6420</Description>
    </_dlc_DocIdUrl>
  </documentManagement>
</p:properties>
</file>

<file path=customXml/itemProps1.xml><?xml version="1.0" encoding="utf-8"?>
<ds:datastoreItem xmlns:ds="http://schemas.openxmlformats.org/officeDocument/2006/customXml" ds:itemID="{D301D92B-9111-4091-9850-85DDBB0172CE}">
  <ds:schemaRefs>
    <ds:schemaRef ds:uri="http://schemas.microsoft.com/sharepoint/events"/>
  </ds:schemaRefs>
</ds:datastoreItem>
</file>

<file path=customXml/itemProps2.xml><?xml version="1.0" encoding="utf-8"?>
<ds:datastoreItem xmlns:ds="http://schemas.openxmlformats.org/officeDocument/2006/customXml" ds:itemID="{DBF220CB-13BF-48F0-9647-A466CB6E7E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b143a92-83ec-4370-95c2-1618a8e2552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8A1F0BF-05EB-47E0-BC4D-E799CC41A9CE}">
  <ds:schemaRefs>
    <ds:schemaRef ds:uri="http://schemas.microsoft.com/sharepoint/v3/contenttype/forms"/>
  </ds:schemaRefs>
</ds:datastoreItem>
</file>

<file path=customXml/itemProps4.xml><?xml version="1.0" encoding="utf-8"?>
<ds:datastoreItem xmlns:ds="http://schemas.openxmlformats.org/officeDocument/2006/customXml" ds:itemID="{A40548B1-AA17-4226-AB67-D62CA45CF628}">
  <ds:schemaRefs>
    <ds:schemaRef ds:uri="http://schemas.microsoft.com/office/2006/metadata/properties"/>
    <ds:schemaRef ds:uri="http://schemas.microsoft.com/office/infopath/2007/PartnerControls"/>
    <ds:schemaRef ds:uri="7b143a92-83ec-4370-95c2-1618a8e2552d"/>
  </ds:schemaRefs>
</ds:datastoreItem>
</file>

<file path=docProps/app.xml><?xml version="1.0" encoding="utf-8"?>
<Properties xmlns="http://schemas.openxmlformats.org/officeDocument/2006/extended-properties" xmlns:vt="http://schemas.openxmlformats.org/officeDocument/2006/docPropsVTypes">
  <Template>Office Theme</Template>
  <TotalTime>263</TotalTime>
  <Words>335</Words>
  <Application>Microsoft Office PowerPoint</Application>
  <PresentationFormat>On-screen Show (4:3)</PresentationFormat>
  <Paragraphs>18</Paragraphs>
  <Slides>13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NTS Screenshots</vt:lpstr>
      <vt:lpstr>PowerPoint Presentation</vt:lpstr>
      <vt:lpstr>Attention Operators  Please ask evacuees for authorization to use the evacuee’s PII for entry into NTS.  Example: “To enter your data into NTS and evacuate you, do I have your authorization to use and enter your PII into 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Department of Defense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Trawick, Lisa J CIV DMDC</dc:creator>
  <cp:lastModifiedBy>Yeargins, Latarsha R CIV (USA)</cp:lastModifiedBy>
  <cp:revision>12</cp:revision>
  <dcterms:created xsi:type="dcterms:W3CDTF">2019-09-24T00:07:32Z</dcterms:created>
  <dcterms:modified xsi:type="dcterms:W3CDTF">2025-03-13T10:08:14Z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dlc_DocIdItemGuid">
    <vt:lpwstr>50a86b5d-7f6e-4530-9940-c154d3a58fff</vt:lpwstr>
  </property>
  <property fmtid="{D5CDD505-2E9C-101B-9397-08002B2CF9AE}" pid="3" name="ContentTypeId">
    <vt:lpwstr>0x0101001FCD105B95F2BC48B75DBF69BC008B7C</vt:lpwstr>
  </property>
</Properties>
</file>