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33" r:id="rId4"/>
  </p:sldMasterIdLst>
  <p:notesMasterIdLst>
    <p:notesMasterId r:id="rId13"/>
  </p:notesMasterIdLst>
  <p:handoutMasterIdLst>
    <p:handoutMasterId r:id="rId14"/>
  </p:handoutMasterIdLst>
  <p:sldIdLst>
    <p:sldId id="1401" r:id="rId5"/>
    <p:sldId id="1403" r:id="rId6"/>
    <p:sldId id="1404" r:id="rId7"/>
    <p:sldId id="1405" r:id="rId8"/>
    <p:sldId id="1412" r:id="rId9"/>
    <p:sldId id="1410" r:id="rId10"/>
    <p:sldId id="1411" r:id="rId11"/>
    <p:sldId id="1409" r:id="rId12"/>
  </p:sldIdLst>
  <p:sldSz cx="12192000" cy="6858000"/>
  <p:notesSz cx="9296400" cy="7010400"/>
  <p:defaultTextStyle>
    <a:defPPr>
      <a:defRPr lang="en-US"/>
    </a:defPPr>
    <a:lvl1pPr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1pPr>
    <a:lvl2pPr marL="4572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2pPr>
    <a:lvl3pPr marL="9144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3pPr>
    <a:lvl4pPr marL="13716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4pPr>
    <a:lvl5pPr marL="18288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5pPr>
    <a:lvl6pPr marL="2286000" algn="l" defTabSz="914400" rtl="0" eaLnBrk="1" latinLnBrk="0" hangingPunct="1">
      <a:defRPr i="1" kern="1200">
        <a:solidFill>
          <a:schemeClr val="tx1"/>
        </a:solidFill>
        <a:latin typeface="Arial Narrow" pitchFamily="34" charset="0"/>
        <a:ea typeface="ＭＳ Ｐゴシック" charset="-128"/>
        <a:cs typeface="+mn-cs"/>
      </a:defRPr>
    </a:lvl6pPr>
    <a:lvl7pPr marL="2743200" algn="l" defTabSz="914400" rtl="0" eaLnBrk="1" latinLnBrk="0" hangingPunct="1">
      <a:defRPr i="1" kern="1200">
        <a:solidFill>
          <a:schemeClr val="tx1"/>
        </a:solidFill>
        <a:latin typeface="Arial Narrow" pitchFamily="34" charset="0"/>
        <a:ea typeface="ＭＳ Ｐゴシック" charset="-128"/>
        <a:cs typeface="+mn-cs"/>
      </a:defRPr>
    </a:lvl7pPr>
    <a:lvl8pPr marL="3200400" algn="l" defTabSz="914400" rtl="0" eaLnBrk="1" latinLnBrk="0" hangingPunct="1">
      <a:defRPr i="1" kern="1200">
        <a:solidFill>
          <a:schemeClr val="tx1"/>
        </a:solidFill>
        <a:latin typeface="Arial Narrow" pitchFamily="34" charset="0"/>
        <a:ea typeface="ＭＳ Ｐゴシック" charset="-128"/>
        <a:cs typeface="+mn-cs"/>
      </a:defRPr>
    </a:lvl8pPr>
    <a:lvl9pPr marL="3657600" algn="l" defTabSz="914400" rtl="0" eaLnBrk="1" latinLnBrk="0" hangingPunct="1">
      <a:defRPr i="1" kern="1200">
        <a:solidFill>
          <a:schemeClr val="tx1"/>
        </a:solidFill>
        <a:latin typeface="Arial Narrow"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65582A-5961-1E62-59CA-15EDCA2E2B7C}" name="Krishnamurthy, Siddhartha (LARC-D321)" initials="KS(D" userId="S::skrishn7@ndc.nasa.gov::b208ab93-8d41-4021-9dc7-1a9fca18bff9" providerId="AD"/>
  <p188:author id="{125F9392-3564-C115-9185-8531C5ACEA1B}" name="Joseph J. Czech" initials="JJC" userId="S::jczech@hmmh.com::3687b195-167b-456b-b115-885a76dcf243" providerId="AD"/>
  <p188:author id="{F37181C7-F031-54A5-018F-F9CEB44D0D17}" name="Dillon S. Tannler" initials="DST" userId="S::dtannler@hmmh.com::2cebf264-17f5-4de0-accc-f4ad5d98db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ddhartha" initials="S" lastIdx="2" clrIdx="0">
    <p:extLst>
      <p:ext uri="{19B8F6BF-5375-455C-9EA6-DF929625EA0E}">
        <p15:presenceInfo xmlns:p15="http://schemas.microsoft.com/office/powerpoint/2012/main" userId="S::skrishn7@ndc.nasa.gov::b208ab93-8d41-4021-9dc7-1a9fca18bf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D9E6F2"/>
    <a:srgbClr val="00D000"/>
    <a:srgbClr val="00B0F0"/>
    <a:srgbClr val="D6E6F3"/>
    <a:srgbClr val="FCCC16"/>
    <a:srgbClr val="2F5968"/>
    <a:srgbClr val="F493DD"/>
    <a:srgbClr val="215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3AE91-99AD-7049-896B-85EC734F5F43}" v="1" dt="2025-04-01T18:55:57.2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9252" autoAdjust="0"/>
  </p:normalViewPr>
  <p:slideViewPr>
    <p:cSldViewPr snapToGrid="0">
      <p:cViewPr varScale="1">
        <p:scale>
          <a:sx n="114" d="100"/>
          <a:sy n="114" d="100"/>
        </p:scale>
        <p:origin x="928"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58" d="100"/>
          <a:sy n="158" d="100"/>
        </p:scale>
        <p:origin x="-208" y="-12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dhartha Krishnamurthy" userId="b208ab93-8d41-4021-9dc7-1a9fca18bff9" providerId="ADAL" clId="{9B2F340B-42F5-4FC4-9B4A-F328D652FE1C}"/>
    <pc:docChg chg="undo custSel modSld">
      <pc:chgData name="Siddhartha Krishnamurthy" userId="b208ab93-8d41-4021-9dc7-1a9fca18bff9" providerId="ADAL" clId="{9B2F340B-42F5-4FC4-9B4A-F328D652FE1C}" dt="2025-02-21T21:57:59.592" v="549" actId="1076"/>
      <pc:docMkLst>
        <pc:docMk/>
      </pc:docMkLst>
      <pc:sldChg chg="modSp mod modNotesTx">
        <pc:chgData name="Siddhartha Krishnamurthy" userId="b208ab93-8d41-4021-9dc7-1a9fca18bff9" providerId="ADAL" clId="{9B2F340B-42F5-4FC4-9B4A-F328D652FE1C}" dt="2025-02-21T21:45:24.038" v="350" actId="20577"/>
        <pc:sldMkLst>
          <pc:docMk/>
          <pc:sldMk cId="1234563996" sldId="1403"/>
        </pc:sldMkLst>
        <pc:spChg chg="mod">
          <ac:chgData name="Siddhartha Krishnamurthy" userId="b208ab93-8d41-4021-9dc7-1a9fca18bff9" providerId="ADAL" clId="{9B2F340B-42F5-4FC4-9B4A-F328D652FE1C}" dt="2025-02-21T21:43:40.478" v="20" actId="20577"/>
          <ac:spMkLst>
            <pc:docMk/>
            <pc:sldMk cId="1234563996" sldId="1403"/>
            <ac:spMk id="3" creationId="{9CEEDF82-8316-1A6E-B9FD-379D924BD843}"/>
          </ac:spMkLst>
        </pc:spChg>
      </pc:sldChg>
      <pc:sldChg chg="addSp delSp modSp mod modNotesTx">
        <pc:chgData name="Siddhartha Krishnamurthy" userId="b208ab93-8d41-4021-9dc7-1a9fca18bff9" providerId="ADAL" clId="{9B2F340B-42F5-4FC4-9B4A-F328D652FE1C}" dt="2025-02-21T21:46:19.341" v="365" actId="1076"/>
        <pc:sldMkLst>
          <pc:docMk/>
          <pc:sldMk cId="241569715" sldId="1404"/>
        </pc:sldMkLst>
        <pc:picChg chg="add mod modCrop">
          <ac:chgData name="Siddhartha Krishnamurthy" userId="b208ab93-8d41-4021-9dc7-1a9fca18bff9" providerId="ADAL" clId="{9B2F340B-42F5-4FC4-9B4A-F328D652FE1C}" dt="2025-02-21T21:46:19.341" v="365" actId="1076"/>
          <ac:picMkLst>
            <pc:docMk/>
            <pc:sldMk cId="241569715" sldId="1404"/>
            <ac:picMk id="4" creationId="{A5A20FA0-D9F7-417C-3ADB-285652B4821E}"/>
          </ac:picMkLst>
        </pc:picChg>
      </pc:sldChg>
      <pc:sldChg chg="addSp delSp modSp mod delAnim modNotesTx">
        <pc:chgData name="Siddhartha Krishnamurthy" userId="b208ab93-8d41-4021-9dc7-1a9fca18bff9" providerId="ADAL" clId="{9B2F340B-42F5-4FC4-9B4A-F328D652FE1C}" dt="2025-02-21T21:48:26.419" v="396" actId="20577"/>
        <pc:sldMkLst>
          <pc:docMk/>
          <pc:sldMk cId="1373789336" sldId="1405"/>
        </pc:sldMkLst>
        <pc:spChg chg="mod">
          <ac:chgData name="Siddhartha Krishnamurthy" userId="b208ab93-8d41-4021-9dc7-1a9fca18bff9" providerId="ADAL" clId="{9B2F340B-42F5-4FC4-9B4A-F328D652FE1C}" dt="2025-02-21T21:47:08.324" v="372" actId="20577"/>
          <ac:spMkLst>
            <pc:docMk/>
            <pc:sldMk cId="1373789336" sldId="1405"/>
            <ac:spMk id="3" creationId="{4D400FC0-A064-9683-0BEB-7978B577D618}"/>
          </ac:spMkLst>
        </pc:spChg>
        <pc:picChg chg="add mod modCrop">
          <ac:chgData name="Siddhartha Krishnamurthy" userId="b208ab93-8d41-4021-9dc7-1a9fca18bff9" providerId="ADAL" clId="{9B2F340B-42F5-4FC4-9B4A-F328D652FE1C}" dt="2025-02-21T21:47:50.789" v="390" actId="1076"/>
          <ac:picMkLst>
            <pc:docMk/>
            <pc:sldMk cId="1373789336" sldId="1405"/>
            <ac:picMk id="8" creationId="{A9CB3B24-46ED-13FC-48C0-FC83CD187BE1}"/>
          </ac:picMkLst>
        </pc:picChg>
      </pc:sldChg>
      <pc:sldChg chg="addSp delSp modSp mod modNotesTx">
        <pc:chgData name="Siddhartha Krishnamurthy" userId="b208ab93-8d41-4021-9dc7-1a9fca18bff9" providerId="ADAL" clId="{9B2F340B-42F5-4FC4-9B4A-F328D652FE1C}" dt="2025-02-21T21:50:30.899" v="459" actId="20577"/>
        <pc:sldMkLst>
          <pc:docMk/>
          <pc:sldMk cId="2197618383" sldId="1410"/>
        </pc:sldMkLst>
        <pc:spChg chg="mod">
          <ac:chgData name="Siddhartha Krishnamurthy" userId="b208ab93-8d41-4021-9dc7-1a9fca18bff9" providerId="ADAL" clId="{9B2F340B-42F5-4FC4-9B4A-F328D652FE1C}" dt="2025-02-21T21:49:44.338" v="419" actId="1076"/>
          <ac:spMkLst>
            <pc:docMk/>
            <pc:sldMk cId="2197618383" sldId="1410"/>
            <ac:spMk id="6" creationId="{24B31DED-7D24-7557-225E-B8227BE9231B}"/>
          </ac:spMkLst>
        </pc:spChg>
        <pc:spChg chg="mod">
          <ac:chgData name="Siddhartha Krishnamurthy" userId="b208ab93-8d41-4021-9dc7-1a9fca18bff9" providerId="ADAL" clId="{9B2F340B-42F5-4FC4-9B4A-F328D652FE1C}" dt="2025-02-21T21:49:46.106" v="420" actId="1076"/>
          <ac:spMkLst>
            <pc:docMk/>
            <pc:sldMk cId="2197618383" sldId="1410"/>
            <ac:spMk id="7" creationId="{554858B9-C1FC-CC69-4ACA-097F138063E1}"/>
          </ac:spMkLst>
        </pc:spChg>
        <pc:spChg chg="mod">
          <ac:chgData name="Siddhartha Krishnamurthy" userId="b208ab93-8d41-4021-9dc7-1a9fca18bff9" providerId="ADAL" clId="{9B2F340B-42F5-4FC4-9B4A-F328D652FE1C}" dt="2025-02-21T21:49:48.316" v="421" actId="1076"/>
          <ac:spMkLst>
            <pc:docMk/>
            <pc:sldMk cId="2197618383" sldId="1410"/>
            <ac:spMk id="8" creationId="{CFD502E9-A99E-25AD-22A5-B61BEEF76F9E}"/>
          </ac:spMkLst>
        </pc:spChg>
        <pc:picChg chg="add mod ord modCrop">
          <ac:chgData name="Siddhartha Krishnamurthy" userId="b208ab93-8d41-4021-9dc7-1a9fca18bff9" providerId="ADAL" clId="{9B2F340B-42F5-4FC4-9B4A-F328D652FE1C}" dt="2025-02-21T21:49:41.495" v="418" actId="167"/>
          <ac:picMkLst>
            <pc:docMk/>
            <pc:sldMk cId="2197618383" sldId="1410"/>
            <ac:picMk id="5" creationId="{06AD84C0-40A0-A3FC-CC2D-3C281047929D}"/>
          </ac:picMkLst>
        </pc:picChg>
      </pc:sldChg>
      <pc:sldChg chg="addSp delSp modSp mod modNotesTx">
        <pc:chgData name="Siddhartha Krishnamurthy" userId="b208ab93-8d41-4021-9dc7-1a9fca18bff9" providerId="ADAL" clId="{9B2F340B-42F5-4FC4-9B4A-F328D652FE1C}" dt="2025-02-21T21:57:59.592" v="549" actId="1076"/>
        <pc:sldMkLst>
          <pc:docMk/>
          <pc:sldMk cId="2856285286" sldId="1411"/>
        </pc:sldMkLst>
        <pc:spChg chg="mod">
          <ac:chgData name="Siddhartha Krishnamurthy" userId="b208ab93-8d41-4021-9dc7-1a9fca18bff9" providerId="ADAL" clId="{9B2F340B-42F5-4FC4-9B4A-F328D652FE1C}" dt="2025-02-21T21:57:19.558" v="543" actId="20577"/>
          <ac:spMkLst>
            <pc:docMk/>
            <pc:sldMk cId="2856285286" sldId="1411"/>
            <ac:spMk id="3" creationId="{8ECC42E3-F8DA-B920-6AF2-F03E328D2D73}"/>
          </ac:spMkLst>
        </pc:spChg>
        <pc:picChg chg="add mod modCrop">
          <ac:chgData name="Siddhartha Krishnamurthy" userId="b208ab93-8d41-4021-9dc7-1a9fca18bff9" providerId="ADAL" clId="{9B2F340B-42F5-4FC4-9B4A-F328D652FE1C}" dt="2025-02-21T21:57:59.592" v="549" actId="1076"/>
          <ac:picMkLst>
            <pc:docMk/>
            <pc:sldMk cId="2856285286" sldId="1411"/>
            <ac:picMk id="5" creationId="{FFCB3AD6-935D-C342-5A20-4A4348986956}"/>
          </ac:picMkLst>
        </pc:picChg>
      </pc:sldChg>
      <pc:sldChg chg="addSp delSp modSp mod modNotesTx">
        <pc:chgData name="Siddhartha Krishnamurthy" userId="b208ab93-8d41-4021-9dc7-1a9fca18bff9" providerId="ADAL" clId="{9B2F340B-42F5-4FC4-9B4A-F328D652FE1C}" dt="2025-02-21T21:48:44.863" v="405" actId="1076"/>
        <pc:sldMkLst>
          <pc:docMk/>
          <pc:sldMk cId="4206359691" sldId="1412"/>
        </pc:sldMkLst>
        <pc:picChg chg="add mod modCrop">
          <ac:chgData name="Siddhartha Krishnamurthy" userId="b208ab93-8d41-4021-9dc7-1a9fca18bff9" providerId="ADAL" clId="{9B2F340B-42F5-4FC4-9B4A-F328D652FE1C}" dt="2025-02-21T21:48:44.863" v="405" actId="1076"/>
          <ac:picMkLst>
            <pc:docMk/>
            <pc:sldMk cId="4206359691" sldId="1412"/>
            <ac:picMk id="5" creationId="{0231E9C5-1F28-4D58-74F1-4CD317AB12B2}"/>
          </ac:picMkLst>
        </pc:picChg>
      </pc:sldChg>
    </pc:docChg>
  </pc:docChgLst>
  <pc:docChgLst>
    <pc:chgData name="Reiff, Scott (LARC-B713)[eMITS]" userId="42a3cacc-5cab-4bb4-9607-31fd3edfaccc" providerId="ADAL" clId="{99F3AE91-99AD-7049-896B-85EC734F5F43}"/>
    <pc:docChg chg="custSel modSld modNotesMaster modHandout">
      <pc:chgData name="Reiff, Scott (LARC-B713)[eMITS]" userId="42a3cacc-5cab-4bb4-9607-31fd3edfaccc" providerId="ADAL" clId="{99F3AE91-99AD-7049-896B-85EC734F5F43}" dt="2025-04-01T18:55:57.204" v="1"/>
      <pc:docMkLst>
        <pc:docMk/>
      </pc:docMkLst>
      <pc:sldChg chg="delSp mod">
        <pc:chgData name="Reiff, Scott (LARC-B713)[eMITS]" userId="42a3cacc-5cab-4bb4-9607-31fd3edfaccc" providerId="ADAL" clId="{99F3AE91-99AD-7049-896B-85EC734F5F43}" dt="2025-03-31T19:39:45.641" v="0" actId="478"/>
        <pc:sldMkLst>
          <pc:docMk/>
          <pc:sldMk cId="571496356" sldId="1401"/>
        </pc:sldMkLst>
        <pc:spChg chg="del">
          <ac:chgData name="Reiff, Scott (LARC-B713)[eMITS]" userId="42a3cacc-5cab-4bb4-9607-31fd3edfaccc" providerId="ADAL" clId="{99F3AE91-99AD-7049-896B-85EC734F5F43}" dt="2025-03-31T19:39:45.641" v="0" actId="478"/>
          <ac:spMkLst>
            <pc:docMk/>
            <pc:sldMk cId="571496356" sldId="1401"/>
            <ac:spMk id="3" creationId="{5D4F71F7-AA68-4F74-B355-B4555253654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4028159" cy="350040"/>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7" name="Rectangle 3"/>
          <p:cNvSpPr>
            <a:spLocks noGrp="1" noChangeArrowheads="1"/>
          </p:cNvSpPr>
          <p:nvPr>
            <p:ph type="dt" sz="quarter" idx="1"/>
          </p:nvPr>
        </p:nvSpPr>
        <p:spPr bwMode="auto">
          <a:xfrm>
            <a:off x="5268242" y="0"/>
            <a:ext cx="4028159" cy="350040"/>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algn="r" defTabSz="931670">
              <a:defRPr sz="1300">
                <a:latin typeface="Arial Narrow" pitchFamily="34" charset="0"/>
                <a:ea typeface="+mn-ea"/>
              </a:defRPr>
            </a:lvl1pPr>
          </a:lstStyle>
          <a:p>
            <a:pPr>
              <a:defRPr/>
            </a:pPr>
            <a:endParaRPr lang="en-US"/>
          </a:p>
        </p:txBody>
      </p:sp>
      <p:sp>
        <p:nvSpPr>
          <p:cNvPr id="113668" name="Rectangle 4"/>
          <p:cNvSpPr>
            <a:spLocks noGrp="1" noChangeArrowheads="1"/>
          </p:cNvSpPr>
          <p:nvPr>
            <p:ph type="ftr" sz="quarter" idx="2"/>
          </p:nvPr>
        </p:nvSpPr>
        <p:spPr bwMode="auto">
          <a:xfrm>
            <a:off x="0" y="6660360"/>
            <a:ext cx="4028159" cy="350040"/>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9" name="Rectangle 5"/>
          <p:cNvSpPr>
            <a:spLocks noGrp="1" noChangeArrowheads="1"/>
          </p:cNvSpPr>
          <p:nvPr>
            <p:ph type="sldNum" sz="quarter" idx="3"/>
          </p:nvPr>
        </p:nvSpPr>
        <p:spPr bwMode="auto">
          <a:xfrm>
            <a:off x="5268242" y="6660360"/>
            <a:ext cx="4028159" cy="350040"/>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algn="r" defTabSz="931670">
              <a:defRPr sz="1300"/>
            </a:lvl1pPr>
          </a:lstStyle>
          <a:p>
            <a:fld id="{F99EAE44-B11E-4ECD-BEDA-6FE822EA81F4}" type="slidenum">
              <a:rPr lang="en-US"/>
              <a:pPr/>
              <a:t>‹#›</a:t>
            </a:fld>
            <a:endParaRPr lang="en-US"/>
          </a:p>
        </p:txBody>
      </p:sp>
    </p:spTree>
    <p:extLst>
      <p:ext uri="{BB962C8B-B14F-4D97-AF65-F5344CB8AC3E}">
        <p14:creationId xmlns:p14="http://schemas.microsoft.com/office/powerpoint/2010/main" val="1596859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4028159" cy="350040"/>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699" name="Rectangle 3"/>
          <p:cNvSpPr>
            <a:spLocks noGrp="1" noChangeArrowheads="1"/>
          </p:cNvSpPr>
          <p:nvPr>
            <p:ph type="dt" idx="1"/>
          </p:nvPr>
        </p:nvSpPr>
        <p:spPr bwMode="auto">
          <a:xfrm>
            <a:off x="5268242" y="0"/>
            <a:ext cx="4028159" cy="350040"/>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algn="r" defTabSz="931670">
              <a:defRPr sz="1300" i="0">
                <a:latin typeface="Helvetica" pitchFamily="1" charset="0"/>
                <a:ea typeface="+mn-ea"/>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2311400" y="527050"/>
            <a:ext cx="4673600" cy="262890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917621" y="3330180"/>
            <a:ext cx="7288647" cy="3153961"/>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702" name="Rectangle 6"/>
          <p:cNvSpPr>
            <a:spLocks noGrp="1" noChangeArrowheads="1"/>
          </p:cNvSpPr>
          <p:nvPr>
            <p:ph type="ftr" sz="quarter" idx="4"/>
          </p:nvPr>
        </p:nvSpPr>
        <p:spPr bwMode="auto">
          <a:xfrm>
            <a:off x="0" y="6660360"/>
            <a:ext cx="4028159" cy="350040"/>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703" name="Rectangle 7"/>
          <p:cNvSpPr>
            <a:spLocks noGrp="1" noChangeArrowheads="1"/>
          </p:cNvSpPr>
          <p:nvPr>
            <p:ph type="sldNum" sz="quarter" idx="5"/>
          </p:nvPr>
        </p:nvSpPr>
        <p:spPr bwMode="auto">
          <a:xfrm>
            <a:off x="5268242" y="6660360"/>
            <a:ext cx="4028159" cy="350040"/>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algn="r" defTabSz="931670">
              <a:defRPr sz="1300" i="0">
                <a:latin typeface="Helvetica" charset="0"/>
              </a:defRPr>
            </a:lvl1pPr>
          </a:lstStyle>
          <a:p>
            <a:fld id="{2C8266C2-3789-4C72-8718-8D0E4DF03F6E}" type="slidenum">
              <a:rPr lang="en-US"/>
              <a:pPr/>
              <a:t>‹#›</a:t>
            </a:fld>
            <a:endParaRPr lang="en-US"/>
          </a:p>
        </p:txBody>
      </p:sp>
    </p:spTree>
    <p:extLst>
      <p:ext uri="{BB962C8B-B14F-4D97-AF65-F5344CB8AC3E}">
        <p14:creationId xmlns:p14="http://schemas.microsoft.com/office/powerpoint/2010/main" val="684593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Times" pitchFamily="18" charset="0"/>
        <a:ea typeface="ヒラギノ角ゴ Pro W3" charset="-128"/>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to the Practice Session Tutorial video for the remote Psychoacoustic Sound Study by the National Aeronautics and Space Administration, NASA.  NASA thanks you for volunteering to complete this survey. Your time and feedback are a valuable tool as we learn about human response to noise.</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1</a:t>
            </a:fld>
            <a:endParaRPr lang="en-US"/>
          </a:p>
        </p:txBody>
      </p:sp>
    </p:spTree>
    <p:extLst>
      <p:ext uri="{BB962C8B-B14F-4D97-AF65-F5344CB8AC3E}">
        <p14:creationId xmlns:p14="http://schemas.microsoft.com/office/powerpoint/2010/main" val="1190597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Script:</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couple of quick, but important reminders before the practice tutorial video.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that you have calibrated your computer or audio device volume, please do not adjust that volume until the test is complete. If you do adjust the volume, you will need to go back and calibrate again.</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we mentioned during the Introduction video, we want to be clear that you are not being forced to take this test and have volunteered your time on this important study.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exit the test at any time, but if you do exit, you may reenter the test from where you left.  You will be asked to adjust the volume on your computer to the level that you last calibrated.  If you change your audio device, you will be asked to calibrate again.  Please return in the allotted time the survey is open.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Be assured there will be plenty of time to take breaks and stretch to keep yourself focused on the test. </a:t>
            </a:r>
          </a:p>
          <a:p>
            <a:pPr marL="0" marR="0">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Although you may exit and renter the test as many times as you would like, we ask you complete the test in one sitting.</a:t>
            </a:r>
          </a:p>
        </p:txBody>
      </p:sp>
      <p:sp>
        <p:nvSpPr>
          <p:cNvPr id="4" name="Slide Number Placeholder 3"/>
          <p:cNvSpPr>
            <a:spLocks noGrp="1"/>
          </p:cNvSpPr>
          <p:nvPr>
            <p:ph type="sldNum" sz="quarter" idx="5"/>
          </p:nvPr>
        </p:nvSpPr>
        <p:spPr/>
        <p:txBody>
          <a:bodyPr/>
          <a:lstStyle/>
          <a:p>
            <a:fld id="{2C8266C2-3789-4C72-8718-8D0E4DF03F6E}" type="slidenum">
              <a:rPr lang="en-US" smtClean="0"/>
              <a:pPr/>
              <a:t>2</a:t>
            </a:fld>
            <a:endParaRPr lang="en-US"/>
          </a:p>
        </p:txBody>
      </p:sp>
    </p:spTree>
    <p:extLst>
      <p:ext uri="{BB962C8B-B14F-4D97-AF65-F5344CB8AC3E}">
        <p14:creationId xmlns:p14="http://schemas.microsoft.com/office/powerpoint/2010/main" val="569931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a:t>
            </a:r>
          </a:p>
          <a:p>
            <a:endParaRPr lang="en-US" dirty="0"/>
          </a:p>
          <a:p>
            <a:r>
              <a:rPr lang="en-US" dirty="0"/>
              <a:t>When you navigate to the Practice Session after this Video Tutorial, you will hear a sound.  Listen to the entire sound. You will be unable to rate the sound until each sound finishes. The duration of sounds can vary, so please remain patient. </a:t>
            </a:r>
          </a:p>
          <a:p>
            <a:endParaRPr lang="en-US" dirty="0"/>
          </a:p>
          <a:p>
            <a:r>
              <a:rPr lang="en-US" dirty="0"/>
              <a:t>The text you see in the graphic on your screen of “Sound is currently playing, Remember: Do not adjust your device volume until the end of this study” will remain on the screen until the sound stops playing. Once the sound finishes, the text on the screen will change to “Rate the sound that was played.” </a:t>
            </a:r>
          </a:p>
          <a:p>
            <a:endParaRPr lang="en-US" dirty="0"/>
          </a:p>
          <a:p>
            <a:r>
              <a:rPr lang="en-US" dirty="0"/>
              <a:t>While the sound plays you will be unable to make a selection on the scale bar and the “confirm response” box will remain grayed out.  </a:t>
            </a:r>
          </a:p>
          <a:p>
            <a:endParaRPr lang="en-US" dirty="0"/>
          </a:p>
          <a:p>
            <a:r>
              <a:rPr lang="en-US" dirty="0"/>
              <a:t>At this point of the Practice Session, if you have not heard any sounds or having other technical issues, please navigate to the Contact link at the top of screen and report a bug or contact the Floor23 Support Team.  We will provide the contact information at the end of this Practice Session.</a:t>
            </a:r>
          </a:p>
        </p:txBody>
      </p:sp>
      <p:sp>
        <p:nvSpPr>
          <p:cNvPr id="4" name="Slide Number Placeholder 3"/>
          <p:cNvSpPr>
            <a:spLocks noGrp="1"/>
          </p:cNvSpPr>
          <p:nvPr>
            <p:ph type="sldNum" sz="quarter" idx="5"/>
          </p:nvPr>
        </p:nvSpPr>
        <p:spPr/>
        <p:txBody>
          <a:bodyPr/>
          <a:lstStyle/>
          <a:p>
            <a:fld id="{2C8266C2-3789-4C72-8718-8D0E4DF03F6E}" type="slidenum">
              <a:rPr lang="en-US" smtClean="0"/>
              <a:pPr/>
              <a:t>3</a:t>
            </a:fld>
            <a:endParaRPr lang="en-US"/>
          </a:p>
        </p:txBody>
      </p:sp>
    </p:spTree>
    <p:extLst>
      <p:ext uri="{BB962C8B-B14F-4D97-AF65-F5344CB8AC3E}">
        <p14:creationId xmlns:p14="http://schemas.microsoft.com/office/powerpoint/2010/main" val="371768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sound has completed playing you are able to use the annoyance scale bar. Using your mouse, click on the scale and choose a location on the scale that reflects how annoying the sound was to you.</a:t>
            </a:r>
          </a:p>
        </p:txBody>
      </p:sp>
      <p:sp>
        <p:nvSpPr>
          <p:cNvPr id="4" name="Slide Number Placeholder 3"/>
          <p:cNvSpPr>
            <a:spLocks noGrp="1"/>
          </p:cNvSpPr>
          <p:nvPr>
            <p:ph type="sldNum" sz="quarter" idx="5"/>
          </p:nvPr>
        </p:nvSpPr>
        <p:spPr/>
        <p:txBody>
          <a:bodyPr/>
          <a:lstStyle/>
          <a:p>
            <a:fld id="{2C8266C2-3789-4C72-8718-8D0E4DF03F6E}" type="slidenum">
              <a:rPr lang="en-US" smtClean="0"/>
              <a:pPr/>
              <a:t>4</a:t>
            </a:fld>
            <a:endParaRPr lang="en-US"/>
          </a:p>
        </p:txBody>
      </p:sp>
    </p:spTree>
    <p:extLst>
      <p:ext uri="{BB962C8B-B14F-4D97-AF65-F5344CB8AC3E}">
        <p14:creationId xmlns:p14="http://schemas.microsoft.com/office/powerpoint/2010/main" val="345883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your selection has been made a blue triangle will appear on the slider as shown on the video of the scale bar on your screen.</a:t>
            </a:r>
          </a:p>
        </p:txBody>
      </p:sp>
      <p:sp>
        <p:nvSpPr>
          <p:cNvPr id="4" name="Slide Number Placeholder 3"/>
          <p:cNvSpPr>
            <a:spLocks noGrp="1"/>
          </p:cNvSpPr>
          <p:nvPr>
            <p:ph type="sldNum" sz="quarter" idx="5"/>
          </p:nvPr>
        </p:nvSpPr>
        <p:spPr/>
        <p:txBody>
          <a:bodyPr/>
          <a:lstStyle/>
          <a:p>
            <a:fld id="{2C8266C2-3789-4C72-8718-8D0E4DF03F6E}" type="slidenum">
              <a:rPr lang="en-US" smtClean="0"/>
              <a:pPr/>
              <a:t>5</a:t>
            </a:fld>
            <a:endParaRPr lang="en-US"/>
          </a:p>
        </p:txBody>
      </p:sp>
    </p:spTree>
    <p:extLst>
      <p:ext uri="{BB962C8B-B14F-4D97-AF65-F5344CB8AC3E}">
        <p14:creationId xmlns:p14="http://schemas.microsoft.com/office/powerpoint/2010/main" val="3900377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a:t>
            </a:r>
          </a:p>
          <a:p>
            <a:endParaRPr lang="en-US" dirty="0"/>
          </a:p>
          <a:p>
            <a:r>
              <a:rPr lang="en-US" dirty="0"/>
              <a:t>Once you are finished adjusting the scale bar and comfortable with your rating that best reflects how annoying the sound was to you, click (</a:t>
            </a:r>
            <a:r>
              <a:rPr lang="en-US" dirty="0">
                <a:solidFill>
                  <a:srgbClr val="FF0000"/>
                </a:solidFill>
              </a:rPr>
              <a:t>PAGE DOWN</a:t>
            </a:r>
            <a:r>
              <a:rPr lang="en-US" dirty="0"/>
              <a:t>) on the Confirm Response text box. </a:t>
            </a:r>
          </a:p>
          <a:p>
            <a:endParaRPr lang="en-US" dirty="0"/>
          </a:p>
          <a:p>
            <a:r>
              <a:rPr lang="en-US" dirty="0"/>
              <a:t>When you do this the “Confirm Response” </a:t>
            </a:r>
            <a:r>
              <a:rPr lang="en-US" dirty="0">
                <a:solidFill>
                  <a:srgbClr val="FF0000"/>
                </a:solidFill>
              </a:rPr>
              <a:t>(PAGE DOWN)</a:t>
            </a:r>
            <a:r>
              <a:rPr lang="en-US" dirty="0"/>
              <a:t> text will become grayed out once again, and a </a:t>
            </a:r>
            <a:r>
              <a:rPr lang="en-US" dirty="0">
                <a:solidFill>
                  <a:srgbClr val="FF0000"/>
                </a:solidFill>
              </a:rPr>
              <a:t>(PAGE DOWN)</a:t>
            </a:r>
            <a:r>
              <a:rPr lang="en-US" dirty="0"/>
              <a:t> green “Response Confirmed!” text prompt will appear.</a:t>
            </a:r>
          </a:p>
          <a:p>
            <a:endParaRPr lang="en-US" dirty="0"/>
          </a:p>
          <a:p>
            <a:r>
              <a:rPr lang="en-US" dirty="0"/>
              <a:t>You are now ready to </a:t>
            </a:r>
            <a:r>
              <a:rPr lang="en-US" dirty="0">
                <a:solidFill>
                  <a:srgbClr val="FF0000"/>
                </a:solidFill>
              </a:rPr>
              <a:t>(PAGE DOWN x 2)</a:t>
            </a:r>
            <a:r>
              <a:rPr lang="en-US" dirty="0"/>
              <a:t> click on the blue “NEXT QUESTION” prompt.</a:t>
            </a:r>
          </a:p>
        </p:txBody>
      </p:sp>
      <p:sp>
        <p:nvSpPr>
          <p:cNvPr id="4" name="Slide Number Placeholder 3"/>
          <p:cNvSpPr>
            <a:spLocks noGrp="1"/>
          </p:cNvSpPr>
          <p:nvPr>
            <p:ph type="sldNum" sz="quarter" idx="5"/>
          </p:nvPr>
        </p:nvSpPr>
        <p:spPr/>
        <p:txBody>
          <a:bodyPr/>
          <a:lstStyle/>
          <a:p>
            <a:fld id="{2C8266C2-3789-4C72-8718-8D0E4DF03F6E}" type="slidenum">
              <a:rPr lang="en-US" smtClean="0"/>
              <a:pPr/>
              <a:t>6</a:t>
            </a:fld>
            <a:endParaRPr lang="en-US"/>
          </a:p>
        </p:txBody>
      </p:sp>
    </p:spTree>
    <p:extLst>
      <p:ext uri="{BB962C8B-B14F-4D97-AF65-F5344CB8AC3E}">
        <p14:creationId xmlns:p14="http://schemas.microsoft.com/office/powerpoint/2010/main" val="298311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a:t>
            </a:r>
          </a:p>
          <a:p>
            <a:endParaRPr lang="en-US" dirty="0"/>
          </a:p>
          <a:p>
            <a:r>
              <a:rPr lang="en-US" dirty="0"/>
              <a:t>At this point in the Practice Session you are ready to continue to the main test study. If you experienced technical difficulties, didn’t hear sounds, or had other issues you can go back and take the Practice Session over again. </a:t>
            </a:r>
          </a:p>
          <a:p>
            <a:endParaRPr lang="en-US" dirty="0"/>
          </a:p>
          <a:p>
            <a:r>
              <a:rPr lang="en-US" dirty="0"/>
              <a:t>This might be a good time to take a break, stretch, grab a snack, or use the restroom because you will want to be focused and attentive for the Main Study.  If there are distractions around you, loud noises outside this might also be a good time to take a break to let these distractions pass.</a:t>
            </a:r>
          </a:p>
          <a:p>
            <a:endParaRPr lang="en-US" dirty="0"/>
          </a:p>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Another reminder that the test is available from 1 AM on Monday, March 24, until midnight on Friday, April 18, 2025. </a:t>
            </a:r>
          </a:p>
          <a:p>
            <a:pPr marL="0" marR="0">
              <a:spcBef>
                <a:spcPts val="0"/>
              </a:spcBef>
              <a:spcAft>
                <a:spcPts val="6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experienced technical difficulties during the practice test, please contact Floor23, the test proctor NASA has hired for this survey. Floor23’s email address is hello@floor23digital.com or their telephone number is 262-342-6521.</a:t>
            </a:r>
          </a:p>
          <a:p>
            <a:pPr marL="0" marR="0">
              <a:spcBef>
                <a:spcPts val="0"/>
              </a:spcBef>
              <a:spcAft>
                <a:spcPts val="600"/>
              </a:spcAft>
            </a:pPr>
            <a:endParaRPr lang="en-US" dirty="0"/>
          </a:p>
          <a:p>
            <a:r>
              <a:rPr lang="en-US" dirty="0"/>
              <a:t>Once you are ready to continue, click the blue “Continue to Main Study” prompt and you will begin automatically hearing sounds on the following page.</a:t>
            </a:r>
          </a:p>
        </p:txBody>
      </p:sp>
      <p:sp>
        <p:nvSpPr>
          <p:cNvPr id="4" name="Slide Number Placeholder 3"/>
          <p:cNvSpPr>
            <a:spLocks noGrp="1"/>
          </p:cNvSpPr>
          <p:nvPr>
            <p:ph type="sldNum" sz="quarter" idx="5"/>
          </p:nvPr>
        </p:nvSpPr>
        <p:spPr/>
        <p:txBody>
          <a:bodyPr/>
          <a:lstStyle/>
          <a:p>
            <a:fld id="{2C8266C2-3789-4C72-8718-8D0E4DF03F6E}" type="slidenum">
              <a:rPr lang="en-US" smtClean="0"/>
              <a:pPr/>
              <a:t>7</a:t>
            </a:fld>
            <a:endParaRPr lang="en-US"/>
          </a:p>
        </p:txBody>
      </p:sp>
    </p:spTree>
    <p:extLst>
      <p:ext uri="{BB962C8B-B14F-4D97-AF65-F5344CB8AC3E}">
        <p14:creationId xmlns:p14="http://schemas.microsoft.com/office/powerpoint/2010/main" val="3063013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for participating in this very important survey for NASA.  Your feedback is invaluable and will help our research greatly. You may now proceed to the Practice Session.</a:t>
            </a:r>
          </a:p>
          <a:p>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8</a:t>
            </a:fld>
            <a:endParaRPr lang="en-US"/>
          </a:p>
        </p:txBody>
      </p:sp>
    </p:spTree>
    <p:extLst>
      <p:ext uri="{BB962C8B-B14F-4D97-AF65-F5344CB8AC3E}">
        <p14:creationId xmlns:p14="http://schemas.microsoft.com/office/powerpoint/2010/main" val="231798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xfrm>
            <a:off x="5486400" y="6378576"/>
            <a:ext cx="5700184" cy="403225"/>
          </a:xfrm>
        </p:spPr>
        <p:txBody>
          <a:bodyPr rtlCol="0"/>
          <a:lstStyle>
            <a:lvl1pPr eaLnBrk="0" hangingPunct="0">
              <a:defRPr i="1">
                <a:solidFill>
                  <a:schemeClr val="tx1">
                    <a:tint val="75000"/>
                  </a:schemeClr>
                </a:solidFill>
                <a:latin typeface="Arial Narrow" charset="0"/>
                <a:ea typeface="+mn-ea"/>
              </a:defRPr>
            </a:lvl1pPr>
          </a:lstStyle>
          <a:p>
            <a:pPr>
              <a:defRPr/>
            </a:pPr>
            <a:r>
              <a:rPr lang="en-US"/>
              <a:t>Psychoacoustic Sound Study---Introduction Video</a:t>
            </a:r>
          </a:p>
        </p:txBody>
      </p:sp>
      <p:sp>
        <p:nvSpPr>
          <p:cNvPr id="5" name="Rectangle 15"/>
          <p:cNvSpPr>
            <a:spLocks noGrp="1" noChangeArrowheads="1"/>
          </p:cNvSpPr>
          <p:nvPr>
            <p:ph type="sldNum" sz="quarter" idx="11"/>
          </p:nvPr>
        </p:nvSpPr>
        <p:spPr>
          <a:xfrm>
            <a:off x="11277600" y="6392864"/>
            <a:ext cx="550333" cy="388937"/>
          </a:xfrm>
          <a:prstGeom prst="rect">
            <a:avLst/>
          </a:prstGeom>
        </p:spPr>
        <p:txBody>
          <a:bodyPr vert="horz" wrap="square" lIns="91440" tIns="45720" rIns="91440" bIns="45720" numCol="1" anchor="t" anchorCtr="0" compatLnSpc="1">
            <a:prstTxWarp prst="textNoShape">
              <a:avLst/>
            </a:prstTxWarp>
          </a:bodyPr>
          <a:lstStyle>
            <a:lvl1pPr>
              <a:defRPr/>
            </a:lvl1pPr>
          </a:lstStyle>
          <a:p>
            <a:fld id="{3EF8E4A8-9725-4C44-B913-59D1C69BE8B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66800"/>
            <a:ext cx="10972800" cy="528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bwMode="auto">
          <a:xfrm>
            <a:off x="304800" y="762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4" cstate="print"/>
          <a:srcRect/>
          <a:stretch>
            <a:fillRect/>
          </a:stretch>
        </p:blipFill>
        <p:spPr bwMode="auto">
          <a:xfrm>
            <a:off x="10839451" y="76200"/>
            <a:ext cx="831849" cy="622300"/>
          </a:xfrm>
          <a:prstGeom prst="rect">
            <a:avLst/>
          </a:prstGeom>
          <a:noFill/>
          <a:ln w="9525">
            <a:noFill/>
            <a:miter lim="800000"/>
            <a:headEnd/>
            <a:tailEnd/>
          </a:ln>
        </p:spPr>
      </p:pic>
      <p:sp>
        <p:nvSpPr>
          <p:cNvPr id="6" name="Footer Placeholder 5"/>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defRPr>
            </a:lvl1pPr>
          </a:lstStyle>
          <a:p>
            <a:r>
              <a:rPr lang="en-US"/>
              <a:t>Psychoacoustic Sound Study---Introduction Video</a:t>
            </a:r>
          </a:p>
        </p:txBody>
      </p:sp>
      <p:sp>
        <p:nvSpPr>
          <p:cNvPr id="9" name="Rectangle 15"/>
          <p:cNvSpPr txBox="1">
            <a:spLocks noChangeArrowheads="1"/>
          </p:cNvSpPr>
          <p:nvPr userDrawn="1"/>
        </p:nvSpPr>
        <p:spPr bwMode="auto">
          <a:xfrm>
            <a:off x="11438467" y="6505682"/>
            <a:ext cx="753533" cy="318321"/>
          </a:xfrm>
          <a:prstGeom prst="rect">
            <a:avLst/>
          </a:prstGeom>
          <a:noFill/>
          <a:ln w="9525">
            <a:noFill/>
            <a:miter lim="800000"/>
            <a:headEnd/>
            <a:tailEnd/>
          </a:ln>
          <a:effectLst/>
        </p:spPr>
        <p:txBody>
          <a:bodyPr lIns="101882" tIns="50941" rIns="101882" bIns="50941" anchor="b">
            <a:spAutoFit/>
          </a:bodyPr>
          <a:lstStyle/>
          <a:p>
            <a:pPr algn="r" defTabSz="457200" eaLnBrk="1" hangingPunct="1"/>
            <a:fld id="{635DF09A-A84C-48C6-B725-392B7188245F}" type="slidenum">
              <a:rPr lang="en-US" sz="1400" i="0">
                <a:solidFill>
                  <a:srgbClr val="800000"/>
                </a:solidFill>
                <a:latin typeface="75 Helvetica Bold" charset="0"/>
              </a:rPr>
              <a:pPr algn="r" defTabSz="457200" eaLnBrk="1" hangingPunct="1"/>
              <a:t>‹#›</a:t>
            </a:fld>
            <a:endParaRPr lang="en-US" sz="1400" i="0" dirty="0">
              <a:solidFill>
                <a:srgbClr val="800000"/>
              </a:solidFill>
              <a:latin typeface="75 Helvetica Bold" charset="0"/>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Lst>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hf hdr="0" dt="0"/>
  <p:txStyles>
    <p:title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fontAlgn="base">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ti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tif"/></Relationships>
</file>

<file path=ppt/slides/_rels/slide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hello@floor23digital.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t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B0A0-B2B0-4E51-8010-F5C494EE0175}"/>
              </a:ext>
            </a:extLst>
          </p:cNvPr>
          <p:cNvSpPr>
            <a:spLocks noGrp="1"/>
          </p:cNvSpPr>
          <p:nvPr>
            <p:ph type="ctrTitle"/>
          </p:nvPr>
        </p:nvSpPr>
        <p:spPr/>
        <p:txBody>
          <a:bodyPr/>
          <a:lstStyle/>
          <a:p>
            <a:pPr algn="ctr"/>
            <a:r>
              <a:rPr lang="en-US" sz="3200" dirty="0"/>
              <a:t>Practice Session Tutorial Video</a:t>
            </a:r>
          </a:p>
        </p:txBody>
      </p:sp>
    </p:spTree>
    <p:extLst>
      <p:ext uri="{BB962C8B-B14F-4D97-AF65-F5344CB8AC3E}">
        <p14:creationId xmlns:p14="http://schemas.microsoft.com/office/powerpoint/2010/main" val="571496356"/>
      </p:ext>
    </p:extLst>
  </p:cSld>
  <p:clrMapOvr>
    <a:masterClrMapping/>
  </p:clrMapOvr>
  <mc:AlternateContent xmlns:mc="http://schemas.openxmlformats.org/markup-compatibility/2006" xmlns:p14="http://schemas.microsoft.com/office/powerpoint/2010/main">
    <mc:Choice Requires="p14">
      <p:transition p14:dur="10" advTm="20954">
        <p:fade/>
      </p:transition>
    </mc:Choice>
    <mc:Fallback xmlns="">
      <p:transition advTm="20954">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08D68-B800-CE7A-9D24-1A243BA305A3}"/>
              </a:ext>
            </a:extLst>
          </p:cNvPr>
          <p:cNvSpPr>
            <a:spLocks noGrp="1"/>
          </p:cNvSpPr>
          <p:nvPr>
            <p:ph type="title"/>
          </p:nvPr>
        </p:nvSpPr>
        <p:spPr/>
        <p:txBody>
          <a:bodyPr/>
          <a:lstStyle/>
          <a:p>
            <a:r>
              <a:rPr lang="en-US" dirty="0"/>
              <a:t>Reminder</a:t>
            </a:r>
          </a:p>
        </p:txBody>
      </p:sp>
      <p:sp>
        <p:nvSpPr>
          <p:cNvPr id="3" name="Content Placeholder 2">
            <a:extLst>
              <a:ext uri="{FF2B5EF4-FFF2-40B4-BE49-F238E27FC236}">
                <a16:creationId xmlns:a16="http://schemas.microsoft.com/office/drawing/2014/main" id="{9CEEDF82-8316-1A6E-B9FD-379D924BD843}"/>
              </a:ext>
            </a:extLst>
          </p:cNvPr>
          <p:cNvSpPr>
            <a:spLocks noGrp="1"/>
          </p:cNvSpPr>
          <p:nvPr>
            <p:ph idx="1"/>
          </p:nvPr>
        </p:nvSpPr>
        <p:spPr>
          <a:xfrm>
            <a:off x="399393" y="1403912"/>
            <a:ext cx="5696607" cy="5453274"/>
          </a:xfrm>
        </p:spPr>
        <p:txBody>
          <a:bodyPr/>
          <a:lstStyle/>
          <a:p>
            <a:r>
              <a:rPr lang="en-US" sz="3200" dirty="0"/>
              <a:t>Do not change the volume until study complete</a:t>
            </a:r>
          </a:p>
          <a:p>
            <a:r>
              <a:rPr lang="en-US" sz="3200" dirty="0"/>
              <a:t>Exit the Test at any time</a:t>
            </a:r>
          </a:p>
          <a:p>
            <a:r>
              <a:rPr lang="en-US" sz="3200" dirty="0"/>
              <a:t>You will have time for breaks</a:t>
            </a:r>
          </a:p>
        </p:txBody>
      </p:sp>
      <p:sp>
        <p:nvSpPr>
          <p:cNvPr id="5" name="TextBox 4">
            <a:extLst>
              <a:ext uri="{FF2B5EF4-FFF2-40B4-BE49-F238E27FC236}">
                <a16:creationId xmlns:a16="http://schemas.microsoft.com/office/drawing/2014/main" id="{F1FE40BE-F821-7F9B-C791-B4B6C9FCE29D}"/>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4" name="Picture 2" descr="Volume Detection for a Audio Stream | by Steve Barbera | Medium">
            <a:extLst>
              <a:ext uri="{FF2B5EF4-FFF2-40B4-BE49-F238E27FC236}">
                <a16:creationId xmlns:a16="http://schemas.microsoft.com/office/drawing/2014/main" id="{6D39FDD2-9742-2BF4-D76A-D54FC1341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419" y="1631596"/>
            <a:ext cx="5177020" cy="2070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563996"/>
      </p:ext>
    </p:extLst>
  </p:cSld>
  <p:clrMapOvr>
    <a:masterClrMapping/>
  </p:clrMapOvr>
  <mc:AlternateContent xmlns:mc="http://schemas.openxmlformats.org/markup-compatibility/2006" xmlns:p14="http://schemas.microsoft.com/office/powerpoint/2010/main">
    <mc:Choice Requires="p14">
      <p:transition p14:dur="10" advTm="37829">
        <p:fade/>
      </p:transition>
    </mc:Choice>
    <mc:Fallback xmlns="">
      <p:transition advTm="37829">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E9B9-A74D-F9DF-0A59-007A08505A36}"/>
              </a:ext>
            </a:extLst>
          </p:cNvPr>
          <p:cNvSpPr>
            <a:spLocks noGrp="1"/>
          </p:cNvSpPr>
          <p:nvPr>
            <p:ph type="title"/>
          </p:nvPr>
        </p:nvSpPr>
        <p:spPr/>
        <p:txBody>
          <a:bodyPr/>
          <a:lstStyle/>
          <a:p>
            <a:r>
              <a:rPr lang="en-US" dirty="0"/>
              <a:t>Step 1: Listen to Sound</a:t>
            </a:r>
          </a:p>
        </p:txBody>
      </p:sp>
      <p:sp>
        <p:nvSpPr>
          <p:cNvPr id="7" name="Content Placeholder 6">
            <a:extLst>
              <a:ext uri="{FF2B5EF4-FFF2-40B4-BE49-F238E27FC236}">
                <a16:creationId xmlns:a16="http://schemas.microsoft.com/office/drawing/2014/main" id="{773F9ADC-2BFD-3433-2823-0F8600FAFF86}"/>
              </a:ext>
            </a:extLst>
          </p:cNvPr>
          <p:cNvSpPr>
            <a:spLocks noGrp="1"/>
          </p:cNvSpPr>
          <p:nvPr>
            <p:ph idx="1"/>
          </p:nvPr>
        </p:nvSpPr>
        <p:spPr>
          <a:xfrm>
            <a:off x="520505" y="885825"/>
            <a:ext cx="11265095" cy="3812784"/>
          </a:xfrm>
        </p:spPr>
        <p:txBody>
          <a:bodyPr/>
          <a:lstStyle/>
          <a:p>
            <a:endParaRPr lang="en-US" dirty="0"/>
          </a:p>
          <a:p>
            <a:r>
              <a:rPr lang="en-US" sz="3200" dirty="0"/>
              <a:t>Listen to the entire sound</a:t>
            </a:r>
          </a:p>
          <a:p>
            <a:r>
              <a:rPr lang="en-US" sz="3200" dirty="0"/>
              <a:t>You will be unable to rate the sound until complete</a:t>
            </a:r>
          </a:p>
          <a:p>
            <a:r>
              <a:rPr lang="en-US" sz="3200" dirty="0"/>
              <a:t>Do not refresh or close the window</a:t>
            </a:r>
          </a:p>
          <a:p>
            <a:endParaRPr lang="en-US" sz="3200" dirty="0"/>
          </a:p>
        </p:txBody>
      </p:sp>
      <p:sp>
        <p:nvSpPr>
          <p:cNvPr id="5" name="TextBox 4">
            <a:extLst>
              <a:ext uri="{FF2B5EF4-FFF2-40B4-BE49-F238E27FC236}">
                <a16:creationId xmlns:a16="http://schemas.microsoft.com/office/drawing/2014/main" id="{65402BD6-BBC9-A862-AC97-89A19BA34B92}"/>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4" name="Picture 3" descr="Graphical user interface, application, table, Word&#10;&#10;AI-generated content may be incorrect.">
            <a:extLst>
              <a:ext uri="{FF2B5EF4-FFF2-40B4-BE49-F238E27FC236}">
                <a16:creationId xmlns:a16="http://schemas.microsoft.com/office/drawing/2014/main" id="{A5A20FA0-D9F7-417C-3ADB-285652B4821E}"/>
              </a:ext>
            </a:extLst>
          </p:cNvPr>
          <p:cNvPicPr>
            <a:picLocks noChangeAspect="1"/>
          </p:cNvPicPr>
          <p:nvPr/>
        </p:nvPicPr>
        <p:blipFill rotWithShape="1">
          <a:blip r:embed="rId3">
            <a:extLst>
              <a:ext uri="{28A0092B-C50C-407E-A947-70E740481C1C}">
                <a14:useLocalDpi xmlns:a14="http://schemas.microsoft.com/office/drawing/2010/main" val="0"/>
              </a:ext>
            </a:extLst>
          </a:blip>
          <a:srcRect t="44404" b="18974"/>
          <a:stretch/>
        </p:blipFill>
        <p:spPr>
          <a:xfrm>
            <a:off x="1095375" y="3381080"/>
            <a:ext cx="9378538" cy="2511524"/>
          </a:xfrm>
          <a:prstGeom prst="rect">
            <a:avLst/>
          </a:prstGeom>
        </p:spPr>
      </p:pic>
    </p:spTree>
    <p:extLst>
      <p:ext uri="{BB962C8B-B14F-4D97-AF65-F5344CB8AC3E}">
        <p14:creationId xmlns:p14="http://schemas.microsoft.com/office/powerpoint/2010/main" val="241569715"/>
      </p:ext>
    </p:extLst>
  </p:cSld>
  <p:clrMapOvr>
    <a:masterClrMapping/>
  </p:clrMapOvr>
  <mc:AlternateContent xmlns:mc="http://schemas.openxmlformats.org/markup-compatibility/2006" xmlns:p14="http://schemas.microsoft.com/office/powerpoint/2010/main">
    <mc:Choice Requires="p14">
      <p:transition p14:dur="10" advTm="39135">
        <p:fade/>
      </p:transition>
    </mc:Choice>
    <mc:Fallback xmlns="">
      <p:transition advTm="39135">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AC82-95EC-1048-BC43-E2E9F405ECF3}"/>
              </a:ext>
            </a:extLst>
          </p:cNvPr>
          <p:cNvSpPr>
            <a:spLocks noGrp="1"/>
          </p:cNvSpPr>
          <p:nvPr>
            <p:ph type="title"/>
          </p:nvPr>
        </p:nvSpPr>
        <p:spPr/>
        <p:txBody>
          <a:bodyPr/>
          <a:lstStyle/>
          <a:p>
            <a:r>
              <a:rPr lang="en-US" dirty="0"/>
              <a:t>Step 2: Annoyance Rating</a:t>
            </a:r>
          </a:p>
        </p:txBody>
      </p:sp>
      <p:sp>
        <p:nvSpPr>
          <p:cNvPr id="3" name="Content Placeholder 2">
            <a:extLst>
              <a:ext uri="{FF2B5EF4-FFF2-40B4-BE49-F238E27FC236}">
                <a16:creationId xmlns:a16="http://schemas.microsoft.com/office/drawing/2014/main" id="{4D400FC0-A064-9683-0BEB-7978B577D618}"/>
              </a:ext>
            </a:extLst>
          </p:cNvPr>
          <p:cNvSpPr>
            <a:spLocks noGrp="1"/>
          </p:cNvSpPr>
          <p:nvPr>
            <p:ph idx="1"/>
          </p:nvPr>
        </p:nvSpPr>
        <p:spPr>
          <a:xfrm>
            <a:off x="351692" y="1015472"/>
            <a:ext cx="10972800" cy="2262299"/>
          </a:xfrm>
        </p:spPr>
        <p:txBody>
          <a:bodyPr numCol="2"/>
          <a:lstStyle/>
          <a:p>
            <a:r>
              <a:rPr lang="en-US" sz="3200" dirty="0"/>
              <a:t>Let sound completely play</a:t>
            </a:r>
          </a:p>
          <a:p>
            <a:r>
              <a:rPr lang="en-US" sz="3200" dirty="0"/>
              <a:t>Choose location on scale that reflects how annoying the sound was to you </a:t>
            </a:r>
          </a:p>
          <a:p>
            <a:r>
              <a:rPr lang="en-US" sz="3200" dirty="0"/>
              <a:t>Use your mouse </a:t>
            </a:r>
          </a:p>
          <a:p>
            <a:r>
              <a:rPr lang="en-US" sz="3200" dirty="0"/>
              <a:t>Blue triangle will appear</a:t>
            </a:r>
          </a:p>
          <a:p>
            <a:pPr marL="0" indent="0">
              <a:buNone/>
            </a:pPr>
            <a:endParaRPr lang="en-US" dirty="0"/>
          </a:p>
        </p:txBody>
      </p:sp>
      <p:sp>
        <p:nvSpPr>
          <p:cNvPr id="9" name="TextBox 8">
            <a:extLst>
              <a:ext uri="{FF2B5EF4-FFF2-40B4-BE49-F238E27FC236}">
                <a16:creationId xmlns:a16="http://schemas.microsoft.com/office/drawing/2014/main" id="{46FBFA95-412D-D769-2CC4-300B8A397A1A}"/>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8" name="Picture 7" descr="Graphical user interface, application, Word&#10;&#10;AI-generated content may be incorrect.">
            <a:extLst>
              <a:ext uri="{FF2B5EF4-FFF2-40B4-BE49-F238E27FC236}">
                <a16:creationId xmlns:a16="http://schemas.microsoft.com/office/drawing/2014/main" id="{A9CB3B24-46ED-13FC-48C0-FC83CD187BE1}"/>
              </a:ext>
            </a:extLst>
          </p:cNvPr>
          <p:cNvPicPr>
            <a:picLocks noChangeAspect="1"/>
          </p:cNvPicPr>
          <p:nvPr/>
        </p:nvPicPr>
        <p:blipFill rotWithShape="1">
          <a:blip r:embed="rId4">
            <a:extLst>
              <a:ext uri="{28A0092B-C50C-407E-A947-70E740481C1C}">
                <a14:useLocalDpi xmlns:a14="http://schemas.microsoft.com/office/drawing/2010/main" val="0"/>
              </a:ext>
            </a:extLst>
          </a:blip>
          <a:srcRect t="43958" b="20000"/>
          <a:stretch/>
        </p:blipFill>
        <p:spPr>
          <a:xfrm>
            <a:off x="1406731" y="3531243"/>
            <a:ext cx="9378538" cy="2471738"/>
          </a:xfrm>
          <a:prstGeom prst="rect">
            <a:avLst/>
          </a:prstGeom>
        </p:spPr>
      </p:pic>
    </p:spTree>
    <p:custDataLst>
      <p:tags r:id="rId1"/>
    </p:custDataLst>
    <p:extLst>
      <p:ext uri="{BB962C8B-B14F-4D97-AF65-F5344CB8AC3E}">
        <p14:creationId xmlns:p14="http://schemas.microsoft.com/office/powerpoint/2010/main" val="1373789336"/>
      </p:ext>
    </p:extLst>
  </p:cSld>
  <p:clrMapOvr>
    <a:masterClrMapping/>
  </p:clrMapOvr>
  <mc:AlternateContent xmlns:mc="http://schemas.openxmlformats.org/markup-compatibility/2006" xmlns:p14="http://schemas.microsoft.com/office/powerpoint/2010/main">
    <mc:Choice Requires="p14">
      <p:transition p14:dur="10" advTm="59920">
        <p:fade/>
      </p:transition>
    </mc:Choice>
    <mc:Fallback xmlns="">
      <p:transition advTm="5992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AC82-95EC-1048-BC43-E2E9F405ECF3}"/>
              </a:ext>
            </a:extLst>
          </p:cNvPr>
          <p:cNvSpPr>
            <a:spLocks noGrp="1"/>
          </p:cNvSpPr>
          <p:nvPr>
            <p:ph type="title"/>
          </p:nvPr>
        </p:nvSpPr>
        <p:spPr/>
        <p:txBody>
          <a:bodyPr/>
          <a:lstStyle/>
          <a:p>
            <a:r>
              <a:rPr lang="en-US" dirty="0"/>
              <a:t>Step 2: Annoyance Rating</a:t>
            </a:r>
          </a:p>
        </p:txBody>
      </p:sp>
      <p:sp>
        <p:nvSpPr>
          <p:cNvPr id="3" name="Content Placeholder 2">
            <a:extLst>
              <a:ext uri="{FF2B5EF4-FFF2-40B4-BE49-F238E27FC236}">
                <a16:creationId xmlns:a16="http://schemas.microsoft.com/office/drawing/2014/main" id="{4D400FC0-A064-9683-0BEB-7978B577D618}"/>
              </a:ext>
            </a:extLst>
          </p:cNvPr>
          <p:cNvSpPr>
            <a:spLocks noGrp="1"/>
          </p:cNvSpPr>
          <p:nvPr>
            <p:ph idx="1"/>
          </p:nvPr>
        </p:nvSpPr>
        <p:spPr>
          <a:xfrm>
            <a:off x="351692" y="1015472"/>
            <a:ext cx="10972800" cy="2262299"/>
          </a:xfrm>
        </p:spPr>
        <p:txBody>
          <a:bodyPr numCol="2"/>
          <a:lstStyle/>
          <a:p>
            <a:r>
              <a:rPr lang="en-US" sz="3200" dirty="0"/>
              <a:t>Let sound completely play</a:t>
            </a:r>
          </a:p>
          <a:p>
            <a:r>
              <a:rPr lang="en-US" sz="3200" dirty="0"/>
              <a:t>Choose location on scale that reflects how annoying the sound was to you </a:t>
            </a:r>
          </a:p>
          <a:p>
            <a:r>
              <a:rPr lang="en-US" sz="3200" dirty="0"/>
              <a:t>Use your mouse </a:t>
            </a:r>
          </a:p>
          <a:p>
            <a:r>
              <a:rPr lang="en-US" sz="3200" dirty="0"/>
              <a:t>Blue triangle will appear</a:t>
            </a:r>
          </a:p>
          <a:p>
            <a:pPr marL="0" indent="0">
              <a:buNone/>
            </a:pPr>
            <a:endParaRPr lang="en-US" dirty="0"/>
          </a:p>
        </p:txBody>
      </p:sp>
      <p:sp>
        <p:nvSpPr>
          <p:cNvPr id="9" name="TextBox 8">
            <a:extLst>
              <a:ext uri="{FF2B5EF4-FFF2-40B4-BE49-F238E27FC236}">
                <a16:creationId xmlns:a16="http://schemas.microsoft.com/office/drawing/2014/main" id="{46FBFA95-412D-D769-2CC4-300B8A397A1A}"/>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pic>
        <p:nvPicPr>
          <p:cNvPr id="5" name="Picture 4" descr="Timeline&#10;&#10;AI-generated content may be incorrect.">
            <a:extLst>
              <a:ext uri="{FF2B5EF4-FFF2-40B4-BE49-F238E27FC236}">
                <a16:creationId xmlns:a16="http://schemas.microsoft.com/office/drawing/2014/main" id="{0231E9C5-1F28-4D58-74F1-4CD317AB12B2}"/>
              </a:ext>
            </a:extLst>
          </p:cNvPr>
          <p:cNvPicPr>
            <a:picLocks noChangeAspect="1"/>
          </p:cNvPicPr>
          <p:nvPr/>
        </p:nvPicPr>
        <p:blipFill rotWithShape="1">
          <a:blip r:embed="rId4">
            <a:extLst>
              <a:ext uri="{28A0092B-C50C-407E-A947-70E740481C1C}">
                <a14:useLocalDpi xmlns:a14="http://schemas.microsoft.com/office/drawing/2010/main" val="0"/>
              </a:ext>
            </a:extLst>
          </a:blip>
          <a:srcRect t="43333" b="20625"/>
          <a:stretch/>
        </p:blipFill>
        <p:spPr>
          <a:xfrm>
            <a:off x="1148823" y="3370790"/>
            <a:ext cx="9378538" cy="2471738"/>
          </a:xfrm>
          <a:prstGeom prst="rect">
            <a:avLst/>
          </a:prstGeom>
        </p:spPr>
      </p:pic>
    </p:spTree>
    <p:custDataLst>
      <p:tags r:id="rId1"/>
    </p:custDataLst>
    <p:extLst>
      <p:ext uri="{BB962C8B-B14F-4D97-AF65-F5344CB8AC3E}">
        <p14:creationId xmlns:p14="http://schemas.microsoft.com/office/powerpoint/2010/main" val="4206359691"/>
      </p:ext>
    </p:extLst>
  </p:cSld>
  <p:clrMapOvr>
    <a:masterClrMapping/>
  </p:clrMapOvr>
  <mc:AlternateContent xmlns:mc="http://schemas.openxmlformats.org/markup-compatibility/2006" xmlns:p14="http://schemas.microsoft.com/office/powerpoint/2010/main">
    <mc:Choice Requires="p14">
      <p:transition p14:dur="10" advTm="59920">
        <p:fade/>
      </p:transition>
    </mc:Choice>
    <mc:Fallback xmlns="">
      <p:transition advTm="5992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 Word&#10;&#10;AI-generated content may be incorrect.">
            <a:extLst>
              <a:ext uri="{FF2B5EF4-FFF2-40B4-BE49-F238E27FC236}">
                <a16:creationId xmlns:a16="http://schemas.microsoft.com/office/drawing/2014/main" id="{06AD84C0-40A0-A3FC-CC2D-3C281047929D}"/>
              </a:ext>
            </a:extLst>
          </p:cNvPr>
          <p:cNvPicPr>
            <a:picLocks noChangeAspect="1"/>
          </p:cNvPicPr>
          <p:nvPr/>
        </p:nvPicPr>
        <p:blipFill rotWithShape="1">
          <a:blip r:embed="rId3">
            <a:extLst>
              <a:ext uri="{28A0092B-C50C-407E-A947-70E740481C1C}">
                <a14:useLocalDpi xmlns:a14="http://schemas.microsoft.com/office/drawing/2010/main" val="0"/>
              </a:ext>
            </a:extLst>
          </a:blip>
          <a:srcRect t="43958" b="20417"/>
          <a:stretch/>
        </p:blipFill>
        <p:spPr>
          <a:xfrm>
            <a:off x="1063880" y="3313810"/>
            <a:ext cx="9378538" cy="2443163"/>
          </a:xfrm>
          <a:prstGeom prst="rect">
            <a:avLst/>
          </a:prstGeom>
        </p:spPr>
      </p:pic>
      <p:sp>
        <p:nvSpPr>
          <p:cNvPr id="2" name="Title 1">
            <a:extLst>
              <a:ext uri="{FF2B5EF4-FFF2-40B4-BE49-F238E27FC236}">
                <a16:creationId xmlns:a16="http://schemas.microsoft.com/office/drawing/2014/main" id="{A7D86F1A-F735-5253-326D-7152C0FC383C}"/>
              </a:ext>
            </a:extLst>
          </p:cNvPr>
          <p:cNvSpPr>
            <a:spLocks noGrp="1"/>
          </p:cNvSpPr>
          <p:nvPr>
            <p:ph type="title"/>
          </p:nvPr>
        </p:nvSpPr>
        <p:spPr/>
        <p:txBody>
          <a:bodyPr/>
          <a:lstStyle/>
          <a:p>
            <a:r>
              <a:rPr lang="en-US" dirty="0"/>
              <a:t>Step 3: Confirm Response</a:t>
            </a:r>
          </a:p>
        </p:txBody>
      </p:sp>
      <p:sp>
        <p:nvSpPr>
          <p:cNvPr id="3" name="Content Placeholder 2">
            <a:extLst>
              <a:ext uri="{FF2B5EF4-FFF2-40B4-BE49-F238E27FC236}">
                <a16:creationId xmlns:a16="http://schemas.microsoft.com/office/drawing/2014/main" id="{5D958122-D1C1-8A78-4A1A-57D1EA3FA059}"/>
              </a:ext>
            </a:extLst>
          </p:cNvPr>
          <p:cNvSpPr>
            <a:spLocks noGrp="1"/>
          </p:cNvSpPr>
          <p:nvPr>
            <p:ph idx="1"/>
          </p:nvPr>
        </p:nvSpPr>
        <p:spPr>
          <a:xfrm>
            <a:off x="609600" y="1066800"/>
            <a:ext cx="10972800" cy="2082020"/>
          </a:xfrm>
        </p:spPr>
        <p:txBody>
          <a:bodyPr numCol="2"/>
          <a:lstStyle/>
          <a:p>
            <a:r>
              <a:rPr lang="en-US" sz="3200" dirty="0"/>
              <a:t>Finalize your adjustments on scale bar</a:t>
            </a:r>
          </a:p>
          <a:p>
            <a:r>
              <a:rPr lang="en-US" sz="3200" dirty="0"/>
              <a:t>Select “Confirm Response”</a:t>
            </a:r>
          </a:p>
          <a:p>
            <a:endParaRPr lang="en-US" sz="3200" dirty="0"/>
          </a:p>
          <a:p>
            <a:r>
              <a:rPr lang="en-US" sz="3200" dirty="0"/>
              <a:t>Receive confirmation of your response</a:t>
            </a:r>
          </a:p>
          <a:p>
            <a:r>
              <a:rPr lang="en-US" sz="3200" dirty="0"/>
              <a:t>Select Continue</a:t>
            </a:r>
          </a:p>
          <a:p>
            <a:endParaRPr lang="en-US" dirty="0"/>
          </a:p>
        </p:txBody>
      </p:sp>
      <p:sp>
        <p:nvSpPr>
          <p:cNvPr id="6" name="Oval 5">
            <a:extLst>
              <a:ext uri="{FF2B5EF4-FFF2-40B4-BE49-F238E27FC236}">
                <a16:creationId xmlns:a16="http://schemas.microsoft.com/office/drawing/2014/main" id="{24B31DED-7D24-7557-225E-B8227BE9231B}"/>
              </a:ext>
            </a:extLst>
          </p:cNvPr>
          <p:cNvSpPr/>
          <p:nvPr/>
        </p:nvSpPr>
        <p:spPr>
          <a:xfrm>
            <a:off x="2057269" y="4890973"/>
            <a:ext cx="1374815" cy="45016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7" name="Oval 6">
            <a:extLst>
              <a:ext uri="{FF2B5EF4-FFF2-40B4-BE49-F238E27FC236}">
                <a16:creationId xmlns:a16="http://schemas.microsoft.com/office/drawing/2014/main" id="{554858B9-C1FC-CC69-4ACA-097F138063E1}"/>
              </a:ext>
            </a:extLst>
          </p:cNvPr>
          <p:cNvSpPr/>
          <p:nvPr/>
        </p:nvSpPr>
        <p:spPr>
          <a:xfrm>
            <a:off x="3574333" y="4901856"/>
            <a:ext cx="1283286" cy="45016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8" name="Oval 7">
            <a:extLst>
              <a:ext uri="{FF2B5EF4-FFF2-40B4-BE49-F238E27FC236}">
                <a16:creationId xmlns:a16="http://schemas.microsoft.com/office/drawing/2014/main" id="{CFD502E9-A99E-25AD-22A5-B61BEEF76F9E}"/>
              </a:ext>
            </a:extLst>
          </p:cNvPr>
          <p:cNvSpPr/>
          <p:nvPr/>
        </p:nvSpPr>
        <p:spPr>
          <a:xfrm>
            <a:off x="1415626" y="5341139"/>
            <a:ext cx="1283286" cy="45016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1976183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FC972-3655-7DB3-2DFA-2FC7035E8430}"/>
              </a:ext>
            </a:extLst>
          </p:cNvPr>
          <p:cNvSpPr>
            <a:spLocks noGrp="1"/>
          </p:cNvSpPr>
          <p:nvPr>
            <p:ph type="title"/>
          </p:nvPr>
        </p:nvSpPr>
        <p:spPr/>
        <p:txBody>
          <a:bodyPr/>
          <a:lstStyle/>
          <a:p>
            <a:r>
              <a:rPr lang="en-US" dirty="0"/>
              <a:t>Step 4: Practice Session Completed</a:t>
            </a:r>
          </a:p>
        </p:txBody>
      </p:sp>
      <p:sp>
        <p:nvSpPr>
          <p:cNvPr id="3" name="Content Placeholder 2">
            <a:extLst>
              <a:ext uri="{FF2B5EF4-FFF2-40B4-BE49-F238E27FC236}">
                <a16:creationId xmlns:a16="http://schemas.microsoft.com/office/drawing/2014/main" id="{8ECC42E3-F8DA-B920-6AF2-F03E328D2D73}"/>
              </a:ext>
            </a:extLst>
          </p:cNvPr>
          <p:cNvSpPr>
            <a:spLocks noGrp="1"/>
          </p:cNvSpPr>
          <p:nvPr>
            <p:ph idx="1"/>
          </p:nvPr>
        </p:nvSpPr>
        <p:spPr>
          <a:xfrm>
            <a:off x="609600" y="1066800"/>
            <a:ext cx="10972800" cy="2208702"/>
          </a:xfrm>
        </p:spPr>
        <p:txBody>
          <a:bodyPr numCol="2"/>
          <a:lstStyle/>
          <a:p>
            <a:r>
              <a:rPr lang="en-US" sz="2800" dirty="0"/>
              <a:t>Continue </a:t>
            </a:r>
          </a:p>
          <a:p>
            <a:r>
              <a:rPr lang="en-US" sz="2800" dirty="0"/>
              <a:t>You can go back and redo the practice session</a:t>
            </a:r>
          </a:p>
          <a:p>
            <a:r>
              <a:rPr lang="en-US" sz="2800" dirty="0"/>
              <a:t>On to the Main Study.</a:t>
            </a:r>
          </a:p>
          <a:p>
            <a:r>
              <a:rPr lang="en-US" sz="2800" dirty="0"/>
              <a:t>Good time for a break</a:t>
            </a:r>
          </a:p>
          <a:p>
            <a:endParaRPr lang="en-US" sz="2800" dirty="0"/>
          </a:p>
          <a:p>
            <a:endParaRPr lang="en-US" sz="2800" dirty="0"/>
          </a:p>
          <a:p>
            <a:r>
              <a:rPr lang="en-US" sz="2800" dirty="0"/>
              <a:t>Distractions/Quiet</a:t>
            </a:r>
          </a:p>
          <a:p>
            <a:r>
              <a:rPr lang="en-US" sz="2800" dirty="0"/>
              <a:t>For troubleshooting, contact proctor Floor23</a:t>
            </a:r>
          </a:p>
          <a:p>
            <a:pPr lvl="1"/>
            <a:r>
              <a:rPr lang="en-US" sz="2400" dirty="0"/>
              <a:t>Email </a:t>
            </a:r>
            <a:r>
              <a:rPr lang="en-US" sz="2400" dirty="0">
                <a:hlinkClick r:id="rId3"/>
              </a:rPr>
              <a:t>hello@floor23digital</a:t>
            </a:r>
            <a:r>
              <a:rPr lang="en-US" sz="2400">
                <a:hlinkClick r:id="rId3"/>
              </a:rPr>
              <a:t>.com</a:t>
            </a:r>
            <a:r>
              <a:rPr lang="en-US" sz="2400"/>
              <a:t>  </a:t>
            </a:r>
            <a:endParaRPr lang="en-US" sz="2400" dirty="0"/>
          </a:p>
          <a:p>
            <a:pPr lvl="1"/>
            <a:r>
              <a:rPr lang="en-US" sz="2400" dirty="0"/>
              <a:t>Phone (262) 342-6521</a:t>
            </a:r>
          </a:p>
          <a:p>
            <a:pPr marL="0" indent="0">
              <a:buNone/>
            </a:pPr>
            <a:endParaRPr lang="en-US" dirty="0"/>
          </a:p>
          <a:p>
            <a:endParaRPr lang="en-US" dirty="0"/>
          </a:p>
        </p:txBody>
      </p:sp>
      <p:pic>
        <p:nvPicPr>
          <p:cNvPr id="5" name="Picture 4" descr="Graphical user interface, text, application, email&#10;&#10;AI-generated content may be incorrect.">
            <a:extLst>
              <a:ext uri="{FF2B5EF4-FFF2-40B4-BE49-F238E27FC236}">
                <a16:creationId xmlns:a16="http://schemas.microsoft.com/office/drawing/2014/main" id="{FFCB3AD6-935D-C342-5A20-4A4348986956}"/>
              </a:ext>
            </a:extLst>
          </p:cNvPr>
          <p:cNvPicPr>
            <a:picLocks noChangeAspect="1"/>
          </p:cNvPicPr>
          <p:nvPr/>
        </p:nvPicPr>
        <p:blipFill rotWithShape="1">
          <a:blip r:embed="rId4">
            <a:extLst>
              <a:ext uri="{28A0092B-C50C-407E-A947-70E740481C1C}">
                <a14:useLocalDpi xmlns:a14="http://schemas.microsoft.com/office/drawing/2010/main" val="0"/>
              </a:ext>
            </a:extLst>
          </a:blip>
          <a:srcRect t="19792" b="52238"/>
          <a:stretch/>
        </p:blipFill>
        <p:spPr>
          <a:xfrm>
            <a:off x="1406731" y="4057650"/>
            <a:ext cx="9378538" cy="1918190"/>
          </a:xfrm>
          <a:prstGeom prst="rect">
            <a:avLst/>
          </a:prstGeom>
        </p:spPr>
      </p:pic>
    </p:spTree>
    <p:extLst>
      <p:ext uri="{BB962C8B-B14F-4D97-AF65-F5344CB8AC3E}">
        <p14:creationId xmlns:p14="http://schemas.microsoft.com/office/powerpoint/2010/main" val="2856285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AE6D-54D6-3B42-F077-3FF4481D358C}"/>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7A627A68-2DBF-2920-8273-B95A93A5DBCF}"/>
              </a:ext>
            </a:extLst>
          </p:cNvPr>
          <p:cNvSpPr>
            <a:spLocks noGrp="1"/>
          </p:cNvSpPr>
          <p:nvPr>
            <p:ph idx="1"/>
          </p:nvPr>
        </p:nvSpPr>
        <p:spPr>
          <a:xfrm>
            <a:off x="157655" y="2585544"/>
            <a:ext cx="11750566" cy="1376856"/>
          </a:xfrm>
        </p:spPr>
        <p:txBody>
          <a:bodyPr/>
          <a:lstStyle/>
          <a:p>
            <a:pPr marL="0" indent="0" algn="ctr">
              <a:buNone/>
            </a:pPr>
            <a:r>
              <a:rPr lang="en-US" sz="4000" dirty="0">
                <a:effectLst/>
                <a:latin typeface="Helvetica" panose="020B0604020202020204" pitchFamily="34" charset="0"/>
                <a:ea typeface="Calibri" panose="020F0502020204030204" pitchFamily="34" charset="0"/>
                <a:cs typeface="Helvetica" panose="020B0604020202020204" pitchFamily="34" charset="0"/>
              </a:rPr>
              <a:t>We appreciate your participation </a:t>
            </a:r>
          </a:p>
          <a:p>
            <a:pPr marL="0" indent="0" algn="ctr">
              <a:buNone/>
            </a:pPr>
            <a:r>
              <a:rPr lang="en-US" sz="4000" dirty="0">
                <a:effectLst/>
                <a:latin typeface="Helvetica" panose="020B0604020202020204" pitchFamily="34" charset="0"/>
                <a:ea typeface="Calibri" panose="020F0502020204030204" pitchFamily="34" charset="0"/>
                <a:cs typeface="Helvetica" panose="020B0604020202020204" pitchFamily="34" charset="0"/>
              </a:rPr>
              <a:t>in this very important survey for NASA</a:t>
            </a:r>
            <a:endParaRPr lang="en-US" sz="4400" dirty="0">
              <a:latin typeface="Helvetica" panose="020B0604020202020204" pitchFamily="34" charset="0"/>
              <a:cs typeface="Helvetica" panose="020B0604020202020204" pitchFamily="34" charset="0"/>
            </a:endParaRPr>
          </a:p>
        </p:txBody>
      </p:sp>
      <p:sp>
        <p:nvSpPr>
          <p:cNvPr id="4" name="TextBox 3">
            <a:extLst>
              <a:ext uri="{FF2B5EF4-FFF2-40B4-BE49-F238E27FC236}">
                <a16:creationId xmlns:a16="http://schemas.microsoft.com/office/drawing/2014/main" id="{CE244084-579A-B8F2-2C94-FBDC40157FA6}"/>
              </a:ext>
            </a:extLst>
          </p:cNvPr>
          <p:cNvSpPr txBox="1"/>
          <p:nvPr/>
        </p:nvSpPr>
        <p:spPr>
          <a:xfrm>
            <a:off x="83974" y="6488668"/>
            <a:ext cx="4963885" cy="276999"/>
          </a:xfrm>
          <a:prstGeom prst="rect">
            <a:avLst/>
          </a:prstGeom>
          <a:noFill/>
        </p:spPr>
        <p:txBody>
          <a:bodyPr wrap="square" rtlCol="0">
            <a:spAutoFit/>
          </a:bodyPr>
          <a:lstStyle/>
          <a:p>
            <a:r>
              <a:rPr lang="en-US" sz="1200" dirty="0">
                <a:solidFill>
                  <a:schemeClr val="accent2">
                    <a:lumMod val="75000"/>
                  </a:schemeClr>
                </a:solidFill>
              </a:rPr>
              <a:t>Psychoacoustic Sound Study—Introduction Video</a:t>
            </a:r>
          </a:p>
        </p:txBody>
      </p:sp>
    </p:spTree>
    <p:extLst>
      <p:ext uri="{BB962C8B-B14F-4D97-AF65-F5344CB8AC3E}">
        <p14:creationId xmlns:p14="http://schemas.microsoft.com/office/powerpoint/2010/main" val="3625541523"/>
      </p:ext>
    </p:extLst>
  </p:cSld>
  <p:clrMapOvr>
    <a:masterClrMapping/>
  </p:clrMapOvr>
  <mc:AlternateContent xmlns:mc="http://schemas.openxmlformats.org/markup-compatibility/2006" xmlns:p14="http://schemas.microsoft.com/office/powerpoint/2010/main">
    <mc:Choice Requires="p14">
      <p:transition p14:dur="10" advTm="13758">
        <p:fade/>
      </p:transition>
    </mc:Choice>
    <mc:Fallback xmlns="">
      <p:transition advTm="13758">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4|24.9|1.2"/>
</p:tagLst>
</file>

<file path=ppt/tags/tag2.xml><?xml version="1.0" encoding="utf-8"?>
<p:tagLst xmlns:a="http://schemas.openxmlformats.org/drawingml/2006/main" xmlns:r="http://schemas.openxmlformats.org/officeDocument/2006/relationships" xmlns:p="http://schemas.openxmlformats.org/presentationml/2006/main">
  <p:tag name="TIMING" val="|14|24.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CB9528B27984F8E6019AC1DB6850D" ma:contentTypeVersion="13" ma:contentTypeDescription="Create a new document." ma:contentTypeScope="" ma:versionID="0037cc854057042eb71fafe987d3ba82">
  <xsd:schema xmlns:xsd="http://www.w3.org/2001/XMLSchema" xmlns:xs="http://www.w3.org/2001/XMLSchema" xmlns:p="http://schemas.microsoft.com/office/2006/metadata/properties" xmlns:ns2="b21d7c55-a42f-4630-af4e-029feb707175" xmlns:ns3="e19d760e-e608-421f-87f0-068a299bab6e" targetNamespace="http://schemas.microsoft.com/office/2006/metadata/properties" ma:root="true" ma:fieldsID="a70097613437ab2f0ecfe06d1594140f" ns2:_="" ns3:_="">
    <xsd:import namespace="b21d7c55-a42f-4630-af4e-029feb707175"/>
    <xsd:import namespace="e19d760e-e608-421f-87f0-068a299bab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1d7c55-a42f-4630-af4e-029feb707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9d760e-e608-421f-87f0-068a299bab6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1d7c55-a42f-4630-af4e-029feb7071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60DDF74-6736-406F-BA1D-14F4DD16B7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1d7c55-a42f-4630-af4e-029feb707175"/>
    <ds:schemaRef ds:uri="e19d760e-e608-421f-87f0-068a299bab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8C13AF-E663-4164-980F-60CE07F827A2}">
  <ds:schemaRefs>
    <ds:schemaRef ds:uri="http://schemas.microsoft.com/sharepoint/v3/contenttype/forms"/>
  </ds:schemaRefs>
</ds:datastoreItem>
</file>

<file path=customXml/itemProps3.xml><?xml version="1.0" encoding="utf-8"?>
<ds:datastoreItem xmlns:ds="http://schemas.openxmlformats.org/officeDocument/2006/customXml" ds:itemID="{A35F9309-B50E-4707-8CC4-9835EF3794CD}">
  <ds:schemaRefs>
    <ds:schemaRef ds:uri="http://purl.org/dc/dcmitype/"/>
    <ds:schemaRef ds:uri="http://schemas.microsoft.com/office/infopath/2007/PartnerControls"/>
    <ds:schemaRef ds:uri="http://www.w3.org/XML/1998/namespace"/>
    <ds:schemaRef ds:uri="http://schemas.microsoft.com/office/2006/documentManagement/types"/>
    <ds:schemaRef ds:uri="b21d7c55-a42f-4630-af4e-029feb707175"/>
    <ds:schemaRef ds:uri="http://schemas.microsoft.com/office/2006/metadata/properties"/>
    <ds:schemaRef ds:uri="http://purl.org/dc/terms/"/>
    <ds:schemaRef ds:uri="http://schemas.openxmlformats.org/package/2006/metadata/core-properties"/>
    <ds:schemaRef ds:uri="e19d760e-e608-421f-87f0-068a299bab6e"/>
    <ds:schemaRef ds:uri="http://purl.org/dc/elements/1.1/"/>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83322</TotalTime>
  <Words>1089</Words>
  <Application>Microsoft Macintosh PowerPoint</Application>
  <PresentationFormat>Widescreen</PresentationFormat>
  <Paragraphs>97</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75 Helvetica Bold</vt:lpstr>
      <vt:lpstr>Arial</vt:lpstr>
      <vt:lpstr>Arial Narrow</vt:lpstr>
      <vt:lpstr>Calibri</vt:lpstr>
      <vt:lpstr>Helvetica</vt:lpstr>
      <vt:lpstr>Times</vt:lpstr>
      <vt:lpstr>Office Theme</vt:lpstr>
      <vt:lpstr>Practice Session Tutorial Video</vt:lpstr>
      <vt:lpstr>Reminder</vt:lpstr>
      <vt:lpstr>Step 1: Listen to Sound</vt:lpstr>
      <vt:lpstr>Step 2: Annoyance Rating</vt:lpstr>
      <vt:lpstr>Step 2: Annoyance Rating</vt:lpstr>
      <vt:lpstr>Step 3: Confirm Response</vt:lpstr>
      <vt:lpstr>Step 4: Practice Session Completed</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737MAX Flight Test and Liner Research</dc:title>
  <dc:subject/>
  <dc:creator>test account</dc:creator>
  <cp:keywords/>
  <dc:description/>
  <cp:lastModifiedBy>Reiff, Scott (LARC-B713)[eMITS]</cp:lastModifiedBy>
  <cp:revision>3341</cp:revision>
  <cp:lastPrinted>2025-04-01T18:55:57Z</cp:lastPrinted>
  <dcterms:created xsi:type="dcterms:W3CDTF">2012-10-19T13:37:45Z</dcterms:created>
  <dcterms:modified xsi:type="dcterms:W3CDTF">2025-04-01T18:56:07Z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0x010100772CB9528B27984F8E6019AC1DB6850D</vt:lpwstr>
  </property>
  <property fmtid="{D5CDD505-2E9C-101B-9397-08002B2CF9AE}" pid="3" name="MediaServiceImageTags">
    <vt:lpwstr/>
  </property>
</Properties>
</file>