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5"/>
  </p:sldMasterIdLst>
  <p:notesMasterIdLst>
    <p:notesMasterId r:id="rId57"/>
  </p:notesMasterIdLst>
  <p:handoutMasterIdLst>
    <p:handoutMasterId r:id="rId58"/>
  </p:handoutMasterIdLst>
  <p:sldIdLst>
    <p:sldId id="256" r:id="rId6"/>
    <p:sldId id="2199" r:id="rId7"/>
    <p:sldId id="2201" r:id="rId8"/>
    <p:sldId id="2204" r:id="rId9"/>
    <p:sldId id="2203" r:id="rId10"/>
    <p:sldId id="2202" r:id="rId11"/>
    <p:sldId id="2205" r:id="rId12"/>
    <p:sldId id="2207" r:id="rId13"/>
    <p:sldId id="2209" r:id="rId14"/>
    <p:sldId id="2210" r:id="rId15"/>
    <p:sldId id="2211" r:id="rId16"/>
    <p:sldId id="2275" r:id="rId17"/>
    <p:sldId id="2276" r:id="rId18"/>
    <p:sldId id="2277" r:id="rId19"/>
    <p:sldId id="2259" r:id="rId20"/>
    <p:sldId id="2269" r:id="rId21"/>
    <p:sldId id="2270" r:id="rId22"/>
    <p:sldId id="2268" r:id="rId23"/>
    <p:sldId id="2212" r:id="rId24"/>
    <p:sldId id="2213" r:id="rId25"/>
    <p:sldId id="2214" r:id="rId26"/>
    <p:sldId id="2215" r:id="rId27"/>
    <p:sldId id="2216" r:id="rId28"/>
    <p:sldId id="2217" r:id="rId29"/>
    <p:sldId id="2218" r:id="rId30"/>
    <p:sldId id="2258" r:id="rId31"/>
    <p:sldId id="2219" r:id="rId32"/>
    <p:sldId id="2220" r:id="rId33"/>
    <p:sldId id="2221" r:id="rId34"/>
    <p:sldId id="2273" r:id="rId35"/>
    <p:sldId id="2223" r:id="rId36"/>
    <p:sldId id="2224" r:id="rId37"/>
    <p:sldId id="2225" r:id="rId38"/>
    <p:sldId id="2226" r:id="rId39"/>
    <p:sldId id="2227" r:id="rId40"/>
    <p:sldId id="2228" r:id="rId41"/>
    <p:sldId id="2229" r:id="rId42"/>
    <p:sldId id="2230" r:id="rId43"/>
    <p:sldId id="2231" r:id="rId44"/>
    <p:sldId id="2232" r:id="rId45"/>
    <p:sldId id="2235" r:id="rId46"/>
    <p:sldId id="2234" r:id="rId47"/>
    <p:sldId id="2233" r:id="rId48"/>
    <p:sldId id="2236" r:id="rId49"/>
    <p:sldId id="2237" r:id="rId50"/>
    <p:sldId id="2238" r:id="rId51"/>
    <p:sldId id="2274" r:id="rId52"/>
    <p:sldId id="2265" r:id="rId53"/>
    <p:sldId id="2266" r:id="rId54"/>
    <p:sldId id="2271" r:id="rId55"/>
    <p:sldId id="2272" r:id="rId5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bg2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orient="horz" pos="4272">
          <p15:clr>
            <a:srgbClr val="A4A3A4"/>
          </p15:clr>
        </p15:guide>
        <p15:guide id="3" pos="3120">
          <p15:clr>
            <a:srgbClr val="A4A3A4"/>
          </p15:clr>
        </p15:guide>
        <p15:guide id="4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E6C80B-05AB-25B8-E6CD-F77D09B9BEEC}" name="Cody, Thomas C CTR (USA)" initials="C(" userId="S::thomas.c.cody2.ctr@mail.mil::6a0c750b-24f9-4509-866f-9c98c37a84df" providerId="AD"/>
  <p188:author id="{1DA4BB78-4854-96C8-C7B5-E7B98FC6F95D}" name="Macias, Christopher M CTR (USA)" initials="M(" userId="S::christopher.m.macias2.ctr@mail.mil::503f022e-f89b-4b67-8be2-53f74926012d" providerId="AD"/>
  <p188:author id="{C5ECE7B3-781C-3A65-FE2C-1FA77DBDBD25}" name="Gandhi, Shivani M CTR (USA)" initials="GSMC(" userId="S::shivani.m.gandhi.ctr@mail.mil::fabe23e7-2261-4590-a616-872fdec83528" providerId="AD"/>
  <p188:author id="{7E2D5FCE-3969-C8DC-DAFA-9D4D0CFC1EC2}" name="Owen, Madeliene W CTR (USA)" initials="OMWC(" userId="S::madeliene.w.owen.ctr@mail.mil::52aae897-6793-4cf4-b82a-f30ddab226c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Carthy, Cynthia C." initials="MCC" lastIdx="0" clrIdx="0"/>
  <p:cmAuthor id="7" name="Rodrigues, Victoria W CIV DMDC" initials="RVWCD" lastIdx="15" clrIdx="7">
    <p:extLst>
      <p:ext uri="{19B8F6BF-5375-455C-9EA6-DF929625EA0E}">
        <p15:presenceInfo xmlns:p15="http://schemas.microsoft.com/office/powerpoint/2012/main" userId="S-1-5-21-790525478-492894223-839522115-115981" providerId="AD"/>
      </p:ext>
    </p:extLst>
  </p:cmAuthor>
  <p:cmAuthor id="1" name="Doss, Eliza J CTR DMDC" initials="DEJCD" lastIdx="298" clrIdx="1">
    <p:extLst>
      <p:ext uri="{19B8F6BF-5375-455C-9EA6-DF929625EA0E}">
        <p15:presenceInfo xmlns:p15="http://schemas.microsoft.com/office/powerpoint/2012/main" userId="S-1-5-21-790525478-492894223-839522115-172827" providerId="AD"/>
      </p:ext>
    </p:extLst>
  </p:cmAuthor>
  <p:cmAuthor id="8" name="Doss, Eliza J (PERATON)" initials="DEJ(" lastIdx="6" clrIdx="8">
    <p:extLst>
      <p:ext uri="{19B8F6BF-5375-455C-9EA6-DF929625EA0E}">
        <p15:presenceInfo xmlns:p15="http://schemas.microsoft.com/office/powerpoint/2012/main" userId="S::eliza.doss@peraton.com::146df5ab-95a7-4f35-a0aa-0ab564a064fe" providerId="AD"/>
      </p:ext>
    </p:extLst>
  </p:cmAuthor>
  <p:cmAuthor id="2" name="Cody, Thomas C CTR DMDC" initials="CTCCD" lastIdx="120" clrIdx="2">
    <p:extLst>
      <p:ext uri="{19B8F6BF-5375-455C-9EA6-DF929625EA0E}">
        <p15:presenceInfo xmlns:p15="http://schemas.microsoft.com/office/powerpoint/2012/main" userId="S-1-5-21-790525478-492894223-839522115-173450" providerId="AD"/>
      </p:ext>
    </p:extLst>
  </p:cmAuthor>
  <p:cmAuthor id="9" name="Natt, Kuljinder S CTR DMDC" initials="NKSCD" lastIdx="5" clrIdx="9">
    <p:extLst>
      <p:ext uri="{19B8F6BF-5375-455C-9EA6-DF929625EA0E}">
        <p15:presenceInfo xmlns:p15="http://schemas.microsoft.com/office/powerpoint/2012/main" userId="S-1-5-21-790525478-492894223-839522115-133239" providerId="AD"/>
      </p:ext>
    </p:extLst>
  </p:cmAuthor>
  <p:cmAuthor id="3" name="Squires, Antoinette M CTR DMDC" initials="SAMCD" lastIdx="1" clrIdx="3">
    <p:extLst>
      <p:ext uri="{19B8F6BF-5375-455C-9EA6-DF929625EA0E}">
        <p15:presenceInfo xmlns:p15="http://schemas.microsoft.com/office/powerpoint/2012/main" userId="S-1-5-21-790525478-492894223-839522115-130695" providerId="AD"/>
      </p:ext>
    </p:extLst>
  </p:cmAuthor>
  <p:cmAuthor id="10" name="Victoria Rodrigues" initials="VR" lastIdx="1" clrIdx="10">
    <p:extLst>
      <p:ext uri="{19B8F6BF-5375-455C-9EA6-DF929625EA0E}">
        <p15:presenceInfo xmlns:p15="http://schemas.microsoft.com/office/powerpoint/2012/main" userId="Victoria Rodrigues" providerId="None"/>
      </p:ext>
    </p:extLst>
  </p:cmAuthor>
  <p:cmAuthor id="4" name="Owen, Madeliene W CTR DMDC" initials="OMWCD" lastIdx="18" clrIdx="4">
    <p:extLst>
      <p:ext uri="{19B8F6BF-5375-455C-9EA6-DF929625EA0E}">
        <p15:presenceInfo xmlns:p15="http://schemas.microsoft.com/office/powerpoint/2012/main" userId="S-1-5-21-790525478-492894223-839522115-172725" providerId="AD"/>
      </p:ext>
    </p:extLst>
  </p:cmAuthor>
  <p:cmAuthor id="5" name="Eliza Doss" initials="ED" lastIdx="4" clrIdx="5">
    <p:extLst>
      <p:ext uri="{19B8F6BF-5375-455C-9EA6-DF929625EA0E}">
        <p15:presenceInfo xmlns:p15="http://schemas.microsoft.com/office/powerpoint/2012/main" userId="Eliza Doss" providerId="None"/>
      </p:ext>
    </p:extLst>
  </p:cmAuthor>
  <p:cmAuthor id="6" name="Victor Van Leer" initials="VVL" lastIdx="1" clrIdx="6">
    <p:extLst>
      <p:ext uri="{19B8F6BF-5375-455C-9EA6-DF929625EA0E}">
        <p15:presenceInfo xmlns:p15="http://schemas.microsoft.com/office/powerpoint/2012/main" userId="Victor Van Le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FBD"/>
    <a:srgbClr val="FFFFCC"/>
    <a:srgbClr val="000000"/>
    <a:srgbClr val="5285C0"/>
    <a:srgbClr val="6096D2"/>
    <a:srgbClr val="FF0000"/>
    <a:srgbClr val="072C62"/>
    <a:srgbClr val="33517E"/>
    <a:srgbClr val="FF7373"/>
    <a:srgbClr val="7AB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FEB58-EA56-47B9-87C2-304C269E5C59}" v="17" dt="2025-07-21T22:45:23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3215" autoAdjust="0"/>
  </p:normalViewPr>
  <p:slideViewPr>
    <p:cSldViewPr>
      <p:cViewPr varScale="1">
        <p:scale>
          <a:sx n="148" d="100"/>
          <a:sy n="148" d="100"/>
        </p:scale>
        <p:origin x="2052" y="126"/>
      </p:cViewPr>
      <p:guideLst>
        <p:guide orient="horz" pos="864"/>
        <p:guide orient="horz" pos="4272"/>
        <p:guide pos="3120"/>
        <p:guide pos="4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2424"/>
    </p:cViewPr>
  </p:sorterViewPr>
  <p:notesViewPr>
    <p:cSldViewPr>
      <p:cViewPr varScale="1">
        <p:scale>
          <a:sx n="51" d="100"/>
          <a:sy n="51" d="100"/>
        </p:scale>
        <p:origin x="28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657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0"/>
            <a:ext cx="3038475" cy="46657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F7911C63-F01F-4764-8807-622B47FCB294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823"/>
            <a:ext cx="3038475" cy="46657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823"/>
            <a:ext cx="3038475" cy="46657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9D39254E-2926-4DA8-B417-3078E26013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2823" tIns="46410" rIns="92823" bIns="46410" rtlCol="0"/>
          <a:lstStyle>
            <a:lvl1pPr algn="r">
              <a:defRPr sz="1200"/>
            </a:lvl1pPr>
          </a:lstStyle>
          <a:p>
            <a:fld id="{1C682BFA-F6D6-4008-BFD5-CBBB597A9F71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3" tIns="46410" rIns="92823" bIns="464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2823" tIns="46410" rIns="92823" bIns="464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2823" tIns="46410" rIns="92823" bIns="46410" rtlCol="0" anchor="b"/>
          <a:lstStyle>
            <a:lvl1pPr algn="r">
              <a:defRPr sz="1200"/>
            </a:lvl1pPr>
          </a:lstStyle>
          <a:p>
            <a:fld id="{0DC13082-755A-4879-8380-4166D54072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13082-755A-4879-8380-4166D54072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5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A8259390-C97E-4306-9D32-E1574CF2C7AF}" type="slidenum">
              <a:rPr lang="en-US" altLang="en-US" smtClean="0"/>
              <a:pPr eaLnBrk="1" hangingPunct="1">
                <a:spcAft>
                  <a:spcPct val="0"/>
                </a:spcAft>
              </a:pPr>
              <a:t>10</a:t>
            </a:fld>
            <a:endParaRPr lang="en-US" altLang="en-US" dirty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5631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03F7-EE39-4F82-80EE-C9F2BB5A27C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9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5723B-CA98-4BB9-297C-D1C87E24F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02F94-1B41-F44B-FC41-DA0B27B0B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960A03-9F9C-4978-F6C7-EFA482B1C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159D8-9A92-CE0A-9CAD-A7DA68CE2E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03F7-EE39-4F82-80EE-C9F2BB5A27C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47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D4A03-C690-011C-18C7-B516968FA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FB239-C6F0-3BB2-3DA2-EE4EF888E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24AD9D-7D32-2E0C-6BB8-1A8302EF0A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33866-48D5-3D20-FB3F-3058131D42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03F7-EE39-4F82-80EE-C9F2BB5A27C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7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4796F-FA3C-F8CA-4680-074BAE5E5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B4FE0-6860-47CF-9AC7-FEB11D7A0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B9D89E-958A-BC56-708D-7D5779437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E9C0B-07BC-81E2-1AA0-A61AB590B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03F7-EE39-4F82-80EE-C9F2BB5A27C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73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03F7-EE39-4F82-80EE-C9F2BB5A27C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31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8FB1E-E197-6BCD-2FCD-90B9AD74F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F2417D-2C7A-B135-0D29-654D638AC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31765C-887B-3722-A45D-988C3F16C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88EEF-2EB2-8310-A69B-5EC17B1AA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03F7-EE39-4F82-80EE-C9F2BB5A27C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72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9C129-E879-CCF7-8D1F-0D9D5CEF1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3C79A-FBAE-C33B-FC94-A40EEF23B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CAD4D-8457-CB30-A3D5-4695F50FF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82852-C414-A08D-5202-42A4C9D7E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03F7-EE39-4F82-80EE-C9F2BB5A27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25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67290-5496-C4D3-345D-554A7CC98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61F3AD-224D-CDDB-A286-B458C223D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B5EFB-6174-5CFE-0E2D-E54228C8E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E46F8-972D-4E8F-D833-CD9399CC3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6C03F7-EE39-4F82-80EE-C9F2BB5A27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52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36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36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25AF6C0D-0EBA-46A9-BE80-029E52772940}" type="slidenum">
              <a:rPr lang="en-US" altLang="en-US" smtClean="0"/>
              <a:pPr eaLnBrk="1" hangingPunct="1">
                <a:spcAft>
                  <a:spcPct val="0"/>
                </a:spcAft>
              </a:pPr>
              <a:t>19</a:t>
            </a:fld>
            <a:endParaRPr lang="en-US" altLang="en-US" dirty="0"/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499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24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24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93F97D9F-BD82-46D5-8B6B-AEB54D22FE0C}" type="slidenum">
              <a:rPr lang="en-US" altLang="en-US" smtClean="0"/>
              <a:pPr eaLnBrk="1" hangingPunct="1">
                <a:spcAft>
                  <a:spcPct val="0"/>
                </a:spcAft>
              </a:pPr>
              <a:t>2</a:t>
            </a:fld>
            <a:endParaRPr lang="en-US" altLang="en-US" dirty="0"/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2422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20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6936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21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0942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22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454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23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141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24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8255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25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156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26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9259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27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29916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28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1278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29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329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1C393380-B9C1-48D6-9E0D-7154CADE0AB7}" type="slidenum">
              <a:rPr lang="en-US" altLang="en-US" smtClean="0"/>
              <a:pPr eaLnBrk="1" hangingPunct="1">
                <a:spcAft>
                  <a:spcPct val="0"/>
                </a:spcAft>
              </a:pPr>
              <a:t>3</a:t>
            </a:fld>
            <a:endParaRPr lang="en-US" altLang="en-US" dirty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9025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1BEC8-BDDC-7695-9136-1BF7BDEA9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>
            <a:extLst>
              <a:ext uri="{FF2B5EF4-FFF2-40B4-BE49-F238E27FC236}">
                <a16:creationId xmlns:a16="http://schemas.microsoft.com/office/drawing/2014/main" id="{FC7A6E57-5A39-B5CC-B7FE-EDBD6C032E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3667" name="Rectangle 6">
            <a:extLst>
              <a:ext uri="{FF2B5EF4-FFF2-40B4-BE49-F238E27FC236}">
                <a16:creationId xmlns:a16="http://schemas.microsoft.com/office/drawing/2014/main" id="{9078407F-F991-7BC8-A837-4D7F705AD7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3668" name="Rectangle 7">
            <a:extLst>
              <a:ext uri="{FF2B5EF4-FFF2-40B4-BE49-F238E27FC236}">
                <a16:creationId xmlns:a16="http://schemas.microsoft.com/office/drawing/2014/main" id="{A6FA8E0F-9F46-A036-691A-ED47FE7C4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25AF6C0D-0EBA-46A9-BE80-029E52772940}" type="slidenum">
              <a:rPr lang="en-US" altLang="en-US" smtClean="0"/>
              <a:pPr eaLnBrk="1" hangingPunct="1">
                <a:spcAft>
                  <a:spcPct val="0"/>
                </a:spcAft>
              </a:pPr>
              <a:t>30</a:t>
            </a:fld>
            <a:endParaRPr lang="en-US" altLang="en-US" dirty="0"/>
          </a:p>
        </p:txBody>
      </p:sp>
      <p:sp>
        <p:nvSpPr>
          <p:cNvPr id="113669" name="Rectangle 2">
            <a:extLst>
              <a:ext uri="{FF2B5EF4-FFF2-40B4-BE49-F238E27FC236}">
                <a16:creationId xmlns:a16="http://schemas.microsoft.com/office/drawing/2014/main" id="{34443391-D8AF-29FD-B156-9A443D46CC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>
            <a:extLst>
              <a:ext uri="{FF2B5EF4-FFF2-40B4-BE49-F238E27FC236}">
                <a16:creationId xmlns:a16="http://schemas.microsoft.com/office/drawing/2014/main" id="{240FE725-B1B1-43DE-4637-643D2AFFF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97000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31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977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32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4377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33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9532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34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7704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35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5278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36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37204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37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026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38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7099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39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790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1C393380-B9C1-48D6-9E0D-7154CADE0AB7}" type="slidenum">
              <a:rPr lang="en-US" altLang="en-US" smtClean="0"/>
              <a:pPr eaLnBrk="1" hangingPunct="1">
                <a:spcAft>
                  <a:spcPct val="0"/>
                </a:spcAft>
              </a:pPr>
              <a:t>4</a:t>
            </a:fld>
            <a:endParaRPr lang="en-US" altLang="en-US" dirty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52521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40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0442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41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46102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42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53477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43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9826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44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98503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45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20358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F68EB24A-2E82-4900-ABEB-447590E78DD1}" type="slidenum">
              <a:rPr lang="en-US" altLang="en-US" smtClean="0"/>
              <a:pPr eaLnBrk="1" hangingPunct="1">
                <a:spcAft>
                  <a:spcPct val="0"/>
                </a:spcAft>
              </a:pPr>
              <a:t>46</a:t>
            </a:fld>
            <a:endParaRPr lang="en-US" altLang="en-US" dirty="0"/>
          </a:p>
        </p:txBody>
      </p:sp>
      <p:sp>
        <p:nvSpPr>
          <p:cNvPr id="1157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60979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0F828-CC37-530B-7304-5D006B582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>
            <a:extLst>
              <a:ext uri="{FF2B5EF4-FFF2-40B4-BE49-F238E27FC236}">
                <a16:creationId xmlns:a16="http://schemas.microsoft.com/office/drawing/2014/main" id="{51FD787B-D989-17DB-EAD1-F9EF52D2DE1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3667" name="Rectangle 6">
            <a:extLst>
              <a:ext uri="{FF2B5EF4-FFF2-40B4-BE49-F238E27FC236}">
                <a16:creationId xmlns:a16="http://schemas.microsoft.com/office/drawing/2014/main" id="{66D18C25-F8F2-8A20-CBCA-910465A063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3668" name="Rectangle 7">
            <a:extLst>
              <a:ext uri="{FF2B5EF4-FFF2-40B4-BE49-F238E27FC236}">
                <a16:creationId xmlns:a16="http://schemas.microsoft.com/office/drawing/2014/main" id="{15075F82-F622-50A5-8D62-60078DE73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25AF6C0D-0EBA-46A9-BE80-029E52772940}" type="slidenum">
              <a:rPr lang="en-US" altLang="en-US" smtClean="0"/>
              <a:pPr eaLnBrk="1" hangingPunct="1">
                <a:spcAft>
                  <a:spcPct val="0"/>
                </a:spcAft>
              </a:pPr>
              <a:t>47</a:t>
            </a:fld>
            <a:endParaRPr lang="en-US" altLang="en-US" dirty="0"/>
          </a:p>
        </p:txBody>
      </p:sp>
      <p:sp>
        <p:nvSpPr>
          <p:cNvPr id="113669" name="Rectangle 2">
            <a:extLst>
              <a:ext uri="{FF2B5EF4-FFF2-40B4-BE49-F238E27FC236}">
                <a16:creationId xmlns:a16="http://schemas.microsoft.com/office/drawing/2014/main" id="{6F23B7B6-C119-4AE8-8A01-6B0BAA854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>
            <a:extLst>
              <a:ext uri="{FF2B5EF4-FFF2-40B4-BE49-F238E27FC236}">
                <a16:creationId xmlns:a16="http://schemas.microsoft.com/office/drawing/2014/main" id="{5DDEED64-BD09-3B75-A4DD-4CAE1FEC6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44629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46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46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6522427E-C5EC-41E2-B44F-E801FDEDA8D5}" type="slidenum">
              <a:rPr lang="en-US" altLang="en-US" smtClean="0"/>
              <a:pPr eaLnBrk="1" hangingPunct="1">
                <a:spcAft>
                  <a:spcPct val="0"/>
                </a:spcAft>
              </a:pPr>
              <a:t>48</a:t>
            </a:fld>
            <a:endParaRPr lang="en-US" altLang="en-US" dirty="0"/>
          </a:p>
        </p:txBody>
      </p:sp>
      <p:sp>
        <p:nvSpPr>
          <p:cNvPr id="1146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11364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46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46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6522427E-C5EC-41E2-B44F-E801FDEDA8D5}" type="slidenum">
              <a:rPr lang="en-US" altLang="en-US" smtClean="0"/>
              <a:pPr eaLnBrk="1" hangingPunct="1">
                <a:spcAft>
                  <a:spcPct val="0"/>
                </a:spcAft>
              </a:pPr>
              <a:t>49</a:t>
            </a:fld>
            <a:endParaRPr lang="en-US" altLang="en-US" dirty="0"/>
          </a:p>
        </p:txBody>
      </p:sp>
      <p:sp>
        <p:nvSpPr>
          <p:cNvPr id="1146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3796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1C393380-B9C1-48D6-9E0D-7154CADE0AB7}" type="slidenum">
              <a:rPr lang="en-US" altLang="en-US" smtClean="0"/>
              <a:pPr eaLnBrk="1" hangingPunct="1">
                <a:spcAft>
                  <a:spcPct val="0"/>
                </a:spcAft>
              </a:pPr>
              <a:t>5</a:t>
            </a:fld>
            <a:endParaRPr lang="en-US" altLang="en-US" dirty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0985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7EFBF-D633-B375-2E71-95F87C48D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>
            <a:extLst>
              <a:ext uri="{FF2B5EF4-FFF2-40B4-BE49-F238E27FC236}">
                <a16:creationId xmlns:a16="http://schemas.microsoft.com/office/drawing/2014/main" id="{DC491A82-18F3-9ABF-901D-2548C29A2D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4691" name="Rectangle 6">
            <a:extLst>
              <a:ext uri="{FF2B5EF4-FFF2-40B4-BE49-F238E27FC236}">
                <a16:creationId xmlns:a16="http://schemas.microsoft.com/office/drawing/2014/main" id="{5EF5830F-A3EE-02BD-40AB-600381232B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4692" name="Rectangle 7">
            <a:extLst>
              <a:ext uri="{FF2B5EF4-FFF2-40B4-BE49-F238E27FC236}">
                <a16:creationId xmlns:a16="http://schemas.microsoft.com/office/drawing/2014/main" id="{45FEC939-1DF8-020C-431B-24A807B9F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6522427E-C5EC-41E2-B44F-E801FDEDA8D5}" type="slidenum">
              <a:rPr lang="en-US" altLang="en-US" smtClean="0"/>
              <a:pPr eaLnBrk="1" hangingPunct="1">
                <a:spcAft>
                  <a:spcPct val="0"/>
                </a:spcAft>
              </a:pPr>
              <a:t>50</a:t>
            </a:fld>
            <a:endParaRPr lang="en-US" altLang="en-US" dirty="0"/>
          </a:p>
        </p:txBody>
      </p:sp>
      <p:sp>
        <p:nvSpPr>
          <p:cNvPr id="114693" name="Rectangle 2">
            <a:extLst>
              <a:ext uri="{FF2B5EF4-FFF2-40B4-BE49-F238E27FC236}">
                <a16:creationId xmlns:a16="http://schemas.microsoft.com/office/drawing/2014/main" id="{8A255595-13B3-102D-E031-3D3F3CF33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4" name="Rectangle 3">
            <a:extLst>
              <a:ext uri="{FF2B5EF4-FFF2-40B4-BE49-F238E27FC236}">
                <a16:creationId xmlns:a16="http://schemas.microsoft.com/office/drawing/2014/main" id="{2E508545-98FB-9AC2-3D6A-9E083B3A0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9918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21E45-6A4C-9FDC-F7BB-F0EE06D76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>
            <a:extLst>
              <a:ext uri="{FF2B5EF4-FFF2-40B4-BE49-F238E27FC236}">
                <a16:creationId xmlns:a16="http://schemas.microsoft.com/office/drawing/2014/main" id="{61AB5DB6-3286-E574-DCB0-EF1206856D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4691" name="Rectangle 6">
            <a:extLst>
              <a:ext uri="{FF2B5EF4-FFF2-40B4-BE49-F238E27FC236}">
                <a16:creationId xmlns:a16="http://schemas.microsoft.com/office/drawing/2014/main" id="{FA0EF6FE-E0EA-B026-5EA0-11C2FBEA17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14692" name="Rectangle 7">
            <a:extLst>
              <a:ext uri="{FF2B5EF4-FFF2-40B4-BE49-F238E27FC236}">
                <a16:creationId xmlns:a16="http://schemas.microsoft.com/office/drawing/2014/main" id="{21E53559-1023-B91B-431A-4B6235AE0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6522427E-C5EC-41E2-B44F-E801FDEDA8D5}" type="slidenum">
              <a:rPr lang="en-US" altLang="en-US" smtClean="0"/>
              <a:pPr eaLnBrk="1" hangingPunct="1">
                <a:spcAft>
                  <a:spcPct val="0"/>
                </a:spcAft>
              </a:pPr>
              <a:t>51</a:t>
            </a:fld>
            <a:endParaRPr lang="en-US" altLang="en-US" dirty="0"/>
          </a:p>
        </p:txBody>
      </p:sp>
      <p:sp>
        <p:nvSpPr>
          <p:cNvPr id="114693" name="Rectangle 2">
            <a:extLst>
              <a:ext uri="{FF2B5EF4-FFF2-40B4-BE49-F238E27FC236}">
                <a16:creationId xmlns:a16="http://schemas.microsoft.com/office/drawing/2014/main" id="{C0FD588E-BF10-5B63-FE01-6815A9A20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4" name="Rectangle 3">
            <a:extLst>
              <a:ext uri="{FF2B5EF4-FFF2-40B4-BE49-F238E27FC236}">
                <a16:creationId xmlns:a16="http://schemas.microsoft.com/office/drawing/2014/main" id="{C301F0B3-70DC-D38C-5E4F-92FC84D99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62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34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1C393380-B9C1-48D6-9E0D-7154CADE0AB7}" type="slidenum">
              <a:rPr lang="en-US" altLang="en-US" smtClean="0"/>
              <a:pPr eaLnBrk="1" hangingPunct="1">
                <a:spcAft>
                  <a:spcPct val="0"/>
                </a:spcAft>
              </a:pPr>
              <a:t>6</a:t>
            </a:fld>
            <a:endParaRPr lang="en-US" altLang="en-US" dirty="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912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A8259390-C97E-4306-9D32-E1574CF2C7AF}" type="slidenum">
              <a:rPr lang="en-US" altLang="en-US" smtClean="0"/>
              <a:pPr eaLnBrk="1" hangingPunct="1">
                <a:spcAft>
                  <a:spcPct val="0"/>
                </a:spcAft>
              </a:pPr>
              <a:t>7</a:t>
            </a:fld>
            <a:endParaRPr lang="en-US" altLang="en-US" dirty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173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A8259390-C97E-4306-9D32-E1574CF2C7AF}" type="slidenum">
              <a:rPr lang="en-US" altLang="en-US" smtClean="0"/>
              <a:pPr eaLnBrk="1" hangingPunct="1">
                <a:spcAft>
                  <a:spcPct val="0"/>
                </a:spcAft>
              </a:pPr>
              <a:t>8</a:t>
            </a:fld>
            <a:endParaRPr lang="en-US" altLang="en-US" dirty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7249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44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dirty="0"/>
              <a:t>July 2009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spcAft>
                <a:spcPct val="30000"/>
              </a:spcAf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spcAft>
                <a:spcPct val="30000"/>
              </a:spcAft>
              <a:buFont typeface="Wingdings" pitchFamily="2" charset="2"/>
              <a:buChar char="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30000"/>
              </a:spcAft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</a:pPr>
            <a:fld id="{A8259390-C97E-4306-9D32-E1574CF2C7AF}" type="slidenum">
              <a:rPr lang="en-US" altLang="en-US" smtClean="0"/>
              <a:pPr eaLnBrk="1" hangingPunct="1">
                <a:spcAft>
                  <a:spcPct val="0"/>
                </a:spcAft>
              </a:pPr>
              <a:t>9</a:t>
            </a:fld>
            <a:endParaRPr lang="en-US" altLang="en-US" dirty="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259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1689" b="1412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>
            <a:lvl1pPr>
              <a:defRPr sz="3800" b="1" baseline="0"/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8" name="Rectangle 76"/>
          <p:cNvSpPr>
            <a:spLocks noChangeArrowheads="1"/>
          </p:cNvSpPr>
          <p:nvPr/>
        </p:nvSpPr>
        <p:spPr bwMode="auto">
          <a:xfrm>
            <a:off x="-9525" y="0"/>
            <a:ext cx="9144000" cy="1143000"/>
          </a:xfrm>
          <a:prstGeom prst="rect">
            <a:avLst/>
          </a:prstGeom>
          <a:gradFill flip="none" rotWithShape="1">
            <a:gsLst>
              <a:gs pos="61000">
                <a:srgbClr val="85C2FF"/>
              </a:gs>
              <a:gs pos="50000">
                <a:srgbClr val="568AC5"/>
              </a:gs>
              <a:gs pos="30000">
                <a:srgbClr val="163E75"/>
              </a:gs>
              <a:gs pos="67000">
                <a:srgbClr val="C4D6EB"/>
              </a:gs>
              <a:gs pos="82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US" dirty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r="1279"/>
          <a:stretch>
            <a:fillRect/>
          </a:stretch>
        </p:blipFill>
        <p:spPr bwMode="auto">
          <a:xfrm>
            <a:off x="8027988" y="24714"/>
            <a:ext cx="10239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28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1689" b="1412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12" name="Rectangle 76"/>
          <p:cNvSpPr>
            <a:spLocks noChangeArrowheads="1"/>
          </p:cNvSpPr>
          <p:nvPr userDrawn="1"/>
        </p:nvSpPr>
        <p:spPr bwMode="auto">
          <a:xfrm>
            <a:off x="-9525" y="0"/>
            <a:ext cx="9144000" cy="1143000"/>
          </a:xfrm>
          <a:prstGeom prst="rect">
            <a:avLst/>
          </a:prstGeom>
          <a:gradFill flip="none" rotWithShape="1">
            <a:gsLst>
              <a:gs pos="61000">
                <a:srgbClr val="85C2FF"/>
              </a:gs>
              <a:gs pos="50000">
                <a:srgbClr val="568AC5"/>
              </a:gs>
              <a:gs pos="30000">
                <a:srgbClr val="163E75"/>
              </a:gs>
              <a:gs pos="67000">
                <a:srgbClr val="C4D6EB"/>
              </a:gs>
              <a:gs pos="82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US" dirty="0"/>
          </a:p>
        </p:txBody>
      </p:sp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r="1279"/>
          <a:stretch>
            <a:fillRect/>
          </a:stretch>
        </p:blipFill>
        <p:spPr bwMode="auto">
          <a:xfrm>
            <a:off x="8027988" y="24714"/>
            <a:ext cx="10239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28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0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0C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1689" b="1412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67000"/>
            <a:ext cx="7772400" cy="1470025"/>
          </a:xfrm>
        </p:spPr>
        <p:txBody>
          <a:bodyPr>
            <a:noAutofit/>
          </a:bodyPr>
          <a:lstStyle>
            <a:lvl1pPr>
              <a:defRPr sz="3600" b="1" baseline="0"/>
            </a:lvl1pPr>
          </a:lstStyle>
          <a:p>
            <a:r>
              <a:rPr lang="en-US" dirty="0"/>
              <a:t>Place Title Here</a:t>
            </a:r>
          </a:p>
        </p:txBody>
      </p:sp>
      <p:sp>
        <p:nvSpPr>
          <p:cNvPr id="8" name="Rectangle 76"/>
          <p:cNvSpPr>
            <a:spLocks noChangeArrowheads="1"/>
          </p:cNvSpPr>
          <p:nvPr userDrawn="1"/>
        </p:nvSpPr>
        <p:spPr bwMode="auto">
          <a:xfrm>
            <a:off x="-9525" y="0"/>
            <a:ext cx="9144000" cy="1143000"/>
          </a:xfrm>
          <a:prstGeom prst="rect">
            <a:avLst/>
          </a:prstGeom>
          <a:gradFill flip="none" rotWithShape="1">
            <a:gsLst>
              <a:gs pos="61000">
                <a:srgbClr val="85C2FF"/>
              </a:gs>
              <a:gs pos="50000">
                <a:srgbClr val="568AC5"/>
              </a:gs>
              <a:gs pos="30000">
                <a:srgbClr val="163E75"/>
              </a:gs>
              <a:gs pos="67000">
                <a:srgbClr val="C4D6EB"/>
              </a:gs>
              <a:gs pos="82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US" dirty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r="1279"/>
          <a:stretch>
            <a:fillRect/>
          </a:stretch>
        </p:blipFill>
        <p:spPr bwMode="auto">
          <a:xfrm>
            <a:off x="8027988" y="24714"/>
            <a:ext cx="102393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28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55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447800"/>
            <a:ext cx="8382000" cy="41148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00" baseline="0"/>
            </a:lvl1pPr>
            <a:lvl2pPr>
              <a:spcBef>
                <a:spcPts val="0"/>
              </a:spcBef>
              <a:defRPr sz="28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838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89049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710" y="1568741"/>
            <a:ext cx="7160674" cy="3481431"/>
          </a:xfrm>
        </p:spPr>
        <p:txBody>
          <a:bodyPr/>
          <a:lstStyle>
            <a:lvl1pPr marL="282575" indent="-282575">
              <a:buClr>
                <a:srgbClr val="002060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628650" indent="-231775">
              <a:buClr>
                <a:srgbClr val="002060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971550" indent="-228600">
              <a:buClr>
                <a:srgbClr val="002060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314450" indent="-228600">
              <a:buClr>
                <a:srgbClr val="00206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657350" indent="-228600">
              <a:buClr>
                <a:srgbClr val="002060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2570" y="461394"/>
            <a:ext cx="7474593" cy="71306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726280"/>
      </p:ext>
    </p:extLst>
  </p:cSld>
  <p:clrMapOvr>
    <a:masterClrMapping/>
  </p:clrMapOvr>
  <p:transition advTm="0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" y="350838"/>
            <a:ext cx="8939212" cy="731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9850" y="2047875"/>
            <a:ext cx="3071813" cy="150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64063" y="2047875"/>
            <a:ext cx="3071812" cy="150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339850" y="3700463"/>
            <a:ext cx="6296025" cy="1500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825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6"/>
          <p:cNvSpPr>
            <a:spLocks noChangeArrowheads="1"/>
          </p:cNvSpPr>
          <p:nvPr/>
        </p:nvSpPr>
        <p:spPr bwMode="auto">
          <a:xfrm rot="16200000">
            <a:off x="-3058479" y="3068002"/>
            <a:ext cx="6848476" cy="731520"/>
          </a:xfrm>
          <a:prstGeom prst="rect">
            <a:avLst/>
          </a:prstGeom>
          <a:gradFill flip="none" rotWithShape="1">
            <a:gsLst>
              <a:gs pos="20000">
                <a:schemeClr val="bg2">
                  <a:lumMod val="25000"/>
                </a:schemeClr>
              </a:gs>
              <a:gs pos="61000">
                <a:srgbClr val="85C2FF"/>
              </a:gs>
              <a:gs pos="50000">
                <a:srgbClr val="568AC5"/>
              </a:gs>
              <a:gs pos="30000">
                <a:srgbClr val="163E75"/>
              </a:gs>
              <a:gs pos="4583">
                <a:schemeClr val="bg2">
                  <a:lumMod val="25000"/>
                </a:schemeClr>
              </a:gs>
              <a:gs pos="67000">
                <a:srgbClr val="C4D6EB"/>
              </a:gs>
              <a:gs pos="82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798" y="243774"/>
            <a:ext cx="8763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" y="45615"/>
            <a:ext cx="64008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/>
          <p:cNvPicPr preferRelativeResize="0"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" y="762665"/>
            <a:ext cx="640080" cy="63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8382000" cy="35052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8298" y="6477000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4C1D62D-F929-451C-A9A6-CC5662CB79AB}" type="slidenum">
              <a:rPr lang="en-US" sz="1000" smtClean="0">
                <a:solidFill>
                  <a:srgbClr val="072C62"/>
                </a:solidFill>
              </a:rPr>
              <a:t>‹#›</a:t>
            </a:fld>
            <a:endParaRPr lang="en-US" sz="1200" dirty="0">
              <a:solidFill>
                <a:srgbClr val="072C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5" r:id="rId3"/>
    <p:sldLayoutId id="2147483657" r:id="rId4"/>
    <p:sldLayoutId id="2147483664" r:id="rId5"/>
    <p:sldLayoutId id="2147483666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1313" indent="-341313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2625" indent="-34131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23938" indent="-344488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7113" indent="-173038" algn="l" defTabSz="914400" rtl="0" eaLnBrk="1" latinLnBrk="0" hangingPunct="1">
        <a:spcBef>
          <a:spcPct val="20000"/>
        </a:spcBef>
        <a:buFont typeface="Times New Roman" panose="02020603050405020304" pitchFamily="18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198563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Beneficiary</a:t>
            </a:r>
            <a:r>
              <a:rPr lang="en-US" sz="3600" dirty="0">
                <a:solidFill>
                  <a:srgbClr val="072C62"/>
                </a:solidFill>
              </a:rPr>
              <a:t> Web Enrollment</a:t>
            </a:r>
            <a:br>
              <a:rPr lang="en-US" sz="3600" dirty="0">
                <a:solidFill>
                  <a:srgbClr val="072C62"/>
                </a:solidFill>
              </a:rPr>
            </a:br>
            <a:r>
              <a:rPr lang="en-US" sz="3200" dirty="0">
                <a:solidFill>
                  <a:srgbClr val="072C62"/>
                </a:solidFill>
              </a:rPr>
              <a:t>(</a:t>
            </a:r>
            <a:r>
              <a:rPr lang="en-US" sz="3200" dirty="0"/>
              <a:t>BWE) </a:t>
            </a:r>
            <a:r>
              <a:rPr lang="en-US" sz="3600" dirty="0"/>
              <a:t>Portlet - Screenshots</a:t>
            </a:r>
            <a:endParaRPr lang="en-US" sz="3600" dirty="0">
              <a:solidFill>
                <a:srgbClr val="072C62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80597" y="6477000"/>
            <a:ext cx="12672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 dirty="0">
                <a:latin typeface="Calibri"/>
                <a:ea typeface="ＭＳ Ｐゴシック"/>
                <a:cs typeface="Calibri"/>
              </a:rPr>
              <a:t>July 2025</a:t>
            </a:r>
          </a:p>
        </p:txBody>
      </p:sp>
    </p:spTree>
    <p:extLst>
      <p:ext uri="{BB962C8B-B14F-4D97-AF65-F5344CB8AC3E}">
        <p14:creationId xmlns:p14="http://schemas.microsoft.com/office/powerpoint/2010/main" val="51521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C229D7F9-D4F9-EA69-55F7-72BC4A72B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8001000" cy="473563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/>
              <a:t>Enrollments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/>
              <a:t>(cont.)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055256" y="1040176"/>
            <a:ext cx="751650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Select a PCM, and then select the </a:t>
            </a:r>
            <a:r>
              <a:rPr lang="en-US" altLang="en-US" sz="2200" b="1" dirty="0"/>
              <a:t>Continue</a:t>
            </a:r>
            <a:r>
              <a:rPr lang="en-US" altLang="en-US" sz="2200" dirty="0"/>
              <a:t> button.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5699988"/>
            <a:ext cx="609600" cy="3198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243A26D4-8EDB-E516-93CC-3893E3096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8215953" cy="340575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33"/>
            <a:ext cx="9144000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dirty="0"/>
              <a:t>Enrollments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2000" y="1447800"/>
            <a:ext cx="7577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Confirm PCM selection, and then select the </a:t>
            </a:r>
            <a:r>
              <a:rPr lang="en-US" altLang="en-US" sz="2200" b="1" dirty="0"/>
              <a:t>Continue</a:t>
            </a:r>
            <a:r>
              <a:rPr lang="en-US" altLang="en-US" sz="2200" dirty="0"/>
              <a:t> button.</a:t>
            </a:r>
            <a:endParaRPr lang="en-US" altLang="en-US" sz="2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905000" y="4953000"/>
            <a:ext cx="609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2991C-85BA-CCFD-0914-ADE2A3DDB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5549C37-C771-A139-51E8-BECAD258A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33"/>
            <a:ext cx="9144000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dirty="0"/>
              <a:t>Enrollments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5800044-1E6D-CA01-FCD4-7FFFE9411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31" y="1096372"/>
            <a:ext cx="75771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  <a:buClrTx/>
            </a:pPr>
            <a:r>
              <a:rPr lang="en-US" altLang="en-US" sz="2200" dirty="0"/>
              <a:t>The Premiums page is only displayed for plans requiring payment (top of the Premiums’ page)</a:t>
            </a:r>
          </a:p>
          <a:p>
            <a:pPr algn="l" eaLnBrk="1" hangingPunct="1">
              <a:spcAft>
                <a:spcPct val="0"/>
              </a:spcAft>
              <a:buClrTx/>
            </a:pPr>
            <a:r>
              <a:rPr lang="en-US" altLang="en-US" sz="2200" dirty="0"/>
              <a:t>Select payment options and enter payment information</a:t>
            </a:r>
          </a:p>
        </p:txBody>
      </p:sp>
      <p:pic>
        <p:nvPicPr>
          <p:cNvPr id="3" name="Picture 2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A2EC62DF-0523-CF5D-34BB-E79B99059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3" y="2516716"/>
            <a:ext cx="8245672" cy="366474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9973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6D9BA-33C1-C803-1D6B-9B9985F26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56766CFC-B64D-53EA-6430-4060E01C5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31" y="2513628"/>
            <a:ext cx="8208169" cy="336745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FE9CB6CD-9B9B-2117-65FE-0E1B8AAA3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33"/>
            <a:ext cx="9144000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dirty="0"/>
              <a:t>Enrollments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694F086-486F-8C1D-2360-053823EDA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431" y="1096372"/>
            <a:ext cx="75771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  <a:buClrTx/>
            </a:pPr>
            <a:r>
              <a:rPr lang="en-US" altLang="en-US" sz="2200" dirty="0"/>
              <a:t>Premiums page (cont.)</a:t>
            </a:r>
          </a:p>
          <a:p>
            <a:pPr algn="l" eaLnBrk="1" hangingPunct="1">
              <a:spcAft>
                <a:spcPct val="0"/>
              </a:spcAft>
              <a:buClrTx/>
            </a:pPr>
            <a:r>
              <a:rPr lang="en-US" altLang="en-US" sz="2200" dirty="0"/>
              <a:t>After enter payment information has been entered, select </a:t>
            </a:r>
            <a:r>
              <a:rPr lang="en-US" altLang="en-US" sz="2200" b="1" dirty="0"/>
              <a:t>Continue</a:t>
            </a:r>
            <a:r>
              <a:rPr lang="en-US" altLang="en-US" sz="2200" dirty="0"/>
              <a:t> button.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05DF7C-23BE-CCA5-400E-43CC51260F91}"/>
              </a:ext>
            </a:extLst>
          </p:cNvPr>
          <p:cNvSpPr/>
          <p:nvPr/>
        </p:nvSpPr>
        <p:spPr>
          <a:xfrm>
            <a:off x="1295400" y="5181600"/>
            <a:ext cx="6858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50645-8A6E-B67A-F01F-15C0E40F1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AI-generated content may be incorrect.">
            <a:extLst>
              <a:ext uri="{FF2B5EF4-FFF2-40B4-BE49-F238E27FC236}">
                <a16:creationId xmlns:a16="http://schemas.microsoft.com/office/drawing/2014/main" id="{6F174F9E-4325-1EC2-DD36-8FA46AC34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04368"/>
            <a:ext cx="8061973" cy="355726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9D71436F-3B13-F48E-3ED7-C19D08B5F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33"/>
            <a:ext cx="9144000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dirty="0"/>
              <a:t>Enrollments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558A44F-1796-7545-8184-51AD709D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142930"/>
            <a:ext cx="775096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Review provided Premium payment information, and then select </a:t>
            </a:r>
            <a:r>
              <a:rPr lang="en-US" altLang="en-US" sz="2200" b="1" dirty="0"/>
              <a:t>Continue</a:t>
            </a:r>
            <a:r>
              <a:rPr lang="en-US" altLang="en-US" sz="2200" dirty="0"/>
              <a:t> button.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A39756-15B9-7E21-0497-8F7F1FA88BDF}"/>
              </a:ext>
            </a:extLst>
          </p:cNvPr>
          <p:cNvSpPr/>
          <p:nvPr/>
        </p:nvSpPr>
        <p:spPr>
          <a:xfrm>
            <a:off x="1981200" y="5105400"/>
            <a:ext cx="609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33292EA8-DB0F-2B32-0A19-B81CF2537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8" y="2743200"/>
            <a:ext cx="8153974" cy="31242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33"/>
            <a:ext cx="9144000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dirty="0"/>
              <a:t>Enrollments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90600" y="1295400"/>
            <a:ext cx="75771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  <a:buClrTx/>
            </a:pPr>
            <a:r>
              <a:rPr lang="en-US" altLang="en-US" sz="2200" dirty="0"/>
              <a:t>Review enrollment</a:t>
            </a:r>
          </a:p>
          <a:p>
            <a:pPr algn="l" eaLnBrk="1" hangingPunct="1">
              <a:spcAft>
                <a:spcPct val="0"/>
              </a:spcAft>
              <a:buClrTx/>
            </a:pPr>
            <a:r>
              <a:rPr lang="en-US" altLang="en-US" sz="2200" dirty="0"/>
              <a:t>Optionally, select the </a:t>
            </a:r>
            <a:r>
              <a:rPr lang="en-US" altLang="en-US" sz="2200" b="1" dirty="0"/>
              <a:t>Enrollment Form PDF</a:t>
            </a:r>
            <a:r>
              <a:rPr lang="en-US" altLang="en-US" sz="2200" dirty="0"/>
              <a:t> button to generate a pre-populated and printable enrollment form</a:t>
            </a:r>
            <a:endParaRPr lang="en-US" altLang="en-US" sz="2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56488" y="5486400"/>
            <a:ext cx="1277112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1AAD6-E34E-33ED-B0E5-EB2F38123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887EB41F-49D8-A6E9-939C-11FB2D76A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33"/>
            <a:ext cx="9144000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dirty="0"/>
              <a:t>Enrollments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AD187C-2524-0AC8-3051-66087860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90600"/>
            <a:ext cx="75771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Open the saved Enrollment PDF form – top of page 1.</a:t>
            </a:r>
          </a:p>
          <a:p>
            <a:pPr marL="0" indent="0" algn="l" eaLnBrk="1" hangingPunct="1">
              <a:spcAft>
                <a:spcPct val="0"/>
              </a:spcAft>
              <a:buClrTx/>
              <a:buNone/>
            </a:pPr>
            <a:endParaRPr lang="en-US" altLang="en-US" sz="2200" b="1" dirty="0"/>
          </a:p>
        </p:txBody>
      </p:sp>
      <p:pic>
        <p:nvPicPr>
          <p:cNvPr id="3" name="Picture 2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FAF84490-32D5-B3B6-474D-9DE93144E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33" y="1524000"/>
            <a:ext cx="5531134" cy="480720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76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6CC86-CD17-D2B1-A6CD-E3DCA0E3D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0DFCAB49-E0B6-9BAF-9FF1-0E2BACB7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33"/>
            <a:ext cx="9144000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dirty="0"/>
              <a:t>Enrollments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C0B6F2-6454-BAEC-0401-2E8F4A99D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14306"/>
            <a:ext cx="75771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Open the saved Enrollment PDF form – bottom of page 1.</a:t>
            </a:r>
          </a:p>
          <a:p>
            <a:pPr marL="0" indent="0" algn="l" eaLnBrk="1" hangingPunct="1">
              <a:spcAft>
                <a:spcPct val="0"/>
              </a:spcAft>
              <a:buClrTx/>
              <a:buNone/>
            </a:pPr>
            <a:endParaRPr lang="en-US" altLang="en-US" sz="2200" b="1" dirty="0"/>
          </a:p>
        </p:txBody>
      </p:sp>
      <p:pic>
        <p:nvPicPr>
          <p:cNvPr id="4" name="Picture 3" descr="Text, table&#10;&#10;AI-generated content may be incorrect.">
            <a:extLst>
              <a:ext uri="{FF2B5EF4-FFF2-40B4-BE49-F238E27FC236}">
                <a16:creationId xmlns:a16="http://schemas.microsoft.com/office/drawing/2014/main" id="{2915BE76-D50E-E54E-31B4-5C15CA8D3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07" y="2743200"/>
            <a:ext cx="5550185" cy="280049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025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ADA08-B295-325A-D262-1BAEF57C3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6FEAB8CF-51A7-AEBC-4F35-09368E4DB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7744"/>
            <a:ext cx="8153974" cy="314485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6FEEBE5A-0711-2DD4-F723-13324CBEF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33"/>
            <a:ext cx="9144000" cy="54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sz="3600" dirty="0"/>
              <a:t>Enrollments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B7E7022-F9A5-0196-D302-85C5876F8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295400"/>
            <a:ext cx="7577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After reviewing the enrollment, select the </a:t>
            </a:r>
            <a:r>
              <a:rPr lang="en-US" altLang="en-US" sz="2200" b="1" dirty="0"/>
              <a:t>Submit</a:t>
            </a:r>
            <a:r>
              <a:rPr lang="en-US" altLang="en-US" sz="2200" dirty="0"/>
              <a:t> button.</a:t>
            </a:r>
            <a:endParaRPr lang="en-US" altLang="en-US" sz="2200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36A5C9F-963D-3D92-7A4C-1EEBD24CAD15}"/>
              </a:ext>
            </a:extLst>
          </p:cNvPr>
          <p:cNvSpPr/>
          <p:nvPr/>
        </p:nvSpPr>
        <p:spPr>
          <a:xfrm>
            <a:off x="1371600" y="4876800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4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DFEE11-304B-D25D-02EC-FF68396AD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14600"/>
            <a:ext cx="8249795" cy="212855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5610"/>
            <a:ext cx="9144000" cy="52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Enrollments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762000" y="1398078"/>
            <a:ext cx="75771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Review Enrollment Confirmation, and then select </a:t>
            </a:r>
            <a:r>
              <a:rPr lang="en-US" altLang="en-US" sz="2200" b="1" dirty="0"/>
              <a:t>BWE Home</a:t>
            </a:r>
            <a:r>
              <a:rPr lang="en-US" altLang="en-US" sz="2200" dirty="0"/>
              <a:t> button.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ED15786-8704-F8A0-1051-86E2F976EBD2}"/>
              </a:ext>
            </a:extLst>
          </p:cNvPr>
          <p:cNvSpPr/>
          <p:nvPr/>
        </p:nvSpPr>
        <p:spPr>
          <a:xfrm>
            <a:off x="762000" y="4267200"/>
            <a:ext cx="838200" cy="3759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4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01E32078-5552-096E-A818-E91F06C61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7" y="2296363"/>
            <a:ext cx="8249773" cy="331793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3999" cy="52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71500" indent="-571500" eaLnBrk="1" hangingPunct="1"/>
            <a:r>
              <a:rPr lang="en-US" altLang="en-US" dirty="0"/>
              <a:t>Enrollments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723899" y="1243701"/>
            <a:ext cx="7696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200" dirty="0"/>
              <a:t>To begin enrollment, select the </a:t>
            </a:r>
            <a:r>
              <a:rPr lang="en-US" altLang="en-US" sz="2200" b="1" dirty="0"/>
              <a:t>Start Medical Enrollment</a:t>
            </a:r>
            <a:r>
              <a:rPr lang="en-US" altLang="en-US" sz="2200" dirty="0"/>
              <a:t> button.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4572000"/>
            <a:ext cx="19050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A36BE095-28B1-1175-4EDB-CA3136695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8" y="2318358"/>
            <a:ext cx="8071265" cy="3238666"/>
          </a:xfrm>
          <a:prstGeom prst="rect">
            <a:avLst/>
          </a:prstGeom>
          <a:ln w="12700">
            <a:noFill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71500" indent="-571500" eaLnBrk="1" hangingPunct="1"/>
            <a:r>
              <a:rPr lang="en-US" altLang="en-US" dirty="0"/>
              <a:t>Update Address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76173" cy="593960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200" dirty="0"/>
              <a:t>Select the </a:t>
            </a:r>
            <a:r>
              <a:rPr lang="en-US" altLang="en-US" sz="2200" b="1" dirty="0"/>
              <a:t>Contact Info</a:t>
            </a:r>
            <a:r>
              <a:rPr lang="en-US" altLang="en-US" sz="2200" dirty="0"/>
              <a:t> tab, and then select the </a:t>
            </a:r>
            <a:r>
              <a:rPr lang="en-US" altLang="en-US" sz="2200" b="1" dirty="0"/>
              <a:t>Update Contact Info </a:t>
            </a:r>
            <a:r>
              <a:rPr lang="en-US" altLang="en-US" sz="2200" dirty="0"/>
              <a:t>button to update address information.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800" dirty="0"/>
          </a:p>
        </p:txBody>
      </p:sp>
      <p:sp>
        <p:nvSpPr>
          <p:cNvPr id="7" name="Rounded Rectangle 6"/>
          <p:cNvSpPr/>
          <p:nvPr/>
        </p:nvSpPr>
        <p:spPr>
          <a:xfrm>
            <a:off x="3149600" y="4953000"/>
            <a:ext cx="1155700" cy="387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6400" y="2590800"/>
            <a:ext cx="1066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1958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71500" indent="-571500" eaLnBrk="1" hangingPunct="1"/>
            <a:r>
              <a:rPr lang="en-US" altLang="en-US" dirty="0"/>
              <a:t>Update Address </a:t>
            </a:r>
            <a:r>
              <a:rPr lang="en-US" altLang="en-US" sz="20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73072"/>
            <a:ext cx="80468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lvl="0" indent="-227013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or update contact information</a:t>
            </a:r>
          </a:p>
          <a:p>
            <a:pPr marL="227013" lvl="0" indent="-227013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or change other family members’ email address and preference</a:t>
            </a:r>
          </a:p>
          <a:p>
            <a:pPr marL="227013" lvl="0" indent="-227013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beneficiaries to whom the new address information applies, and then select </a:t>
            </a:r>
            <a:r>
              <a:rPr lang="en-US" altLang="en-US" sz="18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</a:t>
            </a:r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BF39EB-D2DE-99E9-DA72-9D182EAA0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1051"/>
            <a:ext cx="5638800" cy="2642238"/>
          </a:xfrm>
          <a:prstGeom prst="rect">
            <a:avLst/>
          </a:prstGeom>
          <a:ln w="19050">
            <a:solidFill>
              <a:srgbClr val="4B7FBD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054FCA-B565-ACE3-1E47-3938F0796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36" y="4655540"/>
            <a:ext cx="5151630" cy="1798693"/>
          </a:xfrm>
          <a:prstGeom prst="rect">
            <a:avLst/>
          </a:prstGeom>
          <a:ln w="19050">
            <a:solidFill>
              <a:srgbClr val="4B7FBD"/>
            </a:solidFill>
          </a:ln>
        </p:spPr>
      </p:pic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B8F089ED-559D-2514-B84B-9511B6E3969E}"/>
              </a:ext>
            </a:extLst>
          </p:cNvPr>
          <p:cNvSpPr/>
          <p:nvPr/>
        </p:nvSpPr>
        <p:spPr>
          <a:xfrm>
            <a:off x="4094480" y="6238241"/>
            <a:ext cx="381000" cy="18287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5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0B1CFB71-AC81-A353-35F5-3CE858505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514600"/>
            <a:ext cx="8305800" cy="357309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71500" indent="-571500" eaLnBrk="1" hangingPunct="1"/>
            <a:r>
              <a:rPr lang="en-US" altLang="en-US" dirty="0"/>
              <a:t>Transfer</a:t>
            </a:r>
          </a:p>
        </p:txBody>
      </p:sp>
      <p:sp>
        <p:nvSpPr>
          <p:cNvPr id="4" name="Rectangle 3"/>
          <p:cNvSpPr/>
          <p:nvPr/>
        </p:nvSpPr>
        <p:spPr>
          <a:xfrm>
            <a:off x="929599" y="1264999"/>
            <a:ext cx="804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6176963" algn="l"/>
              </a:tabLst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Updating address information may prompt a plan change, transfer, or both</a:t>
            </a:r>
          </a:p>
          <a:p>
            <a:pPr marL="342900" lvl="0" indent="-34290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6176963" algn="l"/>
              </a:tabLst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Transfer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 to continue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95400" y="5698545"/>
            <a:ext cx="838200" cy="3212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C8CBDCE-720B-F625-763E-598EE3C3E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258197"/>
            <a:ext cx="8046800" cy="372197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Transfer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259165"/>
            <a:ext cx="804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check boxes for Enrollment Procedure Compliance, and then select the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91092" y="5448693"/>
            <a:ext cx="829559" cy="3864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AI-generated content may be incorrect.">
            <a:extLst>
              <a:ext uri="{FF2B5EF4-FFF2-40B4-BE49-F238E27FC236}">
                <a16:creationId xmlns:a16="http://schemas.microsoft.com/office/drawing/2014/main" id="{351B1958-BE0E-FA95-BD33-F3FF6BF93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79902"/>
            <a:ext cx="8333521" cy="322300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Transfer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371600"/>
            <a:ext cx="8046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 plan, and then select the </a:t>
            </a:r>
            <a:r>
              <a:rPr lang="en-US" altLang="en-US" sz="24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4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4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5105400"/>
            <a:ext cx="762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08E6CC11-1A1A-1213-8CC8-FFCDE1641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752600"/>
            <a:ext cx="8305800" cy="440592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Transfer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219200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 Provider Type, then and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28800" y="5791200"/>
            <a:ext cx="685800" cy="3673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87D69DD3-57C7-E54B-2C3E-4CB556F82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8293987" cy="431535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Transfer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106467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 Provider location/Place of Care, then and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90800" y="5410200"/>
            <a:ext cx="685800" cy="3413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9E05873E-863E-5173-64E3-211575B6F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42988"/>
            <a:ext cx="8123000" cy="456501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Transfer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065014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 PCM,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5715000"/>
            <a:ext cx="609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589AE8F-8C4C-9895-D14C-EE6C761B3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7" y="2057400"/>
            <a:ext cx="8283424" cy="3170584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Transfer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843946" y="1106467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the Selected Provider,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4572000"/>
            <a:ext cx="609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E19910BB-C2FF-080B-76D9-CE15BA5E2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2865"/>
            <a:ext cx="8249899" cy="300557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Transfer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261" y="1371600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 to complete the enrollment process.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95401" y="4648200"/>
            <a:ext cx="609599" cy="3047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71500" indent="-571500" eaLnBrk="1" hangingPunct="1"/>
            <a:r>
              <a:rPr lang="en-US" altLang="en-US" dirty="0"/>
              <a:t>Enrollments </a:t>
            </a:r>
            <a:r>
              <a:rPr lang="en-US" altLang="en-US" sz="2000" dirty="0"/>
              <a:t>(cont.)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28964" y="1068050"/>
            <a:ext cx="791053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Aft>
                <a:spcPct val="0"/>
              </a:spcAft>
              <a:buClrTx/>
            </a:pPr>
            <a:r>
              <a:rPr lang="en-US" altLang="en-US" sz="2200" dirty="0"/>
              <a:t>Select the family member(s) to enroll, and then select the </a:t>
            </a:r>
            <a:r>
              <a:rPr lang="en-US" altLang="en-US" sz="2200" b="1" dirty="0"/>
              <a:t>Continue</a:t>
            </a:r>
            <a:r>
              <a:rPr lang="en-US" altLang="en-US" sz="2200" dirty="0"/>
              <a:t> button</a:t>
            </a:r>
          </a:p>
          <a:p>
            <a:pPr marL="573088" lvl="1" indent="-231775" algn="l" eaLnBrk="1" hangingPunct="1">
              <a:spcAft>
                <a:spcPct val="0"/>
              </a:spcAft>
              <a:buClrTx/>
            </a:pPr>
            <a:r>
              <a:rPr lang="en-US" altLang="en-US" sz="2000" dirty="0"/>
              <a:t>For TYA enrollments, family members must be enrolled one at a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8067040" cy="3869365"/>
          </a:xfrm>
          <a:prstGeom prst="rect">
            <a:avLst/>
          </a:prstGeom>
          <a:ln w="12700">
            <a:solidFill>
              <a:srgbClr val="5285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447800" y="6019800"/>
            <a:ext cx="533400" cy="2879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A0C00-84E9-7986-BF4C-D8B8BC0E8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E37E0-A7CD-5282-EA13-A451D321E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14600"/>
            <a:ext cx="8249795" cy="212855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05EF0A38-AB30-562E-4215-61E8E3B5F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5610"/>
            <a:ext cx="9144000" cy="52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Transfer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ADC3F9F7-EBA3-88BA-EB1B-A3AD97C6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98078"/>
            <a:ext cx="75771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Review Enrollment Confirmation, and then select </a:t>
            </a:r>
            <a:r>
              <a:rPr lang="en-US" altLang="en-US" sz="2200" b="1" dirty="0"/>
              <a:t>BWE Home</a:t>
            </a:r>
            <a:r>
              <a:rPr lang="en-US" altLang="en-US" sz="2200" dirty="0"/>
              <a:t> button.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BDFBE0B-6060-9066-AE07-D4F01AB8B736}"/>
              </a:ext>
            </a:extLst>
          </p:cNvPr>
          <p:cNvSpPr/>
          <p:nvPr/>
        </p:nvSpPr>
        <p:spPr>
          <a:xfrm>
            <a:off x="762000" y="4267200"/>
            <a:ext cx="838200" cy="3759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0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EB8268F2-7018-44C4-6958-150DD3B0E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36931"/>
            <a:ext cx="7924800" cy="447886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71500" indent="-571500" eaLnBrk="1" hangingPunct="1"/>
            <a:r>
              <a:rPr lang="en-US" altLang="en-US" dirty="0"/>
              <a:t>PCM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910133"/>
            <a:ext cx="804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Navigate to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Enrollments 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PCM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1943020"/>
            <a:ext cx="1143000" cy="1905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4400" y="5047332"/>
            <a:ext cx="990600" cy="4390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E367181-4C7C-F3B6-8782-87D8EBE5D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02664"/>
            <a:ext cx="8128000" cy="375953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PCM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143000"/>
            <a:ext cx="8301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check boxes for Enrollment Procedure Compliance, and then select the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43959" y="5316718"/>
            <a:ext cx="876694" cy="4242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148C1202-F133-6130-A22B-1001BDC9D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84371"/>
            <a:ext cx="8305800" cy="295650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PCM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Reason for Change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1" y="4958007"/>
            <a:ext cx="642226" cy="3828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35418" y="4571999"/>
            <a:ext cx="1169581" cy="3048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5598678C-3A2F-B30E-CFC9-E166CF50F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599"/>
            <a:ext cx="8224256" cy="298346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PCM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371600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 Provider Type,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0" y="4720856"/>
            <a:ext cx="609600" cy="3589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4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780A08CF-2C06-6D06-1005-E7507CFF0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1" y="2031637"/>
            <a:ext cx="8255519" cy="415168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PCM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804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 Provider Location/Place of Care and optional Search Filters,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8400" y="5486400"/>
            <a:ext cx="609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4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3990EE10-9010-E181-ABD8-54456F71B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3951"/>
            <a:ext cx="8153400" cy="458220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PCM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102143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 PCM,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5718643"/>
            <a:ext cx="609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AB9D98B4-0D96-2BA8-2C81-F3B60C13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943443"/>
            <a:ext cx="8305800" cy="366523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PCM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the selected PCM,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4953000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7EB5F938-BB4B-9481-F74B-4E63EF03F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5665"/>
            <a:ext cx="8144109" cy="388933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PCM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143000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PCM Change Confirmation, and then select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BWE Home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645E0490-E187-3803-31A5-10407BFBE1EF}"/>
              </a:ext>
            </a:extLst>
          </p:cNvPr>
          <p:cNvSpPr/>
          <p:nvPr/>
        </p:nvSpPr>
        <p:spPr>
          <a:xfrm>
            <a:off x="762000" y="5404884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36DB992D-AF63-68A0-B6C8-2D5B197B0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752600"/>
            <a:ext cx="8199201" cy="35052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71500" indent="-571500" eaLnBrk="1" hangingPunct="1"/>
            <a:r>
              <a:rPr lang="en-US" altLang="en-US" dirty="0"/>
              <a:t>Plan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176195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Plan Change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3352800"/>
            <a:ext cx="1828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E29B991-A027-C6A6-FB5F-88D99FD0D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78783"/>
            <a:ext cx="8153400" cy="255509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422400" y="4679950"/>
            <a:ext cx="596900" cy="298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Enrollments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914400" y="1295400"/>
            <a:ext cx="78065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000" dirty="0"/>
              <a:t>Select the check boxes for Enrollment Procedure Compliance, and then select the </a:t>
            </a:r>
            <a:r>
              <a:rPr lang="en-US" altLang="en-US" sz="2000" b="1" dirty="0"/>
              <a:t>Continue</a:t>
            </a:r>
            <a:r>
              <a:rPr lang="en-US" altLang="en-US" sz="2000" dirty="0"/>
              <a:t> button.</a:t>
            </a:r>
          </a:p>
        </p:txBody>
      </p:sp>
    </p:spTree>
    <p:extLst>
      <p:ext uri="{BB962C8B-B14F-4D97-AF65-F5344CB8AC3E}">
        <p14:creationId xmlns:p14="http://schemas.microsoft.com/office/powerpoint/2010/main" val="30249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DEBBEA89-8FA4-5E23-C2A6-E2D6B86F2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93" y="2100339"/>
            <a:ext cx="8277907" cy="2547861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Plan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89893" y="1295400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enrolling family members and select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71600" y="4277577"/>
            <a:ext cx="574249" cy="2944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5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A732C-A714-C2A1-AA3E-D2EADD2C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8" y="2102664"/>
            <a:ext cx="8249082" cy="3815536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Plan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587" y="1143000"/>
            <a:ext cx="804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check boxes for Enrollment Procedure Compliance, and then select the </a:t>
            </a:r>
            <a:r>
              <a:rPr lang="en-US" alt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38226" y="5363852"/>
            <a:ext cx="857840" cy="4242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1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9127F03A-9A6F-8659-B9AD-FB7241698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9" y="1828800"/>
            <a:ext cx="8265941" cy="375323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Plan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801859" y="1088032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address information,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5257800"/>
            <a:ext cx="533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59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6C0FE0FC-D970-E54D-42FD-9092D73CE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" y="2289976"/>
            <a:ext cx="8329288" cy="2909912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Plan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394" y="1143000"/>
            <a:ext cx="804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Annual Open Season or QLE (if applicable),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4876800"/>
            <a:ext cx="533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plication&#10;&#10;AI-generated content may be incorrect.">
            <a:extLst>
              <a:ext uri="{FF2B5EF4-FFF2-40B4-BE49-F238E27FC236}">
                <a16:creationId xmlns:a16="http://schemas.microsoft.com/office/drawing/2014/main" id="{188D6B16-1C46-B0BD-7ACF-A6C793A0B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8321039" cy="26670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Plan Change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119" y="1165575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 plan,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4648200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20ED057-C318-6BDE-B2E5-A48334D9B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0" y="2562068"/>
            <a:ext cx="8186090" cy="173386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Plan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944800" y="1438976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the selected plan, and then 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  <a:endParaRPr lang="en-US" altLang="en-US" sz="2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3900005"/>
            <a:ext cx="685800" cy="3959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2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136616B1-9A7D-4855-4213-4EEC5DA4D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30580"/>
            <a:ext cx="8238656" cy="274621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3999" cy="52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Plan Change </a:t>
            </a:r>
            <a:r>
              <a:rPr lang="en-US" altLang="en-US" sz="2200" dirty="0"/>
              <a:t>(cont.)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184782"/>
            <a:ext cx="80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90000"/>
              </a:lnSpc>
              <a:spcAft>
                <a:spcPct val="30000"/>
              </a:spcAft>
              <a:buClr>
                <a:srgbClr val="002060"/>
              </a:buClr>
            </a:pP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</a:t>
            </a:r>
            <a:r>
              <a:rPr lang="en-US" altLang="en-US" sz="2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 to complete the Plan Change process.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71600" y="4114801"/>
            <a:ext cx="6858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7E4E5-755D-2BCE-C07F-135E054BB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A1391-D86D-24B4-0C75-58A5DFB9D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14600"/>
            <a:ext cx="8249795" cy="212855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2696665B-39E7-8104-9C8D-9CC5D969A7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5610"/>
            <a:ext cx="9144000" cy="52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Plan Change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67A9DAA-495A-A3A4-7EFC-E679F8DA9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98078"/>
            <a:ext cx="75771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Review Enrollment Confirmation, and then select </a:t>
            </a:r>
            <a:r>
              <a:rPr lang="en-US" altLang="en-US" sz="2200" b="1" dirty="0"/>
              <a:t>BWE Home</a:t>
            </a:r>
            <a:r>
              <a:rPr lang="en-US" altLang="en-US" sz="2200" dirty="0"/>
              <a:t> button.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6E0393F-76D8-7DB2-B9D8-515857239EF2}"/>
              </a:ext>
            </a:extLst>
          </p:cNvPr>
          <p:cNvSpPr/>
          <p:nvPr/>
        </p:nvSpPr>
        <p:spPr>
          <a:xfrm>
            <a:off x="762000" y="4267200"/>
            <a:ext cx="838200" cy="3759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86456140-9502-491C-A3A4-3432F399A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55662"/>
            <a:ext cx="8229600" cy="4563208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4000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/>
              <a:t>Disenrollment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066800"/>
            <a:ext cx="76628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r>
              <a:rPr lang="en-US" altLang="en-US" sz="2200" dirty="0"/>
              <a:t>Select the </a:t>
            </a:r>
            <a:r>
              <a:rPr lang="en-US" altLang="en-US" sz="2200" b="1" dirty="0"/>
              <a:t>Medical Disenroll</a:t>
            </a:r>
            <a:r>
              <a:rPr lang="en-US" altLang="en-US" sz="2200" dirty="0"/>
              <a:t> button to begin disenrollment.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4114801"/>
            <a:ext cx="1752600" cy="3047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2F81AB5F-A859-87A5-B9F3-91F3864A2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43852"/>
            <a:ext cx="8300084" cy="2642548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4000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/>
              <a:t>Disenrollment </a:t>
            </a:r>
            <a:r>
              <a:rPr lang="en-US" altLang="en-US" sz="2000" dirty="0"/>
              <a:t>(cont.)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1295400"/>
            <a:ext cx="762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family member you wish to disenroll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disenrollment reason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the 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95400" y="5105400"/>
            <a:ext cx="6858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3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2D5D8F1-48DB-AB1D-FD9F-B61C47324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49120"/>
            <a:ext cx="8183880" cy="363728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571500" indent="-571500" eaLnBrk="1" hangingPunct="1"/>
            <a:r>
              <a:rPr lang="en-US" altLang="en-US" sz="3600" dirty="0"/>
              <a:t>Enrollments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/>
              <a:t>(cont.)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914400" y="1022472"/>
            <a:ext cx="740312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Verify the address and select the </a:t>
            </a:r>
            <a:r>
              <a:rPr lang="en-US" altLang="en-US" sz="2200" b="1" dirty="0"/>
              <a:t>Continue</a:t>
            </a:r>
            <a:r>
              <a:rPr lang="en-US" altLang="en-US" sz="2200" dirty="0"/>
              <a:t> button.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84300" y="5156200"/>
            <a:ext cx="546100" cy="2603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2C33F-7187-9EC7-1DEC-160DA3B57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C99EB27A-CFEB-929F-F8E1-01E0621CD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59592"/>
            <a:ext cx="8305800" cy="2650608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6563" name="Rectangle 2">
            <a:extLst>
              <a:ext uri="{FF2B5EF4-FFF2-40B4-BE49-F238E27FC236}">
                <a16:creationId xmlns:a16="http://schemas.microsoft.com/office/drawing/2014/main" id="{2D089BF6-B81C-7299-E6C4-C65341D73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4000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/>
              <a:t>Disenrollment </a:t>
            </a:r>
            <a:r>
              <a:rPr lang="en-US" altLang="en-US" sz="2000" dirty="0"/>
              <a:t>(cont.)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87CB1E-B097-C632-3A4D-0B3421C6926C}"/>
              </a:ext>
            </a:extLst>
          </p:cNvPr>
          <p:cNvSpPr/>
          <p:nvPr/>
        </p:nvSpPr>
        <p:spPr>
          <a:xfrm>
            <a:off x="1066800" y="1346301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 disenrollment details, and then select the 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2211810-3D1B-6794-6519-6020EDE37722}"/>
              </a:ext>
            </a:extLst>
          </p:cNvPr>
          <p:cNvSpPr/>
          <p:nvPr/>
        </p:nvSpPr>
        <p:spPr>
          <a:xfrm>
            <a:off x="1828800" y="4724400"/>
            <a:ext cx="609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9867E-BE4B-3CE7-6A02-55B0F344C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815728D1-612D-B785-7F1A-1F362CD25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406597"/>
            <a:ext cx="8229600" cy="285120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66563" name="Rectangle 2">
            <a:extLst>
              <a:ext uri="{FF2B5EF4-FFF2-40B4-BE49-F238E27FC236}">
                <a16:creationId xmlns:a16="http://schemas.microsoft.com/office/drawing/2014/main" id="{DC5B6089-17B5-0C54-455B-B88D59915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204"/>
            <a:ext cx="9144000" cy="63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/>
              <a:t>Disenrollment </a:t>
            </a:r>
            <a:r>
              <a:rPr lang="en-US" altLang="en-US" sz="2000" dirty="0"/>
              <a:t>(cont.)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57AC4C-15B5-3BA9-7509-3D738CF31D7B}"/>
              </a:ext>
            </a:extLst>
          </p:cNvPr>
          <p:cNvSpPr/>
          <p:nvPr/>
        </p:nvSpPr>
        <p:spPr>
          <a:xfrm>
            <a:off x="1066800" y="1346301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 Disenrollment confirmation, and then select the 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BWE Home</a:t>
            </a:r>
            <a:r>
              <a:rPr lang="en-US" alt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button.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946C3F2-678D-DD01-C6F0-932864B2A0BF}"/>
              </a:ext>
            </a:extLst>
          </p:cNvPr>
          <p:cNvSpPr/>
          <p:nvPr/>
        </p:nvSpPr>
        <p:spPr>
          <a:xfrm>
            <a:off x="857692" y="4876800"/>
            <a:ext cx="742507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47DC8-3283-DD21-8AA3-8B0B7D094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4" y="2286000"/>
            <a:ext cx="8314766" cy="327660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598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/>
              <a:t>Enrollments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/>
              <a:t>(cont.)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838200" y="1066800"/>
            <a:ext cx="7678607" cy="87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l" eaLnBrk="1" hangingPunct="1">
              <a:spcAft>
                <a:spcPts val="1200"/>
              </a:spcAft>
              <a:buClrTx/>
            </a:pPr>
            <a:r>
              <a:rPr lang="en-US" altLang="en-US" sz="2000" dirty="0"/>
              <a:t>Select Open Season or a QLE (if applicable) to begin enrollment</a:t>
            </a:r>
          </a:p>
          <a:p>
            <a:pPr algn="l" eaLnBrk="1" hangingPunct="1">
              <a:spcAft>
                <a:spcPts val="1200"/>
              </a:spcAft>
              <a:buClrTx/>
            </a:pPr>
            <a:r>
              <a:rPr lang="en-US" altLang="en-US" sz="2000" dirty="0"/>
              <a:t>Select the</a:t>
            </a:r>
            <a:r>
              <a:rPr lang="en-US" altLang="en-US" sz="2000" b="1" dirty="0"/>
              <a:t> Continue</a:t>
            </a:r>
            <a:r>
              <a:rPr lang="en-US" altLang="en-US" sz="2000" dirty="0"/>
              <a:t> button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71600" y="5175504"/>
            <a:ext cx="685800" cy="387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AI-generated content may be incorrect.">
            <a:extLst>
              <a:ext uri="{FF2B5EF4-FFF2-40B4-BE49-F238E27FC236}">
                <a16:creationId xmlns:a16="http://schemas.microsoft.com/office/drawing/2014/main" id="{36B479D5-021A-2107-E206-0B9C516E7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79902"/>
            <a:ext cx="8333521" cy="3223007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647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/>
              <a:t>Enrollments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/>
              <a:t>(cont.)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838200" y="1143000"/>
            <a:ext cx="8077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Select a plan, and then select the </a:t>
            </a:r>
            <a:r>
              <a:rPr lang="en-US" altLang="en-US" sz="2200" b="1" dirty="0"/>
              <a:t>Continue</a:t>
            </a:r>
            <a:r>
              <a:rPr lang="en-US" altLang="en-US" sz="2200" dirty="0"/>
              <a:t> button.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5105401"/>
            <a:ext cx="609600" cy="3047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AI-generated content may be incorrect.">
            <a:extLst>
              <a:ext uri="{FF2B5EF4-FFF2-40B4-BE49-F238E27FC236}">
                <a16:creationId xmlns:a16="http://schemas.microsoft.com/office/drawing/2014/main" id="{3C9F08D8-8A42-7154-C10F-61062B284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2" y="1780873"/>
            <a:ext cx="7790838" cy="425333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/>
              <a:t>Enrollments</a:t>
            </a:r>
            <a:r>
              <a:rPr lang="en-US" altLang="en-US" sz="3200" dirty="0">
                <a:latin typeface="Garamond" pitchFamily="18" charset="0"/>
              </a:rPr>
              <a:t> </a:t>
            </a:r>
            <a:r>
              <a:rPr lang="en-US" altLang="en-US" sz="2000" dirty="0"/>
              <a:t>(cont.)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835002" y="1040176"/>
            <a:ext cx="74739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Select a Provider Type, and then select the </a:t>
            </a:r>
            <a:r>
              <a:rPr lang="en-US" altLang="en-US" sz="2200" b="1" dirty="0"/>
              <a:t>Continue</a:t>
            </a:r>
            <a:r>
              <a:rPr lang="en-US" altLang="en-US" sz="2200" dirty="0"/>
              <a:t> button.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5684474"/>
            <a:ext cx="647700" cy="3497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CC2CE385-FB35-43F1-7474-77430AC9F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809617"/>
            <a:ext cx="8035092" cy="437809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8338"/>
            <a:ext cx="9144000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/>
            <a:r>
              <a:rPr lang="en-US" altLang="en-US" sz="3200" dirty="0"/>
              <a:t>Enrollments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dirty="0"/>
              <a:t>(cont.)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68096" y="914400"/>
            <a:ext cx="821029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eaLnBrk="0" hangingPunct="0">
              <a:spcAft>
                <a:spcPct val="30000"/>
              </a:spcAft>
              <a:buClr>
                <a:srgbClr val="002060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eaLnBrk="0" hangingPunct="0"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30000"/>
              </a:spcAft>
              <a:buClr>
                <a:srgbClr val="002060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marL="0" indent="0" algn="l" eaLnBrk="1" hangingPunct="1">
              <a:spcAft>
                <a:spcPct val="0"/>
              </a:spcAft>
              <a:buClrTx/>
              <a:buNone/>
            </a:pPr>
            <a:r>
              <a:rPr lang="en-US" altLang="en-US" sz="2200" dirty="0"/>
              <a:t>Select a Provider Location/Place of Care (PLOC), and then select the </a:t>
            </a:r>
            <a:r>
              <a:rPr lang="en-US" altLang="en-US" sz="2200" b="1" dirty="0"/>
              <a:t>Search</a:t>
            </a:r>
            <a:r>
              <a:rPr lang="en-US" altLang="en-US" sz="2200" dirty="0"/>
              <a:t> button.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38400" y="5562600"/>
            <a:ext cx="609600" cy="2552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theme/theme1.xml><?xml version="1.0" encoding="utf-8"?>
<a:theme xmlns:a="http://schemas.openxmlformats.org/drawingml/2006/main" name="Theme DMDC double logo pink agenda">
  <a:themeElements>
    <a:clrScheme name="DMDC1">
      <a:dk1>
        <a:srgbClr val="003366"/>
      </a:dk1>
      <a:lt1>
        <a:srgbClr val="FFFFFF"/>
      </a:lt1>
      <a:dk2>
        <a:srgbClr val="003366"/>
      </a:dk2>
      <a:lt2>
        <a:srgbClr val="ACCBF9"/>
      </a:lt2>
      <a:accent1>
        <a:srgbClr val="C00000"/>
      </a:accent1>
      <a:accent2>
        <a:srgbClr val="EF8347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417B84"/>
      </a:hlink>
      <a:folHlink>
        <a:srgbClr val="3EBBF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DMDC double logo pink agenda" id="{D55A5361-4A76-4BDF-BCC1-87D83D43D02E}" vid="{EE7729BD-FB85-47CE-9782-B7280039C4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db58672-6cfb-4967-b08e-d1d7484c0383">CECFVAJSUQ6D-1996079091-12034</_dlc_DocId>
    <_dlc_DocIdUrl xmlns="8db58672-6cfb-4967-b08e-d1d7484c0383">
      <Url>https://dod365.sharepoint-mil.us/sites/OSDDHRA-DMDC/SD/PPM/BSB/_layouts/15/DocIdRedir.aspx?ID=CECFVAJSUQ6D-1996079091-12034</Url>
      <Description>CECFVAJSUQ6D-1996079091-12034</Description>
    </_dlc_DocIdUrl>
    <lcf76f155ced4ddcb4097134ff3c332f xmlns="ee679bf5-6ac9-49f9-9305-072a51f9819a">
      <Terms xmlns="http://schemas.microsoft.com/office/infopath/2007/PartnerControls"/>
    </lcf76f155ced4ddcb4097134ff3c332f>
    <TaxCatchAll xmlns="8db58672-6cfb-4967-b08e-d1d7484c03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AA12775A1A546B69723F963A53BEC" ma:contentTypeVersion="14" ma:contentTypeDescription="Create a new document." ma:contentTypeScope="" ma:versionID="52621e34e943e34f40a0203dc90c33be">
  <xsd:schema xmlns:xsd="http://www.w3.org/2001/XMLSchema" xmlns:xs="http://www.w3.org/2001/XMLSchema" xmlns:p="http://schemas.microsoft.com/office/2006/metadata/properties" xmlns:ns2="8db58672-6cfb-4967-b08e-d1d7484c0383" xmlns:ns3="ee679bf5-6ac9-49f9-9305-072a51f9819a" targetNamespace="http://schemas.microsoft.com/office/2006/metadata/properties" ma:root="true" ma:fieldsID="bba734001ab7bffeda198c3bf5ffc312" ns2:_="" ns3:_="">
    <xsd:import namespace="8db58672-6cfb-4967-b08e-d1d7484c0383"/>
    <xsd:import namespace="ee679bf5-6ac9-49f9-9305-072a51f9819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58672-6cfb-4967-b08e-d1d7484c0383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dd389cf-8ce0-47ac-8781-4a46110561fe}" ma:internalName="TaxCatchAll" ma:showField="CatchAllData" ma:web="8db58672-6cfb-4967-b08e-d1d7484c03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79bf5-6ac9-49f9-9305-072a51f98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871f771-ab78-46b7-810c-7667649bb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56BD4B-25C6-4D23-8F6E-C34ED12029D9}">
  <ds:schemaRefs>
    <ds:schemaRef ds:uri="8db58672-6cfb-4967-b08e-d1d7484c0383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ee679bf5-6ac9-49f9-9305-072a51f9819a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0334C0F-E0CE-4B59-A925-CC2675C73507}">
  <ds:schemaRefs>
    <ds:schemaRef ds:uri="8db58672-6cfb-4967-b08e-d1d7484c0383"/>
    <ds:schemaRef ds:uri="ee679bf5-6ac9-49f9-9305-072a51f981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09A376-428F-45B7-BADC-12BC05074E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BB4A06F-E636-4E3A-A6B3-2D428BBCF63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 DMDC double logo pink agenda</Template>
  <TotalTime>93005</TotalTime>
  <Words>1126</Words>
  <Application>Microsoft Office PowerPoint</Application>
  <PresentationFormat>On-screen Show (4:3)</PresentationFormat>
  <Paragraphs>247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Garamond</vt:lpstr>
      <vt:lpstr>Helvetica</vt:lpstr>
      <vt:lpstr>Times New Roman</vt:lpstr>
      <vt:lpstr>Theme DMDC double logo pink agenda</vt:lpstr>
      <vt:lpstr>Beneficiary Web Enrollment (BWE) Portlet - Screenshots</vt:lpstr>
      <vt:lpstr>Enrollments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Enrollments (cont.)</vt:lpstr>
      <vt:lpstr>Update Address</vt:lpstr>
      <vt:lpstr>Update Address (cont.)</vt:lpstr>
      <vt:lpstr>Transfer</vt:lpstr>
      <vt:lpstr>Transfer (cont.)</vt:lpstr>
      <vt:lpstr>Transfer (cont.)</vt:lpstr>
      <vt:lpstr>Transfer (cont.)</vt:lpstr>
      <vt:lpstr>Transfer (cont.)</vt:lpstr>
      <vt:lpstr>Transfer (cont.)</vt:lpstr>
      <vt:lpstr>Transfer (cont.)</vt:lpstr>
      <vt:lpstr>Transfer (cont.)</vt:lpstr>
      <vt:lpstr>Transfer (cont.)</vt:lpstr>
      <vt:lpstr>PCM Change</vt:lpstr>
      <vt:lpstr>PCM Change (cont.)</vt:lpstr>
      <vt:lpstr>PCM Change (cont.)</vt:lpstr>
      <vt:lpstr>PCM Change (cont.)</vt:lpstr>
      <vt:lpstr>PCM Change (cont.)</vt:lpstr>
      <vt:lpstr>PCM Change (cont.)</vt:lpstr>
      <vt:lpstr>PCM Change (cont.)</vt:lpstr>
      <vt:lpstr>PCM Change (cont.)</vt:lpstr>
      <vt:lpstr>Plan Change</vt:lpstr>
      <vt:lpstr>Plan Change (cont.)</vt:lpstr>
      <vt:lpstr>Plan Change (cont.)</vt:lpstr>
      <vt:lpstr>Plan Change (cont.)</vt:lpstr>
      <vt:lpstr>Plan Change (cont.)</vt:lpstr>
      <vt:lpstr>Plan Change (cont.)</vt:lpstr>
      <vt:lpstr>Plan Change (cont.)</vt:lpstr>
      <vt:lpstr>Plan Change (cont.)</vt:lpstr>
      <vt:lpstr>Plan Change (cont.)</vt:lpstr>
      <vt:lpstr>Disenrollment</vt:lpstr>
      <vt:lpstr>Disenrollment (cont.)</vt:lpstr>
      <vt:lpstr>Disenrollment (cont.)</vt:lpstr>
      <vt:lpstr>Disenrollment (cont.)</vt:lpstr>
    </vt:vector>
  </TitlesOfParts>
  <Company>Defense Manpower Data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Frazier, April A CTR DMDC</dc:creator>
  <cp:lastModifiedBy>Tsenzuul, Petra M CTR OSD (USA)</cp:lastModifiedBy>
  <cp:revision>3212</cp:revision>
  <cp:lastPrinted>2019-10-09T19:28:07Z</cp:lastPrinted>
  <dcterms:created xsi:type="dcterms:W3CDTF">2017-03-20T15:31:48Z</dcterms:created>
  <dcterms:modified xsi:type="dcterms:W3CDTF">2025-07-29T14:46:27Z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0x010100F24AA12775A1A546B69723F963A53BEC</vt:lpwstr>
  </property>
  <property fmtid="{D5CDD505-2E9C-101B-9397-08002B2CF9AE}" pid="3" name="_dlc_DocIdItemGuid">
    <vt:lpwstr>bac696e2-d034-431a-877f-2f123f107ac9</vt:lpwstr>
  </property>
  <property fmtid="{D5CDD505-2E9C-101B-9397-08002B2CF9AE}" pid="4" name="MSIP_Label_5d54f1a3-9ed5-415d-ba95-38401c4b8817_Enabled">
    <vt:lpwstr>true</vt:lpwstr>
  </property>
  <property fmtid="{D5CDD505-2E9C-101B-9397-08002B2CF9AE}" pid="5" name="MSIP_Label_5d54f1a3-9ed5-415d-ba95-38401c4b8817_SetDate">
    <vt:lpwstr>2022-08-25T01:42:02Z</vt:lpwstr>
  </property>
  <property fmtid="{D5CDD505-2E9C-101B-9397-08002B2CF9AE}" pid="6" name="MSIP_Label_5d54f1a3-9ed5-415d-ba95-38401c4b8817_Method">
    <vt:lpwstr>Standard</vt:lpwstr>
  </property>
  <property fmtid="{D5CDD505-2E9C-101B-9397-08002B2CF9AE}" pid="7" name="MSIP_Label_5d54f1a3-9ed5-415d-ba95-38401c4b8817_Name">
    <vt:lpwstr>Peraton Proprietary</vt:lpwstr>
  </property>
  <property fmtid="{D5CDD505-2E9C-101B-9397-08002B2CF9AE}" pid="8" name="MSIP_Label_5d54f1a3-9ed5-415d-ba95-38401c4b8817_SiteId">
    <vt:lpwstr>2a6ae295-f13d-4948-ba78-332742ce9097</vt:lpwstr>
  </property>
  <property fmtid="{D5CDD505-2E9C-101B-9397-08002B2CF9AE}" pid="9" name="MSIP_Label_5d54f1a3-9ed5-415d-ba95-38401c4b8817_ActionId">
    <vt:lpwstr>c0d76c6b-ef88-491f-9466-ac57b5f54f66</vt:lpwstr>
  </property>
  <property fmtid="{D5CDD505-2E9C-101B-9397-08002B2CF9AE}" pid="10" name="MSIP_Label_5d54f1a3-9ed5-415d-ba95-38401c4b8817_ContentBits">
    <vt:lpwstr>0</vt:lpwstr>
  </property>
  <property fmtid="{D5CDD505-2E9C-101B-9397-08002B2CF9AE}" pid="11" name="MediaServiceImageTags">
    <vt:lpwstr/>
  </property>
</Properties>
</file>