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embeddedFontLst>
    <p:embeddedFont>
      <p:font typeface="Helvetica Neue Light" panose="020B060402020202020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jL3dy0oXphVbBER1OAPKIPN0NV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90" y="126"/>
      </p:cViewPr>
      <p:guideLst>
        <p:guide orient="horz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19" Type="http://schemas.openxmlformats.org/officeDocument/2006/relationships/customXml" Target="../customXml/item3.xml"/><Relationship Id="rId4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873ae93372_1_7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Logic Model development info: https://ctb.ku.edu/en/table-of-contents/overview/models-for-community-health-and-development/logic-model-development/main</a:t>
            </a:r>
            <a:endParaRPr/>
          </a:p>
        </p:txBody>
      </p:sp>
      <p:sp>
        <p:nvSpPr>
          <p:cNvPr id="57" name="Google Shape;57;g2873ae93372_1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Blank">
  <p:cSld name="1_Blank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0"/>
          <p:cNvSpPr txBox="1">
            <a:spLocks noGrp="1"/>
          </p:cNvSpPr>
          <p:nvPr>
            <p:ph type="body" idx="1"/>
          </p:nvPr>
        </p:nvSpPr>
        <p:spPr>
          <a:xfrm>
            <a:off x="838200" y="1985962"/>
            <a:ext cx="10515600" cy="37757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60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138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7" name="Google Shape;27;p60"/>
          <p:cNvCxnSpPr/>
          <p:nvPr/>
        </p:nvCxnSpPr>
        <p:spPr>
          <a:xfrm>
            <a:off x="838200" y="1503948"/>
            <a:ext cx="10515600" cy="0"/>
          </a:xfrm>
          <a:prstGeom prst="straightConnector1">
            <a:avLst/>
          </a:prstGeom>
          <a:noFill/>
          <a:ln w="1905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60"/>
          <p:cNvSpPr/>
          <p:nvPr/>
        </p:nvSpPr>
        <p:spPr>
          <a:xfrm rot="10800000">
            <a:off x="638145" y="365126"/>
            <a:ext cx="400110" cy="400110"/>
          </a:xfrm>
          <a:custGeom>
            <a:avLst/>
            <a:gdLst/>
            <a:ahLst/>
            <a:cxnLst/>
            <a:rect l="l" t="t" r="r" b="b"/>
            <a:pathLst>
              <a:path w="590352" h="590352" extrusionOk="0">
                <a:moveTo>
                  <a:pt x="0" y="590352"/>
                </a:moveTo>
                <a:lnTo>
                  <a:pt x="0" y="442434"/>
                </a:lnTo>
                <a:lnTo>
                  <a:pt x="442434" y="442434"/>
                </a:lnTo>
                <a:lnTo>
                  <a:pt x="442434" y="0"/>
                </a:lnTo>
                <a:lnTo>
                  <a:pt x="590352" y="0"/>
                </a:lnTo>
                <a:lnTo>
                  <a:pt x="590352" y="442434"/>
                </a:lnTo>
                <a:lnTo>
                  <a:pt x="590352" y="590352"/>
                </a:lnTo>
                <a:lnTo>
                  <a:pt x="442434" y="5903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4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860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D97A7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4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D97A7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D97A7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D97A7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D97A7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D97A7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D97A7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D97A7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D97A7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D97A7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D97A7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40"/>
          <p:cNvSpPr txBox="1"/>
          <p:nvPr/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9/29/22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40"/>
          <p:cNvSpPr txBox="1"/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40"/>
          <p:cNvSpPr/>
          <p:nvPr/>
        </p:nvSpPr>
        <p:spPr>
          <a:xfrm>
            <a:off x="0" y="6176963"/>
            <a:ext cx="12192000" cy="681037"/>
          </a:xfrm>
          <a:custGeom>
            <a:avLst/>
            <a:gdLst/>
            <a:ahLst/>
            <a:cxnLst/>
            <a:rect l="l" t="t" r="r" b="b"/>
            <a:pathLst>
              <a:path w="304800" h="304800" extrusionOk="0">
                <a:moveTo>
                  <a:pt x="0" y="0"/>
                </a:moveTo>
                <a:lnTo>
                  <a:pt x="0" y="304800"/>
                </a:lnTo>
                <a:lnTo>
                  <a:pt x="304800" y="304800"/>
                </a:lnTo>
                <a:lnTo>
                  <a:pt x="3048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18" name="Google Shape;18;p40"/>
          <p:cNvSpPr/>
          <p:nvPr/>
        </p:nvSpPr>
        <p:spPr>
          <a:xfrm>
            <a:off x="0" y="6278547"/>
            <a:ext cx="12192000" cy="579453"/>
          </a:xfrm>
          <a:custGeom>
            <a:avLst/>
            <a:gdLst/>
            <a:ahLst/>
            <a:cxnLst/>
            <a:rect l="l" t="t" r="r" b="b"/>
            <a:pathLst>
              <a:path w="304800" h="304800" extrusionOk="0">
                <a:moveTo>
                  <a:pt x="0" y="0"/>
                </a:moveTo>
                <a:lnTo>
                  <a:pt x="0" y="304800"/>
                </a:lnTo>
                <a:lnTo>
                  <a:pt x="304800" y="304800"/>
                </a:lnTo>
                <a:lnTo>
                  <a:pt x="3048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19" name="Google Shape;19;p40"/>
          <p:cNvSpPr/>
          <p:nvPr/>
        </p:nvSpPr>
        <p:spPr>
          <a:xfrm>
            <a:off x="0" y="6356350"/>
            <a:ext cx="12192000" cy="501650"/>
          </a:xfrm>
          <a:custGeom>
            <a:avLst/>
            <a:gdLst/>
            <a:ahLst/>
            <a:cxnLst/>
            <a:rect l="l" t="t" r="r" b="b"/>
            <a:pathLst>
              <a:path w="304800" h="304800" extrusionOk="0">
                <a:moveTo>
                  <a:pt x="0" y="0"/>
                </a:moveTo>
                <a:lnTo>
                  <a:pt x="0" y="304800"/>
                </a:lnTo>
                <a:lnTo>
                  <a:pt x="304800" y="304800"/>
                </a:lnTo>
                <a:lnTo>
                  <a:pt x="3048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0" name="Google Shape;20;p40"/>
          <p:cNvSpPr txBox="1"/>
          <p:nvPr/>
        </p:nvSpPr>
        <p:spPr>
          <a:xfrm>
            <a:off x="455657" y="6517481"/>
            <a:ext cx="11280687" cy="179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8000" rIns="0" bIns="0" anchor="t" anchorCtr="0">
            <a:noAutofit/>
          </a:bodyPr>
          <a:lstStyle/>
          <a:p>
            <a:pPr marL="0" marR="0" lvl="0" indent="0" algn="l" rtl="0">
              <a:lnSpc>
                <a:spcPct val="8437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OVERDOSE RESPONSE STRATEGY          </a:t>
            </a:r>
            <a:r>
              <a:rPr lang="en-US" sz="1600" b="0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PUBLIC HEALTH  </a:t>
            </a:r>
            <a:r>
              <a:rPr lang="en-US" sz="1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r>
              <a:rPr lang="en-US" sz="1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600" b="0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PUBLIC SAFETY </a:t>
            </a:r>
            <a:r>
              <a:rPr lang="en-US" sz="1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|  </a:t>
            </a:r>
            <a:r>
              <a:rPr lang="en-US" sz="1600" b="0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PARTNERSHIP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40"/>
          <p:cNvSpPr/>
          <p:nvPr/>
        </p:nvSpPr>
        <p:spPr>
          <a:xfrm rot="-8100000">
            <a:off x="4081226" y="6495845"/>
            <a:ext cx="220988" cy="222331"/>
          </a:xfrm>
          <a:custGeom>
            <a:avLst/>
            <a:gdLst/>
            <a:ahLst/>
            <a:cxnLst/>
            <a:rect l="l" t="t" r="r" b="b"/>
            <a:pathLst>
              <a:path w="2051223" h="2063690" extrusionOk="0">
                <a:moveTo>
                  <a:pt x="1" y="0"/>
                </a:moveTo>
                <a:lnTo>
                  <a:pt x="358348" y="0"/>
                </a:lnTo>
                <a:lnTo>
                  <a:pt x="358348" y="1705343"/>
                </a:lnTo>
                <a:lnTo>
                  <a:pt x="2051223" y="1705343"/>
                </a:lnTo>
                <a:lnTo>
                  <a:pt x="2051223" y="2063690"/>
                </a:lnTo>
                <a:lnTo>
                  <a:pt x="0" y="2063690"/>
                </a:lnTo>
                <a:lnTo>
                  <a:pt x="0" y="1705343"/>
                </a:lnTo>
                <a:lnTo>
                  <a:pt x="1" y="170534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873ae93372_1_73"/>
          <p:cNvSpPr/>
          <p:nvPr/>
        </p:nvSpPr>
        <p:spPr>
          <a:xfrm rot="5400000">
            <a:off x="-1089296" y="3993202"/>
            <a:ext cx="4296048" cy="1446994"/>
          </a:xfrm>
          <a:custGeom>
            <a:avLst/>
            <a:gdLst/>
            <a:ahLst/>
            <a:cxnLst/>
            <a:rect l="l" t="t" r="r" b="b"/>
            <a:pathLst>
              <a:path w="3254582" h="1507285" extrusionOk="0">
                <a:moveTo>
                  <a:pt x="0" y="0"/>
                </a:moveTo>
                <a:lnTo>
                  <a:pt x="3254582" y="0"/>
                </a:lnTo>
                <a:lnTo>
                  <a:pt x="3254582" y="1507285"/>
                </a:lnTo>
                <a:lnTo>
                  <a:pt x="0" y="1507285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71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g2873ae93372_1_73"/>
          <p:cNvSpPr/>
          <p:nvPr/>
        </p:nvSpPr>
        <p:spPr>
          <a:xfrm rot="5400000">
            <a:off x="7205373" y="3844344"/>
            <a:ext cx="4312321" cy="1744682"/>
          </a:xfrm>
          <a:custGeom>
            <a:avLst/>
            <a:gdLst/>
            <a:ahLst/>
            <a:cxnLst/>
            <a:rect l="l" t="t" r="r" b="b"/>
            <a:pathLst>
              <a:path w="3254582" h="1507285" extrusionOk="0">
                <a:moveTo>
                  <a:pt x="0" y="0"/>
                </a:moveTo>
                <a:lnTo>
                  <a:pt x="3254582" y="0"/>
                </a:lnTo>
                <a:lnTo>
                  <a:pt x="3254582" y="1507285"/>
                </a:lnTo>
                <a:lnTo>
                  <a:pt x="0" y="1507285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71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g2873ae93372_1_73"/>
          <p:cNvSpPr txBox="1"/>
          <p:nvPr/>
        </p:nvSpPr>
        <p:spPr>
          <a:xfrm>
            <a:off x="8411375" y="3371575"/>
            <a:ext cx="1746300" cy="340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274320" marR="0" lvl="0" indent="-96520" algn="l" rtl="0">
              <a:lnSpc>
                <a:spcPct val="140082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Char char="●"/>
            </a:pPr>
            <a:r>
              <a:rPr lang="en-US" sz="800">
                <a:solidFill>
                  <a:srgbClr val="FFFFFF"/>
                </a:solidFill>
              </a:rPr>
              <a:t>ORS teams support increased collaboration and communication between cross-sector partners</a:t>
            </a:r>
            <a:endParaRPr sz="800">
              <a:solidFill>
                <a:srgbClr val="FFFFFF"/>
              </a:solidFill>
            </a:endParaRPr>
          </a:p>
          <a:p>
            <a:pPr marL="274320" marR="0" lvl="0" indent="-96520" algn="l" rtl="0">
              <a:lnSpc>
                <a:spcPct val="140082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Char char="●"/>
            </a:pPr>
            <a:r>
              <a:rPr lang="en-US" sz="800">
                <a:solidFill>
                  <a:schemeClr val="lt1"/>
                </a:solidFill>
              </a:rPr>
              <a:t>ORS teams collaborate with partners to adopt data-informed, evidence-based strategies</a:t>
            </a:r>
            <a:endParaRPr sz="800">
              <a:solidFill>
                <a:srgbClr val="FFFFFF"/>
              </a:solidFill>
            </a:endParaRPr>
          </a:p>
          <a:p>
            <a:pPr marL="274320" marR="0" lvl="0" indent="-96520" algn="l" rtl="0">
              <a:lnSpc>
                <a:spcPct val="140082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Char char="●"/>
            </a:pPr>
            <a:r>
              <a:rPr lang="en-US" sz="800">
                <a:solidFill>
                  <a:srgbClr val="FFFFFF"/>
                </a:solidFill>
              </a:rPr>
              <a:t>ORS teams collaborate with  partners to leverage the strengths and assets of public health and public safety to reduce fatal and non-fatal overdoses</a:t>
            </a:r>
            <a:endParaRPr sz="800">
              <a:solidFill>
                <a:srgbClr val="FFFFFF"/>
              </a:solidFill>
            </a:endParaRPr>
          </a:p>
          <a:p>
            <a:pPr marL="274320" marR="0" lvl="0" indent="-96520" algn="l" rtl="0">
              <a:lnSpc>
                <a:spcPct val="140082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Char char="●"/>
            </a:pPr>
            <a:r>
              <a:rPr lang="en-US" sz="800">
                <a:solidFill>
                  <a:srgbClr val="FFFFFF"/>
                </a:solidFill>
              </a:rPr>
              <a:t>ORS teams collaborate with partners to make improved decisions about policies or programs and the use of resources to reduce fatal and non-fatal overdoses</a:t>
            </a:r>
            <a:endParaRPr sz="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40082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g2873ae93372_1_73"/>
          <p:cNvSpPr/>
          <p:nvPr/>
        </p:nvSpPr>
        <p:spPr>
          <a:xfrm rot="5400000">
            <a:off x="8916980" y="4039078"/>
            <a:ext cx="4296048" cy="1322643"/>
          </a:xfrm>
          <a:custGeom>
            <a:avLst/>
            <a:gdLst/>
            <a:ahLst/>
            <a:cxnLst/>
            <a:rect l="l" t="t" r="r" b="b"/>
            <a:pathLst>
              <a:path w="3254582" h="1507285" extrusionOk="0">
                <a:moveTo>
                  <a:pt x="0" y="0"/>
                </a:moveTo>
                <a:lnTo>
                  <a:pt x="3254582" y="0"/>
                </a:lnTo>
                <a:lnTo>
                  <a:pt x="3254582" y="1507285"/>
                </a:lnTo>
                <a:lnTo>
                  <a:pt x="0" y="1507285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71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g2873ae93372_1_73"/>
          <p:cNvSpPr txBox="1"/>
          <p:nvPr/>
        </p:nvSpPr>
        <p:spPr>
          <a:xfrm>
            <a:off x="10403675" y="3379975"/>
            <a:ext cx="1239000" cy="13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274320" marR="0" lvl="0" indent="-96520" algn="l" rtl="0">
              <a:lnSpc>
                <a:spcPct val="140082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Char char="●"/>
            </a:pPr>
            <a:r>
              <a:rPr lang="en-US" sz="800">
                <a:solidFill>
                  <a:srgbClr val="FFFFFF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Cross-sector partners </a:t>
            </a:r>
            <a:r>
              <a:rPr lang="en-US" sz="800">
                <a:solidFill>
                  <a:srgbClr val="FFFFFF"/>
                </a:solidFill>
              </a:rPr>
              <a:t>reduce non-fatal and fatal overdoses in communities through public health-public safety partnership</a:t>
            </a:r>
            <a:endParaRPr sz="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40082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4" name="Google Shape;64;g2873ae93372_1_73"/>
          <p:cNvGrpSpPr/>
          <p:nvPr/>
        </p:nvGrpSpPr>
        <p:grpSpPr>
          <a:xfrm>
            <a:off x="358023" y="1372400"/>
            <a:ext cx="11352773" cy="878722"/>
            <a:chOff x="-762148" y="51256"/>
            <a:chExt cx="11050003" cy="1124980"/>
          </a:xfrm>
        </p:grpSpPr>
        <p:sp>
          <p:nvSpPr>
            <p:cNvPr id="65" name="Google Shape;65;g2873ae93372_1_73"/>
            <p:cNvSpPr/>
            <p:nvPr/>
          </p:nvSpPr>
          <p:spPr>
            <a:xfrm rot="5400000">
              <a:off x="4200364" y="-4911256"/>
              <a:ext cx="1124980" cy="11050003"/>
            </a:xfrm>
            <a:custGeom>
              <a:avLst/>
              <a:gdLst/>
              <a:ahLst/>
              <a:cxnLst/>
              <a:rect l="l" t="t" r="r" b="b"/>
              <a:pathLst>
                <a:path w="1105631" h="7892859" extrusionOk="0">
                  <a:moveTo>
                    <a:pt x="0" y="0"/>
                  </a:moveTo>
                  <a:lnTo>
                    <a:pt x="1105631" y="0"/>
                  </a:lnTo>
                  <a:lnTo>
                    <a:pt x="1105631" y="7892859"/>
                  </a:lnTo>
                  <a:lnTo>
                    <a:pt x="0" y="7892859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71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g2873ae93372_1_73"/>
            <p:cNvSpPr txBox="1"/>
            <p:nvPr/>
          </p:nvSpPr>
          <p:spPr>
            <a:xfrm>
              <a:off x="500701" y="126214"/>
              <a:ext cx="2851200" cy="1044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457200" lvl="0" indent="-279400" algn="l" rtl="0">
                <a:spcBef>
                  <a:spcPts val="166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Calibri"/>
                <a:buChar char="●"/>
              </a:pPr>
              <a:r>
                <a:rPr lang="en-US" sz="800" b="1">
                  <a:solidFill>
                    <a:schemeClr val="lt1"/>
                  </a:solidFill>
                </a:rPr>
                <a:t>Every life</a:t>
              </a:r>
              <a:r>
                <a:rPr lang="en-US" sz="800">
                  <a:solidFill>
                    <a:schemeClr val="lt1"/>
                  </a:solidFill>
                </a:rPr>
                <a:t> is worth saving</a:t>
              </a:r>
              <a:endParaRPr sz="800">
                <a:solidFill>
                  <a:schemeClr val="lt1"/>
                </a:solidFill>
              </a:endParaRPr>
            </a:p>
            <a:p>
              <a:pPr marL="457200" lvl="0" indent="-279400" algn="l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Calibri"/>
                <a:buChar char="●"/>
              </a:pPr>
              <a:r>
                <a:rPr lang="en-US" sz="800">
                  <a:solidFill>
                    <a:schemeClr val="lt1"/>
                  </a:solidFill>
                </a:rPr>
                <a:t>SUD is a chronic, treatable disease and </a:t>
              </a:r>
              <a:r>
                <a:rPr lang="en-US" sz="800" b="1">
                  <a:solidFill>
                    <a:schemeClr val="lt1"/>
                  </a:solidFill>
                </a:rPr>
                <a:t>overdose is a preventable</a:t>
              </a:r>
              <a:r>
                <a:rPr lang="en-US" sz="800">
                  <a:solidFill>
                    <a:schemeClr val="lt1"/>
                  </a:solidFill>
                </a:rPr>
                <a:t> consequence</a:t>
              </a:r>
              <a:endParaRPr sz="800">
                <a:solidFill>
                  <a:schemeClr val="lt1"/>
                </a:solidFill>
              </a:endParaRPr>
            </a:p>
            <a:p>
              <a:pPr marL="457200" lvl="0" indent="-279400" algn="l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Calibri"/>
                <a:buChar char="●"/>
              </a:pPr>
              <a:r>
                <a:rPr lang="en-US" sz="800" b="1">
                  <a:solidFill>
                    <a:schemeClr val="lt1"/>
                  </a:solidFill>
                </a:rPr>
                <a:t>Addiction can happen to anyone</a:t>
              </a:r>
              <a:r>
                <a:rPr lang="en-US" sz="800">
                  <a:solidFill>
                    <a:schemeClr val="lt1"/>
                  </a:solidFill>
                </a:rPr>
                <a:t>, but certain populations are disproportionately affected</a:t>
              </a:r>
              <a:endParaRPr sz="800">
                <a:solidFill>
                  <a:schemeClr val="lt1"/>
                </a:solidFill>
              </a:endParaRPr>
            </a:p>
            <a:p>
              <a:pPr marL="0" lvl="0" indent="0" algn="l" rtl="0">
                <a:spcBef>
                  <a:spcPts val="600"/>
                </a:spcBef>
                <a:spcAft>
                  <a:spcPts val="0"/>
                </a:spcAft>
                <a:buNone/>
              </a:pPr>
              <a:endParaRPr sz="800">
                <a:solidFill>
                  <a:schemeClr val="lt1"/>
                </a:solidFill>
              </a:endParaRPr>
            </a:p>
          </p:txBody>
        </p:sp>
      </p:grpSp>
      <p:sp>
        <p:nvSpPr>
          <p:cNvPr id="67" name="Google Shape;67;g2873ae93372_1_73"/>
          <p:cNvSpPr txBox="1"/>
          <p:nvPr/>
        </p:nvSpPr>
        <p:spPr>
          <a:xfrm>
            <a:off x="592343" y="1531532"/>
            <a:ext cx="969300" cy="4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1699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4" b="1">
                <a:solidFill>
                  <a:schemeClr val="dk1"/>
                </a:solidFill>
              </a:rPr>
              <a:t>Core Values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68" name="Google Shape;68;g2873ae93372_1_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53806" y="-172175"/>
            <a:ext cx="7880348" cy="190373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g2873ae93372_1_73"/>
          <p:cNvSpPr txBox="1"/>
          <p:nvPr/>
        </p:nvSpPr>
        <p:spPr>
          <a:xfrm>
            <a:off x="3156184" y="3042819"/>
            <a:ext cx="1102200" cy="21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1699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4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Activities</a:t>
            </a:r>
            <a:endParaRPr/>
          </a:p>
        </p:txBody>
      </p:sp>
      <p:sp>
        <p:nvSpPr>
          <p:cNvPr id="70" name="Google Shape;70;g2873ae93372_1_73"/>
          <p:cNvSpPr txBox="1"/>
          <p:nvPr/>
        </p:nvSpPr>
        <p:spPr>
          <a:xfrm>
            <a:off x="4584700" y="1436925"/>
            <a:ext cx="3302100" cy="9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lvl="0" indent="-2794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libri"/>
              <a:buChar char="●"/>
            </a:pPr>
            <a:r>
              <a:rPr lang="en-US" sz="800">
                <a:solidFill>
                  <a:schemeClr val="lt1"/>
                </a:solidFill>
              </a:rPr>
              <a:t>A </a:t>
            </a:r>
            <a:r>
              <a:rPr lang="en-US" sz="800" b="1">
                <a:solidFill>
                  <a:schemeClr val="lt1"/>
                </a:solidFill>
              </a:rPr>
              <a:t>strong and dynamic PH and PS partnership – predicated on trust and transparency </a:t>
            </a:r>
            <a:r>
              <a:rPr lang="en-US" sz="800">
                <a:solidFill>
                  <a:schemeClr val="lt1"/>
                </a:solidFill>
              </a:rPr>
              <a:t>– is critical to address the overdose crisis; each offers unique resources, and perspectives</a:t>
            </a:r>
            <a:endParaRPr sz="800">
              <a:solidFill>
                <a:schemeClr val="lt1"/>
              </a:solidFill>
            </a:endParaRPr>
          </a:p>
          <a:p>
            <a:pPr marL="457200" lvl="0" indent="-2794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libri"/>
              <a:buChar char="●"/>
            </a:pPr>
            <a:r>
              <a:rPr lang="en-US" sz="800">
                <a:solidFill>
                  <a:schemeClr val="lt1"/>
                </a:solidFill>
              </a:rPr>
              <a:t>There are </a:t>
            </a:r>
            <a:r>
              <a:rPr lang="en-US" sz="800" b="1">
                <a:solidFill>
                  <a:schemeClr val="lt1"/>
                </a:solidFill>
              </a:rPr>
              <a:t>proven models</a:t>
            </a:r>
            <a:r>
              <a:rPr lang="en-US" sz="800">
                <a:solidFill>
                  <a:schemeClr val="lt1"/>
                </a:solidFill>
              </a:rPr>
              <a:t> that can help people recover and </a:t>
            </a:r>
            <a:r>
              <a:rPr lang="en-US" sz="800" b="1">
                <a:solidFill>
                  <a:schemeClr val="lt1"/>
                </a:solidFill>
              </a:rPr>
              <a:t>new and promising practices</a:t>
            </a:r>
            <a:r>
              <a:rPr lang="en-US" sz="800">
                <a:solidFill>
                  <a:schemeClr val="lt1"/>
                </a:solidFill>
              </a:rPr>
              <a:t> to be tested in the field</a:t>
            </a:r>
            <a:endParaRPr sz="800">
              <a:solidFill>
                <a:schemeClr val="lt1"/>
              </a:solidFill>
            </a:endParaRPr>
          </a:p>
          <a:p>
            <a:pPr marL="137160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800">
              <a:solidFill>
                <a:schemeClr val="lt1"/>
              </a:solidFill>
            </a:endParaRPr>
          </a:p>
        </p:txBody>
      </p:sp>
      <p:sp>
        <p:nvSpPr>
          <p:cNvPr id="71" name="Google Shape;71;g2873ae93372_1_73"/>
          <p:cNvSpPr txBox="1"/>
          <p:nvPr/>
        </p:nvSpPr>
        <p:spPr>
          <a:xfrm>
            <a:off x="7933675" y="1406175"/>
            <a:ext cx="2667300" cy="100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2794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</a:pPr>
            <a:r>
              <a:rPr lang="en-US" sz="800" b="1">
                <a:solidFill>
                  <a:schemeClr val="lt1"/>
                </a:solidFill>
              </a:rPr>
              <a:t>Change is local</a:t>
            </a:r>
            <a:endParaRPr sz="800">
              <a:solidFill>
                <a:schemeClr val="lt1"/>
              </a:solidFill>
            </a:endParaRPr>
          </a:p>
          <a:p>
            <a:pPr marL="457200" lvl="0" indent="-2794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libri"/>
              <a:buChar char="●"/>
            </a:pPr>
            <a:r>
              <a:rPr lang="en-US" sz="800" b="1">
                <a:solidFill>
                  <a:schemeClr val="lt1"/>
                </a:solidFill>
              </a:rPr>
              <a:t>Change takes time</a:t>
            </a:r>
            <a:r>
              <a:rPr lang="en-US" sz="800">
                <a:solidFill>
                  <a:schemeClr val="lt1"/>
                </a:solidFill>
              </a:rPr>
              <a:t>; communities come to this work at different stages and phases</a:t>
            </a:r>
            <a:endParaRPr sz="800">
              <a:solidFill>
                <a:schemeClr val="lt1"/>
              </a:solidFill>
            </a:endParaRPr>
          </a:p>
          <a:p>
            <a:pPr marL="457200" lvl="0" indent="-2794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libri"/>
              <a:buChar char="●"/>
            </a:pPr>
            <a:r>
              <a:rPr lang="en-US" sz="800">
                <a:solidFill>
                  <a:schemeClr val="lt1"/>
                </a:solidFill>
              </a:rPr>
              <a:t>Change </a:t>
            </a:r>
            <a:r>
              <a:rPr lang="en-US" sz="800" b="1">
                <a:solidFill>
                  <a:schemeClr val="lt1"/>
                </a:solidFill>
              </a:rPr>
              <a:t>requires leadership support</a:t>
            </a:r>
            <a:r>
              <a:rPr lang="en-US" sz="800">
                <a:solidFill>
                  <a:schemeClr val="lt1"/>
                </a:solidFill>
              </a:rPr>
              <a:t> at all levels (federal, state, tribal, and local)</a:t>
            </a:r>
            <a:endParaRPr sz="800">
              <a:solidFill>
                <a:schemeClr val="lt1"/>
              </a:solidFill>
            </a:endParaRPr>
          </a:p>
          <a:p>
            <a:pPr marL="137160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800">
              <a:solidFill>
                <a:schemeClr val="lt1"/>
              </a:solidFill>
            </a:endParaRPr>
          </a:p>
        </p:txBody>
      </p:sp>
      <p:grpSp>
        <p:nvGrpSpPr>
          <p:cNvPr id="72" name="Google Shape;72;g2873ae93372_1_73"/>
          <p:cNvGrpSpPr/>
          <p:nvPr/>
        </p:nvGrpSpPr>
        <p:grpSpPr>
          <a:xfrm>
            <a:off x="1956109" y="2566128"/>
            <a:ext cx="3774134" cy="653128"/>
            <a:chOff x="-2227836" y="869008"/>
            <a:chExt cx="1288013" cy="719621"/>
          </a:xfrm>
        </p:grpSpPr>
        <p:sp>
          <p:nvSpPr>
            <p:cNvPr id="73" name="Google Shape;73;g2873ae93372_1_73"/>
            <p:cNvSpPr/>
            <p:nvPr/>
          </p:nvSpPr>
          <p:spPr>
            <a:xfrm>
              <a:off x="-2227836" y="869008"/>
              <a:ext cx="1288013" cy="719621"/>
            </a:xfrm>
            <a:custGeom>
              <a:avLst/>
              <a:gdLst/>
              <a:ahLst/>
              <a:cxnLst/>
              <a:rect l="l" t="t" r="r" b="b"/>
              <a:pathLst>
                <a:path w="686940" h="330860" extrusionOk="0">
                  <a:moveTo>
                    <a:pt x="0" y="0"/>
                  </a:moveTo>
                  <a:lnTo>
                    <a:pt x="686940" y="0"/>
                  </a:lnTo>
                  <a:lnTo>
                    <a:pt x="686940" y="330860"/>
                  </a:lnTo>
                  <a:lnTo>
                    <a:pt x="0" y="330860"/>
                  </a:lnTo>
                  <a:close/>
                </a:path>
              </a:pathLst>
            </a:custGeom>
            <a:solidFill>
              <a:srgbClr val="ACCDD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g2873ae93372_1_73"/>
            <p:cNvSpPr txBox="1"/>
            <p:nvPr/>
          </p:nvSpPr>
          <p:spPr>
            <a:xfrm>
              <a:off x="-2021027" y="1156862"/>
              <a:ext cx="946800" cy="241500"/>
            </a:xfrm>
            <a:prstGeom prst="rect">
              <a:avLst/>
            </a:prstGeom>
            <a:solidFill>
              <a:srgbClr val="ACCDD9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ctr" rtl="0">
                <a:lnSpc>
                  <a:spcPct val="11699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24" b="1">
                  <a:solidFill>
                    <a:schemeClr val="lt1"/>
                  </a:solidFill>
                </a:rPr>
                <a:t>Activities</a:t>
              </a:r>
              <a:endParaRPr sz="1000" b="1">
                <a:solidFill>
                  <a:schemeClr val="dk1"/>
                </a:solidFill>
              </a:endParaRPr>
            </a:p>
          </p:txBody>
        </p:sp>
      </p:grpSp>
      <p:grpSp>
        <p:nvGrpSpPr>
          <p:cNvPr id="75" name="Google Shape;75;g2873ae93372_1_73"/>
          <p:cNvGrpSpPr/>
          <p:nvPr/>
        </p:nvGrpSpPr>
        <p:grpSpPr>
          <a:xfrm>
            <a:off x="324161" y="2566128"/>
            <a:ext cx="1470807" cy="653128"/>
            <a:chOff x="-2227834" y="869011"/>
            <a:chExt cx="1361859" cy="719621"/>
          </a:xfrm>
        </p:grpSpPr>
        <p:sp>
          <p:nvSpPr>
            <p:cNvPr id="76" name="Google Shape;76;g2873ae93372_1_73"/>
            <p:cNvSpPr/>
            <p:nvPr/>
          </p:nvSpPr>
          <p:spPr>
            <a:xfrm>
              <a:off x="-2227834" y="869011"/>
              <a:ext cx="1361859" cy="719621"/>
            </a:xfrm>
            <a:custGeom>
              <a:avLst/>
              <a:gdLst/>
              <a:ahLst/>
              <a:cxnLst/>
              <a:rect l="l" t="t" r="r" b="b"/>
              <a:pathLst>
                <a:path w="686940" h="330860" extrusionOk="0">
                  <a:moveTo>
                    <a:pt x="0" y="0"/>
                  </a:moveTo>
                  <a:lnTo>
                    <a:pt x="686940" y="0"/>
                  </a:lnTo>
                  <a:lnTo>
                    <a:pt x="686940" y="330860"/>
                  </a:lnTo>
                  <a:lnTo>
                    <a:pt x="0" y="330860"/>
                  </a:lnTo>
                  <a:close/>
                </a:path>
              </a:pathLst>
            </a:custGeom>
            <a:solidFill>
              <a:srgbClr val="ACCDD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g2873ae93372_1_73"/>
            <p:cNvSpPr txBox="1"/>
            <p:nvPr/>
          </p:nvSpPr>
          <p:spPr>
            <a:xfrm>
              <a:off x="-2021027" y="1156862"/>
              <a:ext cx="946800" cy="241500"/>
            </a:xfrm>
            <a:prstGeom prst="rect">
              <a:avLst/>
            </a:prstGeom>
            <a:solidFill>
              <a:srgbClr val="ACCDD9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ctr" rtl="0">
                <a:lnSpc>
                  <a:spcPct val="11699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24" b="1">
                  <a:solidFill>
                    <a:schemeClr val="lt1"/>
                  </a:solidFill>
                  <a:extLst>
                    <a:ext uri="http://customooxmlschemas.google.com/">
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    </a:ext>
                  </a:extLst>
                </a:rPr>
                <a:t>Inputs</a:t>
              </a:r>
              <a:endParaRPr sz="1000" b="1">
                <a:solidFill>
                  <a:schemeClr val="dk1"/>
                </a:solidFill>
              </a:endParaRPr>
            </a:p>
          </p:txBody>
        </p:sp>
      </p:grpSp>
      <p:grpSp>
        <p:nvGrpSpPr>
          <p:cNvPr id="78" name="Google Shape;78;g2873ae93372_1_73"/>
          <p:cNvGrpSpPr/>
          <p:nvPr/>
        </p:nvGrpSpPr>
        <p:grpSpPr>
          <a:xfrm>
            <a:off x="8487582" y="2566128"/>
            <a:ext cx="1746311" cy="653128"/>
            <a:chOff x="-2227834" y="869011"/>
            <a:chExt cx="1361859" cy="719621"/>
          </a:xfrm>
        </p:grpSpPr>
        <p:sp>
          <p:nvSpPr>
            <p:cNvPr id="79" name="Google Shape;79;g2873ae93372_1_73"/>
            <p:cNvSpPr/>
            <p:nvPr/>
          </p:nvSpPr>
          <p:spPr>
            <a:xfrm>
              <a:off x="-2227834" y="869011"/>
              <a:ext cx="1361859" cy="719621"/>
            </a:xfrm>
            <a:custGeom>
              <a:avLst/>
              <a:gdLst/>
              <a:ahLst/>
              <a:cxnLst/>
              <a:rect l="l" t="t" r="r" b="b"/>
              <a:pathLst>
                <a:path w="686940" h="330860" extrusionOk="0">
                  <a:moveTo>
                    <a:pt x="0" y="0"/>
                  </a:moveTo>
                  <a:lnTo>
                    <a:pt x="686940" y="0"/>
                  </a:lnTo>
                  <a:lnTo>
                    <a:pt x="686940" y="330860"/>
                  </a:lnTo>
                  <a:lnTo>
                    <a:pt x="0" y="330860"/>
                  </a:lnTo>
                  <a:close/>
                </a:path>
              </a:pathLst>
            </a:custGeom>
            <a:solidFill>
              <a:srgbClr val="ACCDD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g2873ae93372_1_73"/>
            <p:cNvSpPr txBox="1"/>
            <p:nvPr/>
          </p:nvSpPr>
          <p:spPr>
            <a:xfrm>
              <a:off x="-2021027" y="1156862"/>
              <a:ext cx="946800" cy="241500"/>
            </a:xfrm>
            <a:prstGeom prst="rect">
              <a:avLst/>
            </a:prstGeom>
            <a:solidFill>
              <a:srgbClr val="ACCDD9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ctr" rtl="0">
                <a:lnSpc>
                  <a:spcPct val="11699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24" b="1">
                  <a:solidFill>
                    <a:schemeClr val="lt1"/>
                  </a:solidFill>
                </a:rPr>
                <a:t>Outcomes</a:t>
              </a:r>
              <a:endParaRPr sz="1000" b="1">
                <a:solidFill>
                  <a:schemeClr val="dk1"/>
                </a:solidFill>
              </a:endParaRPr>
            </a:p>
          </p:txBody>
        </p:sp>
      </p:grpSp>
      <p:grpSp>
        <p:nvGrpSpPr>
          <p:cNvPr id="81" name="Google Shape;81;g2873ae93372_1_73"/>
          <p:cNvGrpSpPr/>
          <p:nvPr/>
        </p:nvGrpSpPr>
        <p:grpSpPr>
          <a:xfrm>
            <a:off x="5842613" y="2566128"/>
            <a:ext cx="2510722" cy="653128"/>
            <a:chOff x="-2227834" y="869011"/>
            <a:chExt cx="1361859" cy="719621"/>
          </a:xfrm>
        </p:grpSpPr>
        <p:sp>
          <p:nvSpPr>
            <p:cNvPr id="82" name="Google Shape;82;g2873ae93372_1_73"/>
            <p:cNvSpPr/>
            <p:nvPr/>
          </p:nvSpPr>
          <p:spPr>
            <a:xfrm>
              <a:off x="-2227834" y="869011"/>
              <a:ext cx="1361859" cy="719621"/>
            </a:xfrm>
            <a:custGeom>
              <a:avLst/>
              <a:gdLst/>
              <a:ahLst/>
              <a:cxnLst/>
              <a:rect l="l" t="t" r="r" b="b"/>
              <a:pathLst>
                <a:path w="686940" h="330860" extrusionOk="0">
                  <a:moveTo>
                    <a:pt x="0" y="0"/>
                  </a:moveTo>
                  <a:lnTo>
                    <a:pt x="686940" y="0"/>
                  </a:lnTo>
                  <a:lnTo>
                    <a:pt x="686940" y="330860"/>
                  </a:lnTo>
                  <a:lnTo>
                    <a:pt x="0" y="330860"/>
                  </a:lnTo>
                  <a:close/>
                </a:path>
              </a:pathLst>
            </a:custGeom>
            <a:solidFill>
              <a:srgbClr val="ACCDD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g2873ae93372_1_73"/>
            <p:cNvSpPr txBox="1"/>
            <p:nvPr/>
          </p:nvSpPr>
          <p:spPr>
            <a:xfrm>
              <a:off x="-2021027" y="1156862"/>
              <a:ext cx="946800" cy="241500"/>
            </a:xfrm>
            <a:prstGeom prst="rect">
              <a:avLst/>
            </a:prstGeom>
            <a:solidFill>
              <a:srgbClr val="ACCDD9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ctr" rtl="0">
                <a:lnSpc>
                  <a:spcPct val="11699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24" b="1">
                  <a:solidFill>
                    <a:schemeClr val="lt1"/>
                  </a:solidFill>
                </a:rPr>
                <a:t>Outputs</a:t>
              </a:r>
              <a:endParaRPr sz="1000" b="1">
                <a:solidFill>
                  <a:schemeClr val="dk1"/>
                </a:solidFill>
              </a:endParaRPr>
            </a:p>
          </p:txBody>
        </p:sp>
      </p:grpSp>
      <p:grpSp>
        <p:nvGrpSpPr>
          <p:cNvPr id="84" name="Google Shape;84;g2873ae93372_1_73"/>
          <p:cNvGrpSpPr/>
          <p:nvPr/>
        </p:nvGrpSpPr>
        <p:grpSpPr>
          <a:xfrm>
            <a:off x="10414755" y="2566128"/>
            <a:ext cx="1331217" cy="653128"/>
            <a:chOff x="-2227834" y="869011"/>
            <a:chExt cx="1361859" cy="719621"/>
          </a:xfrm>
        </p:grpSpPr>
        <p:sp>
          <p:nvSpPr>
            <p:cNvPr id="85" name="Google Shape;85;g2873ae93372_1_73"/>
            <p:cNvSpPr/>
            <p:nvPr/>
          </p:nvSpPr>
          <p:spPr>
            <a:xfrm>
              <a:off x="-2227834" y="869011"/>
              <a:ext cx="1361859" cy="719621"/>
            </a:xfrm>
            <a:custGeom>
              <a:avLst/>
              <a:gdLst/>
              <a:ahLst/>
              <a:cxnLst/>
              <a:rect l="l" t="t" r="r" b="b"/>
              <a:pathLst>
                <a:path w="686940" h="330860" extrusionOk="0">
                  <a:moveTo>
                    <a:pt x="0" y="0"/>
                  </a:moveTo>
                  <a:lnTo>
                    <a:pt x="686940" y="0"/>
                  </a:lnTo>
                  <a:lnTo>
                    <a:pt x="686940" y="330860"/>
                  </a:lnTo>
                  <a:lnTo>
                    <a:pt x="0" y="330860"/>
                  </a:lnTo>
                  <a:close/>
                </a:path>
              </a:pathLst>
            </a:custGeom>
            <a:solidFill>
              <a:srgbClr val="ACCDD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g2873ae93372_1_73"/>
            <p:cNvSpPr txBox="1"/>
            <p:nvPr/>
          </p:nvSpPr>
          <p:spPr>
            <a:xfrm>
              <a:off x="-2021027" y="1156862"/>
              <a:ext cx="946800" cy="241500"/>
            </a:xfrm>
            <a:prstGeom prst="rect">
              <a:avLst/>
            </a:prstGeom>
            <a:solidFill>
              <a:srgbClr val="ACCDD9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ctr" rtl="0">
                <a:lnSpc>
                  <a:spcPct val="11699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24" b="1">
                  <a:solidFill>
                    <a:schemeClr val="lt1"/>
                  </a:solidFill>
                </a:rPr>
                <a:t>Impact</a:t>
              </a:r>
              <a:endParaRPr sz="1000" b="1">
                <a:solidFill>
                  <a:schemeClr val="dk1"/>
                </a:solidFill>
              </a:endParaRPr>
            </a:p>
          </p:txBody>
        </p:sp>
      </p:grpSp>
      <p:grpSp>
        <p:nvGrpSpPr>
          <p:cNvPr id="87" name="Google Shape;87;g2873ae93372_1_73"/>
          <p:cNvGrpSpPr/>
          <p:nvPr/>
        </p:nvGrpSpPr>
        <p:grpSpPr>
          <a:xfrm>
            <a:off x="704428" y="2252509"/>
            <a:ext cx="635760" cy="638610"/>
            <a:chOff x="-516095" y="1259069"/>
            <a:chExt cx="851655" cy="855472"/>
          </a:xfrm>
        </p:grpSpPr>
        <p:sp>
          <p:nvSpPr>
            <p:cNvPr id="88" name="Google Shape;88;g2873ae93372_1_73"/>
            <p:cNvSpPr/>
            <p:nvPr/>
          </p:nvSpPr>
          <p:spPr>
            <a:xfrm>
              <a:off x="-516095" y="1259069"/>
              <a:ext cx="851655" cy="855472"/>
            </a:xfrm>
            <a:custGeom>
              <a:avLst/>
              <a:gdLst/>
              <a:ahLst/>
              <a:cxnLst/>
              <a:rect l="l" t="t" r="r" b="b"/>
              <a:pathLst>
                <a:path w="809173" h="812800" extrusionOk="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chemeClr val="accent2">
                <a:alpha val="1961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71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g2873ae93372_1_73"/>
            <p:cNvSpPr/>
            <p:nvPr/>
          </p:nvSpPr>
          <p:spPr>
            <a:xfrm>
              <a:off x="-430951" y="1344595"/>
              <a:ext cx="681728" cy="684784"/>
            </a:xfrm>
            <a:custGeom>
              <a:avLst/>
              <a:gdLst/>
              <a:ahLst/>
              <a:cxnLst/>
              <a:rect l="l" t="t" r="r" b="b"/>
              <a:pathLst>
                <a:path w="809173" h="812800" extrusionOk="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71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g2873ae93372_1_73"/>
            <p:cNvSpPr txBox="1"/>
            <p:nvPr/>
          </p:nvSpPr>
          <p:spPr>
            <a:xfrm>
              <a:off x="-343457" y="1538674"/>
              <a:ext cx="507000" cy="37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1699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1" b="1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/>
            </a:p>
          </p:txBody>
        </p:sp>
      </p:grpSp>
      <p:sp>
        <p:nvSpPr>
          <p:cNvPr id="91" name="Google Shape;91;g2873ae93372_1_73"/>
          <p:cNvSpPr/>
          <p:nvPr/>
        </p:nvSpPr>
        <p:spPr>
          <a:xfrm>
            <a:off x="327675" y="4031950"/>
            <a:ext cx="1446630" cy="653258"/>
          </a:xfrm>
          <a:custGeom>
            <a:avLst/>
            <a:gdLst/>
            <a:ahLst/>
            <a:cxnLst/>
            <a:rect l="l" t="t" r="r" b="b"/>
            <a:pathLst>
              <a:path w="588061" h="194422" extrusionOk="0">
                <a:moveTo>
                  <a:pt x="0" y="0"/>
                </a:moveTo>
                <a:lnTo>
                  <a:pt x="588061" y="0"/>
                </a:lnTo>
                <a:lnTo>
                  <a:pt x="588061" y="194422"/>
                </a:lnTo>
                <a:lnTo>
                  <a:pt x="0" y="194422"/>
                </a:lnTo>
                <a:close/>
              </a:path>
            </a:pathLst>
          </a:custGeom>
          <a:solidFill>
            <a:srgbClr val="ACCDD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71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g2873ae93372_1_73"/>
          <p:cNvSpPr txBox="1"/>
          <p:nvPr/>
        </p:nvSpPr>
        <p:spPr>
          <a:xfrm>
            <a:off x="227052" y="4106259"/>
            <a:ext cx="1623300" cy="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1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36">
                <a:solidFill>
                  <a:schemeClr val="dk1"/>
                </a:solidFill>
              </a:rPr>
              <a:t>Public safety</a:t>
            </a:r>
            <a:endParaRPr/>
          </a:p>
        </p:txBody>
      </p:sp>
      <p:sp>
        <p:nvSpPr>
          <p:cNvPr id="93" name="Google Shape;93;g2873ae93372_1_73"/>
          <p:cNvSpPr/>
          <p:nvPr/>
        </p:nvSpPr>
        <p:spPr>
          <a:xfrm>
            <a:off x="1039950" y="3510650"/>
            <a:ext cx="739487" cy="461752"/>
          </a:xfrm>
          <a:custGeom>
            <a:avLst/>
            <a:gdLst/>
            <a:ahLst/>
            <a:cxnLst/>
            <a:rect l="l" t="t" r="r" b="b"/>
            <a:pathLst>
              <a:path w="588061" h="194422" extrusionOk="0">
                <a:moveTo>
                  <a:pt x="0" y="0"/>
                </a:moveTo>
                <a:lnTo>
                  <a:pt x="588061" y="0"/>
                </a:lnTo>
                <a:lnTo>
                  <a:pt x="588061" y="194422"/>
                </a:lnTo>
                <a:lnTo>
                  <a:pt x="0" y="194422"/>
                </a:lnTo>
                <a:close/>
              </a:path>
            </a:pathLst>
          </a:custGeom>
          <a:solidFill>
            <a:srgbClr val="ACCDD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71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g2873ae93372_1_73"/>
          <p:cNvSpPr/>
          <p:nvPr/>
        </p:nvSpPr>
        <p:spPr>
          <a:xfrm>
            <a:off x="358025" y="3510650"/>
            <a:ext cx="551307" cy="461752"/>
          </a:xfrm>
          <a:custGeom>
            <a:avLst/>
            <a:gdLst/>
            <a:ahLst/>
            <a:cxnLst/>
            <a:rect l="l" t="t" r="r" b="b"/>
            <a:pathLst>
              <a:path w="588061" h="194422" extrusionOk="0">
                <a:moveTo>
                  <a:pt x="0" y="0"/>
                </a:moveTo>
                <a:lnTo>
                  <a:pt x="588061" y="0"/>
                </a:lnTo>
                <a:lnTo>
                  <a:pt x="588061" y="194422"/>
                </a:lnTo>
                <a:lnTo>
                  <a:pt x="0" y="194422"/>
                </a:lnTo>
                <a:close/>
              </a:path>
            </a:pathLst>
          </a:custGeom>
          <a:solidFill>
            <a:srgbClr val="ACCDD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71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g2873ae93372_1_73"/>
          <p:cNvSpPr txBox="1"/>
          <p:nvPr/>
        </p:nvSpPr>
        <p:spPr>
          <a:xfrm>
            <a:off x="239962" y="3690048"/>
            <a:ext cx="740100" cy="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1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36">
                <a:solidFill>
                  <a:schemeClr val="dk1"/>
                </a:solidFill>
              </a:rPr>
              <a:t>Funding</a:t>
            </a:r>
            <a:endParaRPr/>
          </a:p>
        </p:txBody>
      </p:sp>
      <p:grpSp>
        <p:nvGrpSpPr>
          <p:cNvPr id="96" name="Google Shape;96;g2873ae93372_1_73"/>
          <p:cNvGrpSpPr/>
          <p:nvPr/>
        </p:nvGrpSpPr>
        <p:grpSpPr>
          <a:xfrm>
            <a:off x="1956175" y="3194025"/>
            <a:ext cx="3774126" cy="3663980"/>
            <a:chOff x="2254227" y="1708532"/>
            <a:chExt cx="1339863" cy="4334533"/>
          </a:xfrm>
        </p:grpSpPr>
        <p:sp>
          <p:nvSpPr>
            <p:cNvPr id="97" name="Google Shape;97;g2873ae93372_1_73"/>
            <p:cNvSpPr/>
            <p:nvPr/>
          </p:nvSpPr>
          <p:spPr>
            <a:xfrm>
              <a:off x="2254227" y="1708532"/>
              <a:ext cx="1333428" cy="1982618"/>
            </a:xfrm>
            <a:custGeom>
              <a:avLst/>
              <a:gdLst/>
              <a:ahLst/>
              <a:cxnLst/>
              <a:rect l="l" t="t" r="r" b="b"/>
              <a:pathLst>
                <a:path w="588061" h="194422" extrusionOk="0">
                  <a:moveTo>
                    <a:pt x="0" y="0"/>
                  </a:moveTo>
                  <a:lnTo>
                    <a:pt x="588061" y="0"/>
                  </a:lnTo>
                  <a:lnTo>
                    <a:pt x="588061" y="194422"/>
                  </a:lnTo>
                  <a:lnTo>
                    <a:pt x="0" y="194422"/>
                  </a:lnTo>
                  <a:close/>
                </a:path>
              </a:pathLst>
            </a:custGeom>
            <a:solidFill>
              <a:srgbClr val="76ADC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g2873ae93372_1_73"/>
            <p:cNvSpPr txBox="1"/>
            <p:nvPr/>
          </p:nvSpPr>
          <p:spPr>
            <a:xfrm>
              <a:off x="2280090" y="1838809"/>
              <a:ext cx="1290600" cy="1166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l" rtl="0">
                <a:lnSpc>
                  <a:spcPct val="14008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chemeClr val="lt1"/>
                  </a:solidFill>
                </a:rPr>
                <a:t>Build and strengthen public safety/public health collaboration</a:t>
              </a:r>
              <a:endParaRPr sz="800" b="1">
                <a:solidFill>
                  <a:schemeClr val="lt1"/>
                </a:solidFill>
              </a:endParaRPr>
            </a:p>
            <a:p>
              <a:pPr marL="274320" lvl="0" indent="-96520" algn="l" rtl="0">
                <a:lnSpc>
                  <a:spcPct val="140082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Char char="●"/>
              </a:pPr>
              <a:r>
                <a:rPr lang="en-US" sz="800">
                  <a:solidFill>
                    <a:schemeClr val="lt1"/>
                  </a:solidFill>
                </a:rPr>
                <a:t>Establish/maintain formal jurisdictional public health and public safety partnership (lead agencies)</a:t>
              </a:r>
              <a:endParaRPr sz="800">
                <a:solidFill>
                  <a:schemeClr val="lt1"/>
                </a:solidFill>
              </a:endParaRPr>
            </a:p>
            <a:p>
              <a:pPr marL="274320" lvl="0" indent="-96520" algn="l" rtl="0">
                <a:lnSpc>
                  <a:spcPct val="140082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Char char="●"/>
              </a:pPr>
              <a:r>
                <a:rPr lang="en-US" sz="800">
                  <a:solidFill>
                    <a:schemeClr val="lt1"/>
                  </a:solidFill>
                </a:rPr>
                <a:t>Build additional state/local collaborations</a:t>
              </a:r>
              <a:endParaRPr sz="800">
                <a:solidFill>
                  <a:schemeClr val="lt1"/>
                </a:solidFill>
              </a:endParaRPr>
            </a:p>
            <a:p>
              <a:pPr marL="274320" lvl="0" indent="-96520" algn="l" rtl="0">
                <a:lnSpc>
                  <a:spcPct val="140082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Char char="●"/>
              </a:pPr>
              <a:r>
                <a:rPr lang="en-US" sz="800">
                  <a:solidFill>
                    <a:schemeClr val="lt1"/>
                  </a:solidFill>
                </a:rPr>
                <a:t>Work across jurisdictions to address challenges</a:t>
              </a:r>
              <a:endParaRPr sz="800">
                <a:solidFill>
                  <a:schemeClr val="lt1"/>
                </a:solidFill>
              </a:endParaRPr>
            </a:p>
            <a:p>
              <a:pPr marL="274320" lvl="0" indent="-96520" algn="l" rtl="0">
                <a:lnSpc>
                  <a:spcPct val="140082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Char char="●"/>
              </a:pPr>
              <a:r>
                <a:rPr lang="en-US" sz="800">
                  <a:solidFill>
                    <a:schemeClr val="lt1"/>
                  </a:solidFill>
                </a:rPr>
                <a:t>Share resources and provide technical assistance</a:t>
              </a:r>
              <a:endParaRPr sz="800" b="1">
                <a:solidFill>
                  <a:schemeClr val="dk1"/>
                </a:solidFill>
              </a:endParaRPr>
            </a:p>
          </p:txBody>
        </p:sp>
        <p:sp>
          <p:nvSpPr>
            <p:cNvPr id="99" name="Google Shape;99;g2873ae93372_1_73"/>
            <p:cNvSpPr/>
            <p:nvPr/>
          </p:nvSpPr>
          <p:spPr>
            <a:xfrm>
              <a:off x="2260661" y="3855284"/>
              <a:ext cx="1333428" cy="2187780"/>
            </a:xfrm>
            <a:custGeom>
              <a:avLst/>
              <a:gdLst/>
              <a:ahLst/>
              <a:cxnLst/>
              <a:rect l="l" t="t" r="r" b="b"/>
              <a:pathLst>
                <a:path w="588061" h="242212" extrusionOk="0">
                  <a:moveTo>
                    <a:pt x="0" y="0"/>
                  </a:moveTo>
                  <a:lnTo>
                    <a:pt x="588061" y="0"/>
                  </a:lnTo>
                  <a:lnTo>
                    <a:pt x="588061" y="242212"/>
                  </a:lnTo>
                  <a:lnTo>
                    <a:pt x="0" y="242212"/>
                  </a:lnTo>
                  <a:close/>
                </a:path>
              </a:pathLst>
            </a:custGeom>
            <a:solidFill>
              <a:srgbClr val="76ADC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7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g2873ae93372_1_73"/>
            <p:cNvSpPr txBox="1"/>
            <p:nvPr/>
          </p:nvSpPr>
          <p:spPr>
            <a:xfrm>
              <a:off x="2279362" y="3855284"/>
              <a:ext cx="1290600" cy="218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l" rtl="0">
                <a:lnSpc>
                  <a:spcPct val="14008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solidFill>
                    <a:schemeClr val="lt1"/>
                  </a:solidFill>
                </a:rPr>
                <a:t>Collaborate to create and implement action plans that align with jurisdictional priorities across four ORS goals:</a:t>
              </a:r>
              <a:endParaRPr sz="800" b="1">
                <a:solidFill>
                  <a:schemeClr val="lt1"/>
                </a:solidFill>
              </a:endParaRPr>
            </a:p>
            <a:p>
              <a:pPr marL="274320" lvl="0" indent="-96520" algn="l" rtl="0">
                <a:lnSpc>
                  <a:spcPct val="140082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Char char="●"/>
              </a:pPr>
              <a:r>
                <a:rPr lang="en-US" sz="800">
                  <a:solidFill>
                    <a:schemeClr val="lt1"/>
                  </a:solidFill>
                </a:rPr>
                <a:t>Share data systems to inform rapid and effective community overdose prevention efforts</a:t>
              </a:r>
              <a:endParaRPr sz="800">
                <a:solidFill>
                  <a:schemeClr val="lt1"/>
                </a:solidFill>
              </a:endParaRPr>
            </a:p>
            <a:p>
              <a:pPr marL="274320" lvl="0" indent="-96520" algn="l" rtl="0">
                <a:lnSpc>
                  <a:spcPct val="140082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Char char="●"/>
              </a:pPr>
              <a:r>
                <a:rPr lang="en-US" sz="800">
                  <a:solidFill>
                    <a:schemeClr val="lt1"/>
                  </a:solidFill>
                </a:rPr>
                <a:t>Support immediate, evidence-based response efforts that can directly reduce overdose deaths</a:t>
              </a:r>
              <a:endParaRPr sz="800">
                <a:solidFill>
                  <a:schemeClr val="lt1"/>
                </a:solidFill>
              </a:endParaRPr>
            </a:p>
            <a:p>
              <a:pPr marL="274320" lvl="0" indent="-96520" algn="l" rtl="0">
                <a:lnSpc>
                  <a:spcPct val="140082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Char char="●"/>
              </a:pPr>
              <a:r>
                <a:rPr lang="en-US" sz="800">
                  <a:solidFill>
                    <a:schemeClr val="lt1"/>
                  </a:solidFill>
                </a:rPr>
                <a:t>Design and use promising strategies at the intersection of public health and public safety</a:t>
              </a:r>
              <a:endParaRPr sz="800">
                <a:solidFill>
                  <a:schemeClr val="lt1"/>
                </a:solidFill>
              </a:endParaRPr>
            </a:p>
            <a:p>
              <a:pPr marL="274320" lvl="0" indent="-96520" algn="l" rtl="0">
                <a:lnSpc>
                  <a:spcPct val="140082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Char char="●"/>
              </a:pPr>
              <a:r>
                <a:rPr lang="en-US" sz="800">
                  <a:solidFill>
                    <a:schemeClr val="lt1"/>
                  </a:solidFill>
                </a:rPr>
                <a:t>Disseminate information to support the implementation of evidence-informed prevention strategies that can reduce substance use and overdose</a:t>
              </a:r>
              <a:endParaRPr sz="800" b="1">
                <a:solidFill>
                  <a:schemeClr val="dk1"/>
                </a:solidFill>
              </a:endParaRPr>
            </a:p>
          </p:txBody>
        </p:sp>
      </p:grpSp>
      <p:sp>
        <p:nvSpPr>
          <p:cNvPr id="101" name="Google Shape;101;g2873ae93372_1_73"/>
          <p:cNvSpPr txBox="1"/>
          <p:nvPr/>
        </p:nvSpPr>
        <p:spPr>
          <a:xfrm>
            <a:off x="1057021" y="3584948"/>
            <a:ext cx="740100" cy="33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1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36">
                <a:solidFill>
                  <a:schemeClr val="dk1"/>
                </a:solidFill>
              </a:rPr>
              <a:t>Staff support and program implementation</a:t>
            </a:r>
            <a:endParaRPr/>
          </a:p>
        </p:txBody>
      </p:sp>
      <p:sp>
        <p:nvSpPr>
          <p:cNvPr id="102" name="Google Shape;102;g2873ae93372_1_73"/>
          <p:cNvSpPr/>
          <p:nvPr/>
        </p:nvSpPr>
        <p:spPr>
          <a:xfrm>
            <a:off x="1057100" y="4278375"/>
            <a:ext cx="702733" cy="278510"/>
          </a:xfrm>
          <a:custGeom>
            <a:avLst/>
            <a:gdLst/>
            <a:ahLst/>
            <a:cxnLst/>
            <a:rect l="l" t="t" r="r" b="b"/>
            <a:pathLst>
              <a:path w="588061" h="194422" extrusionOk="0">
                <a:moveTo>
                  <a:pt x="0" y="0"/>
                </a:moveTo>
                <a:lnTo>
                  <a:pt x="588061" y="0"/>
                </a:lnTo>
                <a:lnTo>
                  <a:pt x="588061" y="194422"/>
                </a:lnTo>
                <a:lnTo>
                  <a:pt x="0" y="194422"/>
                </a:lnTo>
                <a:close/>
              </a:path>
            </a:pathLst>
          </a:custGeom>
          <a:solidFill>
            <a:srgbClr val="ACCDD9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71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g2873ae93372_1_73"/>
          <p:cNvSpPr/>
          <p:nvPr/>
        </p:nvSpPr>
        <p:spPr>
          <a:xfrm>
            <a:off x="374851" y="4278375"/>
            <a:ext cx="551307" cy="278510"/>
          </a:xfrm>
          <a:custGeom>
            <a:avLst/>
            <a:gdLst/>
            <a:ahLst/>
            <a:cxnLst/>
            <a:rect l="l" t="t" r="r" b="b"/>
            <a:pathLst>
              <a:path w="588061" h="194422" extrusionOk="0">
                <a:moveTo>
                  <a:pt x="0" y="0"/>
                </a:moveTo>
                <a:lnTo>
                  <a:pt x="588061" y="0"/>
                </a:lnTo>
                <a:lnTo>
                  <a:pt x="588061" y="194422"/>
                </a:lnTo>
                <a:lnTo>
                  <a:pt x="0" y="194422"/>
                </a:lnTo>
                <a:close/>
              </a:path>
            </a:pathLst>
          </a:custGeom>
          <a:solidFill>
            <a:srgbClr val="ACCDD9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71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g2873ae93372_1_73"/>
          <p:cNvSpPr txBox="1"/>
          <p:nvPr/>
        </p:nvSpPr>
        <p:spPr>
          <a:xfrm>
            <a:off x="231269" y="4393944"/>
            <a:ext cx="740100" cy="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1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36">
                <a:solidFill>
                  <a:schemeClr val="dk1"/>
                </a:solidFill>
              </a:rPr>
              <a:t>ONDCP</a:t>
            </a:r>
            <a:endParaRPr/>
          </a:p>
        </p:txBody>
      </p:sp>
      <p:sp>
        <p:nvSpPr>
          <p:cNvPr id="105" name="Google Shape;105;g2873ae93372_1_73"/>
          <p:cNvSpPr txBox="1"/>
          <p:nvPr/>
        </p:nvSpPr>
        <p:spPr>
          <a:xfrm>
            <a:off x="1070504" y="4392656"/>
            <a:ext cx="740100" cy="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1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36">
                <a:solidFill>
                  <a:schemeClr val="dk1"/>
                </a:solidFill>
              </a:rPr>
              <a:t>HIDTA programs</a:t>
            </a:r>
            <a:endParaRPr/>
          </a:p>
        </p:txBody>
      </p:sp>
      <p:sp>
        <p:nvSpPr>
          <p:cNvPr id="106" name="Google Shape;106;g2873ae93372_1_73"/>
          <p:cNvSpPr/>
          <p:nvPr/>
        </p:nvSpPr>
        <p:spPr>
          <a:xfrm>
            <a:off x="338950" y="4799500"/>
            <a:ext cx="1431929" cy="653258"/>
          </a:xfrm>
          <a:custGeom>
            <a:avLst/>
            <a:gdLst/>
            <a:ahLst/>
            <a:cxnLst/>
            <a:rect l="l" t="t" r="r" b="b"/>
            <a:pathLst>
              <a:path w="588061" h="194422" extrusionOk="0">
                <a:moveTo>
                  <a:pt x="0" y="0"/>
                </a:moveTo>
                <a:lnTo>
                  <a:pt x="588061" y="0"/>
                </a:lnTo>
                <a:lnTo>
                  <a:pt x="588061" y="194422"/>
                </a:lnTo>
                <a:lnTo>
                  <a:pt x="0" y="194422"/>
                </a:lnTo>
                <a:close/>
              </a:path>
            </a:pathLst>
          </a:custGeom>
          <a:solidFill>
            <a:srgbClr val="ACCDD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71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g2873ae93372_1_73"/>
          <p:cNvSpPr txBox="1"/>
          <p:nvPr/>
        </p:nvSpPr>
        <p:spPr>
          <a:xfrm>
            <a:off x="235729" y="4862860"/>
            <a:ext cx="1623300" cy="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1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36">
                <a:solidFill>
                  <a:schemeClr val="dk1"/>
                </a:solidFill>
              </a:rPr>
              <a:t>Public health</a:t>
            </a:r>
            <a:endParaRPr/>
          </a:p>
        </p:txBody>
      </p:sp>
      <p:sp>
        <p:nvSpPr>
          <p:cNvPr id="108" name="Google Shape;108;g2873ae93372_1_73"/>
          <p:cNvSpPr/>
          <p:nvPr/>
        </p:nvSpPr>
        <p:spPr>
          <a:xfrm>
            <a:off x="1065775" y="5034975"/>
            <a:ext cx="702733" cy="278510"/>
          </a:xfrm>
          <a:custGeom>
            <a:avLst/>
            <a:gdLst/>
            <a:ahLst/>
            <a:cxnLst/>
            <a:rect l="l" t="t" r="r" b="b"/>
            <a:pathLst>
              <a:path w="588061" h="194422" extrusionOk="0">
                <a:moveTo>
                  <a:pt x="0" y="0"/>
                </a:moveTo>
                <a:lnTo>
                  <a:pt x="588061" y="0"/>
                </a:lnTo>
                <a:lnTo>
                  <a:pt x="588061" y="194422"/>
                </a:lnTo>
                <a:lnTo>
                  <a:pt x="0" y="194422"/>
                </a:lnTo>
                <a:close/>
              </a:path>
            </a:pathLst>
          </a:custGeom>
          <a:solidFill>
            <a:srgbClr val="ACCDD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71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g2873ae93372_1_73"/>
          <p:cNvSpPr/>
          <p:nvPr/>
        </p:nvSpPr>
        <p:spPr>
          <a:xfrm>
            <a:off x="383526" y="5034975"/>
            <a:ext cx="551307" cy="278510"/>
          </a:xfrm>
          <a:custGeom>
            <a:avLst/>
            <a:gdLst/>
            <a:ahLst/>
            <a:cxnLst/>
            <a:rect l="l" t="t" r="r" b="b"/>
            <a:pathLst>
              <a:path w="588061" h="194422" extrusionOk="0">
                <a:moveTo>
                  <a:pt x="0" y="0"/>
                </a:moveTo>
                <a:lnTo>
                  <a:pt x="588061" y="0"/>
                </a:lnTo>
                <a:lnTo>
                  <a:pt x="588061" y="194422"/>
                </a:lnTo>
                <a:lnTo>
                  <a:pt x="0" y="194422"/>
                </a:lnTo>
                <a:close/>
              </a:path>
            </a:pathLst>
          </a:custGeom>
          <a:solidFill>
            <a:srgbClr val="ACCDD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71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g2873ae93372_1_73"/>
          <p:cNvSpPr txBox="1"/>
          <p:nvPr/>
        </p:nvSpPr>
        <p:spPr>
          <a:xfrm>
            <a:off x="239945" y="5150545"/>
            <a:ext cx="740100" cy="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1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36">
                <a:solidFill>
                  <a:schemeClr val="dk1"/>
                </a:solidFill>
              </a:rPr>
              <a:t>CDC</a:t>
            </a:r>
            <a:endParaRPr/>
          </a:p>
        </p:txBody>
      </p:sp>
      <p:sp>
        <p:nvSpPr>
          <p:cNvPr id="111" name="Google Shape;111;g2873ae93372_1_73"/>
          <p:cNvSpPr txBox="1"/>
          <p:nvPr/>
        </p:nvSpPr>
        <p:spPr>
          <a:xfrm>
            <a:off x="1079176" y="5149250"/>
            <a:ext cx="702600" cy="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1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36">
                <a:solidFill>
                  <a:schemeClr val="dk1"/>
                </a:solidFill>
              </a:rPr>
              <a:t>CDC Foundation</a:t>
            </a:r>
            <a:endParaRPr/>
          </a:p>
        </p:txBody>
      </p:sp>
      <p:sp>
        <p:nvSpPr>
          <p:cNvPr id="112" name="Google Shape;112;g2873ae93372_1_73"/>
          <p:cNvSpPr/>
          <p:nvPr/>
        </p:nvSpPr>
        <p:spPr>
          <a:xfrm>
            <a:off x="903887" y="4341426"/>
            <a:ext cx="1920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g2873ae93372_1_73"/>
          <p:cNvSpPr/>
          <p:nvPr/>
        </p:nvSpPr>
        <p:spPr>
          <a:xfrm>
            <a:off x="903887" y="5094727"/>
            <a:ext cx="1920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4" name="Google Shape;114;g2873ae93372_1_73"/>
          <p:cNvGrpSpPr/>
          <p:nvPr/>
        </p:nvGrpSpPr>
        <p:grpSpPr>
          <a:xfrm>
            <a:off x="5843075" y="3214452"/>
            <a:ext cx="2510775" cy="1680568"/>
            <a:chOff x="5478954" y="2363711"/>
            <a:chExt cx="2411656" cy="1716792"/>
          </a:xfrm>
        </p:grpSpPr>
        <p:sp>
          <p:nvSpPr>
            <p:cNvPr id="115" name="Google Shape;115;g2873ae93372_1_73"/>
            <p:cNvSpPr/>
            <p:nvPr/>
          </p:nvSpPr>
          <p:spPr>
            <a:xfrm rot="5400000">
              <a:off x="5826386" y="2016279"/>
              <a:ext cx="1716792" cy="2411656"/>
            </a:xfrm>
            <a:custGeom>
              <a:avLst/>
              <a:gdLst/>
              <a:ahLst/>
              <a:cxnLst/>
              <a:rect l="l" t="t" r="r" b="b"/>
              <a:pathLst>
                <a:path w="3254582" h="1507285" extrusionOk="0">
                  <a:moveTo>
                    <a:pt x="0" y="0"/>
                  </a:moveTo>
                  <a:lnTo>
                    <a:pt x="3254582" y="0"/>
                  </a:lnTo>
                  <a:lnTo>
                    <a:pt x="3254582" y="1507285"/>
                  </a:lnTo>
                  <a:lnTo>
                    <a:pt x="0" y="1507285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71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g2873ae93372_1_73"/>
            <p:cNvSpPr txBox="1"/>
            <p:nvPr/>
          </p:nvSpPr>
          <p:spPr>
            <a:xfrm>
              <a:off x="5502404" y="2500393"/>
              <a:ext cx="2297100" cy="153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274320" marR="0" lvl="0" indent="-96520" algn="l" rtl="0">
                <a:lnSpc>
                  <a:spcPct val="140082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800"/>
                <a:buChar char="●"/>
              </a:pPr>
              <a:r>
                <a:rPr lang="en-US" sz="800">
                  <a:solidFill>
                    <a:srgbClr val="FFFFFF"/>
                  </a:solidFill>
                </a:rPr>
                <a:t>Regular collaboration calls for ORS team in each jurisdiction</a:t>
              </a:r>
              <a:endParaRPr sz="800">
                <a:solidFill>
                  <a:srgbClr val="FFFFFF"/>
                </a:solidFill>
              </a:endParaRPr>
            </a:p>
            <a:p>
              <a:pPr marL="274320" marR="0" lvl="0" indent="-96520" algn="l" rtl="0">
                <a:lnSpc>
                  <a:spcPct val="140082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800"/>
                <a:buChar char="●"/>
              </a:pPr>
              <a:r>
                <a:rPr lang="en-US" sz="800">
                  <a:solidFill>
                    <a:srgbClr val="FFFFFF"/>
                  </a:solidFill>
                  <a:extLst>
                    <a:ext uri="http://customooxmlschemas.google.com/">
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  </a:ext>
                  </a:extLst>
                </a:rPr>
                <a:t>Training/learning opportunities</a:t>
              </a:r>
              <a:r>
                <a:rPr lang="en-US" sz="800">
                  <a:solidFill>
                    <a:srgbClr val="FFFFFF"/>
                  </a:solidFill>
                </a:rPr>
                <a:t> to bridge gaps between public health/public safety</a:t>
              </a:r>
              <a:endParaRPr sz="800">
                <a:solidFill>
                  <a:srgbClr val="FFFFFF"/>
                </a:solidFill>
              </a:endParaRPr>
            </a:p>
            <a:p>
              <a:pPr marL="274320" marR="0" lvl="0" indent="-96520" algn="l" rtl="0">
                <a:lnSpc>
                  <a:spcPct val="140082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800"/>
                <a:buChar char="●"/>
              </a:pPr>
              <a:r>
                <a:rPr lang="en-US" sz="800">
                  <a:solidFill>
                    <a:srgbClr val="FFFFFF"/>
                  </a:solidFill>
                </a:rPr>
                <a:t>Cornerstone Projects that share insights and recommendations on pressing issues across the program</a:t>
              </a:r>
              <a:endParaRPr sz="800">
                <a:solidFill>
                  <a:srgbClr val="FFFFFF"/>
                </a:solidFill>
              </a:endParaRPr>
            </a:p>
            <a:p>
              <a:pPr marL="274320" marR="0" lvl="0" indent="-96520" algn="l" rtl="0">
                <a:lnSpc>
                  <a:spcPct val="140082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800"/>
                <a:buChar char="●"/>
              </a:pPr>
              <a:r>
                <a:rPr lang="en-US" sz="800">
                  <a:solidFill>
                    <a:srgbClr val="FFFFFF"/>
                  </a:solidFill>
                </a:rPr>
                <a:t>Success stories of public health/public safety collaboration</a:t>
              </a:r>
              <a:endParaRPr sz="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7" name="Google Shape;117;g2873ae93372_1_73"/>
          <p:cNvGrpSpPr/>
          <p:nvPr/>
        </p:nvGrpSpPr>
        <p:grpSpPr>
          <a:xfrm>
            <a:off x="5865499" y="5008641"/>
            <a:ext cx="2510624" cy="1849398"/>
            <a:chOff x="4945244" y="1688760"/>
            <a:chExt cx="2675431" cy="2693167"/>
          </a:xfrm>
        </p:grpSpPr>
        <p:sp>
          <p:nvSpPr>
            <p:cNvPr id="118" name="Google Shape;118;g2873ae93372_1_73"/>
            <p:cNvSpPr/>
            <p:nvPr/>
          </p:nvSpPr>
          <p:spPr>
            <a:xfrm rot="5400000">
              <a:off x="4936377" y="1697628"/>
              <a:ext cx="2693167" cy="2675431"/>
            </a:xfrm>
            <a:custGeom>
              <a:avLst/>
              <a:gdLst/>
              <a:ahLst/>
              <a:cxnLst/>
              <a:rect l="l" t="t" r="r" b="b"/>
              <a:pathLst>
                <a:path w="3254582" h="1507285" extrusionOk="0">
                  <a:moveTo>
                    <a:pt x="0" y="0"/>
                  </a:moveTo>
                  <a:lnTo>
                    <a:pt x="3254582" y="0"/>
                  </a:lnTo>
                  <a:lnTo>
                    <a:pt x="3254582" y="1507285"/>
                  </a:lnTo>
                  <a:lnTo>
                    <a:pt x="0" y="1507285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71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g2873ae93372_1_73"/>
            <p:cNvSpPr txBox="1"/>
            <p:nvPr/>
          </p:nvSpPr>
          <p:spPr>
            <a:xfrm>
              <a:off x="4945246" y="1994475"/>
              <a:ext cx="2548200" cy="168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274320" marR="0" lvl="0" indent="-96520" algn="l" rtl="0">
                <a:lnSpc>
                  <a:spcPct val="140082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Char char="●"/>
              </a:pPr>
              <a:r>
                <a:rPr lang="en-US" sz="800">
                  <a:solidFill>
                    <a:schemeClr val="lt1"/>
                  </a:solidFill>
                </a:rPr>
                <a:t>Jurisdictional action plans that bridge multisector priorities</a:t>
              </a:r>
              <a:endParaRPr sz="800">
                <a:solidFill>
                  <a:schemeClr val="lt1"/>
                </a:solidFill>
              </a:endParaRPr>
            </a:p>
            <a:p>
              <a:pPr marL="274320" lvl="0" indent="-96520" algn="l" rtl="0">
                <a:lnSpc>
                  <a:spcPct val="140082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Char char="●"/>
              </a:pPr>
              <a:r>
                <a:rPr lang="en-US" sz="800">
                  <a:solidFill>
                    <a:schemeClr val="lt1"/>
                  </a:solidFill>
                  <a:extLst>
                    <a:ext uri="http://customooxmlschemas.google.com/">
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7"/>
                    </a:ext>
                  </a:extLst>
                </a:rPr>
                <a:t>Quarterly project activities related to ORS goals and strategies</a:t>
              </a:r>
              <a:endParaRPr sz="800">
                <a:solidFill>
                  <a:srgbClr val="FFFFFF"/>
                </a:solidFill>
              </a:endParaRPr>
            </a:p>
            <a:p>
              <a:pPr marL="274320" marR="0" lvl="0" indent="-96520" algn="l" rtl="0">
                <a:lnSpc>
                  <a:spcPct val="140082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800"/>
                <a:buChar char="●"/>
              </a:pPr>
              <a:r>
                <a:rPr lang="en-US" sz="800">
                  <a:solidFill>
                    <a:srgbClr val="FFFFFF"/>
                  </a:solidFill>
                  <a:extLst>
                    <a:ext uri="http://customooxmlschemas.google.com/">
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8"/>
                    </a:ext>
                  </a:extLst>
                </a:rPr>
                <a:t>Pilot Projects</a:t>
              </a:r>
              <a:r>
                <a:rPr lang="en-US" sz="800">
                  <a:solidFill>
                    <a:srgbClr val="FFFFFF"/>
                  </a:solidFill>
                </a:rPr>
                <a:t> that demonstrate innovative programming</a:t>
              </a:r>
              <a:endParaRPr sz="800">
                <a:solidFill>
                  <a:srgbClr val="FFFFFF"/>
                </a:solidFill>
              </a:endParaRPr>
            </a:p>
            <a:p>
              <a:pPr marL="0" marR="0" lvl="0" indent="0" algn="l" rtl="0">
                <a:lnSpc>
                  <a:spcPct val="14008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0" name="Google Shape;120;g2873ae93372_1_73"/>
          <p:cNvGrpSpPr/>
          <p:nvPr/>
        </p:nvGrpSpPr>
        <p:grpSpPr>
          <a:xfrm>
            <a:off x="3622603" y="2252509"/>
            <a:ext cx="635760" cy="638610"/>
            <a:chOff x="-516095" y="1259069"/>
            <a:chExt cx="851655" cy="855472"/>
          </a:xfrm>
        </p:grpSpPr>
        <p:sp>
          <p:nvSpPr>
            <p:cNvPr id="121" name="Google Shape;121;g2873ae93372_1_73"/>
            <p:cNvSpPr/>
            <p:nvPr/>
          </p:nvSpPr>
          <p:spPr>
            <a:xfrm>
              <a:off x="-516095" y="1259069"/>
              <a:ext cx="851655" cy="855472"/>
            </a:xfrm>
            <a:custGeom>
              <a:avLst/>
              <a:gdLst/>
              <a:ahLst/>
              <a:cxnLst/>
              <a:rect l="l" t="t" r="r" b="b"/>
              <a:pathLst>
                <a:path w="809173" h="812800" extrusionOk="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chemeClr val="accent2">
                <a:alpha val="1961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71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g2873ae93372_1_73"/>
            <p:cNvSpPr/>
            <p:nvPr/>
          </p:nvSpPr>
          <p:spPr>
            <a:xfrm>
              <a:off x="-430951" y="1344595"/>
              <a:ext cx="681728" cy="684784"/>
            </a:xfrm>
            <a:custGeom>
              <a:avLst/>
              <a:gdLst/>
              <a:ahLst/>
              <a:cxnLst/>
              <a:rect l="l" t="t" r="r" b="b"/>
              <a:pathLst>
                <a:path w="809173" h="812800" extrusionOk="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71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g2873ae93372_1_73"/>
            <p:cNvSpPr txBox="1"/>
            <p:nvPr/>
          </p:nvSpPr>
          <p:spPr>
            <a:xfrm>
              <a:off x="-343457" y="1538674"/>
              <a:ext cx="507000" cy="37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1699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1" b="1">
                  <a:solidFill>
                    <a:srgbClr val="FFFFFF"/>
                  </a:solidFill>
                </a:rPr>
                <a:t>2</a:t>
              </a:r>
              <a:endParaRPr/>
            </a:p>
          </p:txBody>
        </p:sp>
      </p:grpSp>
      <p:grpSp>
        <p:nvGrpSpPr>
          <p:cNvPr id="124" name="Google Shape;124;g2873ae93372_1_73"/>
          <p:cNvGrpSpPr/>
          <p:nvPr/>
        </p:nvGrpSpPr>
        <p:grpSpPr>
          <a:xfrm>
            <a:off x="6791028" y="2252509"/>
            <a:ext cx="635760" cy="638610"/>
            <a:chOff x="-516095" y="1259069"/>
            <a:chExt cx="851655" cy="855472"/>
          </a:xfrm>
        </p:grpSpPr>
        <p:sp>
          <p:nvSpPr>
            <p:cNvPr id="125" name="Google Shape;125;g2873ae93372_1_73"/>
            <p:cNvSpPr/>
            <p:nvPr/>
          </p:nvSpPr>
          <p:spPr>
            <a:xfrm>
              <a:off x="-516095" y="1259069"/>
              <a:ext cx="851655" cy="855472"/>
            </a:xfrm>
            <a:custGeom>
              <a:avLst/>
              <a:gdLst/>
              <a:ahLst/>
              <a:cxnLst/>
              <a:rect l="l" t="t" r="r" b="b"/>
              <a:pathLst>
                <a:path w="809173" h="812800" extrusionOk="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chemeClr val="accent2">
                <a:alpha val="1961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71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g2873ae93372_1_73"/>
            <p:cNvSpPr/>
            <p:nvPr/>
          </p:nvSpPr>
          <p:spPr>
            <a:xfrm>
              <a:off x="-430951" y="1344595"/>
              <a:ext cx="681728" cy="684784"/>
            </a:xfrm>
            <a:custGeom>
              <a:avLst/>
              <a:gdLst/>
              <a:ahLst/>
              <a:cxnLst/>
              <a:rect l="l" t="t" r="r" b="b"/>
              <a:pathLst>
                <a:path w="809173" h="812800" extrusionOk="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71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g2873ae93372_1_73"/>
            <p:cNvSpPr txBox="1"/>
            <p:nvPr/>
          </p:nvSpPr>
          <p:spPr>
            <a:xfrm>
              <a:off x="-343457" y="1538674"/>
              <a:ext cx="507000" cy="37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1699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1" b="1">
                  <a:solidFill>
                    <a:srgbClr val="FFFFFF"/>
                  </a:solidFill>
                </a:rPr>
                <a:t>3</a:t>
              </a:r>
              <a:endParaRPr/>
            </a:p>
          </p:txBody>
        </p:sp>
      </p:grpSp>
      <p:grpSp>
        <p:nvGrpSpPr>
          <p:cNvPr id="128" name="Google Shape;128;g2873ae93372_1_73"/>
          <p:cNvGrpSpPr/>
          <p:nvPr/>
        </p:nvGrpSpPr>
        <p:grpSpPr>
          <a:xfrm>
            <a:off x="9066153" y="2232259"/>
            <a:ext cx="635760" cy="638610"/>
            <a:chOff x="-516095" y="1259069"/>
            <a:chExt cx="851655" cy="855472"/>
          </a:xfrm>
        </p:grpSpPr>
        <p:sp>
          <p:nvSpPr>
            <p:cNvPr id="129" name="Google Shape;129;g2873ae93372_1_73"/>
            <p:cNvSpPr/>
            <p:nvPr/>
          </p:nvSpPr>
          <p:spPr>
            <a:xfrm>
              <a:off x="-516095" y="1259069"/>
              <a:ext cx="851655" cy="855472"/>
            </a:xfrm>
            <a:custGeom>
              <a:avLst/>
              <a:gdLst/>
              <a:ahLst/>
              <a:cxnLst/>
              <a:rect l="l" t="t" r="r" b="b"/>
              <a:pathLst>
                <a:path w="809173" h="812800" extrusionOk="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chemeClr val="accent2">
                <a:alpha val="1961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71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g2873ae93372_1_73"/>
            <p:cNvSpPr/>
            <p:nvPr/>
          </p:nvSpPr>
          <p:spPr>
            <a:xfrm>
              <a:off x="-430951" y="1344595"/>
              <a:ext cx="681728" cy="684784"/>
            </a:xfrm>
            <a:custGeom>
              <a:avLst/>
              <a:gdLst/>
              <a:ahLst/>
              <a:cxnLst/>
              <a:rect l="l" t="t" r="r" b="b"/>
              <a:pathLst>
                <a:path w="809173" h="812800" extrusionOk="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71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g2873ae93372_1_73"/>
            <p:cNvSpPr txBox="1"/>
            <p:nvPr/>
          </p:nvSpPr>
          <p:spPr>
            <a:xfrm>
              <a:off x="-343457" y="1538674"/>
              <a:ext cx="507000" cy="37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1699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1" b="1">
                  <a:solidFill>
                    <a:srgbClr val="FFFFFF"/>
                  </a:solidFill>
                </a:rPr>
                <a:t>4</a:t>
              </a:r>
              <a:endParaRPr/>
            </a:p>
          </p:txBody>
        </p:sp>
      </p:grpSp>
      <p:grpSp>
        <p:nvGrpSpPr>
          <p:cNvPr id="132" name="Google Shape;132;g2873ae93372_1_73"/>
          <p:cNvGrpSpPr/>
          <p:nvPr/>
        </p:nvGrpSpPr>
        <p:grpSpPr>
          <a:xfrm>
            <a:off x="10762478" y="2236459"/>
            <a:ext cx="635760" cy="638610"/>
            <a:chOff x="-516095" y="1259069"/>
            <a:chExt cx="851655" cy="855472"/>
          </a:xfrm>
        </p:grpSpPr>
        <p:sp>
          <p:nvSpPr>
            <p:cNvPr id="133" name="Google Shape;133;g2873ae93372_1_73"/>
            <p:cNvSpPr/>
            <p:nvPr/>
          </p:nvSpPr>
          <p:spPr>
            <a:xfrm>
              <a:off x="-516095" y="1259069"/>
              <a:ext cx="851655" cy="855472"/>
            </a:xfrm>
            <a:custGeom>
              <a:avLst/>
              <a:gdLst/>
              <a:ahLst/>
              <a:cxnLst/>
              <a:rect l="l" t="t" r="r" b="b"/>
              <a:pathLst>
                <a:path w="809173" h="812800" extrusionOk="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chemeClr val="accent2">
                <a:alpha val="1961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71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g2873ae93372_1_73"/>
            <p:cNvSpPr/>
            <p:nvPr/>
          </p:nvSpPr>
          <p:spPr>
            <a:xfrm>
              <a:off x="-430951" y="1344595"/>
              <a:ext cx="681728" cy="684784"/>
            </a:xfrm>
            <a:custGeom>
              <a:avLst/>
              <a:gdLst/>
              <a:ahLst/>
              <a:cxnLst/>
              <a:rect l="l" t="t" r="r" b="b"/>
              <a:pathLst>
                <a:path w="809173" h="812800" extrusionOk="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71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g2873ae93372_1_73"/>
            <p:cNvSpPr txBox="1"/>
            <p:nvPr/>
          </p:nvSpPr>
          <p:spPr>
            <a:xfrm>
              <a:off x="-343457" y="1538674"/>
              <a:ext cx="507000" cy="37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1699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1" b="1">
                  <a:solidFill>
                    <a:srgbClr val="FFFFFF"/>
                  </a:solidFill>
                </a:rPr>
                <a:t>5</a:t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rgbClr val="325379"/>
      </a:dk1>
      <a:lt1>
        <a:srgbClr val="FFFFFF"/>
      </a:lt1>
      <a:dk2>
        <a:srgbClr val="76ADC1"/>
      </a:dk2>
      <a:lt2>
        <a:srgbClr val="E7E6E6"/>
      </a:lt2>
      <a:accent1>
        <a:srgbClr val="F3C108"/>
      </a:accent1>
      <a:accent2>
        <a:srgbClr val="BBBBCE"/>
      </a:accent2>
      <a:accent3>
        <a:srgbClr val="488286"/>
      </a:accent3>
      <a:accent4>
        <a:srgbClr val="BFCDE0"/>
      </a:accent4>
      <a:accent5>
        <a:srgbClr val="5D5D80"/>
      </a:accent5>
      <a:accent6>
        <a:srgbClr val="BCD3DE"/>
      </a:accent6>
      <a:hlink>
        <a:srgbClr val="3C596C"/>
      </a:hlink>
      <a:folHlink>
        <a:srgbClr val="48828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7176C7EE43304182933423CF59E1B6" ma:contentTypeVersion="4" ma:contentTypeDescription="Create a new document." ma:contentTypeScope="" ma:versionID="26e986eabf780ea008ec145e832cb5ec">
  <xsd:schema xmlns:xsd="http://www.w3.org/2001/XMLSchema" xmlns:xs="http://www.w3.org/2001/XMLSchema" xmlns:p="http://schemas.microsoft.com/office/2006/metadata/properties" xmlns:ns2="a110dddf-1d8f-4c90-a2c3-17cbae9b45db" targetNamespace="http://schemas.microsoft.com/office/2006/metadata/properties" ma:root="true" ma:fieldsID="5b94c4d7eafecdbe00918c9893af7bab" ns2:_="">
    <xsd:import namespace="a110dddf-1d8f-4c90-a2c3-17cbae9b45d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10dddf-1d8f-4c90-a2c3-17cbae9b45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E5E02E3-A6E8-4644-A787-F3A797B1AE4C}"/>
</file>

<file path=customXml/itemProps2.xml><?xml version="1.0" encoding="utf-8"?>
<ds:datastoreItem xmlns:ds="http://schemas.openxmlformats.org/officeDocument/2006/customXml" ds:itemID="{EEC80DAE-1BF0-499B-818C-620B392F3491}"/>
</file>

<file path=customXml/itemProps3.xml><?xml version="1.0" encoding="utf-8"?>
<ds:datastoreItem xmlns:ds="http://schemas.openxmlformats.org/officeDocument/2006/customXml" ds:itemID="{D373649D-2508-45B5-8D51-8C51A024BB7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429</Words>
  <Application>Microsoft Office PowerPoint</Application>
  <PresentationFormat>Widescreen</PresentationFormat>
  <Paragraphs>51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Helvetica Neue Light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Johnson</dc:creator>
  <cp:lastModifiedBy>Wolff, JESSICA (CDC/NCIPC/DOP)</cp:lastModifiedBy>
  <cp:revision>1</cp:revision>
  <dcterms:created xsi:type="dcterms:W3CDTF">2020-09-21T22:14:13Z</dcterms:created>
  <dcterms:modified xsi:type="dcterms:W3CDTF">2024-09-18T12:37:20Z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0x010100CF7176C7EE43304182933423CF59E1B6</vt:lpwstr>
  </property>
  <property fmtid="{D5CDD505-2E9C-101B-9397-08002B2CF9AE}" pid="3" name="MSIP_Label_8af03ff0-41c5-4c41-b55e-fabb8fae94be_Enabled">
    <vt:lpwstr>true</vt:lpwstr>
  </property>
  <property fmtid="{D5CDD505-2E9C-101B-9397-08002B2CF9AE}" pid="4" name="MSIP_Label_8af03ff0-41c5-4c41-b55e-fabb8fae94be_SetDate">
    <vt:lpwstr>2024-09-18T12:36:59Z</vt:lpwstr>
  </property>
  <property fmtid="{D5CDD505-2E9C-101B-9397-08002B2CF9AE}" pid="5" name="MSIP_Label_8af03ff0-41c5-4c41-b55e-fabb8fae94be_Method">
    <vt:lpwstr>Privileged</vt:lpwstr>
  </property>
  <property fmtid="{D5CDD505-2E9C-101B-9397-08002B2CF9AE}" pid="6" name="MSIP_Label_8af03ff0-41c5-4c41-b55e-fabb8fae94be_Name">
    <vt:lpwstr>8af03ff0-41c5-4c41-b55e-fabb8fae94be</vt:lpwstr>
  </property>
  <property fmtid="{D5CDD505-2E9C-101B-9397-08002B2CF9AE}" pid="7" name="MSIP_Label_8af03ff0-41c5-4c41-b55e-fabb8fae94be_SiteId">
    <vt:lpwstr>9ce70869-60db-44fd-abe8-d2767077fc8f</vt:lpwstr>
  </property>
  <property fmtid="{D5CDD505-2E9C-101B-9397-08002B2CF9AE}" pid="8" name="MSIP_Label_8af03ff0-41c5-4c41-b55e-fabb8fae94be_ActionId">
    <vt:lpwstr>b5b7e100-30a2-4ef8-bb74-d5ba74655fce</vt:lpwstr>
  </property>
  <property fmtid="{D5CDD505-2E9C-101B-9397-08002B2CF9AE}" pid="9" name="MSIP_Label_8af03ff0-41c5-4c41-b55e-fabb8fae94be_ContentBits">
    <vt:lpwstr>0</vt:lpwstr>
  </property>
</Properties>
</file>