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7"/>
  </p:notesMasterIdLst>
  <p:sldIdLst>
    <p:sldId id="277" r:id="rId6"/>
    <p:sldId id="257" r:id="rId7"/>
    <p:sldId id="266" r:id="rId8"/>
    <p:sldId id="259" r:id="rId9"/>
    <p:sldId id="275" r:id="rId10"/>
    <p:sldId id="261" r:id="rId11"/>
    <p:sldId id="274" r:id="rId12"/>
    <p:sldId id="270" r:id="rId13"/>
    <p:sldId id="272" r:id="rId14"/>
    <p:sldId id="276"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tely, Allison (CDC/DDNID/NCIPC/DIP)" initials="G(" lastIdx="35" clrIdx="0">
    <p:extLst>
      <p:ext uri="{19B8F6BF-5375-455C-9EA6-DF929625EA0E}">
        <p15:presenceInfo xmlns:p15="http://schemas.microsoft.com/office/powerpoint/2012/main" userId="S::yoy4@cdc.gov::8607a62e-1023-4752-bdf6-3051e81f7e79" providerId="AD"/>
      </p:ext>
    </p:extLst>
  </p:cmAuthor>
  <p:cmAuthor id="2" name="Kossover-Smith, Rachel A. (CDC/DDNID/NCIPC/DIP)" initials="K(" lastIdx="5" clrIdx="1">
    <p:extLst>
      <p:ext uri="{19B8F6BF-5375-455C-9EA6-DF929625EA0E}">
        <p15:presenceInfo xmlns:p15="http://schemas.microsoft.com/office/powerpoint/2012/main" userId="S::gvb7@cdc.gov::aa32a2a3-1838-48b9-847f-246dca0c3498" providerId="AD"/>
      </p:ext>
    </p:extLst>
  </p:cmAuthor>
  <p:cmAuthor id="3" name="Wilson, Lauren (CDC/DDNID/NCIPC/DIP)" initials="W(" lastIdx="22" clrIdx="2">
    <p:extLst>
      <p:ext uri="{19B8F6BF-5375-455C-9EA6-DF929625EA0E}">
        <p15:presenceInfo xmlns:p15="http://schemas.microsoft.com/office/powerpoint/2012/main" userId="S::mqv6@cdc.gov::97799d1e-3b0b-4302-8952-3735c87cc6c8" providerId="AD"/>
      </p:ext>
    </p:extLst>
  </p:cmAuthor>
  <p:cmAuthor id="4" name="Willocks, Stacey Ann (CDC/DDNID/NCIPC/DIP)" initials="W(" lastIdx="8" clrIdx="3">
    <p:extLst>
      <p:ext uri="{19B8F6BF-5375-455C-9EA6-DF929625EA0E}">
        <p15:presenceInfo xmlns:p15="http://schemas.microsoft.com/office/powerpoint/2012/main" userId="S::xcz9@cdc.gov::90e86072-d4f6-418b-beee-0cdef9a58618" providerId="AD"/>
      </p:ext>
    </p:extLst>
  </p:cmAuthor>
  <p:cmAuthor id="5" name="Nesbit, Brandon (CDC/DDNID/NCIPC/DIP)" initials="NB(" lastIdx="26" clrIdx="4">
    <p:extLst>
      <p:ext uri="{19B8F6BF-5375-455C-9EA6-DF929625EA0E}">
        <p15:presenceInfo xmlns:p15="http://schemas.microsoft.com/office/powerpoint/2012/main" userId="S::vxw6@cdc.gov::812b06d2-9adc-4e60-b880-7f79afd8980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715FB6-9E21-054A-CC11-4011E293E64C}" v="117" dt="2021-04-20T16:20:18.412"/>
    <p1510:client id="{9B24C09F-A076-0000-B851-9773053636B2}" v="95" dt="2021-04-20T16:50:20.600"/>
    <p1510:client id="{F3D4F204-B327-9CD1-13E0-92E7BB954B65}" v="12" dt="2021-04-21T15:41:41.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117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tely, Allison (CDC/DDNID/NCIPC/DIP)" userId="S::yoy4@cdc.gov::8607a62e-1023-4752-bdf6-3051e81f7e79" providerId="AD" clId="Web-{9B24C09F-A076-0000-B851-9773053636B2}"/>
    <pc:docChg chg="modSld">
      <pc:chgData name="Gately, Allison (CDC/DDNID/NCIPC/DIP)" userId="S::yoy4@cdc.gov::8607a62e-1023-4752-bdf6-3051e81f7e79" providerId="AD" clId="Web-{9B24C09F-A076-0000-B851-9773053636B2}" dt="2021-04-20T16:50:20.600" v="53" actId="20577"/>
      <pc:docMkLst>
        <pc:docMk/>
      </pc:docMkLst>
      <pc:sldChg chg="modSp">
        <pc:chgData name="Gately, Allison (CDC/DDNID/NCIPC/DIP)" userId="S::yoy4@cdc.gov::8607a62e-1023-4752-bdf6-3051e81f7e79" providerId="AD" clId="Web-{9B24C09F-A076-0000-B851-9773053636B2}" dt="2021-04-20T16:50:20.600" v="53" actId="20577"/>
        <pc:sldMkLst>
          <pc:docMk/>
          <pc:sldMk cId="918744361" sldId="275"/>
        </pc:sldMkLst>
        <pc:spChg chg="mod">
          <ac:chgData name="Gately, Allison (CDC/DDNID/NCIPC/DIP)" userId="S::yoy4@cdc.gov::8607a62e-1023-4752-bdf6-3051e81f7e79" providerId="AD" clId="Web-{9B24C09F-A076-0000-B851-9773053636B2}" dt="2021-04-20T16:50:20.600" v="53" actId="20577"/>
          <ac:spMkLst>
            <pc:docMk/>
            <pc:sldMk cId="918744361" sldId="275"/>
            <ac:spMk id="9" creationId="{E173768E-8F06-4B97-B787-348443D7E468}"/>
          </ac:spMkLst>
        </pc:spChg>
      </pc:sldChg>
    </pc:docChg>
  </pc:docChgLst>
  <pc:docChgLst>
    <pc:chgData name="Nesbit, Brandon (CDC/DDNID/NCIPC/DIP)" userId="812b06d2-9adc-4e60-b880-7f79afd8980e" providerId="ADAL" clId="{A83C0948-722F-47A2-A4C3-E90F41A4247E}"/>
    <pc:docChg chg="custSel delSld modSld">
      <pc:chgData name="Nesbit, Brandon (CDC/DDNID/NCIPC/DIP)" userId="812b06d2-9adc-4e60-b880-7f79afd8980e" providerId="ADAL" clId="{A83C0948-722F-47A2-A4C3-E90F41A4247E}" dt="2021-03-05T15:13:53.967" v="79"/>
      <pc:docMkLst>
        <pc:docMk/>
      </pc:docMkLst>
      <pc:sldChg chg="modSp mod delCm">
        <pc:chgData name="Nesbit, Brandon (CDC/DDNID/NCIPC/DIP)" userId="812b06d2-9adc-4e60-b880-7f79afd8980e" providerId="ADAL" clId="{A83C0948-722F-47A2-A4C3-E90F41A4247E}" dt="2021-03-05T14:59:17.747" v="68" actId="13926"/>
        <pc:sldMkLst>
          <pc:docMk/>
          <pc:sldMk cId="3043513646" sldId="259"/>
        </pc:sldMkLst>
        <pc:spChg chg="mod">
          <ac:chgData name="Nesbit, Brandon (CDC/DDNID/NCIPC/DIP)" userId="812b06d2-9adc-4e60-b880-7f79afd8980e" providerId="ADAL" clId="{A83C0948-722F-47A2-A4C3-E90F41A4247E}" dt="2021-03-05T14:59:17.747" v="68" actId="13926"/>
          <ac:spMkLst>
            <pc:docMk/>
            <pc:sldMk cId="3043513646" sldId="259"/>
            <ac:spMk id="6" creationId="{569C43EB-0349-4CD5-BC23-73E4EC48A414}"/>
          </ac:spMkLst>
        </pc:spChg>
      </pc:sldChg>
      <pc:sldChg chg="delCm">
        <pc:chgData name="Nesbit, Brandon (CDC/DDNID/NCIPC/DIP)" userId="812b06d2-9adc-4e60-b880-7f79afd8980e" providerId="ADAL" clId="{A83C0948-722F-47A2-A4C3-E90F41A4247E}" dt="2021-03-02T02:09:30.082" v="0" actId="1592"/>
        <pc:sldMkLst>
          <pc:docMk/>
          <pc:sldMk cId="4041491771" sldId="266"/>
        </pc:sldMkLst>
      </pc:sldChg>
      <pc:sldChg chg="modCm">
        <pc:chgData name="Nesbit, Brandon (CDC/DDNID/NCIPC/DIP)" userId="812b06d2-9adc-4e60-b880-7f79afd8980e" providerId="ADAL" clId="{A83C0948-722F-47A2-A4C3-E90F41A4247E}" dt="2021-03-05T15:00:37.875" v="72"/>
        <pc:sldMkLst>
          <pc:docMk/>
          <pc:sldMk cId="1638251046" sldId="267"/>
        </pc:sldMkLst>
      </pc:sldChg>
      <pc:sldChg chg="delSp del mod delCm modCm">
        <pc:chgData name="Nesbit, Brandon (CDC/DDNID/NCIPC/DIP)" userId="812b06d2-9adc-4e60-b880-7f79afd8980e" providerId="ADAL" clId="{A83C0948-722F-47A2-A4C3-E90F41A4247E}" dt="2021-03-05T15:13:53.967" v="79"/>
        <pc:sldMkLst>
          <pc:docMk/>
          <pc:sldMk cId="1357693991" sldId="270"/>
        </pc:sldMkLst>
        <pc:spChg chg="del">
          <ac:chgData name="Nesbit, Brandon (CDC/DDNID/NCIPC/DIP)" userId="812b06d2-9adc-4e60-b880-7f79afd8980e" providerId="ADAL" clId="{A83C0948-722F-47A2-A4C3-E90F41A4247E}" dt="2021-03-05T15:13:12.515" v="77" actId="478"/>
          <ac:spMkLst>
            <pc:docMk/>
            <pc:sldMk cId="1357693991" sldId="270"/>
            <ac:spMk id="5" creationId="{6A210C0B-C936-4236-B651-20F7C918217A}"/>
          </ac:spMkLst>
        </pc:spChg>
      </pc:sldChg>
      <pc:sldChg chg="modSp mod delCm">
        <pc:chgData name="Nesbit, Brandon (CDC/DDNID/NCIPC/DIP)" userId="812b06d2-9adc-4e60-b880-7f79afd8980e" providerId="ADAL" clId="{A83C0948-722F-47A2-A4C3-E90F41A4247E}" dt="2021-03-05T14:59:39.235" v="70" actId="1592"/>
        <pc:sldMkLst>
          <pc:docMk/>
          <pc:sldMk cId="512448284" sldId="272"/>
        </pc:sldMkLst>
        <pc:spChg chg="mod">
          <ac:chgData name="Nesbit, Brandon (CDC/DDNID/NCIPC/DIP)" userId="812b06d2-9adc-4e60-b880-7f79afd8980e" providerId="ADAL" clId="{A83C0948-722F-47A2-A4C3-E90F41A4247E}" dt="2021-03-02T02:11:05.321" v="31" actId="20577"/>
          <ac:spMkLst>
            <pc:docMk/>
            <pc:sldMk cId="512448284" sldId="272"/>
            <ac:spMk id="6" creationId="{569C43EB-0349-4CD5-BC23-73E4EC48A414}"/>
          </ac:spMkLst>
        </pc:spChg>
      </pc:sldChg>
      <pc:sldChg chg="delCm">
        <pc:chgData name="Nesbit, Brandon (CDC/DDNID/NCIPC/DIP)" userId="812b06d2-9adc-4e60-b880-7f79afd8980e" providerId="ADAL" clId="{A83C0948-722F-47A2-A4C3-E90F41A4247E}" dt="2021-03-02T02:11:24.266" v="56" actId="1592"/>
        <pc:sldMkLst>
          <pc:docMk/>
          <pc:sldMk cId="1103843316" sldId="273"/>
        </pc:sldMkLst>
      </pc:sldChg>
      <pc:sldChg chg="delCm">
        <pc:chgData name="Nesbit, Brandon (CDC/DDNID/NCIPC/DIP)" userId="812b06d2-9adc-4e60-b880-7f79afd8980e" providerId="ADAL" clId="{A83C0948-722F-47A2-A4C3-E90F41A4247E}" dt="2021-03-02T02:10:50.696" v="30" actId="1592"/>
        <pc:sldMkLst>
          <pc:docMk/>
          <pc:sldMk cId="3760875886" sldId="274"/>
        </pc:sldMkLst>
      </pc:sldChg>
      <pc:sldChg chg="delCm">
        <pc:chgData name="Nesbit, Brandon (CDC/DDNID/NCIPC/DIP)" userId="812b06d2-9adc-4e60-b880-7f79afd8980e" providerId="ADAL" clId="{A83C0948-722F-47A2-A4C3-E90F41A4247E}" dt="2021-03-02T02:10:31.145" v="27" actId="1592"/>
        <pc:sldMkLst>
          <pc:docMk/>
          <pc:sldMk cId="918744361" sldId="275"/>
        </pc:sldMkLst>
      </pc:sldChg>
      <pc:sldChg chg="modSp mod delCm">
        <pc:chgData name="Nesbit, Brandon (CDC/DDNID/NCIPC/DIP)" userId="812b06d2-9adc-4e60-b880-7f79afd8980e" providerId="ADAL" clId="{A83C0948-722F-47A2-A4C3-E90F41A4247E}" dt="2021-03-02T02:11:35.782" v="67" actId="1592"/>
        <pc:sldMkLst>
          <pc:docMk/>
          <pc:sldMk cId="3605400780" sldId="276"/>
        </pc:sldMkLst>
        <pc:spChg chg="mod">
          <ac:chgData name="Nesbit, Brandon (CDC/DDNID/NCIPC/DIP)" userId="812b06d2-9adc-4e60-b880-7f79afd8980e" providerId="ADAL" clId="{A83C0948-722F-47A2-A4C3-E90F41A4247E}" dt="2021-03-02T02:11:33.841" v="66" actId="20577"/>
          <ac:spMkLst>
            <pc:docMk/>
            <pc:sldMk cId="3605400780" sldId="276"/>
            <ac:spMk id="9" creationId="{E173768E-8F06-4B97-B787-348443D7E468}"/>
          </ac:spMkLst>
        </pc:spChg>
      </pc:sldChg>
    </pc:docChg>
  </pc:docChgLst>
  <pc:docChgLst>
    <pc:chgData name="Gately, Allison (CDC/DDNID/NCIPC/DIP)" userId="S::yoy4@cdc.gov::8607a62e-1023-4752-bdf6-3051e81f7e79" providerId="AD" clId="Web-{F3D4F204-B327-9CD1-13E0-92E7BB954B65}"/>
    <pc:docChg chg="modSld">
      <pc:chgData name="Gately, Allison (CDC/DDNID/NCIPC/DIP)" userId="S::yoy4@cdc.gov::8607a62e-1023-4752-bdf6-3051e81f7e79" providerId="AD" clId="Web-{F3D4F204-B327-9CD1-13E0-92E7BB954B65}" dt="2021-04-21T15:41:41.359" v="5" actId="20577"/>
      <pc:docMkLst>
        <pc:docMk/>
      </pc:docMkLst>
      <pc:sldChg chg="modSp">
        <pc:chgData name="Gately, Allison (CDC/DDNID/NCIPC/DIP)" userId="S::yoy4@cdc.gov::8607a62e-1023-4752-bdf6-3051e81f7e79" providerId="AD" clId="Web-{F3D4F204-B327-9CD1-13E0-92E7BB954B65}" dt="2021-04-21T15:41:41.359" v="5" actId="20577"/>
        <pc:sldMkLst>
          <pc:docMk/>
          <pc:sldMk cId="2093034610" sldId="261"/>
        </pc:sldMkLst>
        <pc:spChg chg="mod">
          <ac:chgData name="Gately, Allison (CDC/DDNID/NCIPC/DIP)" userId="S::yoy4@cdc.gov::8607a62e-1023-4752-bdf6-3051e81f7e79" providerId="AD" clId="Web-{F3D4F204-B327-9CD1-13E0-92E7BB954B65}" dt="2021-04-21T15:41:41.359" v="5" actId="20577"/>
          <ac:spMkLst>
            <pc:docMk/>
            <pc:sldMk cId="2093034610" sldId="261"/>
            <ac:spMk id="6" creationId="{569C43EB-0349-4CD5-BC23-73E4EC48A414}"/>
          </ac:spMkLst>
        </pc:spChg>
      </pc:sldChg>
    </pc:docChg>
  </pc:docChgLst>
  <pc:docChgLst>
    <pc:chgData name="Nesbit, Brandon (CDC/DDNID/NCIPC/DIP)" userId="812b06d2-9adc-4e60-b880-7f79afd8980e" providerId="ADAL" clId="{2F8D8946-5198-470E-AAAB-7ADC805BC706}"/>
    <pc:docChg chg="custSel delSld">
      <pc:chgData name="Nesbit, Brandon (CDC/DDNID/NCIPC/DIP)" userId="812b06d2-9adc-4e60-b880-7f79afd8980e" providerId="ADAL" clId="{2F8D8946-5198-470E-AAAB-7ADC805BC706}" dt="2021-04-08T00:18:15.550" v="2" actId="47"/>
      <pc:docMkLst>
        <pc:docMk/>
      </pc:docMkLst>
      <pc:sldChg chg="del delCm">
        <pc:chgData name="Nesbit, Brandon (CDC/DDNID/NCIPC/DIP)" userId="812b06d2-9adc-4e60-b880-7f79afd8980e" providerId="ADAL" clId="{2F8D8946-5198-470E-AAAB-7ADC805BC706}" dt="2021-04-08T00:18:15.550" v="2" actId="47"/>
        <pc:sldMkLst>
          <pc:docMk/>
          <pc:sldMk cId="1638251046" sldId="267"/>
        </pc:sldMkLst>
      </pc:sldChg>
      <pc:sldChg chg="delCm">
        <pc:chgData name="Nesbit, Brandon (CDC/DDNID/NCIPC/DIP)" userId="812b06d2-9adc-4e60-b880-7f79afd8980e" providerId="ADAL" clId="{2F8D8946-5198-470E-AAAB-7ADC805BC706}" dt="2021-04-08T00:17:47.410" v="0" actId="1592"/>
        <pc:sldMkLst>
          <pc:docMk/>
          <pc:sldMk cId="1357693991" sldId="270"/>
        </pc:sldMkLst>
      </pc:sldChg>
    </pc:docChg>
  </pc:docChgLst>
  <pc:docChgLst>
    <pc:chgData name="Thigpen, Sally (CDC/DDNID/NCIPC/DIP)" userId="S::sti9@cdc.gov::f2a4be84-e09d-4768-8642-371d78249b58" providerId="AD" clId="Web-{7B715FB6-9E21-054A-CC11-4011E293E64C}"/>
    <pc:docChg chg="modSld">
      <pc:chgData name="Thigpen, Sally (CDC/DDNID/NCIPC/DIP)" userId="S::sti9@cdc.gov::f2a4be84-e09d-4768-8642-371d78249b58" providerId="AD" clId="Web-{7B715FB6-9E21-054A-CC11-4011E293E64C}" dt="2021-04-20T16:20:12.818" v="61"/>
      <pc:docMkLst>
        <pc:docMk/>
      </pc:docMkLst>
      <pc:sldChg chg="modSp">
        <pc:chgData name="Thigpen, Sally (CDC/DDNID/NCIPC/DIP)" userId="S::sti9@cdc.gov::f2a4be84-e09d-4768-8642-371d78249b58" providerId="AD" clId="Web-{7B715FB6-9E21-054A-CC11-4011E293E64C}" dt="2021-04-20T16:19:37.670" v="23"/>
        <pc:sldMkLst>
          <pc:docMk/>
          <pc:sldMk cId="580289867" sldId="257"/>
        </pc:sldMkLst>
        <pc:graphicFrameChg chg="mod modGraphic">
          <ac:chgData name="Thigpen, Sally (CDC/DDNID/NCIPC/DIP)" userId="S::sti9@cdc.gov::f2a4be84-e09d-4768-8642-371d78249b58" providerId="AD" clId="Web-{7B715FB6-9E21-054A-CC11-4011E293E64C}" dt="2021-04-20T16:19:37.670" v="23"/>
          <ac:graphicFrameMkLst>
            <pc:docMk/>
            <pc:sldMk cId="580289867" sldId="257"/>
            <ac:graphicFrameMk id="6" creationId="{2114986C-7EDA-4D0A-B058-09DE20E6FC3F}"/>
          </ac:graphicFrameMkLst>
        </pc:graphicFrameChg>
      </pc:sldChg>
      <pc:sldChg chg="modSp">
        <pc:chgData name="Thigpen, Sally (CDC/DDNID/NCIPC/DIP)" userId="S::sti9@cdc.gov::f2a4be84-e09d-4768-8642-371d78249b58" providerId="AD" clId="Web-{7B715FB6-9E21-054A-CC11-4011E293E64C}" dt="2021-04-20T16:20:12.818" v="61"/>
        <pc:sldMkLst>
          <pc:docMk/>
          <pc:sldMk cId="4041491771" sldId="266"/>
        </pc:sldMkLst>
        <pc:graphicFrameChg chg="mod modGraphic">
          <ac:chgData name="Thigpen, Sally (CDC/DDNID/NCIPC/DIP)" userId="S::sti9@cdc.gov::f2a4be84-e09d-4768-8642-371d78249b58" providerId="AD" clId="Web-{7B715FB6-9E21-054A-CC11-4011E293E64C}" dt="2021-04-20T16:19:57.265" v="51"/>
          <ac:graphicFrameMkLst>
            <pc:docMk/>
            <pc:sldMk cId="4041491771" sldId="266"/>
            <ac:graphicFrameMk id="6" creationId="{2114986C-7EDA-4D0A-B058-09DE20E6FC3F}"/>
          </ac:graphicFrameMkLst>
        </pc:graphicFrameChg>
        <pc:graphicFrameChg chg="mod modGraphic">
          <ac:chgData name="Thigpen, Sally (CDC/DDNID/NCIPC/DIP)" userId="S::sti9@cdc.gov::f2a4be84-e09d-4768-8642-371d78249b58" providerId="AD" clId="Web-{7B715FB6-9E21-054A-CC11-4011E293E64C}" dt="2021-04-20T16:20:12.818" v="61"/>
          <ac:graphicFrameMkLst>
            <pc:docMk/>
            <pc:sldMk cId="4041491771" sldId="266"/>
            <ac:graphicFrameMk id="9" creationId="{80AC2E74-8B2D-4816-AAF5-01B6B47A049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A15153-815A-4D72-AF87-7CD953D4A473}" type="datetimeFigureOut">
              <a:rPr lang="en-US" smtClean="0"/>
              <a:t>10/12/2021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4FE529-1F17-4187-8645-ADAE7DEB8D18}" type="slidenum">
              <a:rPr lang="en-US" smtClean="0"/>
              <a:t>‹#›</a:t>
            </a:fld>
            <a:endParaRPr lang="en-US"/>
          </a:p>
        </p:txBody>
      </p:sp>
    </p:spTree>
    <p:extLst>
      <p:ext uri="{BB962C8B-B14F-4D97-AF65-F5344CB8AC3E}">
        <p14:creationId xmlns:p14="http://schemas.microsoft.com/office/powerpoint/2010/main" val="2541683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CC4FE529-1F17-4187-8645-ADAE7DEB8D18}" type="slidenum">
              <a:rPr lang="en-US" smtClean="0"/>
              <a:t>2</a:t>
            </a:fld>
            <a:endParaRPr lang="en-US"/>
          </a:p>
        </p:txBody>
      </p:sp>
    </p:spTree>
    <p:extLst>
      <p:ext uri="{BB962C8B-B14F-4D97-AF65-F5344CB8AC3E}">
        <p14:creationId xmlns:p14="http://schemas.microsoft.com/office/powerpoint/2010/main" val="3908969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Enhanced component – to be structured similar as Base, but with additional fields to reflect the enhanced requirements</a:t>
            </a:r>
          </a:p>
          <a:p>
            <a:endParaRPr lang="en-US">
              <a:cs typeface="Calibri"/>
            </a:endParaRPr>
          </a:p>
        </p:txBody>
      </p:sp>
      <p:sp>
        <p:nvSpPr>
          <p:cNvPr id="4" name="Slide Number Placeholder 3"/>
          <p:cNvSpPr>
            <a:spLocks noGrp="1"/>
          </p:cNvSpPr>
          <p:nvPr>
            <p:ph type="sldNum" sz="quarter" idx="5"/>
          </p:nvPr>
        </p:nvSpPr>
        <p:spPr/>
        <p:txBody>
          <a:bodyPr/>
          <a:lstStyle/>
          <a:p>
            <a:fld id="{CC4FE529-1F17-4187-8645-ADAE7DEB8D18}" type="slidenum">
              <a:rPr lang="en-US" smtClean="0"/>
              <a:t>3</a:t>
            </a:fld>
            <a:endParaRPr lang="en-US"/>
          </a:p>
        </p:txBody>
      </p:sp>
    </p:spTree>
    <p:extLst>
      <p:ext uri="{BB962C8B-B14F-4D97-AF65-F5344CB8AC3E}">
        <p14:creationId xmlns:p14="http://schemas.microsoft.com/office/powerpoint/2010/main" val="3276691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•identifying populations at risk </a:t>
            </a:r>
          </a:p>
          <a:p>
            <a:r>
              <a:rPr lang="en-US"/>
              <a:t>•responding to outbreaks, clusters, and emerging threats</a:t>
            </a:r>
            <a:endParaRPr lang="en-US">
              <a:cs typeface="Calibri"/>
            </a:endParaRPr>
          </a:p>
          <a:p>
            <a:r>
              <a:rPr lang="en-US"/>
              <a:t>•facilitating strategic collaborations and partnerships</a:t>
            </a:r>
            <a:endParaRPr lang="en-US">
              <a:cs typeface="Calibri"/>
            </a:endParaRPr>
          </a:p>
          <a:p>
            <a:r>
              <a:rPr lang="en-US"/>
              <a:t>•examining the relationship between injuries and other public health issues</a:t>
            </a:r>
            <a:endParaRPr lang="en-US">
              <a:cs typeface="Calibri"/>
            </a:endParaRPr>
          </a:p>
          <a:p>
            <a:r>
              <a:rPr lang="en-US"/>
              <a:t>•guiding interventions </a:t>
            </a:r>
            <a:endParaRPr lang="en-US">
              <a:cs typeface="Calibri"/>
            </a:endParaRPr>
          </a:p>
          <a:p>
            <a:r>
              <a:rPr lang="en-US"/>
              <a:t>•identifying, reducing, and preventing injury risks and hazards </a:t>
            </a:r>
            <a:endParaRPr lang="en-US">
              <a:cs typeface="Calibri"/>
            </a:endParaRPr>
          </a:p>
          <a:p>
            <a:r>
              <a:rPr lang="en-US"/>
              <a:t>•improving the public health basis for policymaking</a:t>
            </a:r>
            <a:endParaRPr lang="en-US">
              <a:cs typeface="Calibri"/>
            </a:endParaRPr>
          </a:p>
          <a:p>
            <a:r>
              <a:rPr lang="en-US"/>
              <a:t>•informing policy-makers, communities, and/or individuals regarding potential injury health risks</a:t>
            </a:r>
            <a:endParaRPr lang="en-US">
              <a:cs typeface="Calibri"/>
            </a:endParaRPr>
          </a:p>
          <a:p>
            <a:r>
              <a:rPr lang="en-US"/>
              <a:t>•disseminating the best scientifically available prevention strategies</a:t>
            </a:r>
            <a:endParaRPr lang="en-US">
              <a:cs typeface="Calibri"/>
            </a:endParaRPr>
          </a:p>
          <a:p>
            <a:r>
              <a:rPr lang="en-US">
                <a:cs typeface="Calibri"/>
              </a:rPr>
              <a:t>Other (write-in, 500 characters)</a:t>
            </a:r>
          </a:p>
          <a:p>
            <a:endParaRPr lang="en-US">
              <a:cs typeface="Calibri"/>
            </a:endParaRPr>
          </a:p>
        </p:txBody>
      </p:sp>
      <p:sp>
        <p:nvSpPr>
          <p:cNvPr id="4" name="Slide Number Placeholder 3"/>
          <p:cNvSpPr>
            <a:spLocks noGrp="1"/>
          </p:cNvSpPr>
          <p:nvPr>
            <p:ph type="sldNum" sz="quarter" idx="5"/>
          </p:nvPr>
        </p:nvSpPr>
        <p:spPr/>
        <p:txBody>
          <a:bodyPr/>
          <a:lstStyle/>
          <a:p>
            <a:fld id="{CC4FE529-1F17-4187-8645-ADAE7DEB8D18}" type="slidenum">
              <a:rPr lang="en-US" smtClean="0"/>
              <a:t>4</a:t>
            </a:fld>
            <a:endParaRPr lang="en-US"/>
          </a:p>
        </p:txBody>
      </p:sp>
    </p:spTree>
    <p:extLst>
      <p:ext uri="{BB962C8B-B14F-4D97-AF65-F5344CB8AC3E}">
        <p14:creationId xmlns:p14="http://schemas.microsoft.com/office/powerpoint/2010/main" val="4022649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INSTRUCTIONAL TEXT (from template)</a:t>
            </a:r>
          </a:p>
          <a:p>
            <a:r>
              <a:rPr lang="en-US">
                <a:cs typeface="Calibri"/>
              </a:rPr>
              <a:t>The Problem - </a:t>
            </a:r>
            <a:endParaRPr lang="en-US"/>
          </a:p>
          <a:p>
            <a:pPr marL="171450" indent="-171450">
              <a:buFont typeface="Arial"/>
              <a:buChar char="•"/>
            </a:pPr>
            <a:r>
              <a:rPr lang="en-US"/>
              <a:t>Describe the topic area related problem the program, initiative, or activity is addressing.</a:t>
            </a:r>
            <a:endParaRPr lang="en-US">
              <a:cs typeface="Calibri"/>
            </a:endParaRPr>
          </a:p>
          <a:p>
            <a:pPr marL="171450" indent="-171450">
              <a:buFont typeface="Arial"/>
              <a:buChar char="•"/>
            </a:pPr>
            <a:r>
              <a:rPr lang="en-US"/>
              <a:t>Explain why the problem was important to address.</a:t>
            </a:r>
          </a:p>
          <a:p>
            <a:pPr marL="171450" indent="-171450">
              <a:buFont typeface="Arial"/>
              <a:buChar char="•"/>
            </a:pPr>
            <a:r>
              <a:rPr lang="en-US"/>
              <a:t>Describe which population was affects by the problem.</a:t>
            </a:r>
          </a:p>
          <a:p>
            <a:pPr marL="171450" indent="-171450">
              <a:buFont typeface="Arial"/>
              <a:buChar char="•"/>
            </a:pPr>
            <a:r>
              <a:rPr lang="en-US"/>
              <a:t>Note the data sources or systems used to describe the extent of the problem.</a:t>
            </a:r>
          </a:p>
          <a:p>
            <a:pPr marL="171450" indent="-171450">
              <a:buFont typeface="Arial"/>
              <a:buChar char="•"/>
            </a:pPr>
            <a:endParaRPr lang="en-US">
              <a:cs typeface="Calibri" panose="020F0502020204030204"/>
            </a:endParaRPr>
          </a:p>
          <a:p>
            <a:r>
              <a:rPr lang="en-US">
                <a:cs typeface="Calibri" panose="020F0502020204030204"/>
              </a:rPr>
              <a:t>The Narrative</a:t>
            </a:r>
          </a:p>
          <a:p>
            <a:pPr>
              <a:buFont typeface="Arial"/>
              <a:buChar char="•"/>
            </a:pPr>
            <a:r>
              <a:rPr lang="en-US"/>
              <a:t>Describe how your program, initiative or activity aimed to address the problem.</a:t>
            </a:r>
            <a:endParaRPr lang="en-US">
              <a:cs typeface="Calibri" panose="020F0502020204030204"/>
            </a:endParaRPr>
          </a:p>
          <a:p>
            <a:pPr>
              <a:buFont typeface="Arial"/>
              <a:buChar char="•"/>
            </a:pPr>
            <a:r>
              <a:rPr lang="en-US"/>
              <a:t>What program, initiative, or activity are you highlighting?</a:t>
            </a:r>
          </a:p>
          <a:p>
            <a:pPr>
              <a:buFont typeface="Arial"/>
              <a:buChar char="•"/>
            </a:pPr>
            <a:r>
              <a:rPr lang="en-US"/>
              <a:t>Who (e.g., state/local health department and/or local/state/ partners) was involved in developing, supporting, or leading the program, initiative, or activity?</a:t>
            </a:r>
          </a:p>
          <a:p>
            <a:pPr>
              <a:buFont typeface="Arial"/>
              <a:buChar char="•"/>
            </a:pPr>
            <a:r>
              <a:rPr lang="en-US"/>
              <a:t>Describe how the activity is innovative.</a:t>
            </a:r>
          </a:p>
          <a:p>
            <a:pPr>
              <a:buFont typeface="Arial"/>
              <a:buChar char="•"/>
            </a:pPr>
            <a:r>
              <a:rPr lang="en-US"/>
              <a:t>Include references, if applicable.</a:t>
            </a:r>
          </a:p>
          <a:p>
            <a:pPr marL="171450" indent="-171450">
              <a:buFont typeface="Arial"/>
              <a:buChar char="•"/>
            </a:pPr>
            <a:r>
              <a:rPr lang="en-US"/>
              <a:t>Identify in simple terms the methods used, if applicable.</a:t>
            </a:r>
          </a:p>
          <a:p>
            <a:pPr marL="171450" indent="-171450">
              <a:buFont typeface="Arial"/>
              <a:buChar char="•"/>
            </a:pPr>
            <a:endParaRPr lang="en-US">
              <a:cs typeface="Calibri"/>
            </a:endParaRPr>
          </a:p>
          <a:p>
            <a:r>
              <a:rPr lang="en-US">
                <a:cs typeface="Calibri"/>
              </a:rPr>
              <a:t>Outcomes and Impact</a:t>
            </a:r>
          </a:p>
          <a:p>
            <a:pPr>
              <a:buFont typeface="Arial"/>
              <a:buChar char="•"/>
            </a:pPr>
            <a:r>
              <a:rPr lang="en-US"/>
              <a:t>Describe the evaluation of the activity. </a:t>
            </a:r>
            <a:endParaRPr lang="en-US">
              <a:cs typeface="Calibri"/>
            </a:endParaRPr>
          </a:p>
          <a:p>
            <a:pPr>
              <a:buFont typeface="Arial"/>
              <a:buChar char="•"/>
            </a:pPr>
            <a:r>
              <a:rPr lang="en-US"/>
              <a:t>Identify the measurable short-term outcomes (e.g., early results of the process), intermediate outcomes (e.g., results of the short-term outcomes, and/or long-term outcomes that demonstrate how the activity addressed the problem (e.g., change in prevention policy, programs, or practices; increased funding). </a:t>
            </a:r>
          </a:p>
          <a:p>
            <a:pPr>
              <a:buFont typeface="Arial"/>
              <a:buChar char="•"/>
            </a:pPr>
            <a:r>
              <a:rPr lang="en-US"/>
              <a:t>The first year of success stories can focus on short-term outcomes.</a:t>
            </a:r>
          </a:p>
          <a:p>
            <a:pPr>
              <a:buFont typeface="Arial"/>
              <a:buChar char="•"/>
            </a:pPr>
            <a:r>
              <a:rPr lang="en-US"/>
              <a:t>Avoid stories lacking an outcome (e.g., “A fact sheet was created and distributed to stakeholders.”) Be more specific and provide details (e.g., describe what was included in the factsheet, why it was relevant to specific stakeholders, and how stakeholders used the fact sheet).</a:t>
            </a:r>
          </a:p>
          <a:p>
            <a:endParaRPr lang="en-US">
              <a:cs typeface="Calibri"/>
            </a:endParaRPr>
          </a:p>
          <a:p>
            <a:pPr>
              <a:buFont typeface="Arial"/>
            </a:pPr>
            <a:r>
              <a:rPr lang="en-US">
                <a:cs typeface="Calibri"/>
              </a:rPr>
              <a:t>Lessons Learned</a:t>
            </a:r>
          </a:p>
          <a:p>
            <a:pPr>
              <a:buFont typeface="Arial"/>
              <a:buChar char="•"/>
            </a:pPr>
            <a:r>
              <a:rPr lang="en-US"/>
              <a:t>If applicable, share any lessons learned from your program, initiative, or activity highlighted in the success story.</a:t>
            </a:r>
            <a:endParaRPr lang="en-US">
              <a:cs typeface="Calibri"/>
            </a:endParaRPr>
          </a:p>
          <a:p>
            <a:pPr>
              <a:buFont typeface="Arial"/>
              <a:buChar char="•"/>
            </a:pPr>
            <a:r>
              <a:rPr lang="en-US"/>
              <a:t>Provide a conclusion that effectively wraps up the story.</a:t>
            </a:r>
          </a:p>
          <a:p>
            <a:pPr>
              <a:buFont typeface="Arial"/>
              <a:buChar char="•"/>
            </a:pPr>
            <a:r>
              <a:rPr lang="en-US"/>
              <a:t>Summarize the problem, activity, and outcomes.</a:t>
            </a:r>
          </a:p>
          <a:p>
            <a:pPr>
              <a:buFont typeface="Arial"/>
              <a:buChar char="•"/>
            </a:pPr>
            <a:r>
              <a:rPr lang="en-US"/>
              <a:t>Discuss barriers overcome or facilitators that contributed to success.</a:t>
            </a:r>
          </a:p>
          <a:p>
            <a:pPr marL="171450" indent="-171450">
              <a:buFont typeface="Arial"/>
              <a:buChar char="•"/>
            </a:pPr>
            <a:r>
              <a:rPr lang="en-US"/>
              <a:t>Avoid using broad statements like, “There was a noticeable decrease.” Be specific and reference data.</a:t>
            </a:r>
          </a:p>
        </p:txBody>
      </p:sp>
      <p:sp>
        <p:nvSpPr>
          <p:cNvPr id="4" name="Slide Number Placeholder 3"/>
          <p:cNvSpPr>
            <a:spLocks noGrp="1"/>
          </p:cNvSpPr>
          <p:nvPr>
            <p:ph type="sldNum" sz="quarter" idx="5"/>
          </p:nvPr>
        </p:nvSpPr>
        <p:spPr/>
        <p:txBody>
          <a:bodyPr/>
          <a:lstStyle/>
          <a:p>
            <a:fld id="{CC4FE529-1F17-4187-8645-ADAE7DEB8D18}" type="slidenum">
              <a:rPr lang="en-US" smtClean="0"/>
              <a:t>7</a:t>
            </a:fld>
            <a:endParaRPr lang="en-US"/>
          </a:p>
        </p:txBody>
      </p:sp>
    </p:spTree>
    <p:extLst>
      <p:ext uri="{BB962C8B-B14F-4D97-AF65-F5344CB8AC3E}">
        <p14:creationId xmlns:p14="http://schemas.microsoft.com/office/powerpoint/2010/main" val="4147799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Examples of PHAs from NOFO:</a:t>
            </a:r>
          </a:p>
          <a:p>
            <a:pPr marL="171450" indent="-171450">
              <a:buFont typeface="Arial"/>
              <a:buChar char="•"/>
            </a:pPr>
            <a:r>
              <a:rPr lang="en-US"/>
              <a:t>Identify populations either experiencing disproportionate impact of injuries or whom are at disproportionately higher risk for injuries</a:t>
            </a:r>
            <a:endParaRPr lang="en-US">
              <a:cs typeface="Calibri"/>
            </a:endParaRPr>
          </a:p>
          <a:p>
            <a:pPr marL="171450" indent="-171450">
              <a:buFont typeface="Arial"/>
              <a:buChar char="•"/>
            </a:pPr>
            <a:r>
              <a:rPr lang="en-US"/>
              <a:t>Respond to outbreaks, clusters, and emerging injury threats</a:t>
            </a:r>
            <a:endParaRPr lang="en-US">
              <a:cs typeface="Calibri"/>
            </a:endParaRPr>
          </a:p>
          <a:p>
            <a:pPr marL="171450" indent="-171450">
              <a:buFont typeface="Arial"/>
              <a:buChar char="•"/>
            </a:pPr>
            <a:r>
              <a:rPr lang="en-US"/>
              <a:t>Facilitate strategic collaborations and partnerships across a wide range of multi-sectoral partners</a:t>
            </a:r>
            <a:endParaRPr lang="en-US">
              <a:cs typeface="Calibri"/>
            </a:endParaRPr>
          </a:p>
          <a:p>
            <a:pPr marL="171450" indent="-171450">
              <a:buFont typeface="Arial"/>
              <a:buChar char="•"/>
            </a:pPr>
            <a:r>
              <a:rPr lang="en-US"/>
              <a:t>Use data to examine the intersections and relationships between injuries and other public health issues</a:t>
            </a:r>
            <a:endParaRPr lang="en-US">
              <a:cs typeface="Calibri"/>
            </a:endParaRPr>
          </a:p>
          <a:p>
            <a:pPr marL="171450" indent="-171450">
              <a:buFont typeface="Arial"/>
              <a:buChar char="•"/>
            </a:pPr>
            <a:r>
              <a:rPr lang="en-US"/>
              <a:t>Use data to guide selection of interventions to address identified injury prevention issues</a:t>
            </a:r>
            <a:endParaRPr lang="en-US">
              <a:cs typeface="Calibri"/>
            </a:endParaRPr>
          </a:p>
          <a:p>
            <a:pPr marL="171450" indent="-171450">
              <a:buFont typeface="Arial"/>
              <a:buChar char="•"/>
            </a:pPr>
            <a:r>
              <a:rPr lang="en-US"/>
              <a:t>Identify, reduce, and prevent injury risks and hazards</a:t>
            </a:r>
            <a:endParaRPr lang="en-US">
              <a:cs typeface="Calibri"/>
            </a:endParaRPr>
          </a:p>
          <a:p>
            <a:pPr marL="171450" indent="-171450">
              <a:buFont typeface="Arial"/>
              <a:buChar char="•"/>
            </a:pPr>
            <a:r>
              <a:rPr lang="en-US"/>
              <a:t>Educate policy makers about public health approaches to injury prevention</a:t>
            </a:r>
            <a:endParaRPr lang="en-US">
              <a:cs typeface="Calibri"/>
            </a:endParaRPr>
          </a:p>
          <a:p>
            <a:pPr marL="171450" indent="-171450">
              <a:buFont typeface="Arial"/>
              <a:buChar char="•"/>
            </a:pPr>
            <a:r>
              <a:rPr lang="en-US"/>
              <a:t>Inform policy makers, communities, and/or other stakeholders about potential injury health risks</a:t>
            </a:r>
            <a:endParaRPr lang="en-US">
              <a:cs typeface="Calibri"/>
            </a:endParaRPr>
          </a:p>
          <a:p>
            <a:pPr marL="171450" indent="-171450">
              <a:buFont typeface="Arial"/>
              <a:buChar char="•"/>
            </a:pPr>
            <a:r>
              <a:rPr lang="en-US"/>
              <a:t>Disseminate of the best available evidence around successful strategies for injury prevention</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CC4FE529-1F17-4187-8645-ADAE7DEB8D18}" type="slidenum">
              <a:rPr lang="en-US" smtClean="0"/>
              <a:t>9</a:t>
            </a:fld>
            <a:endParaRPr lang="en-US"/>
          </a:p>
        </p:txBody>
      </p:sp>
    </p:spTree>
    <p:extLst>
      <p:ext uri="{BB962C8B-B14F-4D97-AF65-F5344CB8AC3E}">
        <p14:creationId xmlns:p14="http://schemas.microsoft.com/office/powerpoint/2010/main" val="865819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Examples of PHAs from NOFO:</a:t>
            </a:r>
          </a:p>
          <a:p>
            <a:pPr marL="171450" indent="-171450">
              <a:buFont typeface="Arial"/>
              <a:buChar char="•"/>
            </a:pPr>
            <a:r>
              <a:rPr lang="en-US"/>
              <a:t>Identify populations either experiencing disproportionate impact of injuries or whom are at disproportionately higher risk for injuries</a:t>
            </a:r>
            <a:endParaRPr lang="en-US">
              <a:cs typeface="Calibri"/>
            </a:endParaRPr>
          </a:p>
          <a:p>
            <a:pPr marL="171450" indent="-171450">
              <a:buFont typeface="Arial"/>
              <a:buChar char="•"/>
            </a:pPr>
            <a:r>
              <a:rPr lang="en-US"/>
              <a:t>Respond to outbreaks, clusters, and emerging injury threats</a:t>
            </a:r>
            <a:endParaRPr lang="en-US">
              <a:cs typeface="Calibri"/>
            </a:endParaRPr>
          </a:p>
          <a:p>
            <a:pPr marL="171450" indent="-171450">
              <a:buFont typeface="Arial"/>
              <a:buChar char="•"/>
            </a:pPr>
            <a:r>
              <a:rPr lang="en-US"/>
              <a:t>Facilitate strategic collaborations and partnerships across a wide range of multi-sectoral partners</a:t>
            </a:r>
            <a:endParaRPr lang="en-US">
              <a:cs typeface="Calibri"/>
            </a:endParaRPr>
          </a:p>
          <a:p>
            <a:pPr marL="171450" indent="-171450">
              <a:buFont typeface="Arial"/>
              <a:buChar char="•"/>
            </a:pPr>
            <a:r>
              <a:rPr lang="en-US"/>
              <a:t>Use data to examine the intersections and relationships between injuries and other public health issues</a:t>
            </a:r>
            <a:endParaRPr lang="en-US">
              <a:cs typeface="Calibri"/>
            </a:endParaRPr>
          </a:p>
          <a:p>
            <a:pPr marL="171450" indent="-171450">
              <a:buFont typeface="Arial"/>
              <a:buChar char="•"/>
            </a:pPr>
            <a:r>
              <a:rPr lang="en-US"/>
              <a:t>Use data to guide selection of interventions to address identified injury prevention issues</a:t>
            </a:r>
            <a:endParaRPr lang="en-US">
              <a:cs typeface="Calibri"/>
            </a:endParaRPr>
          </a:p>
          <a:p>
            <a:pPr marL="171450" indent="-171450">
              <a:buFont typeface="Arial"/>
              <a:buChar char="•"/>
            </a:pPr>
            <a:r>
              <a:rPr lang="en-US"/>
              <a:t>Identify, reduce, and prevent injury risks and hazards</a:t>
            </a:r>
            <a:endParaRPr lang="en-US">
              <a:cs typeface="Calibri"/>
            </a:endParaRPr>
          </a:p>
          <a:p>
            <a:pPr marL="171450" indent="-171450">
              <a:buFont typeface="Arial"/>
              <a:buChar char="•"/>
            </a:pPr>
            <a:r>
              <a:rPr lang="en-US"/>
              <a:t>Educate policy makers about public health approaches to injury prevention</a:t>
            </a:r>
            <a:endParaRPr lang="en-US">
              <a:cs typeface="Calibri"/>
            </a:endParaRPr>
          </a:p>
          <a:p>
            <a:pPr marL="171450" indent="-171450">
              <a:buFont typeface="Arial"/>
              <a:buChar char="•"/>
            </a:pPr>
            <a:r>
              <a:rPr lang="en-US"/>
              <a:t>Inform policy makers, communities, and/or other stakeholders about potential injury health risks</a:t>
            </a:r>
            <a:endParaRPr lang="en-US">
              <a:cs typeface="Calibri"/>
            </a:endParaRPr>
          </a:p>
          <a:p>
            <a:pPr marL="171450" indent="-171450">
              <a:buFont typeface="Arial"/>
              <a:buChar char="•"/>
            </a:pPr>
            <a:r>
              <a:rPr lang="en-US"/>
              <a:t>Disseminate of the best available evidence around successful strategies for injury prevention</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CC4FE529-1F17-4187-8645-ADAE7DEB8D18}" type="slidenum">
              <a:rPr lang="en-US" smtClean="0"/>
              <a:t>11</a:t>
            </a:fld>
            <a:endParaRPr lang="en-US"/>
          </a:p>
        </p:txBody>
      </p:sp>
    </p:spTree>
    <p:extLst>
      <p:ext uri="{BB962C8B-B14F-4D97-AF65-F5344CB8AC3E}">
        <p14:creationId xmlns:p14="http://schemas.microsoft.com/office/powerpoint/2010/main" val="259532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33F1F-D203-41C7-BC3F-D7A68975D9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4EF906-1A2B-4003-A5EB-BF3B810A40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4958E14-C5CB-4B25-8BF0-2F62C43C8E41}"/>
              </a:ext>
            </a:extLst>
          </p:cNvPr>
          <p:cNvSpPr>
            <a:spLocks noGrp="1"/>
          </p:cNvSpPr>
          <p:nvPr>
            <p:ph type="dt" sz="half" idx="10"/>
          </p:nvPr>
        </p:nvSpPr>
        <p:spPr/>
        <p:txBody>
          <a:bodyPr/>
          <a:lstStyle/>
          <a:p>
            <a:fld id="{D0D2435E-9F16-4E54-81F8-BB056EE71638}" type="datetimeFigureOut">
              <a:rPr lang="en-US" smtClean="0"/>
              <a:t>10/12/2021</a:t>
            </a:fld>
            <a:endParaRPr lang="en-US"/>
          </a:p>
        </p:txBody>
      </p:sp>
      <p:sp>
        <p:nvSpPr>
          <p:cNvPr id="5" name="Footer Placeholder 4">
            <a:extLst>
              <a:ext uri="{FF2B5EF4-FFF2-40B4-BE49-F238E27FC236}">
                <a16:creationId xmlns:a16="http://schemas.microsoft.com/office/drawing/2014/main" id="{65E87E5A-FCA4-44DE-A714-ECC6570D30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87B1C9-3E97-4A41-A452-C46680311A64}"/>
              </a:ext>
            </a:extLst>
          </p:cNvPr>
          <p:cNvSpPr>
            <a:spLocks noGrp="1"/>
          </p:cNvSpPr>
          <p:nvPr>
            <p:ph type="sldNum" sz="quarter" idx="12"/>
          </p:nvPr>
        </p:nvSpPr>
        <p:spPr/>
        <p:txBody>
          <a:bodyPr/>
          <a:lstStyle/>
          <a:p>
            <a:fld id="{2C9A9166-C8CC-4397-BED9-ACD21F565D65}" type="slidenum">
              <a:rPr lang="en-US" smtClean="0"/>
              <a:t>‹#›</a:t>
            </a:fld>
            <a:endParaRPr lang="en-US"/>
          </a:p>
        </p:txBody>
      </p:sp>
    </p:spTree>
    <p:extLst>
      <p:ext uri="{BB962C8B-B14F-4D97-AF65-F5344CB8AC3E}">
        <p14:creationId xmlns:p14="http://schemas.microsoft.com/office/powerpoint/2010/main" val="2689148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E7851-14DF-4655-9E0C-79232F66AB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95D81F-EC01-4069-B07E-74C9EE87CC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AC6C7A-33DF-4965-8EAF-1D17626A14E7}"/>
              </a:ext>
            </a:extLst>
          </p:cNvPr>
          <p:cNvSpPr>
            <a:spLocks noGrp="1"/>
          </p:cNvSpPr>
          <p:nvPr>
            <p:ph type="dt" sz="half" idx="10"/>
          </p:nvPr>
        </p:nvSpPr>
        <p:spPr/>
        <p:txBody>
          <a:bodyPr/>
          <a:lstStyle/>
          <a:p>
            <a:fld id="{D0D2435E-9F16-4E54-81F8-BB056EE71638}" type="datetimeFigureOut">
              <a:rPr lang="en-US" smtClean="0"/>
              <a:t>10/12/2021</a:t>
            </a:fld>
            <a:endParaRPr lang="en-US"/>
          </a:p>
        </p:txBody>
      </p:sp>
      <p:sp>
        <p:nvSpPr>
          <p:cNvPr id="5" name="Footer Placeholder 4">
            <a:extLst>
              <a:ext uri="{FF2B5EF4-FFF2-40B4-BE49-F238E27FC236}">
                <a16:creationId xmlns:a16="http://schemas.microsoft.com/office/drawing/2014/main" id="{C253904F-5874-40A6-9C67-8EFADAF60D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5BCA81-9C88-4BD1-96C9-0F174ADD80EC}"/>
              </a:ext>
            </a:extLst>
          </p:cNvPr>
          <p:cNvSpPr>
            <a:spLocks noGrp="1"/>
          </p:cNvSpPr>
          <p:nvPr>
            <p:ph type="sldNum" sz="quarter" idx="12"/>
          </p:nvPr>
        </p:nvSpPr>
        <p:spPr/>
        <p:txBody>
          <a:bodyPr/>
          <a:lstStyle/>
          <a:p>
            <a:fld id="{2C9A9166-C8CC-4397-BED9-ACD21F565D65}" type="slidenum">
              <a:rPr lang="en-US" smtClean="0"/>
              <a:t>‹#›</a:t>
            </a:fld>
            <a:endParaRPr lang="en-US"/>
          </a:p>
        </p:txBody>
      </p:sp>
    </p:spTree>
    <p:extLst>
      <p:ext uri="{BB962C8B-B14F-4D97-AF65-F5344CB8AC3E}">
        <p14:creationId xmlns:p14="http://schemas.microsoft.com/office/powerpoint/2010/main" val="876988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C4FACE-FAA5-4D12-B039-C391ABD0FC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C60E4C-214B-4C57-BA31-E27687F97C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FE077D-A805-46FA-B160-452ECC7C5C3C}"/>
              </a:ext>
            </a:extLst>
          </p:cNvPr>
          <p:cNvSpPr>
            <a:spLocks noGrp="1"/>
          </p:cNvSpPr>
          <p:nvPr>
            <p:ph type="dt" sz="half" idx="10"/>
          </p:nvPr>
        </p:nvSpPr>
        <p:spPr/>
        <p:txBody>
          <a:bodyPr/>
          <a:lstStyle/>
          <a:p>
            <a:fld id="{D0D2435E-9F16-4E54-81F8-BB056EE71638}" type="datetimeFigureOut">
              <a:rPr lang="en-US" smtClean="0"/>
              <a:t>10/12/2021</a:t>
            </a:fld>
            <a:endParaRPr lang="en-US"/>
          </a:p>
        </p:txBody>
      </p:sp>
      <p:sp>
        <p:nvSpPr>
          <p:cNvPr id="5" name="Footer Placeholder 4">
            <a:extLst>
              <a:ext uri="{FF2B5EF4-FFF2-40B4-BE49-F238E27FC236}">
                <a16:creationId xmlns:a16="http://schemas.microsoft.com/office/drawing/2014/main" id="{38A0B51E-78B4-4751-AC22-D588069D7D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4F50AD-0C14-4883-BB15-08456B022BA1}"/>
              </a:ext>
            </a:extLst>
          </p:cNvPr>
          <p:cNvSpPr>
            <a:spLocks noGrp="1"/>
          </p:cNvSpPr>
          <p:nvPr>
            <p:ph type="sldNum" sz="quarter" idx="12"/>
          </p:nvPr>
        </p:nvSpPr>
        <p:spPr/>
        <p:txBody>
          <a:bodyPr/>
          <a:lstStyle/>
          <a:p>
            <a:fld id="{2C9A9166-C8CC-4397-BED9-ACD21F565D65}" type="slidenum">
              <a:rPr lang="en-US" smtClean="0"/>
              <a:t>‹#›</a:t>
            </a:fld>
            <a:endParaRPr lang="en-US"/>
          </a:p>
        </p:txBody>
      </p:sp>
    </p:spTree>
    <p:extLst>
      <p:ext uri="{BB962C8B-B14F-4D97-AF65-F5344CB8AC3E}">
        <p14:creationId xmlns:p14="http://schemas.microsoft.com/office/powerpoint/2010/main" val="329605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CAB9C-E2E9-4C05-9AF4-B8F6274B66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E940B2-EFBA-4471-BF9A-E918962A19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85310-A749-4474-8946-9E836E7BDDB5}"/>
              </a:ext>
            </a:extLst>
          </p:cNvPr>
          <p:cNvSpPr>
            <a:spLocks noGrp="1"/>
          </p:cNvSpPr>
          <p:nvPr>
            <p:ph type="dt" sz="half" idx="10"/>
          </p:nvPr>
        </p:nvSpPr>
        <p:spPr/>
        <p:txBody>
          <a:bodyPr/>
          <a:lstStyle/>
          <a:p>
            <a:fld id="{D0D2435E-9F16-4E54-81F8-BB056EE71638}" type="datetimeFigureOut">
              <a:rPr lang="en-US" smtClean="0"/>
              <a:t>10/12/2021</a:t>
            </a:fld>
            <a:endParaRPr lang="en-US"/>
          </a:p>
        </p:txBody>
      </p:sp>
      <p:sp>
        <p:nvSpPr>
          <p:cNvPr id="5" name="Footer Placeholder 4">
            <a:extLst>
              <a:ext uri="{FF2B5EF4-FFF2-40B4-BE49-F238E27FC236}">
                <a16:creationId xmlns:a16="http://schemas.microsoft.com/office/drawing/2014/main" id="{12E2FFD5-2BD2-4099-BAEF-F5844FD561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F57126-8C82-42B5-A043-70FAC0C856C5}"/>
              </a:ext>
            </a:extLst>
          </p:cNvPr>
          <p:cNvSpPr>
            <a:spLocks noGrp="1"/>
          </p:cNvSpPr>
          <p:nvPr>
            <p:ph type="sldNum" sz="quarter" idx="12"/>
          </p:nvPr>
        </p:nvSpPr>
        <p:spPr/>
        <p:txBody>
          <a:bodyPr/>
          <a:lstStyle/>
          <a:p>
            <a:fld id="{2C9A9166-C8CC-4397-BED9-ACD21F565D65}" type="slidenum">
              <a:rPr lang="en-US" smtClean="0"/>
              <a:t>‹#›</a:t>
            </a:fld>
            <a:endParaRPr lang="en-US"/>
          </a:p>
        </p:txBody>
      </p:sp>
    </p:spTree>
    <p:extLst>
      <p:ext uri="{BB962C8B-B14F-4D97-AF65-F5344CB8AC3E}">
        <p14:creationId xmlns:p14="http://schemas.microsoft.com/office/powerpoint/2010/main" val="2247403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BCE2A-D196-4F86-BB2C-982761C43A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EAF20D-6B0A-4446-ABFD-D75CA1AA92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4D8AEB-5630-45E5-A99B-C7B0BEE08A94}"/>
              </a:ext>
            </a:extLst>
          </p:cNvPr>
          <p:cNvSpPr>
            <a:spLocks noGrp="1"/>
          </p:cNvSpPr>
          <p:nvPr>
            <p:ph type="dt" sz="half" idx="10"/>
          </p:nvPr>
        </p:nvSpPr>
        <p:spPr/>
        <p:txBody>
          <a:bodyPr/>
          <a:lstStyle/>
          <a:p>
            <a:fld id="{D0D2435E-9F16-4E54-81F8-BB056EE71638}" type="datetimeFigureOut">
              <a:rPr lang="en-US" smtClean="0"/>
              <a:t>10/12/2021</a:t>
            </a:fld>
            <a:endParaRPr lang="en-US"/>
          </a:p>
        </p:txBody>
      </p:sp>
      <p:sp>
        <p:nvSpPr>
          <p:cNvPr id="5" name="Footer Placeholder 4">
            <a:extLst>
              <a:ext uri="{FF2B5EF4-FFF2-40B4-BE49-F238E27FC236}">
                <a16:creationId xmlns:a16="http://schemas.microsoft.com/office/drawing/2014/main" id="{4A2FCFB7-D93C-4078-8E34-DFD860D421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4EB895-83B2-4DBD-8877-A661C1169A49}"/>
              </a:ext>
            </a:extLst>
          </p:cNvPr>
          <p:cNvSpPr>
            <a:spLocks noGrp="1"/>
          </p:cNvSpPr>
          <p:nvPr>
            <p:ph type="sldNum" sz="quarter" idx="12"/>
          </p:nvPr>
        </p:nvSpPr>
        <p:spPr/>
        <p:txBody>
          <a:bodyPr/>
          <a:lstStyle/>
          <a:p>
            <a:fld id="{2C9A9166-C8CC-4397-BED9-ACD21F565D65}" type="slidenum">
              <a:rPr lang="en-US" smtClean="0"/>
              <a:t>‹#›</a:t>
            </a:fld>
            <a:endParaRPr lang="en-US"/>
          </a:p>
        </p:txBody>
      </p:sp>
    </p:spTree>
    <p:extLst>
      <p:ext uri="{BB962C8B-B14F-4D97-AF65-F5344CB8AC3E}">
        <p14:creationId xmlns:p14="http://schemas.microsoft.com/office/powerpoint/2010/main" val="2054278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19D33-52DB-42A6-9CC4-9A0E9DD8B0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2036C-A771-44B7-A91A-07404D37F9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C481BE-C8A9-40A9-8CCE-BACC731913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1070B1-A99C-4A61-9C7F-9F5032EEB0CC}"/>
              </a:ext>
            </a:extLst>
          </p:cNvPr>
          <p:cNvSpPr>
            <a:spLocks noGrp="1"/>
          </p:cNvSpPr>
          <p:nvPr>
            <p:ph type="dt" sz="half" idx="10"/>
          </p:nvPr>
        </p:nvSpPr>
        <p:spPr/>
        <p:txBody>
          <a:bodyPr/>
          <a:lstStyle/>
          <a:p>
            <a:fld id="{D0D2435E-9F16-4E54-81F8-BB056EE71638}" type="datetimeFigureOut">
              <a:rPr lang="en-US" smtClean="0"/>
              <a:t>10/12/2021</a:t>
            </a:fld>
            <a:endParaRPr lang="en-US"/>
          </a:p>
        </p:txBody>
      </p:sp>
      <p:sp>
        <p:nvSpPr>
          <p:cNvPr id="6" name="Footer Placeholder 5">
            <a:extLst>
              <a:ext uri="{FF2B5EF4-FFF2-40B4-BE49-F238E27FC236}">
                <a16:creationId xmlns:a16="http://schemas.microsoft.com/office/drawing/2014/main" id="{057F1623-4A0C-4C7C-8503-0427514679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FD25B7-4B13-48D7-B48C-299178C333CA}"/>
              </a:ext>
            </a:extLst>
          </p:cNvPr>
          <p:cNvSpPr>
            <a:spLocks noGrp="1"/>
          </p:cNvSpPr>
          <p:nvPr>
            <p:ph type="sldNum" sz="quarter" idx="12"/>
          </p:nvPr>
        </p:nvSpPr>
        <p:spPr/>
        <p:txBody>
          <a:bodyPr/>
          <a:lstStyle/>
          <a:p>
            <a:fld id="{2C9A9166-C8CC-4397-BED9-ACD21F565D65}" type="slidenum">
              <a:rPr lang="en-US" smtClean="0"/>
              <a:t>‹#›</a:t>
            </a:fld>
            <a:endParaRPr lang="en-US"/>
          </a:p>
        </p:txBody>
      </p:sp>
    </p:spTree>
    <p:extLst>
      <p:ext uri="{BB962C8B-B14F-4D97-AF65-F5344CB8AC3E}">
        <p14:creationId xmlns:p14="http://schemas.microsoft.com/office/powerpoint/2010/main" val="3084407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C45FF-4234-4C08-9E73-9D75D4D5D5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7549BF-337B-43B2-9428-3F0289FE02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8B9E69-9693-4315-BECC-D123BAFA7E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7D6E2F-18DD-4C5C-8A3F-2EB43EB474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60D884-200A-4B7A-A851-297FC58542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6DF0D5-8FC5-48E8-B24A-AE38E100116C}"/>
              </a:ext>
            </a:extLst>
          </p:cNvPr>
          <p:cNvSpPr>
            <a:spLocks noGrp="1"/>
          </p:cNvSpPr>
          <p:nvPr>
            <p:ph type="dt" sz="half" idx="10"/>
          </p:nvPr>
        </p:nvSpPr>
        <p:spPr/>
        <p:txBody>
          <a:bodyPr/>
          <a:lstStyle/>
          <a:p>
            <a:fld id="{D0D2435E-9F16-4E54-81F8-BB056EE71638}" type="datetimeFigureOut">
              <a:rPr lang="en-US" smtClean="0"/>
              <a:t>10/12/2021</a:t>
            </a:fld>
            <a:endParaRPr lang="en-US"/>
          </a:p>
        </p:txBody>
      </p:sp>
      <p:sp>
        <p:nvSpPr>
          <p:cNvPr id="8" name="Footer Placeholder 7">
            <a:extLst>
              <a:ext uri="{FF2B5EF4-FFF2-40B4-BE49-F238E27FC236}">
                <a16:creationId xmlns:a16="http://schemas.microsoft.com/office/drawing/2014/main" id="{80BD1EB0-31D7-4E2C-B5EC-B4582CB730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D8E0B2-76E7-455B-B516-29CE73836EAB}"/>
              </a:ext>
            </a:extLst>
          </p:cNvPr>
          <p:cNvSpPr>
            <a:spLocks noGrp="1"/>
          </p:cNvSpPr>
          <p:nvPr>
            <p:ph type="sldNum" sz="quarter" idx="12"/>
          </p:nvPr>
        </p:nvSpPr>
        <p:spPr/>
        <p:txBody>
          <a:bodyPr/>
          <a:lstStyle/>
          <a:p>
            <a:fld id="{2C9A9166-C8CC-4397-BED9-ACD21F565D65}" type="slidenum">
              <a:rPr lang="en-US" smtClean="0"/>
              <a:t>‹#›</a:t>
            </a:fld>
            <a:endParaRPr lang="en-US"/>
          </a:p>
        </p:txBody>
      </p:sp>
    </p:spTree>
    <p:extLst>
      <p:ext uri="{BB962C8B-B14F-4D97-AF65-F5344CB8AC3E}">
        <p14:creationId xmlns:p14="http://schemas.microsoft.com/office/powerpoint/2010/main" val="1512344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9BEA5-07E5-4F2B-A0F5-BC5E3CC3824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579B4C-0B93-4F30-B275-33EA956722F2}"/>
              </a:ext>
            </a:extLst>
          </p:cNvPr>
          <p:cNvSpPr>
            <a:spLocks noGrp="1"/>
          </p:cNvSpPr>
          <p:nvPr>
            <p:ph type="dt" sz="half" idx="10"/>
          </p:nvPr>
        </p:nvSpPr>
        <p:spPr/>
        <p:txBody>
          <a:bodyPr/>
          <a:lstStyle/>
          <a:p>
            <a:fld id="{D0D2435E-9F16-4E54-81F8-BB056EE71638}" type="datetimeFigureOut">
              <a:rPr lang="en-US" smtClean="0"/>
              <a:t>10/12/2021</a:t>
            </a:fld>
            <a:endParaRPr lang="en-US"/>
          </a:p>
        </p:txBody>
      </p:sp>
      <p:sp>
        <p:nvSpPr>
          <p:cNvPr id="4" name="Footer Placeholder 3">
            <a:extLst>
              <a:ext uri="{FF2B5EF4-FFF2-40B4-BE49-F238E27FC236}">
                <a16:creationId xmlns:a16="http://schemas.microsoft.com/office/drawing/2014/main" id="{6A1F63AD-C601-4611-BBFA-A38AEEAF5A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DA3BF8-1766-4DC2-BD04-C4672F882FCB}"/>
              </a:ext>
            </a:extLst>
          </p:cNvPr>
          <p:cNvSpPr>
            <a:spLocks noGrp="1"/>
          </p:cNvSpPr>
          <p:nvPr>
            <p:ph type="sldNum" sz="quarter" idx="12"/>
          </p:nvPr>
        </p:nvSpPr>
        <p:spPr/>
        <p:txBody>
          <a:bodyPr/>
          <a:lstStyle/>
          <a:p>
            <a:fld id="{2C9A9166-C8CC-4397-BED9-ACD21F565D65}" type="slidenum">
              <a:rPr lang="en-US" smtClean="0"/>
              <a:t>‹#›</a:t>
            </a:fld>
            <a:endParaRPr lang="en-US"/>
          </a:p>
        </p:txBody>
      </p:sp>
    </p:spTree>
    <p:extLst>
      <p:ext uri="{BB962C8B-B14F-4D97-AF65-F5344CB8AC3E}">
        <p14:creationId xmlns:p14="http://schemas.microsoft.com/office/powerpoint/2010/main" val="932991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EE5545-EC00-4CB8-9E8A-40831F9A0E9B}"/>
              </a:ext>
            </a:extLst>
          </p:cNvPr>
          <p:cNvSpPr>
            <a:spLocks noGrp="1"/>
          </p:cNvSpPr>
          <p:nvPr>
            <p:ph type="dt" sz="half" idx="10"/>
          </p:nvPr>
        </p:nvSpPr>
        <p:spPr/>
        <p:txBody>
          <a:bodyPr/>
          <a:lstStyle/>
          <a:p>
            <a:fld id="{D0D2435E-9F16-4E54-81F8-BB056EE71638}" type="datetimeFigureOut">
              <a:rPr lang="en-US" smtClean="0"/>
              <a:t>10/12/2021</a:t>
            </a:fld>
            <a:endParaRPr lang="en-US"/>
          </a:p>
        </p:txBody>
      </p:sp>
      <p:sp>
        <p:nvSpPr>
          <p:cNvPr id="3" name="Footer Placeholder 2">
            <a:extLst>
              <a:ext uri="{FF2B5EF4-FFF2-40B4-BE49-F238E27FC236}">
                <a16:creationId xmlns:a16="http://schemas.microsoft.com/office/drawing/2014/main" id="{82D2DAE4-B1C1-4D2E-AA8A-CF5B07A08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B19366-9FE6-4013-95C1-6FC3E5B39EAB}"/>
              </a:ext>
            </a:extLst>
          </p:cNvPr>
          <p:cNvSpPr>
            <a:spLocks noGrp="1"/>
          </p:cNvSpPr>
          <p:nvPr>
            <p:ph type="sldNum" sz="quarter" idx="12"/>
          </p:nvPr>
        </p:nvSpPr>
        <p:spPr/>
        <p:txBody>
          <a:bodyPr/>
          <a:lstStyle/>
          <a:p>
            <a:fld id="{2C9A9166-C8CC-4397-BED9-ACD21F565D65}" type="slidenum">
              <a:rPr lang="en-US" smtClean="0"/>
              <a:t>‹#›</a:t>
            </a:fld>
            <a:endParaRPr lang="en-US"/>
          </a:p>
        </p:txBody>
      </p:sp>
    </p:spTree>
    <p:extLst>
      <p:ext uri="{BB962C8B-B14F-4D97-AF65-F5344CB8AC3E}">
        <p14:creationId xmlns:p14="http://schemas.microsoft.com/office/powerpoint/2010/main" val="3895757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52568-16CA-42A2-87E7-BE2B81C286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3510AB6-77A5-4FA1-ACD0-72C215BBE5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B50CFF-16D6-4E10-A629-6FF3E3364D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BC822-E1BD-41C8-B443-524E8D89ED4E}"/>
              </a:ext>
            </a:extLst>
          </p:cNvPr>
          <p:cNvSpPr>
            <a:spLocks noGrp="1"/>
          </p:cNvSpPr>
          <p:nvPr>
            <p:ph type="dt" sz="half" idx="10"/>
          </p:nvPr>
        </p:nvSpPr>
        <p:spPr/>
        <p:txBody>
          <a:bodyPr/>
          <a:lstStyle/>
          <a:p>
            <a:fld id="{D0D2435E-9F16-4E54-81F8-BB056EE71638}" type="datetimeFigureOut">
              <a:rPr lang="en-US" smtClean="0"/>
              <a:t>10/12/2021</a:t>
            </a:fld>
            <a:endParaRPr lang="en-US"/>
          </a:p>
        </p:txBody>
      </p:sp>
      <p:sp>
        <p:nvSpPr>
          <p:cNvPr id="6" name="Footer Placeholder 5">
            <a:extLst>
              <a:ext uri="{FF2B5EF4-FFF2-40B4-BE49-F238E27FC236}">
                <a16:creationId xmlns:a16="http://schemas.microsoft.com/office/drawing/2014/main" id="{F38B0A0C-C551-4DB7-A460-5C8DED1B5C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7DCE5B-7CF9-49EA-AECC-2C134EEECBA5}"/>
              </a:ext>
            </a:extLst>
          </p:cNvPr>
          <p:cNvSpPr>
            <a:spLocks noGrp="1"/>
          </p:cNvSpPr>
          <p:nvPr>
            <p:ph type="sldNum" sz="quarter" idx="12"/>
          </p:nvPr>
        </p:nvSpPr>
        <p:spPr/>
        <p:txBody>
          <a:bodyPr/>
          <a:lstStyle/>
          <a:p>
            <a:fld id="{2C9A9166-C8CC-4397-BED9-ACD21F565D65}" type="slidenum">
              <a:rPr lang="en-US" smtClean="0"/>
              <a:t>‹#›</a:t>
            </a:fld>
            <a:endParaRPr lang="en-US"/>
          </a:p>
        </p:txBody>
      </p:sp>
    </p:spTree>
    <p:extLst>
      <p:ext uri="{BB962C8B-B14F-4D97-AF65-F5344CB8AC3E}">
        <p14:creationId xmlns:p14="http://schemas.microsoft.com/office/powerpoint/2010/main" val="1392644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DE894-969D-48FC-92D3-93EDB588EF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83AD4D-812A-4E85-9C35-53900D1117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756BA2-7D47-4D2D-A1B8-3FEA2F618E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29AE14-FA35-4615-A6F2-3589CC81421D}"/>
              </a:ext>
            </a:extLst>
          </p:cNvPr>
          <p:cNvSpPr>
            <a:spLocks noGrp="1"/>
          </p:cNvSpPr>
          <p:nvPr>
            <p:ph type="dt" sz="half" idx="10"/>
          </p:nvPr>
        </p:nvSpPr>
        <p:spPr/>
        <p:txBody>
          <a:bodyPr/>
          <a:lstStyle/>
          <a:p>
            <a:fld id="{D0D2435E-9F16-4E54-81F8-BB056EE71638}" type="datetimeFigureOut">
              <a:rPr lang="en-US" smtClean="0"/>
              <a:t>10/12/2021</a:t>
            </a:fld>
            <a:endParaRPr lang="en-US"/>
          </a:p>
        </p:txBody>
      </p:sp>
      <p:sp>
        <p:nvSpPr>
          <p:cNvPr id="6" name="Footer Placeholder 5">
            <a:extLst>
              <a:ext uri="{FF2B5EF4-FFF2-40B4-BE49-F238E27FC236}">
                <a16:creationId xmlns:a16="http://schemas.microsoft.com/office/drawing/2014/main" id="{9B6EE9C9-3516-4654-B01C-A2808A4015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8C9A27-F44E-41E8-BFD8-3DAFC718A989}"/>
              </a:ext>
            </a:extLst>
          </p:cNvPr>
          <p:cNvSpPr>
            <a:spLocks noGrp="1"/>
          </p:cNvSpPr>
          <p:nvPr>
            <p:ph type="sldNum" sz="quarter" idx="12"/>
          </p:nvPr>
        </p:nvSpPr>
        <p:spPr/>
        <p:txBody>
          <a:bodyPr/>
          <a:lstStyle/>
          <a:p>
            <a:fld id="{2C9A9166-C8CC-4397-BED9-ACD21F565D65}" type="slidenum">
              <a:rPr lang="en-US" smtClean="0"/>
              <a:t>‹#›</a:t>
            </a:fld>
            <a:endParaRPr lang="en-US"/>
          </a:p>
        </p:txBody>
      </p:sp>
    </p:spTree>
    <p:extLst>
      <p:ext uri="{BB962C8B-B14F-4D97-AF65-F5344CB8AC3E}">
        <p14:creationId xmlns:p14="http://schemas.microsoft.com/office/powerpoint/2010/main" val="320313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B06EFF-7533-466F-BDEA-8F1A1BBC38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3EB90F-BB1B-495D-A4CF-BCF22F7BB9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6618E7-4F8E-45A3-BA5A-FF164E0C5E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D2435E-9F16-4E54-81F8-BB056EE71638}" type="datetimeFigureOut">
              <a:rPr lang="en-US" smtClean="0"/>
              <a:t>10/12/2021</a:t>
            </a:fld>
            <a:endParaRPr lang="en-US"/>
          </a:p>
        </p:txBody>
      </p:sp>
      <p:sp>
        <p:nvSpPr>
          <p:cNvPr id="5" name="Footer Placeholder 4">
            <a:extLst>
              <a:ext uri="{FF2B5EF4-FFF2-40B4-BE49-F238E27FC236}">
                <a16:creationId xmlns:a16="http://schemas.microsoft.com/office/drawing/2014/main" id="{849858EA-0FC9-4246-9C97-458529EAD8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ABCB9E-A1F2-4C4B-8BD0-41CD704EFE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9A9166-C8CC-4397-BED9-ACD21F565D65}" type="slidenum">
              <a:rPr lang="en-US" smtClean="0"/>
              <a:t>‹#›</a:t>
            </a:fld>
            <a:endParaRPr lang="en-US"/>
          </a:p>
        </p:txBody>
      </p:sp>
    </p:spTree>
    <p:extLst>
      <p:ext uri="{BB962C8B-B14F-4D97-AF65-F5344CB8AC3E}">
        <p14:creationId xmlns:p14="http://schemas.microsoft.com/office/powerpoint/2010/main" val="3065916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0914EC-E43E-4493-9BA1-6659AF7A7947}"/>
              </a:ext>
            </a:extLst>
          </p:cNvPr>
          <p:cNvSpPr>
            <a:spLocks noGrp="1"/>
          </p:cNvSpPr>
          <p:nvPr>
            <p:ph idx="1"/>
          </p:nvPr>
        </p:nvSpPr>
        <p:spPr/>
        <p:txBody>
          <a:bodyPr>
            <a:normAutofit fontScale="70000" lnSpcReduction="20000"/>
          </a:bodyPr>
          <a:lstStyle/>
          <a:p>
            <a:pPr marL="0" indent="0">
              <a:buNone/>
            </a:pPr>
            <a:r>
              <a:rPr lang="en-US" dirty="0"/>
              <a:t>                                                                                                                                     Form Approved</a:t>
            </a:r>
          </a:p>
          <a:p>
            <a:pPr marL="0" indent="0">
              <a:buNone/>
            </a:pPr>
            <a:r>
              <a:rPr lang="en-US" dirty="0"/>
              <a:t>																			OMB NO:  0920-xxxx</a:t>
            </a:r>
          </a:p>
          <a:p>
            <a:pPr marL="0" indent="0">
              <a:buNone/>
            </a:pPr>
            <a:r>
              <a:rPr lang="en-US" dirty="0"/>
              <a:t>	 																		 Exp. Date: X/XX/XXXX</a:t>
            </a:r>
          </a:p>
          <a:p>
            <a:pPr marL="0" indent="0">
              <a:buNone/>
            </a:pPr>
            <a:r>
              <a:rPr lang="en-US" dirty="0"/>
              <a:t> </a:t>
            </a:r>
          </a:p>
          <a:p>
            <a:r>
              <a:rPr lang="en-US" dirty="0"/>
              <a:t>Public reporting burden of this collection of information is estimated at 11 hours per response, including the time for reviewing instructions, searching existing data sources, gathering, and maintaining the data needed, and completing and reviewing the collection of information.  An agency may not conduct or sponsor, and a person is not required to respond to a collection of information unless it displays a currently valid OMB control number.  Send comments regarding this burden estimate or any other aspect of this collection of information, including suggestions for reducing this burden to CDC/Information Collection Review Office, 1600 Clifton  Road, NE, MS D-74, Atlanta, GA 30333; Attn: PRA (0920-xxxx).</a:t>
            </a:r>
          </a:p>
          <a:p>
            <a:pPr marL="0" indent="0">
              <a:buNone/>
            </a:pPr>
            <a:r>
              <a:rPr lang="en-US" dirty="0"/>
              <a:t> </a:t>
            </a:r>
          </a:p>
          <a:p>
            <a:pPr marL="0" indent="0">
              <a:buNone/>
            </a:pPr>
            <a:r>
              <a:rPr lang="en-US" dirty="0"/>
              <a:t> </a:t>
            </a:r>
          </a:p>
        </p:txBody>
      </p:sp>
    </p:spTree>
    <p:extLst>
      <p:ext uri="{BB962C8B-B14F-4D97-AF65-F5344CB8AC3E}">
        <p14:creationId xmlns:p14="http://schemas.microsoft.com/office/powerpoint/2010/main" val="1665247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390504D-8B79-4CF7-AFE2-C628364D054D}"/>
              </a:ext>
            </a:extLst>
          </p:cNvPr>
          <p:cNvGraphicFramePr>
            <a:graphicFrameLocks noGrp="1"/>
          </p:cNvGraphicFramePr>
          <p:nvPr>
            <p:extLst>
              <p:ext uri="{D42A27DB-BD31-4B8C-83A1-F6EECF244321}">
                <p14:modId xmlns:p14="http://schemas.microsoft.com/office/powerpoint/2010/main" val="2792683050"/>
              </p:ext>
            </p:extLst>
          </p:nvPr>
        </p:nvGraphicFramePr>
        <p:xfrm>
          <a:off x="111760" y="353906"/>
          <a:ext cx="11968465" cy="370840"/>
        </p:xfrm>
        <a:graphic>
          <a:graphicData uri="http://schemas.openxmlformats.org/drawingml/2006/table">
            <a:tbl>
              <a:tblPr firstRow="1" bandRow="1">
                <a:tableStyleId>{5C22544A-7EE6-4342-B048-85BDC9FD1C3A}</a:tableStyleId>
              </a:tblPr>
              <a:tblGrid>
                <a:gridCol w="1424212">
                  <a:extLst>
                    <a:ext uri="{9D8B030D-6E8A-4147-A177-3AD203B41FA5}">
                      <a16:colId xmlns:a16="http://schemas.microsoft.com/office/drawing/2014/main" val="2169835782"/>
                    </a:ext>
                  </a:extLst>
                </a:gridCol>
                <a:gridCol w="1442356">
                  <a:extLst>
                    <a:ext uri="{9D8B030D-6E8A-4147-A177-3AD203B41FA5}">
                      <a16:colId xmlns:a16="http://schemas.microsoft.com/office/drawing/2014/main" val="702141748"/>
                    </a:ext>
                  </a:extLst>
                </a:gridCol>
                <a:gridCol w="2494642">
                  <a:extLst>
                    <a:ext uri="{9D8B030D-6E8A-4147-A177-3AD203B41FA5}">
                      <a16:colId xmlns:a16="http://schemas.microsoft.com/office/drawing/2014/main" val="3512936506"/>
                    </a:ext>
                  </a:extLst>
                </a:gridCol>
                <a:gridCol w="2059214">
                  <a:extLst>
                    <a:ext uri="{9D8B030D-6E8A-4147-A177-3AD203B41FA5}">
                      <a16:colId xmlns:a16="http://schemas.microsoft.com/office/drawing/2014/main" val="2131250713"/>
                    </a:ext>
                  </a:extLst>
                </a:gridCol>
                <a:gridCol w="2553296">
                  <a:extLst>
                    <a:ext uri="{9D8B030D-6E8A-4147-A177-3AD203B41FA5}">
                      <a16:colId xmlns:a16="http://schemas.microsoft.com/office/drawing/2014/main" val="2858669897"/>
                    </a:ext>
                  </a:extLst>
                </a:gridCol>
                <a:gridCol w="1994745">
                  <a:extLst>
                    <a:ext uri="{9D8B030D-6E8A-4147-A177-3AD203B41FA5}">
                      <a16:colId xmlns:a16="http://schemas.microsoft.com/office/drawing/2014/main" val="1310039753"/>
                    </a:ext>
                  </a:extLst>
                </a:gridCol>
              </a:tblGrid>
              <a:tr h="370840">
                <a:tc>
                  <a:txBody>
                    <a:bodyPr/>
                    <a:lstStyle/>
                    <a:p>
                      <a:r>
                        <a:rPr lang="en-US"/>
                        <a:t>Overview</a:t>
                      </a:r>
                    </a:p>
                  </a:txBody>
                  <a:tcPr>
                    <a:solidFill>
                      <a:srgbClr val="7030A0"/>
                    </a:solidFill>
                  </a:tcPr>
                </a:tc>
                <a:tc>
                  <a:txBody>
                    <a:bodyPr/>
                    <a:lstStyle/>
                    <a:p>
                      <a:r>
                        <a:rPr lang="en-US">
                          <a:solidFill>
                            <a:schemeClr val="tx1"/>
                          </a:solidFill>
                        </a:rPr>
                        <a:t>Indicators</a:t>
                      </a:r>
                    </a:p>
                  </a:txBody>
                  <a:tcPr>
                    <a:solidFill>
                      <a:srgbClr val="7030A0"/>
                    </a:solidFill>
                  </a:tcPr>
                </a:tc>
                <a:tc>
                  <a:txBody>
                    <a:bodyPr/>
                    <a:lstStyle/>
                    <a:p>
                      <a:r>
                        <a:rPr lang="en-US"/>
                        <a:t>Previous Year Progress</a:t>
                      </a:r>
                    </a:p>
                  </a:txBody>
                  <a:tcPr>
                    <a:solidFill>
                      <a:srgbClr val="7030A0"/>
                    </a:solidFill>
                  </a:tcPr>
                </a:tc>
                <a:tc>
                  <a:txBody>
                    <a:bodyPr/>
                    <a:lstStyle/>
                    <a:p>
                      <a:r>
                        <a:rPr lang="en-US"/>
                        <a:t>Mid-Year Progress</a:t>
                      </a:r>
                    </a:p>
                  </a:txBody>
                  <a:tcPr>
                    <a:solidFill>
                      <a:srgbClr val="7030A0"/>
                    </a:solidFill>
                  </a:tcPr>
                </a:tc>
                <a:tc>
                  <a:txBody>
                    <a:bodyPr/>
                    <a:lstStyle/>
                    <a:p>
                      <a:r>
                        <a:rPr lang="en-US"/>
                        <a:t>Next Year Workplan</a:t>
                      </a:r>
                    </a:p>
                  </a:txBody>
                  <a:tcPr>
                    <a:solidFill>
                      <a:srgbClr val="7030A0"/>
                    </a:solidFill>
                  </a:tcPr>
                </a:tc>
                <a:tc>
                  <a:txBody>
                    <a:bodyPr/>
                    <a:lstStyle/>
                    <a:p>
                      <a:pPr lvl="0">
                        <a:buNone/>
                      </a:pPr>
                      <a:r>
                        <a:rPr lang="en-US" sz="1800" b="1" i="0" u="none" strike="noStrike" noProof="0">
                          <a:latin typeface="Calibri"/>
                        </a:rPr>
                        <a:t>Deliverables</a:t>
                      </a:r>
                      <a:endParaRPr lang="en-US"/>
                    </a:p>
                  </a:txBody>
                  <a:tcPr>
                    <a:solidFill>
                      <a:srgbClr val="7030A0"/>
                    </a:solidFill>
                  </a:tcPr>
                </a:tc>
                <a:extLst>
                  <a:ext uri="{0D108BD9-81ED-4DB2-BD59-A6C34878D82A}">
                    <a16:rowId xmlns:a16="http://schemas.microsoft.com/office/drawing/2014/main" val="3329313378"/>
                  </a:ext>
                </a:extLst>
              </a:tr>
            </a:tbl>
          </a:graphicData>
        </a:graphic>
      </p:graphicFrame>
      <p:sp>
        <p:nvSpPr>
          <p:cNvPr id="9" name="TextBox 8">
            <a:extLst>
              <a:ext uri="{FF2B5EF4-FFF2-40B4-BE49-F238E27FC236}">
                <a16:creationId xmlns:a16="http://schemas.microsoft.com/office/drawing/2014/main" id="{E173768E-8F06-4B97-B787-348443D7E468}"/>
              </a:ext>
            </a:extLst>
          </p:cNvPr>
          <p:cNvSpPr txBox="1"/>
          <p:nvPr/>
        </p:nvSpPr>
        <p:spPr>
          <a:xfrm>
            <a:off x="101927" y="856357"/>
            <a:ext cx="11846560" cy="6001643"/>
          </a:xfrm>
          <a:prstGeom prst="rect">
            <a:avLst/>
          </a:prstGeom>
          <a:noFill/>
          <a:ln>
            <a:solidFill>
              <a:schemeClr val="tx1"/>
            </a:solidFill>
          </a:ln>
        </p:spPr>
        <p:txBody>
          <a:bodyPr wrap="square" lIns="91440" tIns="45720" rIns="91440" bIns="45720" rtlCol="0" anchor="t">
            <a:spAutoFit/>
          </a:bodyPr>
          <a:lstStyle/>
          <a:p>
            <a:r>
              <a:rPr lang="en-US" i="1"/>
              <a:t>+ Add Indicator </a:t>
            </a:r>
          </a:p>
          <a:p>
            <a:pPr marL="285750" indent="-285750">
              <a:buFont typeface="Arial" panose="020B0604020202020204" pitchFamily="34" charset="0"/>
              <a:buChar char="•"/>
            </a:pPr>
            <a:endParaRPr lang="en-US" b="1">
              <a:cs typeface="Calibri"/>
            </a:endParaRPr>
          </a:p>
          <a:p>
            <a:pPr marL="285750" indent="-285750">
              <a:buFont typeface="Arial" panose="020B0604020202020204" pitchFamily="34" charset="0"/>
              <a:buChar char="•"/>
            </a:pPr>
            <a:r>
              <a:rPr lang="en-US" b="1"/>
              <a:t>Indicator Name</a:t>
            </a:r>
            <a:r>
              <a:rPr lang="en-US"/>
              <a:t> </a:t>
            </a:r>
            <a:r>
              <a:rPr lang="en-US" sz="1400" i="1">
                <a:ea typeface="+mn-lt"/>
                <a:cs typeface="+mn-lt"/>
              </a:rPr>
              <a:t>[free text]</a:t>
            </a:r>
            <a:endParaRPr lang="en-US" sz="1400" i="1"/>
          </a:p>
          <a:p>
            <a:pPr marL="285750" indent="-285750">
              <a:buFont typeface="Arial" panose="020B0604020202020204" pitchFamily="34" charset="0"/>
              <a:buChar char="•"/>
            </a:pPr>
            <a:r>
              <a:rPr lang="en-US" b="1"/>
              <a:t>Description</a:t>
            </a:r>
            <a:r>
              <a:rPr lang="en-US" sz="1400" i="1"/>
              <a:t> [free text]</a:t>
            </a:r>
            <a:endParaRPr lang="en-US" sz="1400" i="1">
              <a:cs typeface="Calibri"/>
            </a:endParaRPr>
          </a:p>
          <a:p>
            <a:pPr marL="285750" indent="-285750">
              <a:buFont typeface="Arial" panose="020B0604020202020204" pitchFamily="34" charset="0"/>
              <a:buChar char="•"/>
            </a:pPr>
            <a:r>
              <a:rPr lang="en-US" b="1"/>
              <a:t>Population of Interest </a:t>
            </a:r>
            <a:r>
              <a:rPr lang="en-US" sz="1400" i="1">
                <a:ea typeface="+mn-lt"/>
                <a:cs typeface="+mn-lt"/>
              </a:rPr>
              <a:t>[free text]</a:t>
            </a:r>
            <a:endParaRPr lang="en-US" sz="1400" i="1">
              <a:cs typeface="Calibri" panose="020F0502020204030204"/>
            </a:endParaRPr>
          </a:p>
          <a:p>
            <a:pPr marL="285750" indent="-285750">
              <a:buFont typeface="Arial" panose="020B0604020202020204" pitchFamily="34" charset="0"/>
              <a:buChar char="•"/>
            </a:pPr>
            <a:r>
              <a:rPr lang="en-US" b="1">
                <a:cs typeface="Calibri"/>
              </a:rPr>
              <a:t>Type of Indicator </a:t>
            </a:r>
            <a:r>
              <a:rPr lang="en-US" sz="1400" i="1">
                <a:cs typeface="Calibri"/>
              </a:rPr>
              <a:t>[drop-down]</a:t>
            </a:r>
            <a:endParaRPr lang="en-US" sz="1400" i="1" strike="sngStrike">
              <a:cs typeface="Calibri"/>
            </a:endParaRPr>
          </a:p>
          <a:p>
            <a:pPr marL="742950" lvl="1" indent="-285750">
              <a:buFont typeface="Arial" panose="020B0604020202020204" pitchFamily="34" charset="0"/>
              <a:buChar char="•"/>
            </a:pPr>
            <a:r>
              <a:rPr lang="en-US" sz="1400">
                <a:cs typeface="Calibri" panose="020F0502020204030204"/>
              </a:rPr>
              <a:t>Process</a:t>
            </a:r>
          </a:p>
          <a:p>
            <a:pPr marL="742950" lvl="1" indent="-285750">
              <a:buFont typeface="Arial" panose="020B0604020202020204" pitchFamily="34" charset="0"/>
              <a:buChar char="•"/>
            </a:pPr>
            <a:r>
              <a:rPr lang="en-US" sz="1400">
                <a:cs typeface="Calibri" panose="020F0502020204030204"/>
              </a:rPr>
              <a:t>Short-term</a:t>
            </a:r>
          </a:p>
          <a:p>
            <a:pPr marL="742950" lvl="1" indent="-285750">
              <a:buFont typeface="Arial" panose="020B0604020202020204" pitchFamily="34" charset="0"/>
              <a:buChar char="•"/>
            </a:pPr>
            <a:r>
              <a:rPr lang="en-US" sz="1400">
                <a:cs typeface="Calibri" panose="020F0502020204030204"/>
              </a:rPr>
              <a:t>Intermediate</a:t>
            </a:r>
          </a:p>
          <a:p>
            <a:pPr marL="742950" lvl="1" indent="-285750">
              <a:buFont typeface="Arial" panose="020B0604020202020204" pitchFamily="34" charset="0"/>
              <a:buChar char="•"/>
            </a:pPr>
            <a:r>
              <a:rPr lang="en-US" sz="1400">
                <a:cs typeface="Calibri" panose="020F0502020204030204"/>
              </a:rPr>
              <a:t>Long-term</a:t>
            </a:r>
          </a:p>
          <a:p>
            <a:pPr marL="285750" indent="-285750">
              <a:buFont typeface="Arial" panose="020B0604020202020204" pitchFamily="34" charset="0"/>
              <a:buChar char="•"/>
            </a:pPr>
            <a:r>
              <a:rPr lang="en-US" b="1">
                <a:cs typeface="Calibri" panose="020F0502020204030204"/>
              </a:rPr>
              <a:t>Select the short or intermediate outcome(s) that align with your indicator </a:t>
            </a:r>
            <a:r>
              <a:rPr lang="en-US" sz="1400" i="1">
                <a:cs typeface="Calibri" panose="020F0502020204030204"/>
              </a:rPr>
              <a:t>[conditional check-lists; if short term indicator is selected above, a list of short-term outcomes becomes available to select the appropriate outcome(s). Same for intermediate. No conditional check-list for process]</a:t>
            </a:r>
          </a:p>
          <a:p>
            <a:pPr marL="285750" indent="-285750">
              <a:buFont typeface="Arial" panose="020B0604020202020204" pitchFamily="34" charset="0"/>
              <a:buChar char="•"/>
            </a:pPr>
            <a:r>
              <a:rPr lang="en-US" b="1"/>
              <a:t>Data Source</a:t>
            </a:r>
            <a:r>
              <a:rPr lang="en-US" sz="1400" b="1" i="1">
                <a:ea typeface="+mn-lt"/>
                <a:cs typeface="+mn-lt"/>
              </a:rPr>
              <a:t> </a:t>
            </a:r>
            <a:r>
              <a:rPr lang="en-US" sz="1400" i="1">
                <a:ea typeface="+mn-lt"/>
                <a:cs typeface="+mn-lt"/>
              </a:rPr>
              <a:t>[free text]</a:t>
            </a:r>
          </a:p>
          <a:p>
            <a:pPr marL="285750" indent="-285750">
              <a:buFont typeface="Arial" panose="020B0604020202020204" pitchFamily="34" charset="0"/>
              <a:buChar char="•"/>
            </a:pPr>
            <a:r>
              <a:rPr lang="en-US" b="1"/>
              <a:t>Unit</a:t>
            </a:r>
            <a:r>
              <a:rPr lang="en-US"/>
              <a:t> </a:t>
            </a:r>
            <a:r>
              <a:rPr lang="en-US" sz="1400" i="1"/>
              <a:t>[drop-down]</a:t>
            </a:r>
            <a:endParaRPr lang="en-US" sz="1400" i="1">
              <a:cs typeface="Calibri"/>
            </a:endParaRPr>
          </a:p>
          <a:p>
            <a:pPr marL="742950" lvl="1" indent="-285750">
              <a:buFont typeface="Arial" panose="020B0604020202020204" pitchFamily="34" charset="0"/>
              <a:buChar char="•"/>
            </a:pPr>
            <a:r>
              <a:rPr lang="en-US" sz="1400">
                <a:cs typeface="Calibri"/>
              </a:rPr>
              <a:t>Count</a:t>
            </a:r>
          </a:p>
          <a:p>
            <a:pPr marL="742950" lvl="1" indent="-285750">
              <a:buFont typeface="Arial" panose="020B0604020202020204" pitchFamily="34" charset="0"/>
              <a:buChar char="•"/>
            </a:pPr>
            <a:r>
              <a:rPr lang="en-US" sz="1400">
                <a:cs typeface="Calibri"/>
              </a:rPr>
              <a:t>Percent</a:t>
            </a:r>
          </a:p>
          <a:p>
            <a:pPr marL="742950" lvl="1" indent="-285750">
              <a:buFont typeface="Arial" panose="020B0604020202020204" pitchFamily="34" charset="0"/>
              <a:buChar char="•"/>
            </a:pPr>
            <a:r>
              <a:rPr lang="en-US" sz="1400">
                <a:cs typeface="Calibri"/>
              </a:rPr>
              <a:t>Proportion</a:t>
            </a:r>
          </a:p>
          <a:p>
            <a:pPr marL="742950" lvl="1" indent="-285750">
              <a:buFont typeface="Arial" panose="020B0604020202020204" pitchFamily="34" charset="0"/>
              <a:buChar char="•"/>
            </a:pPr>
            <a:r>
              <a:rPr lang="en-US" sz="1400">
                <a:cs typeface="Calibri"/>
              </a:rPr>
              <a:t>Rate</a:t>
            </a:r>
          </a:p>
          <a:p>
            <a:pPr marL="285750" indent="-285750">
              <a:buFont typeface="Arial" panose="020B0604020202020204" pitchFamily="34" charset="0"/>
              <a:buChar char="•"/>
            </a:pPr>
            <a:r>
              <a:rPr lang="en-US" b="1"/>
              <a:t>Values</a:t>
            </a:r>
            <a:endParaRPr lang="en-US" b="1">
              <a:cs typeface="Calibri"/>
            </a:endParaRPr>
          </a:p>
          <a:p>
            <a:pPr marL="285750" indent="-285750">
              <a:buFont typeface="Arial" panose="020B0604020202020204" pitchFamily="34" charset="0"/>
              <a:buChar char="•"/>
            </a:pPr>
            <a:r>
              <a:rPr lang="en-US" b="1"/>
              <a:t>Anticipated Directionality</a:t>
            </a:r>
            <a:r>
              <a:rPr lang="en-US"/>
              <a:t> </a:t>
            </a:r>
            <a:r>
              <a:rPr lang="en-US" sz="1400" i="1"/>
              <a:t>[drop-down]</a:t>
            </a:r>
            <a:endParaRPr lang="en-US" sz="1400" i="1">
              <a:cs typeface="Calibri"/>
            </a:endParaRPr>
          </a:p>
          <a:p>
            <a:pPr marL="742950" lvl="1" indent="-285750">
              <a:buFont typeface="Arial" panose="020B0604020202020204" pitchFamily="34" charset="0"/>
              <a:buChar char="•"/>
            </a:pPr>
            <a:r>
              <a:rPr lang="en-US" sz="1400">
                <a:cs typeface="Calibri"/>
              </a:rPr>
              <a:t>Increase</a:t>
            </a:r>
            <a:endParaRPr lang="en-US" sz="1400" i="1">
              <a:cs typeface="Calibri"/>
            </a:endParaRPr>
          </a:p>
          <a:p>
            <a:pPr marL="742950" lvl="1" indent="-285750">
              <a:buFont typeface="Arial" panose="020B0604020202020204" pitchFamily="34" charset="0"/>
              <a:buChar char="•"/>
            </a:pPr>
            <a:r>
              <a:rPr lang="en-US" sz="1400">
                <a:cs typeface="Calibri"/>
              </a:rPr>
              <a:t>Decrease </a:t>
            </a:r>
          </a:p>
          <a:p>
            <a:pPr marL="742950" lvl="1" indent="-285750">
              <a:buFont typeface="Arial" panose="020B0604020202020204" pitchFamily="34" charset="0"/>
              <a:buChar char="•"/>
            </a:pPr>
            <a:r>
              <a:rPr lang="en-US" sz="1400">
                <a:cs typeface="Calibri"/>
              </a:rPr>
              <a:t>Keep Stable</a:t>
            </a:r>
            <a:endParaRPr lang="en-US" sz="1400"/>
          </a:p>
          <a:p>
            <a:pPr marL="285750" indent="-285750">
              <a:buFont typeface="Arial" panose="020B0604020202020204" pitchFamily="34" charset="0"/>
              <a:buChar char="•"/>
            </a:pPr>
            <a:r>
              <a:rPr lang="en-US" b="1"/>
              <a:t>Notes</a:t>
            </a:r>
            <a:r>
              <a:rPr lang="en-US"/>
              <a:t> </a:t>
            </a:r>
            <a:r>
              <a:rPr lang="en-US" sz="1400" i="1">
                <a:ea typeface="+mn-lt"/>
                <a:cs typeface="+mn-lt"/>
              </a:rPr>
              <a:t>[free text]</a:t>
            </a:r>
            <a:endParaRPr lang="en-US" sz="1400" i="1">
              <a:cs typeface="Calibri"/>
            </a:endParaRPr>
          </a:p>
        </p:txBody>
      </p:sp>
      <p:sp>
        <p:nvSpPr>
          <p:cNvPr id="2" name="TextBox 1">
            <a:extLst>
              <a:ext uri="{FF2B5EF4-FFF2-40B4-BE49-F238E27FC236}">
                <a16:creationId xmlns:a16="http://schemas.microsoft.com/office/drawing/2014/main" id="{B4F2D7B7-A1F2-4EC1-B01B-474FEA88B038}"/>
              </a:ext>
            </a:extLst>
          </p:cNvPr>
          <p:cNvSpPr txBox="1"/>
          <p:nvPr/>
        </p:nvSpPr>
        <p:spPr>
          <a:xfrm>
            <a:off x="279133" y="0"/>
            <a:ext cx="2002054" cy="369332"/>
          </a:xfrm>
          <a:prstGeom prst="rect">
            <a:avLst/>
          </a:prstGeom>
          <a:noFill/>
        </p:spPr>
        <p:txBody>
          <a:bodyPr wrap="square" rtlCol="0">
            <a:spAutoFit/>
          </a:bodyPr>
          <a:lstStyle/>
          <a:p>
            <a:r>
              <a:rPr lang="en-US" b="1"/>
              <a:t>Enhanced</a:t>
            </a:r>
          </a:p>
        </p:txBody>
      </p:sp>
    </p:spTree>
    <p:extLst>
      <p:ext uri="{BB962C8B-B14F-4D97-AF65-F5344CB8AC3E}">
        <p14:creationId xmlns:p14="http://schemas.microsoft.com/office/powerpoint/2010/main" val="3605400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7DA17D9-B1EB-4484-BEF7-FC30831C8198}"/>
              </a:ext>
            </a:extLst>
          </p:cNvPr>
          <p:cNvGraphicFramePr>
            <a:graphicFrameLocks noGrp="1"/>
          </p:cNvGraphicFramePr>
          <p:nvPr>
            <p:extLst>
              <p:ext uri="{D42A27DB-BD31-4B8C-83A1-F6EECF244321}">
                <p14:modId xmlns:p14="http://schemas.microsoft.com/office/powerpoint/2010/main" val="1170946326"/>
              </p:ext>
            </p:extLst>
          </p:nvPr>
        </p:nvGraphicFramePr>
        <p:xfrm>
          <a:off x="111760" y="353906"/>
          <a:ext cx="11968465" cy="365760"/>
        </p:xfrm>
        <a:graphic>
          <a:graphicData uri="http://schemas.openxmlformats.org/drawingml/2006/table">
            <a:tbl>
              <a:tblPr firstRow="1" bandRow="1">
                <a:tableStyleId>{5C22544A-7EE6-4342-B048-85BDC9FD1C3A}</a:tableStyleId>
              </a:tblPr>
              <a:tblGrid>
                <a:gridCol w="1994745">
                  <a:extLst>
                    <a:ext uri="{9D8B030D-6E8A-4147-A177-3AD203B41FA5}">
                      <a16:colId xmlns:a16="http://schemas.microsoft.com/office/drawing/2014/main" val="2169835782"/>
                    </a:ext>
                  </a:extLst>
                </a:gridCol>
                <a:gridCol w="1659193">
                  <a:extLst>
                    <a:ext uri="{9D8B030D-6E8A-4147-A177-3AD203B41FA5}">
                      <a16:colId xmlns:a16="http://schemas.microsoft.com/office/drawing/2014/main" val="702141748"/>
                    </a:ext>
                  </a:extLst>
                </a:gridCol>
                <a:gridCol w="2639986">
                  <a:extLst>
                    <a:ext uri="{9D8B030D-6E8A-4147-A177-3AD203B41FA5}">
                      <a16:colId xmlns:a16="http://schemas.microsoft.com/office/drawing/2014/main" val="3512936506"/>
                    </a:ext>
                  </a:extLst>
                </a:gridCol>
                <a:gridCol w="1964018">
                  <a:extLst>
                    <a:ext uri="{9D8B030D-6E8A-4147-A177-3AD203B41FA5}">
                      <a16:colId xmlns:a16="http://schemas.microsoft.com/office/drawing/2014/main" val="2131250713"/>
                    </a:ext>
                  </a:extLst>
                </a:gridCol>
                <a:gridCol w="2163736">
                  <a:extLst>
                    <a:ext uri="{9D8B030D-6E8A-4147-A177-3AD203B41FA5}">
                      <a16:colId xmlns:a16="http://schemas.microsoft.com/office/drawing/2014/main" val="2858669897"/>
                    </a:ext>
                  </a:extLst>
                </a:gridCol>
                <a:gridCol w="1546787">
                  <a:extLst>
                    <a:ext uri="{9D8B030D-6E8A-4147-A177-3AD203B41FA5}">
                      <a16:colId xmlns:a16="http://schemas.microsoft.com/office/drawing/2014/main" val="2967855859"/>
                    </a:ext>
                  </a:extLst>
                </a:gridCol>
              </a:tblGrid>
              <a:tr h="344184">
                <a:tc>
                  <a:txBody>
                    <a:bodyPr/>
                    <a:lstStyle/>
                    <a:p>
                      <a:r>
                        <a:rPr lang="en-US">
                          <a:solidFill>
                            <a:schemeClr val="bg1"/>
                          </a:solidFill>
                        </a:rPr>
                        <a:t>Overview</a:t>
                      </a:r>
                    </a:p>
                  </a:txBody>
                  <a:tcPr>
                    <a:solidFill>
                      <a:srgbClr val="7030A0"/>
                    </a:solidFill>
                  </a:tcPr>
                </a:tc>
                <a:tc>
                  <a:txBody>
                    <a:bodyPr/>
                    <a:lstStyle/>
                    <a:p>
                      <a:r>
                        <a:rPr lang="en-US"/>
                        <a:t>Indicators</a:t>
                      </a:r>
                    </a:p>
                  </a:txBody>
                  <a:tcPr>
                    <a:solidFill>
                      <a:srgbClr val="7030A0"/>
                    </a:solidFill>
                  </a:tcPr>
                </a:tc>
                <a:tc>
                  <a:txBody>
                    <a:bodyPr/>
                    <a:lstStyle/>
                    <a:p>
                      <a:r>
                        <a:rPr lang="en-US"/>
                        <a:t>Previous Year Progress</a:t>
                      </a:r>
                    </a:p>
                  </a:txBody>
                  <a:tcPr>
                    <a:solidFill>
                      <a:srgbClr val="7030A0"/>
                    </a:solidFill>
                  </a:tcPr>
                </a:tc>
                <a:tc>
                  <a:txBody>
                    <a:bodyPr/>
                    <a:lstStyle/>
                    <a:p>
                      <a:r>
                        <a:rPr lang="en-US"/>
                        <a:t>Mid-Year Progress</a:t>
                      </a:r>
                    </a:p>
                  </a:txBody>
                  <a:tcPr>
                    <a:solidFill>
                      <a:srgbClr val="7030A0"/>
                    </a:solidFill>
                  </a:tcPr>
                </a:tc>
                <a:tc>
                  <a:txBody>
                    <a:bodyPr/>
                    <a:lstStyle/>
                    <a:p>
                      <a:r>
                        <a:rPr lang="en-US"/>
                        <a:t>Next Year Workplan</a:t>
                      </a:r>
                    </a:p>
                  </a:txBody>
                  <a:tcPr>
                    <a:solidFill>
                      <a:srgbClr val="7030A0"/>
                    </a:solidFill>
                  </a:tcPr>
                </a:tc>
                <a:tc>
                  <a:txBody>
                    <a:bodyPr/>
                    <a:lstStyle/>
                    <a:p>
                      <a:pPr lvl="0">
                        <a:buNone/>
                      </a:pPr>
                      <a:r>
                        <a:rPr lang="en-US">
                          <a:solidFill>
                            <a:schemeClr val="tx1"/>
                          </a:solidFill>
                        </a:rPr>
                        <a:t>Deliverables</a:t>
                      </a:r>
                    </a:p>
                  </a:txBody>
                  <a:tcPr>
                    <a:solidFill>
                      <a:srgbClr val="7030A0"/>
                    </a:solidFill>
                  </a:tcPr>
                </a:tc>
                <a:extLst>
                  <a:ext uri="{0D108BD9-81ED-4DB2-BD59-A6C34878D82A}">
                    <a16:rowId xmlns:a16="http://schemas.microsoft.com/office/drawing/2014/main" val="3329313378"/>
                  </a:ext>
                </a:extLst>
              </a:tr>
            </a:tbl>
          </a:graphicData>
        </a:graphic>
      </p:graphicFrame>
      <p:sp>
        <p:nvSpPr>
          <p:cNvPr id="6" name="TextBox 5">
            <a:extLst>
              <a:ext uri="{FF2B5EF4-FFF2-40B4-BE49-F238E27FC236}">
                <a16:creationId xmlns:a16="http://schemas.microsoft.com/office/drawing/2014/main" id="{569C43EB-0349-4CD5-BC23-73E4EC48A414}"/>
              </a:ext>
            </a:extLst>
          </p:cNvPr>
          <p:cNvSpPr txBox="1"/>
          <p:nvPr/>
        </p:nvSpPr>
        <p:spPr>
          <a:xfrm>
            <a:off x="111760" y="861961"/>
            <a:ext cx="11846560" cy="1569660"/>
          </a:xfrm>
          <a:prstGeom prst="rect">
            <a:avLst/>
          </a:prstGeom>
          <a:noFill/>
          <a:ln>
            <a:solidFill>
              <a:schemeClr val="tx1"/>
            </a:solidFill>
          </a:ln>
        </p:spPr>
        <p:txBody>
          <a:bodyPr wrap="square" lIns="91440" tIns="45720" rIns="91440" bIns="45720" rtlCol="0" anchor="t">
            <a:spAutoFit/>
          </a:bodyPr>
          <a:lstStyle/>
          <a:p>
            <a:r>
              <a:rPr lang="en-US" sz="1600" i="1">
                <a:cs typeface="Calibri"/>
              </a:rPr>
              <a:t>Recipients can use this tab to upload any relevant documents/deliverables for the enhanced component</a:t>
            </a:r>
          </a:p>
          <a:p>
            <a:endParaRPr lang="en-US" sz="1600" i="1">
              <a:cs typeface="Calibri"/>
            </a:endParaRPr>
          </a:p>
          <a:p>
            <a:r>
              <a:rPr lang="en-US" sz="1600" b="1">
                <a:cs typeface="Calibri"/>
              </a:rPr>
              <a:t>Document Upload</a:t>
            </a:r>
          </a:p>
          <a:p>
            <a:pPr marL="285750" indent="-285750">
              <a:buFont typeface="Arial"/>
              <a:buChar char="•"/>
            </a:pPr>
            <a:r>
              <a:rPr lang="en-US" sz="1600" i="1">
                <a:cs typeface="Calibri"/>
              </a:rPr>
              <a:t>Can upload a Word, Excel, or PDF document</a:t>
            </a:r>
          </a:p>
          <a:p>
            <a:pPr marL="285750" indent="-285750">
              <a:buFont typeface="Arial"/>
              <a:buChar char="•"/>
            </a:pPr>
            <a:r>
              <a:rPr lang="en-US" sz="1600">
                <a:cs typeface="Calibri"/>
              </a:rPr>
              <a:t>Document Name</a:t>
            </a:r>
          </a:p>
          <a:p>
            <a:pPr marL="285750" indent="-285750">
              <a:buFont typeface="Arial"/>
              <a:buChar char="•"/>
            </a:pPr>
            <a:endParaRPr lang="en-US" sz="1600">
              <a:cs typeface="Calibri"/>
            </a:endParaRPr>
          </a:p>
        </p:txBody>
      </p:sp>
      <p:sp>
        <p:nvSpPr>
          <p:cNvPr id="2" name="TextBox 1">
            <a:extLst>
              <a:ext uri="{FF2B5EF4-FFF2-40B4-BE49-F238E27FC236}">
                <a16:creationId xmlns:a16="http://schemas.microsoft.com/office/drawing/2014/main" id="{57F17251-482D-4AA9-8E33-74B2C32C8C3F}"/>
              </a:ext>
            </a:extLst>
          </p:cNvPr>
          <p:cNvSpPr txBox="1"/>
          <p:nvPr/>
        </p:nvSpPr>
        <p:spPr>
          <a:xfrm>
            <a:off x="10346660" y="46129"/>
            <a:ext cx="1611660" cy="307777"/>
          </a:xfrm>
          <a:prstGeom prst="rect">
            <a:avLst/>
          </a:prstGeom>
          <a:noFill/>
        </p:spPr>
        <p:txBody>
          <a:bodyPr wrap="none" rtlCol="0">
            <a:spAutoFit/>
          </a:bodyPr>
          <a:lstStyle/>
          <a:p>
            <a:r>
              <a:rPr lang="en-US" sz="1400">
                <a:hlinkClick r:id="rId3" action="ppaction://hlinksldjump"/>
              </a:rPr>
              <a:t>Back to Task Details</a:t>
            </a:r>
            <a:endParaRPr lang="en-US" sz="1400"/>
          </a:p>
        </p:txBody>
      </p:sp>
      <p:sp>
        <p:nvSpPr>
          <p:cNvPr id="3" name="TextBox 2">
            <a:extLst>
              <a:ext uri="{FF2B5EF4-FFF2-40B4-BE49-F238E27FC236}">
                <a16:creationId xmlns:a16="http://schemas.microsoft.com/office/drawing/2014/main" id="{00349B9C-8503-45C7-85E0-F3C020C72761}"/>
              </a:ext>
            </a:extLst>
          </p:cNvPr>
          <p:cNvSpPr txBox="1"/>
          <p:nvPr/>
        </p:nvSpPr>
        <p:spPr>
          <a:xfrm>
            <a:off x="399535" y="-12358"/>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b="1"/>
              <a:t>ENHANCED</a:t>
            </a:r>
            <a:endParaRPr lang="en-US" b="1">
              <a:cs typeface="Calibri"/>
            </a:endParaRPr>
          </a:p>
        </p:txBody>
      </p:sp>
    </p:spTree>
    <p:extLst>
      <p:ext uri="{BB962C8B-B14F-4D97-AF65-F5344CB8AC3E}">
        <p14:creationId xmlns:p14="http://schemas.microsoft.com/office/powerpoint/2010/main" val="1103843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271B1F38-EA68-4BA9-A039-3CF8580E629F}"/>
              </a:ext>
            </a:extLst>
          </p:cNvPr>
          <p:cNvGraphicFramePr>
            <a:graphicFrameLocks noGrp="1"/>
          </p:cNvGraphicFramePr>
          <p:nvPr>
            <p:extLst>
              <p:ext uri="{D42A27DB-BD31-4B8C-83A1-F6EECF244321}">
                <p14:modId xmlns:p14="http://schemas.microsoft.com/office/powerpoint/2010/main" val="2258642147"/>
              </p:ext>
            </p:extLst>
          </p:nvPr>
        </p:nvGraphicFramePr>
        <p:xfrm>
          <a:off x="564562" y="330495"/>
          <a:ext cx="11627438" cy="741680"/>
        </p:xfrm>
        <a:graphic>
          <a:graphicData uri="http://schemas.openxmlformats.org/drawingml/2006/table">
            <a:tbl>
              <a:tblPr firstRow="1" bandRow="1">
                <a:tableStyleId>{F5AB1C69-6EDB-4FF4-983F-18BD219EF322}</a:tableStyleId>
              </a:tblPr>
              <a:tblGrid>
                <a:gridCol w="297953">
                  <a:extLst>
                    <a:ext uri="{9D8B030D-6E8A-4147-A177-3AD203B41FA5}">
                      <a16:colId xmlns:a16="http://schemas.microsoft.com/office/drawing/2014/main" val="2121363326"/>
                    </a:ext>
                  </a:extLst>
                </a:gridCol>
                <a:gridCol w="6531243">
                  <a:extLst>
                    <a:ext uri="{9D8B030D-6E8A-4147-A177-3AD203B41FA5}">
                      <a16:colId xmlns:a16="http://schemas.microsoft.com/office/drawing/2014/main" val="620375114"/>
                    </a:ext>
                  </a:extLst>
                </a:gridCol>
                <a:gridCol w="1891382">
                  <a:extLst>
                    <a:ext uri="{9D8B030D-6E8A-4147-A177-3AD203B41FA5}">
                      <a16:colId xmlns:a16="http://schemas.microsoft.com/office/drawing/2014/main" val="289337689"/>
                    </a:ext>
                  </a:extLst>
                </a:gridCol>
                <a:gridCol w="2906860">
                  <a:extLst>
                    <a:ext uri="{9D8B030D-6E8A-4147-A177-3AD203B41FA5}">
                      <a16:colId xmlns:a16="http://schemas.microsoft.com/office/drawing/2014/main" val="2102306420"/>
                    </a:ext>
                  </a:extLst>
                </a:gridCol>
              </a:tblGrid>
              <a:tr h="370840">
                <a:tc>
                  <a:txBody>
                    <a:bodyPr/>
                    <a:lstStyle/>
                    <a:p>
                      <a:endParaRPr lang="en-US"/>
                    </a:p>
                  </a:txBody>
                  <a:tcPr>
                    <a:solidFill>
                      <a:srgbClr val="7030A0"/>
                    </a:solidFill>
                  </a:tcPr>
                </a:tc>
                <a:tc>
                  <a:txBody>
                    <a:bodyPr/>
                    <a:lstStyle/>
                    <a:p>
                      <a:r>
                        <a:rPr lang="en-US"/>
                        <a:t>Cross-Cutting Indicators</a:t>
                      </a:r>
                    </a:p>
                  </a:txBody>
                  <a:tcPr>
                    <a:solidFill>
                      <a:srgbClr val="7030A0"/>
                    </a:solidFill>
                  </a:tcPr>
                </a:tc>
                <a:tc>
                  <a:txBody>
                    <a:bodyPr/>
                    <a:lstStyle/>
                    <a:p>
                      <a:r>
                        <a:rPr lang="en-US"/>
                        <a:t>Edit Status</a:t>
                      </a:r>
                    </a:p>
                  </a:txBody>
                  <a:tcPr>
                    <a:solidFill>
                      <a:srgbClr val="7030A0"/>
                    </a:solidFill>
                  </a:tcPr>
                </a:tc>
                <a:tc>
                  <a:txBody>
                    <a:bodyPr/>
                    <a:lstStyle/>
                    <a:p>
                      <a:r>
                        <a:rPr lang="en-US"/>
                        <a:t>Last Check-Out</a:t>
                      </a:r>
                    </a:p>
                  </a:txBody>
                  <a:tcPr>
                    <a:solidFill>
                      <a:srgbClr val="7030A0"/>
                    </a:solidFill>
                  </a:tcPr>
                </a:tc>
                <a:extLst>
                  <a:ext uri="{0D108BD9-81ED-4DB2-BD59-A6C34878D82A}">
                    <a16:rowId xmlns:a16="http://schemas.microsoft.com/office/drawing/2014/main" val="1530541199"/>
                  </a:ext>
                </a:extLst>
              </a:tr>
              <a:tr h="370840">
                <a:tc>
                  <a:txBody>
                    <a:bodyPr/>
                    <a:lstStyle/>
                    <a:p>
                      <a:endParaRPr lang="en-US"/>
                    </a:p>
                  </a:txBody>
                  <a:tcPr/>
                </a:tc>
                <a:tc>
                  <a:txBody>
                    <a:bodyPr/>
                    <a:lstStyle/>
                    <a:p>
                      <a:r>
                        <a:rPr lang="en-US" sz="1400"/>
                        <a:t>Manage Cross-Cutting Indicators</a:t>
                      </a:r>
                    </a:p>
                  </a:txBody>
                  <a:tcPr/>
                </a:tc>
                <a:tc>
                  <a:txBody>
                    <a:bodyPr/>
                    <a:lstStyle/>
                    <a:p>
                      <a:r>
                        <a:rPr lang="en-US" sz="1400"/>
                        <a:t>Available</a:t>
                      </a:r>
                    </a:p>
                  </a:txBody>
                  <a:tcPr/>
                </a:tc>
                <a:tc>
                  <a:txBody>
                    <a:bodyPr/>
                    <a:lstStyle/>
                    <a:p>
                      <a:endParaRPr lang="en-US"/>
                    </a:p>
                  </a:txBody>
                  <a:tcPr/>
                </a:tc>
                <a:extLst>
                  <a:ext uri="{0D108BD9-81ED-4DB2-BD59-A6C34878D82A}">
                    <a16:rowId xmlns:a16="http://schemas.microsoft.com/office/drawing/2014/main" val="366074816"/>
                  </a:ext>
                </a:extLst>
              </a:tr>
            </a:tbl>
          </a:graphicData>
        </a:graphic>
      </p:graphicFrame>
      <p:graphicFrame>
        <p:nvGraphicFramePr>
          <p:cNvPr id="6" name="Table 4">
            <a:extLst>
              <a:ext uri="{FF2B5EF4-FFF2-40B4-BE49-F238E27FC236}">
                <a16:creationId xmlns:a16="http://schemas.microsoft.com/office/drawing/2014/main" id="{2114986C-7EDA-4D0A-B058-09DE20E6FC3F}"/>
              </a:ext>
            </a:extLst>
          </p:cNvPr>
          <p:cNvGraphicFramePr>
            <a:graphicFrameLocks noGrp="1"/>
          </p:cNvGraphicFramePr>
          <p:nvPr>
            <p:extLst>
              <p:ext uri="{D42A27DB-BD31-4B8C-83A1-F6EECF244321}">
                <p14:modId xmlns:p14="http://schemas.microsoft.com/office/powerpoint/2010/main" val="2910286774"/>
              </p:ext>
            </p:extLst>
          </p:nvPr>
        </p:nvGraphicFramePr>
        <p:xfrm>
          <a:off x="564561" y="1437033"/>
          <a:ext cx="11627439" cy="5283200"/>
        </p:xfrm>
        <a:graphic>
          <a:graphicData uri="http://schemas.openxmlformats.org/drawingml/2006/table">
            <a:tbl>
              <a:tblPr firstRow="1" bandRow="1">
                <a:tableStyleId>{F5AB1C69-6EDB-4FF4-983F-18BD219EF322}</a:tableStyleId>
              </a:tblPr>
              <a:tblGrid>
                <a:gridCol w="493664">
                  <a:extLst>
                    <a:ext uri="{9D8B030D-6E8A-4147-A177-3AD203B41FA5}">
                      <a16:colId xmlns:a16="http://schemas.microsoft.com/office/drawing/2014/main" val="2121363326"/>
                    </a:ext>
                  </a:extLst>
                </a:gridCol>
                <a:gridCol w="6326105">
                  <a:extLst>
                    <a:ext uri="{9D8B030D-6E8A-4147-A177-3AD203B41FA5}">
                      <a16:colId xmlns:a16="http://schemas.microsoft.com/office/drawing/2014/main" val="620375114"/>
                    </a:ext>
                  </a:extLst>
                </a:gridCol>
                <a:gridCol w="1951025">
                  <a:extLst>
                    <a:ext uri="{9D8B030D-6E8A-4147-A177-3AD203B41FA5}">
                      <a16:colId xmlns:a16="http://schemas.microsoft.com/office/drawing/2014/main" val="289337689"/>
                    </a:ext>
                  </a:extLst>
                </a:gridCol>
                <a:gridCol w="2856645">
                  <a:extLst>
                    <a:ext uri="{9D8B030D-6E8A-4147-A177-3AD203B41FA5}">
                      <a16:colId xmlns:a16="http://schemas.microsoft.com/office/drawing/2014/main" val="2102306420"/>
                    </a:ext>
                  </a:extLst>
                </a:gridCol>
              </a:tblGrid>
              <a:tr h="370840">
                <a:tc>
                  <a:txBody>
                    <a:bodyPr/>
                    <a:lstStyle/>
                    <a:p>
                      <a:endParaRPr lang="en-US"/>
                    </a:p>
                  </a:txBody>
                  <a:tcPr>
                    <a:solidFill>
                      <a:srgbClr val="7030A0"/>
                    </a:solidFill>
                  </a:tcPr>
                </a:tc>
                <a:tc>
                  <a:txBody>
                    <a:bodyPr/>
                    <a:lstStyle/>
                    <a:p>
                      <a:r>
                        <a:rPr lang="en-US"/>
                        <a:t>Strategy Description</a:t>
                      </a:r>
                    </a:p>
                  </a:txBody>
                  <a:tcPr>
                    <a:solidFill>
                      <a:srgbClr val="7030A0"/>
                    </a:solidFill>
                  </a:tcPr>
                </a:tc>
                <a:tc>
                  <a:txBody>
                    <a:bodyPr/>
                    <a:lstStyle/>
                    <a:p>
                      <a:r>
                        <a:rPr lang="en-US"/>
                        <a:t>Edit Status</a:t>
                      </a:r>
                    </a:p>
                  </a:txBody>
                  <a:tcPr>
                    <a:solidFill>
                      <a:srgbClr val="7030A0"/>
                    </a:solidFill>
                  </a:tcPr>
                </a:tc>
                <a:tc>
                  <a:txBody>
                    <a:bodyPr/>
                    <a:lstStyle/>
                    <a:p>
                      <a:r>
                        <a:rPr lang="en-US"/>
                        <a:t>Last Check-Out</a:t>
                      </a:r>
                    </a:p>
                  </a:txBody>
                  <a:tcPr>
                    <a:solidFill>
                      <a:srgbClr val="7030A0"/>
                    </a:solidFill>
                  </a:tcPr>
                </a:tc>
                <a:extLst>
                  <a:ext uri="{0D108BD9-81ED-4DB2-BD59-A6C34878D82A}">
                    <a16:rowId xmlns:a16="http://schemas.microsoft.com/office/drawing/2014/main" val="1530541199"/>
                  </a:ext>
                </a:extLst>
              </a:tr>
              <a:tr h="165621">
                <a:tc>
                  <a:txBody>
                    <a:bodyPr/>
                    <a:lstStyle/>
                    <a:p>
                      <a:r>
                        <a:rPr lang="en-US" sz="1400"/>
                        <a:t>1</a:t>
                      </a:r>
                    </a:p>
                  </a:txBody>
                  <a:tcPr/>
                </a:tc>
                <a:tc>
                  <a:txBody>
                    <a:bodyPr/>
                    <a:lstStyle/>
                    <a:p>
                      <a:r>
                        <a:rPr lang="en-US" sz="1400" b="0" kern="1200">
                          <a:solidFill>
                            <a:schemeClr val="dk1"/>
                          </a:solidFill>
                          <a:effectLst/>
                          <a:latin typeface="+mn-lt"/>
                          <a:ea typeface="+mn-ea"/>
                          <a:cs typeface="+mn-cs"/>
                        </a:rPr>
                        <a:t>Engage in Robust Data/Surveillance for Public Health Action</a:t>
                      </a:r>
                      <a:endParaRPr lang="en-US" sz="1400" b="0"/>
                    </a:p>
                  </a:txBody>
                  <a:tcPr/>
                </a:tc>
                <a:tc>
                  <a:txBody>
                    <a:bodyPr/>
                    <a:lstStyle/>
                    <a:p>
                      <a:r>
                        <a:rPr lang="en-US" sz="1400"/>
                        <a:t>Available</a:t>
                      </a:r>
                    </a:p>
                  </a:txBody>
                  <a:tcPr/>
                </a:tc>
                <a:tc>
                  <a:txBody>
                    <a:bodyPr/>
                    <a:lstStyle/>
                    <a:p>
                      <a:endParaRPr lang="en-US"/>
                    </a:p>
                  </a:txBody>
                  <a:tcPr/>
                </a:tc>
                <a:extLst>
                  <a:ext uri="{0D108BD9-81ED-4DB2-BD59-A6C34878D82A}">
                    <a16:rowId xmlns:a16="http://schemas.microsoft.com/office/drawing/2014/main" val="366074816"/>
                  </a:ext>
                </a:extLst>
              </a:tr>
              <a:tr h="283702">
                <a:tc>
                  <a:txBody>
                    <a:bodyPr/>
                    <a:lstStyle/>
                    <a:p>
                      <a:endParaRPr lang="en-US" sz="1400"/>
                    </a:p>
                  </a:txBody>
                  <a:tcPr/>
                </a:tc>
                <a:tc>
                  <a:txBody>
                    <a:bodyPr/>
                    <a:lstStyle/>
                    <a:p>
                      <a:pPr lvl="1"/>
                      <a:r>
                        <a:rPr lang="en-US" sz="1400" kern="1200">
                          <a:solidFill>
                            <a:schemeClr val="accent1">
                              <a:lumMod val="75000"/>
                            </a:schemeClr>
                          </a:solidFill>
                          <a:effectLst/>
                          <a:latin typeface="+mn-lt"/>
                          <a:ea typeface="+mn-ea"/>
                          <a:cs typeface="+mn-cs"/>
                        </a:rPr>
                        <a:t>A. Identify and use data sources to create occupant injury reports for use by stakeholders (example)</a:t>
                      </a:r>
                      <a:endParaRPr lang="en-US" sz="1400" b="0">
                        <a:solidFill>
                          <a:schemeClr val="accent1">
                            <a:lumMod val="75000"/>
                          </a:schemeClr>
                        </a:solidFill>
                      </a:endParaRPr>
                    </a:p>
                  </a:txBody>
                  <a:tcPr/>
                </a:tc>
                <a:tc>
                  <a:txBody>
                    <a:bodyPr/>
                    <a:lstStyle/>
                    <a:p>
                      <a:endParaRPr lang="en-US" sz="1400"/>
                    </a:p>
                  </a:txBody>
                  <a:tcPr/>
                </a:tc>
                <a:tc>
                  <a:txBody>
                    <a:bodyPr/>
                    <a:lstStyle/>
                    <a:p>
                      <a:endParaRPr lang="en-US"/>
                    </a:p>
                  </a:txBody>
                  <a:tcPr/>
                </a:tc>
                <a:extLst>
                  <a:ext uri="{0D108BD9-81ED-4DB2-BD59-A6C34878D82A}">
                    <a16:rowId xmlns:a16="http://schemas.microsoft.com/office/drawing/2014/main" val="1050526711"/>
                  </a:ext>
                </a:extLst>
              </a:tr>
              <a:tr h="0">
                <a:tc>
                  <a:txBody>
                    <a:bodyPr/>
                    <a:lstStyle/>
                    <a:p>
                      <a:endParaRPr lang="en-US" sz="1400"/>
                    </a:p>
                  </a:txBody>
                  <a:tcPr/>
                </a:tc>
                <a:tc>
                  <a:txBody>
                    <a:bodyPr/>
                    <a:lstStyle/>
                    <a:p>
                      <a:pPr lvl="2"/>
                      <a:r>
                        <a:rPr lang="en-US" sz="1400" b="0">
                          <a:solidFill>
                            <a:srgbClr val="0070C0"/>
                          </a:solidFill>
                          <a:hlinkClick r:id="rId3" action="ppaction://hlinksldjump"/>
                        </a:rPr>
                        <a:t>+Add Activity</a:t>
                      </a:r>
                      <a:r>
                        <a:rPr lang="en-US" sz="1400" b="0">
                          <a:solidFill>
                            <a:srgbClr val="0070C0"/>
                          </a:solidFill>
                        </a:rPr>
                        <a:t> </a:t>
                      </a:r>
                      <a:r>
                        <a:rPr lang="en-US" sz="1400" b="0" i="0" u="none" strike="noStrike" noProof="0">
                          <a:solidFill>
                            <a:srgbClr val="0070C0"/>
                          </a:solidFill>
                          <a:latin typeface="Calibri"/>
                        </a:rPr>
                        <a:t> </a:t>
                      </a:r>
                      <a:endParaRPr lang="en-US" sz="1400" b="0" i="0" u="none" strike="noStrike" noProof="0">
                        <a:solidFill>
                          <a:srgbClr val="0070C0"/>
                        </a:solidFill>
                        <a:highlight>
                          <a:srgbClr val="FFFF00"/>
                        </a:highlight>
                        <a:latin typeface="Calibri"/>
                      </a:endParaRPr>
                    </a:p>
                  </a:txBody>
                  <a:tcPr/>
                </a:tc>
                <a:tc>
                  <a:txBody>
                    <a:bodyPr/>
                    <a:lstStyle/>
                    <a:p>
                      <a:endParaRPr lang="en-US" sz="1400"/>
                    </a:p>
                  </a:txBody>
                  <a:tcPr/>
                </a:tc>
                <a:tc>
                  <a:txBody>
                    <a:bodyPr/>
                    <a:lstStyle/>
                    <a:p>
                      <a:endParaRPr lang="en-US"/>
                    </a:p>
                  </a:txBody>
                  <a:tcPr/>
                </a:tc>
                <a:extLst>
                  <a:ext uri="{0D108BD9-81ED-4DB2-BD59-A6C34878D82A}">
                    <a16:rowId xmlns:a16="http://schemas.microsoft.com/office/drawing/2014/main" val="3847836936"/>
                  </a:ext>
                </a:extLst>
              </a:tr>
              <a:tr h="230592">
                <a:tc>
                  <a:txBody>
                    <a:bodyPr/>
                    <a:lstStyle/>
                    <a:p>
                      <a:endParaRPr lang="en-US" sz="1400"/>
                    </a:p>
                  </a:txBody>
                  <a:tcPr/>
                </a:tc>
                <a:tc>
                  <a:txBody>
                    <a:bodyPr/>
                    <a:lstStyle/>
                    <a:p>
                      <a:pPr lvl="1"/>
                      <a:r>
                        <a:rPr lang="en-US" sz="1400" b="0">
                          <a:solidFill>
                            <a:schemeClr val="accent1">
                              <a:lumMod val="75000"/>
                            </a:schemeClr>
                          </a:solidFill>
                        </a:rPr>
                        <a:t>Rubric</a:t>
                      </a:r>
                    </a:p>
                  </a:txBody>
                  <a:tcPr/>
                </a:tc>
                <a:tc>
                  <a:txBody>
                    <a:bodyPr/>
                    <a:lstStyle/>
                    <a:p>
                      <a:endParaRPr lang="en-US" sz="1400"/>
                    </a:p>
                  </a:txBody>
                  <a:tcPr/>
                </a:tc>
                <a:tc>
                  <a:txBody>
                    <a:bodyPr/>
                    <a:lstStyle/>
                    <a:p>
                      <a:endParaRPr lang="en-US"/>
                    </a:p>
                  </a:txBody>
                  <a:tcPr/>
                </a:tc>
                <a:extLst>
                  <a:ext uri="{0D108BD9-81ED-4DB2-BD59-A6C34878D82A}">
                    <a16:rowId xmlns:a16="http://schemas.microsoft.com/office/drawing/2014/main" val="2443458545"/>
                  </a:ext>
                </a:extLst>
              </a:tr>
              <a:tr h="370840">
                <a:tc>
                  <a:txBody>
                    <a:bodyPr/>
                    <a:lstStyle/>
                    <a:p>
                      <a:r>
                        <a:rPr lang="en-US" sz="1400"/>
                        <a:t>2</a:t>
                      </a:r>
                    </a:p>
                  </a:txBody>
                  <a:tcPr/>
                </a:tc>
                <a:tc>
                  <a:txBody>
                    <a:bodyPr/>
                    <a:lstStyle/>
                    <a:p>
                      <a:r>
                        <a:rPr lang="en-US" sz="1400" b="0" kern="1200">
                          <a:solidFill>
                            <a:schemeClr val="dk1"/>
                          </a:solidFill>
                          <a:effectLst/>
                          <a:latin typeface="+mn-lt"/>
                          <a:ea typeface="+mn-ea"/>
                          <a:cs typeface="+mn-cs"/>
                        </a:rPr>
                        <a:t>Strengthen Strategic Collaborations and Partnerships for Public Health Action</a:t>
                      </a:r>
                      <a:endParaRPr lang="en-US" sz="1400" b="0"/>
                    </a:p>
                  </a:txBody>
                  <a:tcPr/>
                </a:tc>
                <a:tc>
                  <a:txBody>
                    <a:bodyPr/>
                    <a:lstStyle/>
                    <a:p>
                      <a:r>
                        <a:rPr lang="en-US" sz="1400"/>
                        <a:t>Available</a:t>
                      </a:r>
                    </a:p>
                  </a:txBody>
                  <a:tcPr/>
                </a:tc>
                <a:tc>
                  <a:txBody>
                    <a:bodyPr/>
                    <a:lstStyle/>
                    <a:p>
                      <a:endParaRPr lang="en-US"/>
                    </a:p>
                  </a:txBody>
                  <a:tcPr/>
                </a:tc>
                <a:extLst>
                  <a:ext uri="{0D108BD9-81ED-4DB2-BD59-A6C34878D82A}">
                    <a16:rowId xmlns:a16="http://schemas.microsoft.com/office/drawing/2014/main" val="455751357"/>
                  </a:ext>
                </a:extLst>
              </a:tr>
              <a:tr h="0">
                <a:tc>
                  <a:txBody>
                    <a:bodyPr/>
                    <a:lstStyle/>
                    <a:p>
                      <a:endParaRPr lang="en-US" sz="1400"/>
                    </a:p>
                  </a:txBody>
                  <a:tcPr/>
                </a:tc>
                <a:tc>
                  <a:txBody>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70C0"/>
                          </a:solidFill>
                        </a:rPr>
                        <a:t>+Add Activity</a:t>
                      </a:r>
                    </a:p>
                  </a:txBody>
                  <a:tcPr/>
                </a:tc>
                <a:tc>
                  <a:txBody>
                    <a:bodyPr/>
                    <a:lstStyle/>
                    <a:p>
                      <a:endParaRPr lang="en-US" sz="1400"/>
                    </a:p>
                  </a:txBody>
                  <a:tcPr/>
                </a:tc>
                <a:tc>
                  <a:txBody>
                    <a:bodyPr/>
                    <a:lstStyle/>
                    <a:p>
                      <a:endParaRPr lang="en-US"/>
                    </a:p>
                  </a:txBody>
                  <a:tcPr/>
                </a:tc>
                <a:extLst>
                  <a:ext uri="{0D108BD9-81ED-4DB2-BD59-A6C34878D82A}">
                    <a16:rowId xmlns:a16="http://schemas.microsoft.com/office/drawing/2014/main" val="3422681139"/>
                  </a:ext>
                </a:extLst>
              </a:tr>
              <a:tr h="190414">
                <a:tc>
                  <a:txBody>
                    <a:bodyPr/>
                    <a:lstStyle/>
                    <a:p>
                      <a:endParaRPr lang="en-US" sz="1400"/>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400" b="0">
                          <a:solidFill>
                            <a:schemeClr val="accent1">
                              <a:lumMod val="75000"/>
                            </a:schemeClr>
                          </a:solidFill>
                        </a:rPr>
                        <a:t>Rubric</a:t>
                      </a:r>
                    </a:p>
                  </a:txBody>
                  <a:tcPr/>
                </a:tc>
                <a:tc>
                  <a:txBody>
                    <a:bodyPr/>
                    <a:lstStyle/>
                    <a:p>
                      <a:endParaRPr lang="en-US" sz="1400"/>
                    </a:p>
                  </a:txBody>
                  <a:tcPr/>
                </a:tc>
                <a:tc>
                  <a:txBody>
                    <a:bodyPr/>
                    <a:lstStyle/>
                    <a:p>
                      <a:endParaRPr lang="en-US"/>
                    </a:p>
                  </a:txBody>
                  <a:tcPr/>
                </a:tc>
                <a:extLst>
                  <a:ext uri="{0D108BD9-81ED-4DB2-BD59-A6C34878D82A}">
                    <a16:rowId xmlns:a16="http://schemas.microsoft.com/office/drawing/2014/main" val="496917856"/>
                  </a:ext>
                </a:extLst>
              </a:tr>
              <a:tr h="221818">
                <a:tc>
                  <a:txBody>
                    <a:bodyPr/>
                    <a:lstStyle/>
                    <a:p>
                      <a:r>
                        <a:rPr lang="en-US" sz="1400"/>
                        <a:t>3</a:t>
                      </a:r>
                    </a:p>
                  </a:txBody>
                  <a:tcPr/>
                </a:tc>
                <a:tc>
                  <a:txBody>
                    <a:bodyPr/>
                    <a:lstStyle/>
                    <a:p>
                      <a:r>
                        <a:rPr lang="en-US" sz="1400" b="0" kern="1200">
                          <a:solidFill>
                            <a:schemeClr val="dk1"/>
                          </a:solidFill>
                          <a:effectLst/>
                          <a:latin typeface="+mn-lt"/>
                          <a:ea typeface="+mn-ea"/>
                          <a:cs typeface="+mn-cs"/>
                        </a:rPr>
                        <a:t>Conduct Assessment and Evaluation for Public Health Action</a:t>
                      </a:r>
                      <a:endParaRPr lang="en-US" sz="1400" b="0"/>
                    </a:p>
                  </a:txBody>
                  <a:tcPr/>
                </a:tc>
                <a:tc>
                  <a:txBody>
                    <a:bodyPr/>
                    <a:lstStyle/>
                    <a:p>
                      <a:r>
                        <a:rPr lang="en-US" sz="1400"/>
                        <a:t>Available</a:t>
                      </a:r>
                    </a:p>
                  </a:txBody>
                  <a:tcPr/>
                </a:tc>
                <a:tc>
                  <a:txBody>
                    <a:bodyPr/>
                    <a:lstStyle/>
                    <a:p>
                      <a:endParaRPr lang="en-US"/>
                    </a:p>
                  </a:txBody>
                  <a:tcPr/>
                </a:tc>
                <a:extLst>
                  <a:ext uri="{0D108BD9-81ED-4DB2-BD59-A6C34878D82A}">
                    <a16:rowId xmlns:a16="http://schemas.microsoft.com/office/drawing/2014/main" val="1113450994"/>
                  </a:ext>
                </a:extLst>
              </a:tr>
              <a:tr h="168392">
                <a:tc>
                  <a:txBody>
                    <a:bodyPr/>
                    <a:lstStyle/>
                    <a:p>
                      <a:endParaRPr lang="en-US" sz="1400"/>
                    </a:p>
                  </a:txBody>
                  <a:tcPr/>
                </a:tc>
                <a:tc>
                  <a:txBody>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70C0"/>
                          </a:solidFill>
                        </a:rPr>
                        <a:t>+Add Activity</a:t>
                      </a:r>
                    </a:p>
                  </a:txBody>
                  <a:tcPr/>
                </a:tc>
                <a:tc>
                  <a:txBody>
                    <a:bodyPr/>
                    <a:lstStyle/>
                    <a:p>
                      <a:endParaRPr lang="en-US" sz="1400"/>
                    </a:p>
                  </a:txBody>
                  <a:tcPr/>
                </a:tc>
                <a:tc>
                  <a:txBody>
                    <a:bodyPr/>
                    <a:lstStyle/>
                    <a:p>
                      <a:endParaRPr lang="en-US"/>
                    </a:p>
                  </a:txBody>
                  <a:tcPr/>
                </a:tc>
                <a:extLst>
                  <a:ext uri="{0D108BD9-81ED-4DB2-BD59-A6C34878D82A}">
                    <a16:rowId xmlns:a16="http://schemas.microsoft.com/office/drawing/2014/main" val="2537383383"/>
                  </a:ext>
                </a:extLst>
              </a:tr>
              <a:tr h="0">
                <a:tc>
                  <a:txBody>
                    <a:bodyPr/>
                    <a:lstStyle/>
                    <a:p>
                      <a:endParaRPr lang="en-US" sz="1400"/>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400" b="0">
                          <a:solidFill>
                            <a:schemeClr val="accent1">
                              <a:lumMod val="75000"/>
                            </a:schemeClr>
                          </a:solidFill>
                        </a:rPr>
                        <a:t>Rubric</a:t>
                      </a:r>
                    </a:p>
                  </a:txBody>
                  <a:tcPr/>
                </a:tc>
                <a:tc>
                  <a:txBody>
                    <a:bodyPr/>
                    <a:lstStyle/>
                    <a:p>
                      <a:endParaRPr lang="en-US" sz="1400"/>
                    </a:p>
                  </a:txBody>
                  <a:tcPr/>
                </a:tc>
                <a:tc>
                  <a:txBody>
                    <a:bodyPr/>
                    <a:lstStyle/>
                    <a:p>
                      <a:endParaRPr lang="en-US"/>
                    </a:p>
                  </a:txBody>
                  <a:tcPr/>
                </a:tc>
                <a:extLst>
                  <a:ext uri="{0D108BD9-81ED-4DB2-BD59-A6C34878D82A}">
                    <a16:rowId xmlns:a16="http://schemas.microsoft.com/office/drawing/2014/main" val="3302585041"/>
                  </a:ext>
                </a:extLst>
              </a:tr>
              <a:tr h="192262">
                <a:tc>
                  <a:txBody>
                    <a:bodyPr/>
                    <a:lstStyle/>
                    <a:p>
                      <a:r>
                        <a:rPr lang="en-US" sz="1400"/>
                        <a:t>4. </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400" b="0">
                          <a:solidFill>
                            <a:schemeClr val="tx1"/>
                          </a:solidFill>
                        </a:rPr>
                        <a:t>Success Stories</a:t>
                      </a:r>
                      <a:endParaRPr lang="en-US" sz="1400" b="0">
                        <a:solidFill>
                          <a:schemeClr val="tx1"/>
                        </a:solidFill>
                        <a:highlight>
                          <a:srgbClr val="FFFF00"/>
                        </a:highlight>
                      </a:endParaRPr>
                    </a:p>
                  </a:txBody>
                  <a:tcPr/>
                </a:tc>
                <a:tc>
                  <a:txBody>
                    <a:bodyPr/>
                    <a:lstStyle/>
                    <a:p>
                      <a:r>
                        <a:rPr lang="en-US" sz="1400"/>
                        <a:t>Available</a:t>
                      </a:r>
                    </a:p>
                  </a:txBody>
                  <a:tcPr/>
                </a:tc>
                <a:tc>
                  <a:txBody>
                    <a:bodyPr/>
                    <a:lstStyle/>
                    <a:p>
                      <a:endParaRPr lang="en-US"/>
                    </a:p>
                  </a:txBody>
                  <a:tcPr/>
                </a:tc>
                <a:extLst>
                  <a:ext uri="{0D108BD9-81ED-4DB2-BD59-A6C34878D82A}">
                    <a16:rowId xmlns:a16="http://schemas.microsoft.com/office/drawing/2014/main" val="630209899"/>
                  </a:ext>
                </a:extLst>
              </a:tr>
              <a:tr h="192262">
                <a:tc>
                  <a:txBody>
                    <a:bodyPr/>
                    <a:lstStyle/>
                    <a:p>
                      <a:endParaRPr lang="en-US" sz="1400"/>
                    </a:p>
                  </a:txBody>
                  <a:tcPr/>
                </a:tc>
                <a:tc>
                  <a:txBody>
                    <a:bodyPr/>
                    <a:lstStyle/>
                    <a:p>
                      <a:pPr marL="914400" marR="0" lvl="2" indent="0" algn="l">
                        <a:lnSpc>
                          <a:spcPct val="100000"/>
                        </a:lnSpc>
                        <a:spcBef>
                          <a:spcPts val="0"/>
                        </a:spcBef>
                        <a:spcAft>
                          <a:spcPts val="0"/>
                        </a:spcAft>
                        <a:buNone/>
                      </a:pPr>
                      <a:r>
                        <a:rPr lang="en-US" sz="1400" b="0" i="0" u="none" strike="noStrike" noProof="0">
                          <a:solidFill>
                            <a:srgbClr val="0070C0"/>
                          </a:solidFill>
                          <a:latin typeface="Calibri"/>
                        </a:rPr>
                        <a:t>+Add Success Story</a:t>
                      </a:r>
                      <a:endParaRPr lang="en-US" sz="1400" b="0">
                        <a:solidFill>
                          <a:schemeClr val="accent5">
                            <a:lumMod val="75000"/>
                          </a:schemeClr>
                        </a:solidFill>
                      </a:endParaRPr>
                    </a:p>
                  </a:txBody>
                  <a:tcPr/>
                </a:tc>
                <a:tc>
                  <a:txBody>
                    <a:bodyPr/>
                    <a:lstStyle/>
                    <a:p>
                      <a:endParaRPr lang="en-US" sz="1400"/>
                    </a:p>
                  </a:txBody>
                  <a:tcPr/>
                </a:tc>
                <a:tc>
                  <a:txBody>
                    <a:bodyPr/>
                    <a:lstStyle/>
                    <a:p>
                      <a:endParaRPr lang="en-US"/>
                    </a:p>
                  </a:txBody>
                  <a:tcPr/>
                </a:tc>
                <a:extLst>
                  <a:ext uri="{0D108BD9-81ED-4DB2-BD59-A6C34878D82A}">
                    <a16:rowId xmlns:a16="http://schemas.microsoft.com/office/drawing/2014/main" val="1430391721"/>
                  </a:ext>
                </a:extLst>
              </a:tr>
              <a:tr h="192262">
                <a:tc>
                  <a:txBody>
                    <a:bodyPr/>
                    <a:lstStyle/>
                    <a:p>
                      <a:endParaRPr lang="en-US"/>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1400" b="0">
                        <a:solidFill>
                          <a:schemeClr val="accent1">
                            <a:lumMod val="75000"/>
                          </a:schemeClr>
                        </a:solidFill>
                      </a:endParaRPr>
                    </a:p>
                  </a:txBody>
                  <a:tcPr/>
                </a:tc>
                <a:tc>
                  <a:txBody>
                    <a:bodyPr/>
                    <a:lstStyle/>
                    <a:p>
                      <a:endParaRPr lang="en-US" sz="1400"/>
                    </a:p>
                  </a:txBody>
                  <a:tcPr/>
                </a:tc>
                <a:tc>
                  <a:txBody>
                    <a:bodyPr/>
                    <a:lstStyle/>
                    <a:p>
                      <a:endParaRPr lang="en-US"/>
                    </a:p>
                  </a:txBody>
                  <a:tcPr/>
                </a:tc>
                <a:extLst>
                  <a:ext uri="{0D108BD9-81ED-4DB2-BD59-A6C34878D82A}">
                    <a16:rowId xmlns:a16="http://schemas.microsoft.com/office/drawing/2014/main" val="2920531563"/>
                  </a:ext>
                </a:extLst>
              </a:tr>
            </a:tbl>
          </a:graphicData>
        </a:graphic>
      </p:graphicFrame>
      <p:sp>
        <p:nvSpPr>
          <p:cNvPr id="7" name="TextBox 6">
            <a:extLst>
              <a:ext uri="{FF2B5EF4-FFF2-40B4-BE49-F238E27FC236}">
                <a16:creationId xmlns:a16="http://schemas.microsoft.com/office/drawing/2014/main" id="{0360C02A-A55D-4EBD-90A9-5D7F0EAA052D}"/>
              </a:ext>
            </a:extLst>
          </p:cNvPr>
          <p:cNvSpPr txBox="1"/>
          <p:nvPr/>
        </p:nvSpPr>
        <p:spPr>
          <a:xfrm>
            <a:off x="178789" y="-20009"/>
            <a:ext cx="3225627" cy="369332"/>
          </a:xfrm>
          <a:prstGeom prst="rect">
            <a:avLst/>
          </a:prstGeom>
          <a:noFill/>
        </p:spPr>
        <p:txBody>
          <a:bodyPr wrap="none" rtlCol="0">
            <a:spAutoFit/>
          </a:bodyPr>
          <a:lstStyle/>
          <a:p>
            <a:r>
              <a:rPr lang="en-US" dirty="0"/>
              <a:t>Manage Cross-Cutting Indicators</a:t>
            </a:r>
          </a:p>
        </p:txBody>
      </p:sp>
      <p:sp>
        <p:nvSpPr>
          <p:cNvPr id="8" name="TextBox 7">
            <a:extLst>
              <a:ext uri="{FF2B5EF4-FFF2-40B4-BE49-F238E27FC236}">
                <a16:creationId xmlns:a16="http://schemas.microsoft.com/office/drawing/2014/main" id="{62437D68-91FB-4119-945A-FBB60F7431CB}"/>
              </a:ext>
            </a:extLst>
          </p:cNvPr>
          <p:cNvSpPr txBox="1"/>
          <p:nvPr/>
        </p:nvSpPr>
        <p:spPr>
          <a:xfrm>
            <a:off x="363455" y="1067701"/>
            <a:ext cx="1569853" cy="369332"/>
          </a:xfrm>
          <a:prstGeom prst="rect">
            <a:avLst/>
          </a:prstGeom>
          <a:noFill/>
        </p:spPr>
        <p:txBody>
          <a:bodyPr wrap="none" rtlCol="0">
            <a:spAutoFit/>
          </a:bodyPr>
          <a:lstStyle/>
          <a:p>
            <a:r>
              <a:rPr lang="en-US" dirty="0"/>
              <a:t>Core SIPP Base</a:t>
            </a:r>
          </a:p>
        </p:txBody>
      </p:sp>
      <p:sp>
        <p:nvSpPr>
          <p:cNvPr id="2" name="TextBox 1">
            <a:extLst>
              <a:ext uri="{FF2B5EF4-FFF2-40B4-BE49-F238E27FC236}">
                <a16:creationId xmlns:a16="http://schemas.microsoft.com/office/drawing/2014/main" id="{7BD1C9C2-F3D6-4DBD-A1E0-775B12F7CDAD}"/>
              </a:ext>
            </a:extLst>
          </p:cNvPr>
          <p:cNvSpPr txBox="1"/>
          <p:nvPr/>
        </p:nvSpPr>
        <p:spPr>
          <a:xfrm rot="16200000">
            <a:off x="-357403" y="3577332"/>
            <a:ext cx="1273490" cy="369332"/>
          </a:xfrm>
          <a:prstGeom prst="rect">
            <a:avLst/>
          </a:prstGeom>
          <a:noFill/>
        </p:spPr>
        <p:txBody>
          <a:bodyPr wrap="none" rtlCol="0">
            <a:spAutoFit/>
          </a:bodyPr>
          <a:lstStyle/>
          <a:p>
            <a:r>
              <a:rPr lang="en-US"/>
              <a:t>Task Details</a:t>
            </a:r>
          </a:p>
        </p:txBody>
      </p:sp>
    </p:spTree>
    <p:extLst>
      <p:ext uri="{BB962C8B-B14F-4D97-AF65-F5344CB8AC3E}">
        <p14:creationId xmlns:p14="http://schemas.microsoft.com/office/powerpoint/2010/main" val="580289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4">
            <a:extLst>
              <a:ext uri="{FF2B5EF4-FFF2-40B4-BE49-F238E27FC236}">
                <a16:creationId xmlns:a16="http://schemas.microsoft.com/office/drawing/2014/main" id="{2114986C-7EDA-4D0A-B058-09DE20E6FC3F}"/>
              </a:ext>
            </a:extLst>
          </p:cNvPr>
          <p:cNvGraphicFramePr>
            <a:graphicFrameLocks noGrp="1"/>
          </p:cNvGraphicFramePr>
          <p:nvPr>
            <p:extLst>
              <p:ext uri="{D42A27DB-BD31-4B8C-83A1-F6EECF244321}">
                <p14:modId xmlns:p14="http://schemas.microsoft.com/office/powerpoint/2010/main" val="327035327"/>
              </p:ext>
            </p:extLst>
          </p:nvPr>
        </p:nvGraphicFramePr>
        <p:xfrm>
          <a:off x="145741" y="287459"/>
          <a:ext cx="11627439" cy="3727559"/>
        </p:xfrm>
        <a:graphic>
          <a:graphicData uri="http://schemas.openxmlformats.org/drawingml/2006/table">
            <a:tbl>
              <a:tblPr firstRow="1" bandRow="1">
                <a:tableStyleId>{F5AB1C69-6EDB-4FF4-983F-18BD219EF322}</a:tableStyleId>
              </a:tblPr>
              <a:tblGrid>
                <a:gridCol w="493664">
                  <a:extLst>
                    <a:ext uri="{9D8B030D-6E8A-4147-A177-3AD203B41FA5}">
                      <a16:colId xmlns:a16="http://schemas.microsoft.com/office/drawing/2014/main" val="2121363326"/>
                    </a:ext>
                  </a:extLst>
                </a:gridCol>
                <a:gridCol w="6326105">
                  <a:extLst>
                    <a:ext uri="{9D8B030D-6E8A-4147-A177-3AD203B41FA5}">
                      <a16:colId xmlns:a16="http://schemas.microsoft.com/office/drawing/2014/main" val="620375114"/>
                    </a:ext>
                  </a:extLst>
                </a:gridCol>
                <a:gridCol w="1951025">
                  <a:extLst>
                    <a:ext uri="{9D8B030D-6E8A-4147-A177-3AD203B41FA5}">
                      <a16:colId xmlns:a16="http://schemas.microsoft.com/office/drawing/2014/main" val="289337689"/>
                    </a:ext>
                  </a:extLst>
                </a:gridCol>
                <a:gridCol w="2856645">
                  <a:extLst>
                    <a:ext uri="{9D8B030D-6E8A-4147-A177-3AD203B41FA5}">
                      <a16:colId xmlns:a16="http://schemas.microsoft.com/office/drawing/2014/main" val="2102306420"/>
                    </a:ext>
                  </a:extLst>
                </a:gridCol>
              </a:tblGrid>
              <a:tr h="268004">
                <a:tc>
                  <a:txBody>
                    <a:bodyPr/>
                    <a:lstStyle/>
                    <a:p>
                      <a:endParaRPr lang="en-US" sz="1200"/>
                    </a:p>
                  </a:txBody>
                  <a:tcPr>
                    <a:solidFill>
                      <a:srgbClr val="7030A0"/>
                    </a:solidFill>
                  </a:tcPr>
                </a:tc>
                <a:tc>
                  <a:txBody>
                    <a:bodyPr/>
                    <a:lstStyle/>
                    <a:p>
                      <a:r>
                        <a:rPr lang="en-US" sz="1200"/>
                        <a:t>Strategy Description</a:t>
                      </a:r>
                    </a:p>
                  </a:txBody>
                  <a:tcPr>
                    <a:solidFill>
                      <a:srgbClr val="7030A0"/>
                    </a:solidFill>
                  </a:tcPr>
                </a:tc>
                <a:tc>
                  <a:txBody>
                    <a:bodyPr/>
                    <a:lstStyle/>
                    <a:p>
                      <a:r>
                        <a:rPr lang="en-US" sz="1200"/>
                        <a:t>Edit Status</a:t>
                      </a:r>
                    </a:p>
                  </a:txBody>
                  <a:tcPr>
                    <a:solidFill>
                      <a:srgbClr val="7030A0"/>
                    </a:solidFill>
                  </a:tcPr>
                </a:tc>
                <a:tc>
                  <a:txBody>
                    <a:bodyPr/>
                    <a:lstStyle/>
                    <a:p>
                      <a:r>
                        <a:rPr lang="en-US" sz="1200"/>
                        <a:t>Last Check-Out</a:t>
                      </a:r>
                    </a:p>
                  </a:txBody>
                  <a:tcPr>
                    <a:solidFill>
                      <a:srgbClr val="7030A0"/>
                    </a:solidFill>
                  </a:tcPr>
                </a:tc>
                <a:extLst>
                  <a:ext uri="{0D108BD9-81ED-4DB2-BD59-A6C34878D82A}">
                    <a16:rowId xmlns:a16="http://schemas.microsoft.com/office/drawing/2014/main" val="1530541199"/>
                  </a:ext>
                </a:extLst>
              </a:tr>
              <a:tr h="268004">
                <a:tc>
                  <a:txBody>
                    <a:bodyPr/>
                    <a:lstStyle/>
                    <a:p>
                      <a:r>
                        <a:rPr lang="en-US" sz="1200"/>
                        <a:t>1</a:t>
                      </a:r>
                    </a:p>
                  </a:txBody>
                  <a:tcPr/>
                </a:tc>
                <a:tc>
                  <a:txBody>
                    <a:bodyPr/>
                    <a:lstStyle/>
                    <a:p>
                      <a:r>
                        <a:rPr lang="en-US" sz="1200" b="0" kern="1200">
                          <a:solidFill>
                            <a:schemeClr val="dk1"/>
                          </a:solidFill>
                          <a:effectLst/>
                          <a:latin typeface="+mn-lt"/>
                          <a:ea typeface="+mn-ea"/>
                          <a:cs typeface="+mn-cs"/>
                        </a:rPr>
                        <a:t>Engage in Robust Data/Surveillance for Public Health Action</a:t>
                      </a:r>
                      <a:endParaRPr lang="en-US" sz="1200" b="0"/>
                    </a:p>
                  </a:txBody>
                  <a:tcPr/>
                </a:tc>
                <a:tc>
                  <a:txBody>
                    <a:bodyPr/>
                    <a:lstStyle/>
                    <a:p>
                      <a:r>
                        <a:rPr lang="en-US" sz="1200"/>
                        <a:t>Available</a:t>
                      </a:r>
                    </a:p>
                  </a:txBody>
                  <a:tcPr/>
                </a:tc>
                <a:tc>
                  <a:txBody>
                    <a:bodyPr/>
                    <a:lstStyle/>
                    <a:p>
                      <a:endParaRPr lang="en-US" sz="1200"/>
                    </a:p>
                  </a:txBody>
                  <a:tcPr/>
                </a:tc>
                <a:extLst>
                  <a:ext uri="{0D108BD9-81ED-4DB2-BD59-A6C34878D82A}">
                    <a16:rowId xmlns:a16="http://schemas.microsoft.com/office/drawing/2014/main" val="366074816"/>
                  </a:ext>
                </a:extLst>
              </a:tr>
              <a:tr h="268004">
                <a:tc>
                  <a:txBody>
                    <a:bodyPr/>
                    <a:lstStyle/>
                    <a:p>
                      <a:endParaRPr lang="en-US" sz="1200"/>
                    </a:p>
                  </a:txBody>
                  <a:tcPr/>
                </a:tc>
                <a:tc>
                  <a:txBody>
                    <a:bodyPr/>
                    <a:lstStyle/>
                    <a:p>
                      <a:pPr lvl="1"/>
                      <a:r>
                        <a:rPr lang="en-US" sz="1200" kern="1200">
                          <a:solidFill>
                            <a:schemeClr val="accent1">
                              <a:lumMod val="75000"/>
                            </a:schemeClr>
                          </a:solidFill>
                          <a:effectLst/>
                          <a:latin typeface="+mn-lt"/>
                          <a:ea typeface="+mn-ea"/>
                          <a:cs typeface="+mn-cs"/>
                        </a:rPr>
                        <a:t>A. Identify and use data sources to create occupant injury reports for use by stakeholders</a:t>
                      </a:r>
                      <a:endParaRPr lang="en-US" sz="1200" b="0">
                        <a:solidFill>
                          <a:schemeClr val="accent1">
                            <a:lumMod val="75000"/>
                          </a:schemeClr>
                        </a:solidFill>
                      </a:endParaRP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1050526711"/>
                  </a:ext>
                </a:extLst>
              </a:tr>
              <a:tr h="268004">
                <a:tc>
                  <a:txBody>
                    <a:bodyPr/>
                    <a:lstStyle/>
                    <a:p>
                      <a:endParaRPr lang="en-US" sz="1200"/>
                    </a:p>
                  </a:txBody>
                  <a:tcPr/>
                </a:tc>
                <a:tc>
                  <a:txBody>
                    <a:bodyPr/>
                    <a:lstStyle/>
                    <a:p>
                      <a:pPr lvl="2"/>
                      <a:r>
                        <a:rPr lang="en-US" sz="1200" b="0">
                          <a:solidFill>
                            <a:srgbClr val="0070C0"/>
                          </a:solidFill>
                          <a:hlinkClick r:id="rId3" action="ppaction://hlinksldjump"/>
                        </a:rPr>
                        <a:t>+Add Activity</a:t>
                      </a:r>
                      <a:endParaRPr lang="en-US" sz="1200" b="0">
                        <a:solidFill>
                          <a:srgbClr val="0070C0"/>
                        </a:solidFill>
                        <a:highlight>
                          <a:srgbClr val="FFFF00"/>
                        </a:highlight>
                      </a:endParaRP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3847836936"/>
                  </a:ext>
                </a:extLst>
              </a:tr>
              <a:tr h="268004">
                <a:tc>
                  <a:txBody>
                    <a:bodyPr/>
                    <a:lstStyle/>
                    <a:p>
                      <a:endParaRPr lang="en-US" sz="1200"/>
                    </a:p>
                  </a:txBody>
                  <a:tcPr/>
                </a:tc>
                <a:tc>
                  <a:txBody>
                    <a:bodyPr/>
                    <a:lstStyle/>
                    <a:p>
                      <a:pPr lvl="1"/>
                      <a:r>
                        <a:rPr lang="en-US" sz="1200" b="0">
                          <a:solidFill>
                            <a:schemeClr val="accent1">
                              <a:lumMod val="75000"/>
                            </a:schemeClr>
                          </a:solidFill>
                        </a:rPr>
                        <a:t>Rubric</a:t>
                      </a: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2443458545"/>
                  </a:ext>
                </a:extLst>
              </a:tr>
              <a:tr h="268004">
                <a:tc>
                  <a:txBody>
                    <a:bodyPr/>
                    <a:lstStyle/>
                    <a:p>
                      <a:r>
                        <a:rPr lang="en-US" sz="1200"/>
                        <a:t>2</a:t>
                      </a:r>
                    </a:p>
                  </a:txBody>
                  <a:tcPr/>
                </a:tc>
                <a:tc>
                  <a:txBody>
                    <a:bodyPr/>
                    <a:lstStyle/>
                    <a:p>
                      <a:r>
                        <a:rPr lang="en-US" sz="1200" b="0" kern="1200">
                          <a:solidFill>
                            <a:schemeClr val="dk1"/>
                          </a:solidFill>
                          <a:effectLst/>
                          <a:latin typeface="+mn-lt"/>
                          <a:ea typeface="+mn-ea"/>
                          <a:cs typeface="+mn-cs"/>
                        </a:rPr>
                        <a:t>Strengthen Strategic Collaborations and Partnerships for Public Health Action</a:t>
                      </a:r>
                      <a:endParaRPr lang="en-US" sz="1200" b="0"/>
                    </a:p>
                  </a:txBody>
                  <a:tcPr/>
                </a:tc>
                <a:tc>
                  <a:txBody>
                    <a:bodyPr/>
                    <a:lstStyle/>
                    <a:p>
                      <a:r>
                        <a:rPr lang="en-US" sz="1200"/>
                        <a:t>Available</a:t>
                      </a:r>
                    </a:p>
                  </a:txBody>
                  <a:tcPr/>
                </a:tc>
                <a:tc>
                  <a:txBody>
                    <a:bodyPr/>
                    <a:lstStyle/>
                    <a:p>
                      <a:endParaRPr lang="en-US" sz="1200"/>
                    </a:p>
                  </a:txBody>
                  <a:tcPr/>
                </a:tc>
                <a:extLst>
                  <a:ext uri="{0D108BD9-81ED-4DB2-BD59-A6C34878D82A}">
                    <a16:rowId xmlns:a16="http://schemas.microsoft.com/office/drawing/2014/main" val="455751357"/>
                  </a:ext>
                </a:extLst>
              </a:tr>
              <a:tr h="268004">
                <a:tc>
                  <a:txBody>
                    <a:bodyPr/>
                    <a:lstStyle/>
                    <a:p>
                      <a:endParaRPr lang="en-US" sz="1200"/>
                    </a:p>
                  </a:txBody>
                  <a:tcPr/>
                </a:tc>
                <a:tc>
                  <a:txBody>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lang="en-US" sz="1200" b="0">
                          <a:solidFill>
                            <a:srgbClr val="0070C0"/>
                          </a:solidFill>
                        </a:rPr>
                        <a:t>+Add Activity</a:t>
                      </a: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3422681139"/>
                  </a:ext>
                </a:extLst>
              </a:tr>
              <a:tr h="268004">
                <a:tc>
                  <a:txBody>
                    <a:bodyPr/>
                    <a:lstStyle/>
                    <a:p>
                      <a:endParaRPr lang="en-US" sz="1200"/>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accent1">
                              <a:lumMod val="75000"/>
                            </a:schemeClr>
                          </a:solidFill>
                        </a:rPr>
                        <a:t>Rubric</a:t>
                      </a: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496917856"/>
                  </a:ext>
                </a:extLst>
              </a:tr>
              <a:tr h="268004">
                <a:tc>
                  <a:txBody>
                    <a:bodyPr/>
                    <a:lstStyle/>
                    <a:p>
                      <a:r>
                        <a:rPr lang="en-US" sz="1200"/>
                        <a:t>3</a:t>
                      </a:r>
                    </a:p>
                  </a:txBody>
                  <a:tcPr/>
                </a:tc>
                <a:tc>
                  <a:txBody>
                    <a:bodyPr/>
                    <a:lstStyle/>
                    <a:p>
                      <a:r>
                        <a:rPr lang="en-US" sz="1200" b="0" kern="1200">
                          <a:solidFill>
                            <a:schemeClr val="dk1"/>
                          </a:solidFill>
                          <a:effectLst/>
                          <a:latin typeface="+mn-lt"/>
                          <a:ea typeface="+mn-ea"/>
                          <a:cs typeface="+mn-cs"/>
                        </a:rPr>
                        <a:t>Conduct Assessment and Evaluation for Public Health Action</a:t>
                      </a:r>
                      <a:endParaRPr lang="en-US" sz="1200" b="0"/>
                    </a:p>
                  </a:txBody>
                  <a:tcPr/>
                </a:tc>
                <a:tc>
                  <a:txBody>
                    <a:bodyPr/>
                    <a:lstStyle/>
                    <a:p>
                      <a:r>
                        <a:rPr lang="en-US" sz="1200"/>
                        <a:t>Available</a:t>
                      </a:r>
                    </a:p>
                  </a:txBody>
                  <a:tcPr/>
                </a:tc>
                <a:tc>
                  <a:txBody>
                    <a:bodyPr/>
                    <a:lstStyle/>
                    <a:p>
                      <a:endParaRPr lang="en-US" sz="1200"/>
                    </a:p>
                  </a:txBody>
                  <a:tcPr/>
                </a:tc>
                <a:extLst>
                  <a:ext uri="{0D108BD9-81ED-4DB2-BD59-A6C34878D82A}">
                    <a16:rowId xmlns:a16="http://schemas.microsoft.com/office/drawing/2014/main" val="1113450994"/>
                  </a:ext>
                </a:extLst>
              </a:tr>
              <a:tr h="268004">
                <a:tc>
                  <a:txBody>
                    <a:bodyPr/>
                    <a:lstStyle/>
                    <a:p>
                      <a:endParaRPr lang="en-US" sz="1200"/>
                    </a:p>
                  </a:txBody>
                  <a:tcPr/>
                </a:tc>
                <a:tc>
                  <a:txBody>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lang="en-US" sz="1200" b="0">
                          <a:solidFill>
                            <a:srgbClr val="0070C0"/>
                          </a:solidFill>
                        </a:rPr>
                        <a:t>+Add Activity</a:t>
                      </a: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2537383383"/>
                  </a:ext>
                </a:extLst>
              </a:tr>
              <a:tr h="327273">
                <a:tc>
                  <a:txBody>
                    <a:bodyPr/>
                    <a:lstStyle/>
                    <a:p>
                      <a:endParaRPr lang="en-US" sz="1200"/>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accent1">
                              <a:lumMod val="75000"/>
                            </a:schemeClr>
                          </a:solidFill>
                        </a:rPr>
                        <a:t>Rubric</a:t>
                      </a: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3302585041"/>
                  </a:ext>
                </a:extLst>
              </a:tr>
              <a:tr h="329813">
                <a:tc>
                  <a:txBody>
                    <a:bodyPr/>
                    <a:lstStyle/>
                    <a:p>
                      <a:r>
                        <a:rPr lang="en-US" sz="1200"/>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Success Stories</a:t>
                      </a: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3106376331"/>
                  </a:ext>
                </a:extLst>
              </a:tr>
              <a:tr h="327273">
                <a:tc>
                  <a:txBody>
                    <a:bodyPr/>
                    <a:lstStyle/>
                    <a:p>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a:solidFill>
                          <a:schemeClr val="tx1"/>
                        </a:solidFill>
                      </a:endParaRP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2326650392"/>
                  </a:ext>
                </a:extLst>
              </a:tr>
            </a:tbl>
          </a:graphicData>
        </a:graphic>
      </p:graphicFrame>
      <p:sp>
        <p:nvSpPr>
          <p:cNvPr id="8" name="TextBox 7">
            <a:extLst>
              <a:ext uri="{FF2B5EF4-FFF2-40B4-BE49-F238E27FC236}">
                <a16:creationId xmlns:a16="http://schemas.microsoft.com/office/drawing/2014/main" id="{62437D68-91FB-4119-945A-FBB60F7431CB}"/>
              </a:ext>
            </a:extLst>
          </p:cNvPr>
          <p:cNvSpPr txBox="1"/>
          <p:nvPr/>
        </p:nvSpPr>
        <p:spPr>
          <a:xfrm>
            <a:off x="0" y="16322"/>
            <a:ext cx="1146019" cy="276999"/>
          </a:xfrm>
          <a:prstGeom prst="rect">
            <a:avLst/>
          </a:prstGeom>
          <a:noFill/>
        </p:spPr>
        <p:txBody>
          <a:bodyPr wrap="none" rtlCol="0">
            <a:spAutoFit/>
          </a:bodyPr>
          <a:lstStyle/>
          <a:p>
            <a:r>
              <a:rPr lang="en-US" sz="1200"/>
              <a:t>Core SIPP Base</a:t>
            </a:r>
          </a:p>
        </p:txBody>
      </p:sp>
      <p:sp>
        <p:nvSpPr>
          <p:cNvPr id="2" name="Rectangle 1">
            <a:extLst>
              <a:ext uri="{FF2B5EF4-FFF2-40B4-BE49-F238E27FC236}">
                <a16:creationId xmlns:a16="http://schemas.microsoft.com/office/drawing/2014/main" id="{08ABF8C9-4354-4391-8A77-E96D4B14E503}"/>
              </a:ext>
            </a:extLst>
          </p:cNvPr>
          <p:cNvSpPr/>
          <p:nvPr/>
        </p:nvSpPr>
        <p:spPr>
          <a:xfrm>
            <a:off x="0" y="4352017"/>
            <a:ext cx="1463414" cy="276999"/>
          </a:xfrm>
          <a:prstGeom prst="rect">
            <a:avLst/>
          </a:prstGeom>
        </p:spPr>
        <p:txBody>
          <a:bodyPr wrap="none" lIns="91440" tIns="45720" rIns="91440" bIns="45720" anchor="t">
            <a:spAutoFit/>
          </a:bodyPr>
          <a:lstStyle/>
          <a:p>
            <a:r>
              <a:rPr lang="en-US" sz="1200"/>
              <a:t>Core SIPP Enhanced </a:t>
            </a:r>
            <a:endParaRPr lang="en-US" sz="1200">
              <a:highlight>
                <a:srgbClr val="FFFF00"/>
              </a:highlight>
              <a:cs typeface="Calibri"/>
            </a:endParaRPr>
          </a:p>
        </p:txBody>
      </p:sp>
      <p:graphicFrame>
        <p:nvGraphicFramePr>
          <p:cNvPr id="9" name="Table 4">
            <a:extLst>
              <a:ext uri="{FF2B5EF4-FFF2-40B4-BE49-F238E27FC236}">
                <a16:creationId xmlns:a16="http://schemas.microsoft.com/office/drawing/2014/main" id="{80AC2E74-8B2D-4816-AAF5-01B6B47A0495}"/>
              </a:ext>
            </a:extLst>
          </p:cNvPr>
          <p:cNvGraphicFramePr>
            <a:graphicFrameLocks noGrp="1"/>
          </p:cNvGraphicFramePr>
          <p:nvPr>
            <p:extLst>
              <p:ext uri="{D42A27DB-BD31-4B8C-83A1-F6EECF244321}">
                <p14:modId xmlns:p14="http://schemas.microsoft.com/office/powerpoint/2010/main" val="4090496474"/>
              </p:ext>
            </p:extLst>
          </p:nvPr>
        </p:nvGraphicFramePr>
        <p:xfrm>
          <a:off x="145741" y="4629016"/>
          <a:ext cx="11627439" cy="1941525"/>
        </p:xfrm>
        <a:graphic>
          <a:graphicData uri="http://schemas.openxmlformats.org/drawingml/2006/table">
            <a:tbl>
              <a:tblPr firstRow="1" bandRow="1">
                <a:tableStyleId>{F5AB1C69-6EDB-4FF4-983F-18BD219EF322}</a:tableStyleId>
              </a:tblPr>
              <a:tblGrid>
                <a:gridCol w="493664">
                  <a:extLst>
                    <a:ext uri="{9D8B030D-6E8A-4147-A177-3AD203B41FA5}">
                      <a16:colId xmlns:a16="http://schemas.microsoft.com/office/drawing/2014/main" val="2121363326"/>
                    </a:ext>
                  </a:extLst>
                </a:gridCol>
                <a:gridCol w="6326105">
                  <a:extLst>
                    <a:ext uri="{9D8B030D-6E8A-4147-A177-3AD203B41FA5}">
                      <a16:colId xmlns:a16="http://schemas.microsoft.com/office/drawing/2014/main" val="620375114"/>
                    </a:ext>
                  </a:extLst>
                </a:gridCol>
                <a:gridCol w="1951025">
                  <a:extLst>
                    <a:ext uri="{9D8B030D-6E8A-4147-A177-3AD203B41FA5}">
                      <a16:colId xmlns:a16="http://schemas.microsoft.com/office/drawing/2014/main" val="289337689"/>
                    </a:ext>
                  </a:extLst>
                </a:gridCol>
                <a:gridCol w="2856645">
                  <a:extLst>
                    <a:ext uri="{9D8B030D-6E8A-4147-A177-3AD203B41FA5}">
                      <a16:colId xmlns:a16="http://schemas.microsoft.com/office/drawing/2014/main" val="2102306420"/>
                    </a:ext>
                  </a:extLst>
                </a:gridCol>
              </a:tblGrid>
              <a:tr h="241187">
                <a:tc>
                  <a:txBody>
                    <a:bodyPr/>
                    <a:lstStyle/>
                    <a:p>
                      <a:endParaRPr lang="en-US" sz="1200"/>
                    </a:p>
                  </a:txBody>
                  <a:tcPr>
                    <a:solidFill>
                      <a:srgbClr val="7030A0"/>
                    </a:solidFill>
                  </a:tcPr>
                </a:tc>
                <a:tc>
                  <a:txBody>
                    <a:bodyPr/>
                    <a:lstStyle/>
                    <a:p>
                      <a:r>
                        <a:rPr lang="en-US" sz="1200"/>
                        <a:t>Strategy Description</a:t>
                      </a:r>
                    </a:p>
                  </a:txBody>
                  <a:tcPr>
                    <a:solidFill>
                      <a:srgbClr val="7030A0"/>
                    </a:solidFill>
                  </a:tcPr>
                </a:tc>
                <a:tc>
                  <a:txBody>
                    <a:bodyPr/>
                    <a:lstStyle/>
                    <a:p>
                      <a:r>
                        <a:rPr lang="en-US" sz="1200"/>
                        <a:t>Edit Status</a:t>
                      </a:r>
                    </a:p>
                  </a:txBody>
                  <a:tcPr>
                    <a:solidFill>
                      <a:srgbClr val="7030A0"/>
                    </a:solidFill>
                  </a:tcPr>
                </a:tc>
                <a:tc>
                  <a:txBody>
                    <a:bodyPr/>
                    <a:lstStyle/>
                    <a:p>
                      <a:r>
                        <a:rPr lang="en-US" sz="1200"/>
                        <a:t>Last Check-Out</a:t>
                      </a:r>
                    </a:p>
                  </a:txBody>
                  <a:tcPr>
                    <a:solidFill>
                      <a:srgbClr val="7030A0"/>
                    </a:solidFill>
                  </a:tcPr>
                </a:tc>
                <a:extLst>
                  <a:ext uri="{0D108BD9-81ED-4DB2-BD59-A6C34878D82A}">
                    <a16:rowId xmlns:a16="http://schemas.microsoft.com/office/drawing/2014/main" val="1530541199"/>
                  </a:ext>
                </a:extLst>
              </a:tr>
              <a:tr h="241187">
                <a:tc>
                  <a:txBody>
                    <a:bodyPr/>
                    <a:lstStyle/>
                    <a:p>
                      <a:r>
                        <a:rPr lang="en-US" sz="1200"/>
                        <a:t>1</a:t>
                      </a:r>
                    </a:p>
                  </a:txBody>
                  <a:tcPr/>
                </a:tc>
                <a:tc>
                  <a:txBody>
                    <a:bodyPr/>
                    <a:lstStyle/>
                    <a:p>
                      <a:r>
                        <a:rPr lang="en-US" sz="1200" b="0" kern="1200">
                          <a:solidFill>
                            <a:schemeClr val="dk1"/>
                          </a:solidFill>
                          <a:effectLst/>
                          <a:latin typeface="+mn-lt"/>
                          <a:ea typeface="+mn-ea"/>
                          <a:cs typeface="+mn-cs"/>
                        </a:rPr>
                        <a:t>Implementation and Enhanced Evaluation</a:t>
                      </a:r>
                      <a:endParaRPr lang="en-US" sz="1200" b="0"/>
                    </a:p>
                  </a:txBody>
                  <a:tcPr/>
                </a:tc>
                <a:tc>
                  <a:txBody>
                    <a:bodyPr/>
                    <a:lstStyle/>
                    <a:p>
                      <a:r>
                        <a:rPr lang="en-US" sz="1200"/>
                        <a:t>Available</a:t>
                      </a:r>
                    </a:p>
                  </a:txBody>
                  <a:tcPr/>
                </a:tc>
                <a:tc>
                  <a:txBody>
                    <a:bodyPr/>
                    <a:lstStyle/>
                    <a:p>
                      <a:endParaRPr lang="en-US" sz="1200"/>
                    </a:p>
                  </a:txBody>
                  <a:tcPr/>
                </a:tc>
                <a:extLst>
                  <a:ext uri="{0D108BD9-81ED-4DB2-BD59-A6C34878D82A}">
                    <a16:rowId xmlns:a16="http://schemas.microsoft.com/office/drawing/2014/main" val="366074816"/>
                  </a:ext>
                </a:extLst>
              </a:tr>
              <a:tr h="241187">
                <a:tc>
                  <a:txBody>
                    <a:bodyPr/>
                    <a:lstStyle/>
                    <a:p>
                      <a:endParaRPr lang="en-US" sz="1200"/>
                    </a:p>
                  </a:txBody>
                  <a:tcPr/>
                </a:tc>
                <a:tc>
                  <a:txBody>
                    <a:bodyPr/>
                    <a:lstStyle/>
                    <a:p>
                      <a:pPr lvl="2"/>
                      <a:r>
                        <a:rPr lang="en-US" sz="1200" b="0">
                          <a:solidFill>
                            <a:srgbClr val="0070C0"/>
                          </a:solidFill>
                          <a:hlinkClick r:id="rId3" action="ppaction://hlinksldjump"/>
                        </a:rPr>
                        <a:t>+Add Activity</a:t>
                      </a:r>
                      <a:endParaRPr lang="en-US" sz="1200" b="0">
                        <a:solidFill>
                          <a:srgbClr val="0070C0"/>
                        </a:solidFill>
                      </a:endParaRP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3847836936"/>
                  </a:ext>
                </a:extLst>
              </a:tr>
              <a:tr h="241187">
                <a:tc>
                  <a:txBody>
                    <a:bodyPr/>
                    <a:lstStyle/>
                    <a:p>
                      <a:endParaRPr lang="en-US" sz="1200"/>
                    </a:p>
                  </a:txBody>
                  <a:tcPr/>
                </a:tc>
                <a:tc>
                  <a:txBody>
                    <a:bodyPr/>
                    <a:lstStyle/>
                    <a:p>
                      <a:endParaRPr lang="en-US" sz="1200" b="0" kern="1200">
                        <a:solidFill>
                          <a:schemeClr val="dk1"/>
                        </a:solidFill>
                        <a:effectLst/>
                        <a:latin typeface="+mn-lt"/>
                        <a:ea typeface="+mn-ea"/>
                        <a:cs typeface="+mn-cs"/>
                      </a:endParaRP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455751357"/>
                  </a:ext>
                </a:extLst>
              </a:tr>
              <a:tr h="241187">
                <a:tc>
                  <a:txBody>
                    <a:bodyPr/>
                    <a:lstStyle/>
                    <a:p>
                      <a:endParaRPr lang="en-US" sz="1200"/>
                    </a:p>
                  </a:txBody>
                  <a:tcPr/>
                </a:tc>
                <a:tc>
                  <a:txBody>
                    <a:bodyPr/>
                    <a:lstStyle/>
                    <a:p>
                      <a:pPr marL="914400" marR="0" lvl="2" indent="0" algn="l" defTabSz="914400" rtl="0" eaLnBrk="1" fontAlgn="auto" latinLnBrk="0" hangingPunct="1">
                        <a:lnSpc>
                          <a:spcPct val="100000"/>
                        </a:lnSpc>
                        <a:spcBef>
                          <a:spcPts val="0"/>
                        </a:spcBef>
                        <a:spcAft>
                          <a:spcPts val="0"/>
                        </a:spcAft>
                        <a:buClrTx/>
                        <a:buSzTx/>
                        <a:buFontTx/>
                        <a:buNone/>
                        <a:tabLst/>
                        <a:defRPr/>
                      </a:pPr>
                      <a:endParaRPr lang="en-US" sz="1200" b="0">
                        <a:solidFill>
                          <a:srgbClr val="0070C0"/>
                        </a:solidFill>
                      </a:endParaRP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3422681139"/>
                  </a:ext>
                </a:extLst>
              </a:tr>
              <a:tr h="241187">
                <a:tc>
                  <a:txBody>
                    <a:bodyPr/>
                    <a:lstStyle/>
                    <a:p>
                      <a:endParaRPr lang="en-US"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a:solidFill>
                          <a:schemeClr val="tx1"/>
                        </a:solidFill>
                      </a:endParaRP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4085337451"/>
                  </a:ext>
                </a:extLst>
              </a:tr>
              <a:tr h="295605">
                <a:tc>
                  <a:txBody>
                    <a:bodyPr/>
                    <a:lstStyle/>
                    <a:p>
                      <a:endParaRPr lang="en-US" sz="1200"/>
                    </a:p>
                  </a:txBody>
                  <a:tcPr/>
                </a:tc>
                <a:tc>
                  <a:txBody>
                    <a:bodyPr/>
                    <a:lstStyle/>
                    <a:p>
                      <a:pPr marL="914400" marR="0" lvl="2" indent="0" algn="l" defTabSz="914400" rtl="0" eaLnBrk="1" fontAlgn="auto" latinLnBrk="0" hangingPunct="1">
                        <a:lnSpc>
                          <a:spcPct val="100000"/>
                        </a:lnSpc>
                        <a:spcBef>
                          <a:spcPts val="0"/>
                        </a:spcBef>
                        <a:spcAft>
                          <a:spcPts val="0"/>
                        </a:spcAft>
                        <a:buClrTx/>
                        <a:buSzTx/>
                        <a:buFontTx/>
                        <a:buNone/>
                        <a:tabLst/>
                        <a:defRPr/>
                      </a:pPr>
                      <a:endParaRPr lang="en-US" sz="1200" b="0">
                        <a:solidFill>
                          <a:srgbClr val="0070C0"/>
                        </a:solidFill>
                      </a:endParaRPr>
                    </a:p>
                  </a:txBody>
                  <a:tcPr/>
                </a:tc>
                <a:tc>
                  <a:txBody>
                    <a:bodyPr/>
                    <a:lstStyle/>
                    <a:p>
                      <a:endParaRPr lang="en-US" sz="1200"/>
                    </a:p>
                  </a:txBody>
                  <a:tcPr/>
                </a:tc>
                <a:tc>
                  <a:txBody>
                    <a:bodyPr/>
                    <a:lstStyle/>
                    <a:p>
                      <a:endParaRPr lang="en-US" sz="1200"/>
                    </a:p>
                  </a:txBody>
                  <a:tcPr/>
                </a:tc>
                <a:extLst>
                  <a:ext uri="{0D108BD9-81ED-4DB2-BD59-A6C34878D82A}">
                    <a16:rowId xmlns:a16="http://schemas.microsoft.com/office/drawing/2014/main" val="752118711"/>
                  </a:ext>
                </a:extLst>
              </a:tr>
            </a:tbl>
          </a:graphicData>
        </a:graphic>
      </p:graphicFrame>
    </p:spTree>
    <p:extLst>
      <p:ext uri="{BB962C8B-B14F-4D97-AF65-F5344CB8AC3E}">
        <p14:creationId xmlns:p14="http://schemas.microsoft.com/office/powerpoint/2010/main" val="4041491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7DA17D9-B1EB-4484-BEF7-FC30831C8198}"/>
              </a:ext>
            </a:extLst>
          </p:cNvPr>
          <p:cNvGraphicFramePr>
            <a:graphicFrameLocks noGrp="1"/>
          </p:cNvGraphicFramePr>
          <p:nvPr>
            <p:extLst>
              <p:ext uri="{D42A27DB-BD31-4B8C-83A1-F6EECF244321}">
                <p14:modId xmlns:p14="http://schemas.microsoft.com/office/powerpoint/2010/main" val="4088759457"/>
              </p:ext>
            </p:extLst>
          </p:nvPr>
        </p:nvGraphicFramePr>
        <p:xfrm>
          <a:off x="111760" y="353906"/>
          <a:ext cx="11968480" cy="411891"/>
        </p:xfrm>
        <a:graphic>
          <a:graphicData uri="http://schemas.openxmlformats.org/drawingml/2006/table">
            <a:tbl>
              <a:tblPr firstRow="1" bandRow="1">
                <a:tableStyleId>{5C22544A-7EE6-4342-B048-85BDC9FD1C3A}</a:tableStyleId>
              </a:tblPr>
              <a:tblGrid>
                <a:gridCol w="2393696">
                  <a:extLst>
                    <a:ext uri="{9D8B030D-6E8A-4147-A177-3AD203B41FA5}">
                      <a16:colId xmlns:a16="http://schemas.microsoft.com/office/drawing/2014/main" val="2169835782"/>
                    </a:ext>
                  </a:extLst>
                </a:gridCol>
                <a:gridCol w="2393696">
                  <a:extLst>
                    <a:ext uri="{9D8B030D-6E8A-4147-A177-3AD203B41FA5}">
                      <a16:colId xmlns:a16="http://schemas.microsoft.com/office/drawing/2014/main" val="702141748"/>
                    </a:ext>
                  </a:extLst>
                </a:gridCol>
                <a:gridCol w="2393696">
                  <a:extLst>
                    <a:ext uri="{9D8B030D-6E8A-4147-A177-3AD203B41FA5}">
                      <a16:colId xmlns:a16="http://schemas.microsoft.com/office/drawing/2014/main" val="3512936506"/>
                    </a:ext>
                  </a:extLst>
                </a:gridCol>
                <a:gridCol w="2393696">
                  <a:extLst>
                    <a:ext uri="{9D8B030D-6E8A-4147-A177-3AD203B41FA5}">
                      <a16:colId xmlns:a16="http://schemas.microsoft.com/office/drawing/2014/main" val="2131250713"/>
                    </a:ext>
                  </a:extLst>
                </a:gridCol>
                <a:gridCol w="2393696">
                  <a:extLst>
                    <a:ext uri="{9D8B030D-6E8A-4147-A177-3AD203B41FA5}">
                      <a16:colId xmlns:a16="http://schemas.microsoft.com/office/drawing/2014/main" val="2858669897"/>
                    </a:ext>
                  </a:extLst>
                </a:gridCol>
              </a:tblGrid>
              <a:tr h="411891">
                <a:tc>
                  <a:txBody>
                    <a:bodyPr/>
                    <a:lstStyle/>
                    <a:p>
                      <a:r>
                        <a:rPr lang="en-US">
                          <a:solidFill>
                            <a:schemeClr val="tx1"/>
                          </a:solidFill>
                        </a:rPr>
                        <a:t>Overview</a:t>
                      </a:r>
                    </a:p>
                  </a:txBody>
                  <a:tcPr>
                    <a:solidFill>
                      <a:srgbClr val="7030A0"/>
                    </a:solidFill>
                  </a:tcPr>
                </a:tc>
                <a:tc>
                  <a:txBody>
                    <a:bodyPr/>
                    <a:lstStyle/>
                    <a:p>
                      <a:r>
                        <a:rPr lang="en-US"/>
                        <a:t>Indicators</a:t>
                      </a:r>
                    </a:p>
                  </a:txBody>
                  <a:tcPr>
                    <a:solidFill>
                      <a:srgbClr val="7030A0"/>
                    </a:solidFill>
                  </a:tcPr>
                </a:tc>
                <a:tc>
                  <a:txBody>
                    <a:bodyPr/>
                    <a:lstStyle/>
                    <a:p>
                      <a:r>
                        <a:rPr lang="en-US"/>
                        <a:t>Previous Year Progress</a:t>
                      </a:r>
                    </a:p>
                  </a:txBody>
                  <a:tcPr>
                    <a:solidFill>
                      <a:srgbClr val="7030A0"/>
                    </a:solidFill>
                  </a:tcPr>
                </a:tc>
                <a:tc>
                  <a:txBody>
                    <a:bodyPr/>
                    <a:lstStyle/>
                    <a:p>
                      <a:r>
                        <a:rPr lang="en-US"/>
                        <a:t>Mid-Year Progress</a:t>
                      </a:r>
                    </a:p>
                  </a:txBody>
                  <a:tcPr>
                    <a:solidFill>
                      <a:srgbClr val="7030A0"/>
                    </a:solidFill>
                  </a:tcPr>
                </a:tc>
                <a:tc>
                  <a:txBody>
                    <a:bodyPr/>
                    <a:lstStyle/>
                    <a:p>
                      <a:r>
                        <a:rPr lang="en-US"/>
                        <a:t>Next Year Workplan</a:t>
                      </a:r>
                    </a:p>
                  </a:txBody>
                  <a:tcPr>
                    <a:solidFill>
                      <a:srgbClr val="7030A0"/>
                    </a:solidFill>
                  </a:tcPr>
                </a:tc>
                <a:extLst>
                  <a:ext uri="{0D108BD9-81ED-4DB2-BD59-A6C34878D82A}">
                    <a16:rowId xmlns:a16="http://schemas.microsoft.com/office/drawing/2014/main" val="3329313378"/>
                  </a:ext>
                </a:extLst>
              </a:tr>
            </a:tbl>
          </a:graphicData>
        </a:graphic>
      </p:graphicFrame>
      <p:sp>
        <p:nvSpPr>
          <p:cNvPr id="6" name="TextBox 5">
            <a:extLst>
              <a:ext uri="{FF2B5EF4-FFF2-40B4-BE49-F238E27FC236}">
                <a16:creationId xmlns:a16="http://schemas.microsoft.com/office/drawing/2014/main" id="{569C43EB-0349-4CD5-BC23-73E4EC48A414}"/>
              </a:ext>
            </a:extLst>
          </p:cNvPr>
          <p:cNvSpPr txBox="1"/>
          <p:nvPr/>
        </p:nvSpPr>
        <p:spPr>
          <a:xfrm>
            <a:off x="111760" y="812800"/>
            <a:ext cx="11846560" cy="6863417"/>
          </a:xfrm>
          <a:prstGeom prst="rect">
            <a:avLst/>
          </a:prstGeom>
          <a:noFill/>
          <a:ln>
            <a:solidFill>
              <a:schemeClr val="tx1"/>
            </a:solidFill>
          </a:ln>
        </p:spPr>
        <p:txBody>
          <a:bodyPr wrap="square" lIns="91440" tIns="45720" rIns="91440" bIns="45720" rtlCol="0" anchor="t">
            <a:spAutoFit/>
          </a:bodyPr>
          <a:lstStyle/>
          <a:p>
            <a:pPr marL="285750" indent="-285750">
              <a:buFont typeface="Arial" panose="020B0604020202020204" pitchFamily="34" charset="0"/>
              <a:buChar char="•"/>
            </a:pPr>
            <a:r>
              <a:rPr lang="en-US" sz="1600" b="1"/>
              <a:t>Title </a:t>
            </a:r>
            <a:r>
              <a:rPr lang="en-US" sz="1400" i="1"/>
              <a:t>[free text]</a:t>
            </a:r>
          </a:p>
          <a:p>
            <a:pPr marL="285750" indent="-285750">
              <a:buFont typeface="Arial" panose="020B0604020202020204" pitchFamily="34" charset="0"/>
              <a:buChar char="•"/>
            </a:pPr>
            <a:r>
              <a:rPr lang="en-US" sz="1600" b="1"/>
              <a:t>Topic Area </a:t>
            </a:r>
            <a:r>
              <a:rPr lang="en-US" sz="1400" i="1"/>
              <a:t>[multi-select check list; optional for base, required for enhanced]</a:t>
            </a:r>
            <a:endParaRPr lang="en-US" sz="1400" b="1" i="1">
              <a:cs typeface="Calibri" panose="020F0502020204030204"/>
            </a:endParaRPr>
          </a:p>
          <a:p>
            <a:pPr marL="742950" lvl="1" indent="-285750">
              <a:buFont typeface="Arial" panose="020B0604020202020204" pitchFamily="34" charset="0"/>
              <a:buChar char="•"/>
            </a:pPr>
            <a:r>
              <a:rPr lang="en-US" sz="1400"/>
              <a:t>ACES</a:t>
            </a:r>
            <a:endParaRPr lang="en-US" sz="1400">
              <a:cs typeface="Calibri"/>
            </a:endParaRPr>
          </a:p>
          <a:p>
            <a:pPr marL="742950" lvl="1" indent="-285750">
              <a:buFont typeface="Arial" panose="020B0604020202020204" pitchFamily="34" charset="0"/>
              <a:buChar char="•"/>
            </a:pPr>
            <a:r>
              <a:rPr lang="en-US" sz="1400"/>
              <a:t>Transportation Safety</a:t>
            </a:r>
            <a:endParaRPr lang="en-US" sz="1400">
              <a:cs typeface="Calibri"/>
            </a:endParaRPr>
          </a:p>
          <a:p>
            <a:pPr marL="742950" lvl="1" indent="-285750">
              <a:buFont typeface="Arial" panose="020B0604020202020204" pitchFamily="34" charset="0"/>
              <a:buChar char="•"/>
            </a:pPr>
            <a:r>
              <a:rPr lang="en-US" sz="1400"/>
              <a:t>TBI</a:t>
            </a:r>
            <a:endParaRPr lang="en-US" sz="1400">
              <a:cs typeface="Calibri"/>
            </a:endParaRPr>
          </a:p>
          <a:p>
            <a:pPr marL="742950" lvl="1" indent="-285750">
              <a:buFont typeface="Arial" panose="020B0604020202020204" pitchFamily="34" charset="0"/>
              <a:buChar char="•"/>
            </a:pPr>
            <a:r>
              <a:rPr lang="en-US" sz="1400">
                <a:cs typeface="Calibri"/>
              </a:rPr>
              <a:t>Optional Flex Topic</a:t>
            </a:r>
          </a:p>
          <a:p>
            <a:pPr marL="1200150" lvl="2" indent="-285750">
              <a:buFont typeface="Arial" panose="020B0604020202020204" pitchFamily="34" charset="0"/>
              <a:buChar char="•"/>
            </a:pPr>
            <a:r>
              <a:rPr lang="en-US" sz="1400">
                <a:cs typeface="Calibri"/>
              </a:rPr>
              <a:t>Secondary/conditional check-list of topics not covered in NOFO </a:t>
            </a:r>
            <a:r>
              <a:rPr lang="en-US" sz="1400" b="1">
                <a:cs typeface="Calibri"/>
              </a:rPr>
              <a:t>[list of topics needed]</a:t>
            </a:r>
          </a:p>
          <a:p>
            <a:pPr marL="1200150" lvl="2" indent="-285750">
              <a:buFont typeface="Arial" panose="020B0604020202020204" pitchFamily="34" charset="0"/>
              <a:buChar char="•"/>
            </a:pPr>
            <a:r>
              <a:rPr lang="en-US" sz="1400">
                <a:cs typeface="Calibri"/>
              </a:rPr>
              <a:t>"Other" option with write-in</a:t>
            </a:r>
          </a:p>
          <a:p>
            <a:pPr marL="742950" lvl="1" indent="-285750">
              <a:buFont typeface="Arial" panose="020B0604020202020204" pitchFamily="34" charset="0"/>
              <a:buChar char="•"/>
            </a:pPr>
            <a:r>
              <a:rPr lang="en-US" sz="1400">
                <a:cs typeface="Calibri"/>
              </a:rPr>
              <a:t>All Topic Areas</a:t>
            </a:r>
          </a:p>
          <a:p>
            <a:pPr marL="285750" indent="-285750">
              <a:buFont typeface="Arial" panose="020B0604020202020204" pitchFamily="34" charset="0"/>
              <a:buChar char="•"/>
            </a:pPr>
            <a:r>
              <a:rPr lang="en-US" sz="1600" b="1">
                <a:cs typeface="Calibri"/>
              </a:rPr>
              <a:t>If more than 1 topic area selected above,</a:t>
            </a:r>
            <a:r>
              <a:rPr lang="en-US" sz="1400" b="1">
                <a:cs typeface="Calibri"/>
              </a:rPr>
              <a:t> please explain how you anticipate this activity will affect the multiple topics you selected</a:t>
            </a:r>
            <a:r>
              <a:rPr lang="en-US" sz="1400">
                <a:cs typeface="Calibri"/>
              </a:rPr>
              <a:t> </a:t>
            </a:r>
            <a:r>
              <a:rPr lang="en-US" sz="1400" i="1">
                <a:cs typeface="Calibri"/>
              </a:rPr>
              <a:t>[Free- text]</a:t>
            </a:r>
            <a:r>
              <a:rPr lang="en-US" sz="1400">
                <a:cs typeface="Calibri"/>
              </a:rPr>
              <a:t> </a:t>
            </a:r>
          </a:p>
          <a:p>
            <a:pPr marL="285750" indent="-285750">
              <a:buFont typeface="Arial" panose="020B0604020202020204" pitchFamily="34" charset="0"/>
              <a:buChar char="•"/>
            </a:pPr>
            <a:r>
              <a:rPr lang="en-US" sz="1600" b="1"/>
              <a:t>Description of Activity  </a:t>
            </a:r>
            <a:r>
              <a:rPr lang="en-US" sz="1400" i="1"/>
              <a:t>[free text]</a:t>
            </a:r>
            <a:endParaRPr lang="en-US" sz="1400" b="1" i="1"/>
          </a:p>
          <a:p>
            <a:pPr marL="285750" indent="-285750">
              <a:buFont typeface="Arial" panose="020B0604020202020204" pitchFamily="34" charset="0"/>
              <a:buChar char="•"/>
            </a:pPr>
            <a:r>
              <a:rPr lang="en-US" sz="1600" b="1"/>
              <a:t>Alignment with Logic Model Activities </a:t>
            </a:r>
            <a:r>
              <a:rPr lang="en-US" sz="1600" i="1"/>
              <a:t>[</a:t>
            </a:r>
            <a:r>
              <a:rPr lang="en-US" sz="1400" i="1"/>
              <a:t>multi-select check-list; element lists will be different for strategy 1 &amp; 3]</a:t>
            </a:r>
            <a:endParaRPr lang="en-US" sz="1400" i="1">
              <a:cs typeface="Calibri"/>
            </a:endParaRPr>
          </a:p>
          <a:p>
            <a:pPr marL="742950" lvl="1" indent="-285750">
              <a:buFont typeface="Arial" panose="020B0604020202020204" pitchFamily="34" charset="0"/>
              <a:buChar char="•"/>
            </a:pPr>
            <a:r>
              <a:rPr lang="en-US" sz="1400"/>
              <a:t>Identify data sources for surveillance of emerging injury topics of interest and disproportionately-affected populations  </a:t>
            </a:r>
            <a:endParaRPr lang="en-US" sz="1400">
              <a:cs typeface="Calibri"/>
            </a:endParaRPr>
          </a:p>
          <a:p>
            <a:pPr marL="742950" lvl="1" indent="-285750">
              <a:buFont typeface="Arial" panose="020B0604020202020204" pitchFamily="34" charset="0"/>
              <a:buChar char="•"/>
            </a:pPr>
            <a:r>
              <a:rPr lang="en-US" sz="1400"/>
              <a:t>Analyze data and produce surveillance products for topics of interest and disproportionately-affected populations</a:t>
            </a:r>
            <a:endParaRPr lang="en-US" sz="1400">
              <a:cs typeface="Calibri"/>
            </a:endParaRPr>
          </a:p>
          <a:p>
            <a:pPr marL="742950" lvl="1" indent="-285750">
              <a:buFont typeface="Arial" panose="020B0604020202020204" pitchFamily="34" charset="0"/>
              <a:buChar char="•"/>
            </a:pPr>
            <a:r>
              <a:rPr lang="en-US" sz="1400"/>
              <a:t>Translate and disseminate products to community stakeholders and other partners to drive public health action</a:t>
            </a:r>
            <a:endParaRPr lang="en-US" sz="1400">
              <a:cs typeface="Calibri"/>
            </a:endParaRPr>
          </a:p>
          <a:p>
            <a:pPr marL="742950" lvl="1" indent="-285750">
              <a:buFont typeface="Arial" panose="020B0604020202020204" pitchFamily="34" charset="0"/>
              <a:buChar char="•"/>
            </a:pPr>
            <a:r>
              <a:rPr lang="en-US" sz="1400"/>
              <a:t>Participate in a national learning community for robust injury data and surveillance methods </a:t>
            </a:r>
            <a:endParaRPr lang="en-US" sz="1400">
              <a:cs typeface="Calibri"/>
            </a:endParaRPr>
          </a:p>
          <a:p>
            <a:pPr marL="285750" indent="-285750">
              <a:buFont typeface="Arial" panose="020B0604020202020204" pitchFamily="34" charset="0"/>
              <a:buChar char="•"/>
            </a:pPr>
            <a:r>
              <a:rPr lang="en-US" sz="1600" b="1"/>
              <a:t>Progress </a:t>
            </a:r>
            <a:r>
              <a:rPr lang="en-US" sz="1400" i="1"/>
              <a:t>[free text]</a:t>
            </a:r>
            <a:endParaRPr lang="en-US" sz="1400" b="1" i="1"/>
          </a:p>
          <a:p>
            <a:pPr marL="285750" indent="-285750">
              <a:buFont typeface="Arial" panose="020B0604020202020204" pitchFamily="34" charset="0"/>
              <a:buChar char="•"/>
            </a:pPr>
            <a:r>
              <a:rPr lang="en-US" sz="1600" b="1"/>
              <a:t>Status</a:t>
            </a:r>
            <a:r>
              <a:rPr lang="en-US" sz="1600"/>
              <a:t> </a:t>
            </a:r>
            <a:r>
              <a:rPr lang="en-US" sz="1400" i="1"/>
              <a:t>[drop-down, select 1 only]</a:t>
            </a:r>
            <a:endParaRPr lang="en-US" sz="1400" i="1">
              <a:cs typeface="Calibri"/>
            </a:endParaRPr>
          </a:p>
          <a:p>
            <a:pPr marL="742950" lvl="1" indent="-285750" fontAlgn="base">
              <a:buFont typeface="Arial" panose="020B0604020202020204" pitchFamily="34" charset="0"/>
              <a:buChar char="•"/>
            </a:pPr>
            <a:r>
              <a:rPr lang="en-US" sz="1400"/>
              <a:t>Not yet started - still planned, but not yet started​</a:t>
            </a:r>
            <a:endParaRPr lang="en-US" sz="1400">
              <a:cs typeface="Calibri"/>
            </a:endParaRPr>
          </a:p>
          <a:p>
            <a:pPr marL="742950" lvl="1" indent="-285750" fontAlgn="base">
              <a:buFont typeface="Arial" panose="020B0604020202020204" pitchFamily="34" charset="0"/>
              <a:buChar char="•"/>
            </a:pPr>
            <a:r>
              <a:rPr lang="en-US" sz="1400"/>
              <a:t>New - added since initial work plan submitted​</a:t>
            </a:r>
            <a:endParaRPr lang="en-US" sz="1400">
              <a:cs typeface="Calibri"/>
            </a:endParaRPr>
          </a:p>
          <a:p>
            <a:pPr marL="742950" lvl="1" indent="-285750" fontAlgn="base">
              <a:buFont typeface="Arial" panose="020B0604020202020204" pitchFamily="34" charset="0"/>
              <a:buChar char="•"/>
            </a:pPr>
            <a:r>
              <a:rPr lang="en-US" sz="1400"/>
              <a:t>Revised - revised since initial work plan submitted​</a:t>
            </a:r>
            <a:endParaRPr lang="en-US" sz="1400">
              <a:cs typeface="Calibri"/>
            </a:endParaRPr>
          </a:p>
          <a:p>
            <a:pPr marL="742950" lvl="1" indent="-285750" fontAlgn="base">
              <a:buFont typeface="Arial" panose="020B0604020202020204" pitchFamily="34" charset="0"/>
              <a:buChar char="•"/>
            </a:pPr>
            <a:r>
              <a:rPr lang="en-US" sz="1400"/>
              <a:t>Initiated - current timeframe for completion unknown​</a:t>
            </a:r>
            <a:endParaRPr lang="en-US" sz="1400">
              <a:cs typeface="Calibri"/>
            </a:endParaRPr>
          </a:p>
          <a:p>
            <a:pPr marL="742950" lvl="1" indent="-285750" fontAlgn="base">
              <a:buFont typeface="Arial" panose="020B0604020202020204" pitchFamily="34" charset="0"/>
              <a:buChar char="•"/>
            </a:pPr>
            <a:r>
              <a:rPr lang="en-US" sz="1400"/>
              <a:t>On track - on track to complete by due date​</a:t>
            </a:r>
            <a:endParaRPr lang="en-US" sz="1400">
              <a:cs typeface="Calibri"/>
            </a:endParaRPr>
          </a:p>
          <a:p>
            <a:pPr marL="742950" lvl="1" indent="-285750" fontAlgn="base">
              <a:buFont typeface="Arial" panose="020B0604020202020204" pitchFamily="34" charset="0"/>
              <a:buChar char="•"/>
            </a:pPr>
            <a:r>
              <a:rPr lang="en-US" sz="1400"/>
              <a:t>Completed - completed on time​</a:t>
            </a:r>
            <a:endParaRPr lang="en-US" sz="1400">
              <a:cs typeface="Calibri"/>
            </a:endParaRPr>
          </a:p>
          <a:p>
            <a:pPr marL="742950" lvl="1" indent="-285750" fontAlgn="base">
              <a:buFont typeface="Arial" panose="020B0604020202020204" pitchFamily="34" charset="0"/>
              <a:buChar char="•"/>
            </a:pPr>
            <a:r>
              <a:rPr lang="en-US" sz="1400"/>
              <a:t>Discontinued - no longer being addressed</a:t>
            </a:r>
            <a:endParaRPr lang="en-US" sz="1400">
              <a:cs typeface="Calibri"/>
            </a:endParaRPr>
          </a:p>
          <a:p>
            <a:pPr marL="285750" indent="-285750">
              <a:buFont typeface="Arial" panose="020B0604020202020204" pitchFamily="34" charset="0"/>
              <a:buChar char="•"/>
            </a:pPr>
            <a:r>
              <a:rPr lang="en-US" sz="1600" b="1">
                <a:cs typeface="Calibri" panose="020F0502020204030204"/>
              </a:rPr>
              <a:t>Public Health Actions</a:t>
            </a:r>
            <a:endParaRPr lang="en-US" sz="1600">
              <a:cs typeface="Calibri" panose="020F0502020204030204"/>
            </a:endParaRPr>
          </a:p>
          <a:p>
            <a:pPr marL="742950" lvl="1" indent="-285750">
              <a:buFont typeface="Arial" panose="020B0604020202020204" pitchFamily="34" charset="0"/>
              <a:buChar char="•"/>
            </a:pPr>
            <a:r>
              <a:rPr lang="en-US" sz="1400">
                <a:cs typeface="Calibri" panose="020F0502020204030204"/>
              </a:rPr>
              <a:t>List of PHA examples, other write in option</a:t>
            </a:r>
            <a:r>
              <a:rPr lang="en-US" sz="1400" i="1">
                <a:cs typeface="Calibri" panose="020F0502020204030204"/>
              </a:rPr>
              <a:t> [multi-select checklist list in Notes]</a:t>
            </a:r>
            <a:endParaRPr lang="en-US" sz="1600" i="1">
              <a:cs typeface="Calibri" panose="020F0502020204030204"/>
            </a:endParaRPr>
          </a:p>
          <a:p>
            <a:pPr fontAlgn="base"/>
            <a:r>
              <a:rPr lang="en-US" b="1"/>
              <a:t>Assistance and Barriers</a:t>
            </a:r>
            <a:endParaRPr lang="en-US" b="1">
              <a:cs typeface="Calibri"/>
            </a:endParaRPr>
          </a:p>
          <a:p>
            <a:pPr marL="285750" indent="-285750" fontAlgn="base">
              <a:buFont typeface="Arial" panose="020B0604020202020204" pitchFamily="34" charset="0"/>
              <a:buChar char="•"/>
            </a:pPr>
            <a:r>
              <a:rPr lang="en-US" sz="1400"/>
              <a:t>Barriers or challenges associated with this activity</a:t>
            </a:r>
            <a:r>
              <a:rPr lang="en-US" sz="1400" i="1"/>
              <a:t>[free text]</a:t>
            </a:r>
            <a:endParaRPr lang="en-US" sz="1400" i="1">
              <a:cs typeface="Calibri"/>
            </a:endParaRPr>
          </a:p>
          <a:p>
            <a:pPr marL="285750" indent="-285750">
              <a:buFont typeface="Arial" panose="020B0604020202020204" pitchFamily="34" charset="0"/>
              <a:buChar char="•"/>
            </a:pPr>
            <a:r>
              <a:rPr lang="en-US" sz="1400">
                <a:ea typeface="+mn-lt"/>
                <a:cs typeface="+mn-lt"/>
              </a:rPr>
              <a:t>CDC assistance necessary to complete this activity </a:t>
            </a:r>
            <a:r>
              <a:rPr lang="en-US" sz="1400" i="1">
                <a:ea typeface="+mn-lt"/>
                <a:cs typeface="+mn-lt"/>
              </a:rPr>
              <a:t>[free text]</a:t>
            </a:r>
            <a:endParaRPr lang="en-US" sz="1400" i="1">
              <a:cs typeface="Calibri" panose="020F0502020204030204"/>
            </a:endParaRPr>
          </a:p>
        </p:txBody>
      </p:sp>
      <p:sp>
        <p:nvSpPr>
          <p:cNvPr id="2" name="TextBox 1">
            <a:extLst>
              <a:ext uri="{FF2B5EF4-FFF2-40B4-BE49-F238E27FC236}">
                <a16:creationId xmlns:a16="http://schemas.microsoft.com/office/drawing/2014/main" id="{57F17251-482D-4AA9-8E33-74B2C32C8C3F}"/>
              </a:ext>
            </a:extLst>
          </p:cNvPr>
          <p:cNvSpPr txBox="1"/>
          <p:nvPr/>
        </p:nvSpPr>
        <p:spPr>
          <a:xfrm>
            <a:off x="10346660" y="46129"/>
            <a:ext cx="1611660" cy="307777"/>
          </a:xfrm>
          <a:prstGeom prst="rect">
            <a:avLst/>
          </a:prstGeom>
          <a:noFill/>
        </p:spPr>
        <p:txBody>
          <a:bodyPr wrap="none" rtlCol="0">
            <a:spAutoFit/>
          </a:bodyPr>
          <a:lstStyle/>
          <a:p>
            <a:r>
              <a:rPr lang="en-US" sz="1400">
                <a:hlinkClick r:id="rId3" action="ppaction://hlinksldjump"/>
              </a:rPr>
              <a:t>Back to Task Details</a:t>
            </a:r>
            <a:endParaRPr lang="en-US" sz="1400"/>
          </a:p>
        </p:txBody>
      </p:sp>
      <p:sp>
        <p:nvSpPr>
          <p:cNvPr id="3" name="TextBox 2">
            <a:extLst>
              <a:ext uri="{FF2B5EF4-FFF2-40B4-BE49-F238E27FC236}">
                <a16:creationId xmlns:a16="http://schemas.microsoft.com/office/drawing/2014/main" id="{A86F758A-E951-4E7F-867D-C587C20E7104}"/>
              </a:ext>
            </a:extLst>
          </p:cNvPr>
          <p:cNvSpPr txBox="1"/>
          <p:nvPr/>
        </p:nvSpPr>
        <p:spPr>
          <a:xfrm>
            <a:off x="399535" y="-12358"/>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BASE</a:t>
            </a:r>
          </a:p>
        </p:txBody>
      </p:sp>
    </p:spTree>
    <p:extLst>
      <p:ext uri="{BB962C8B-B14F-4D97-AF65-F5344CB8AC3E}">
        <p14:creationId xmlns:p14="http://schemas.microsoft.com/office/powerpoint/2010/main" val="3043513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390504D-8B79-4CF7-AFE2-C628364D054D}"/>
              </a:ext>
            </a:extLst>
          </p:cNvPr>
          <p:cNvGraphicFramePr>
            <a:graphicFrameLocks noGrp="1"/>
          </p:cNvGraphicFramePr>
          <p:nvPr>
            <p:extLst>
              <p:ext uri="{D42A27DB-BD31-4B8C-83A1-F6EECF244321}">
                <p14:modId xmlns:p14="http://schemas.microsoft.com/office/powerpoint/2010/main" val="2817529353"/>
              </p:ext>
            </p:extLst>
          </p:nvPr>
        </p:nvGraphicFramePr>
        <p:xfrm>
          <a:off x="111760" y="353906"/>
          <a:ext cx="11968480" cy="370840"/>
        </p:xfrm>
        <a:graphic>
          <a:graphicData uri="http://schemas.openxmlformats.org/drawingml/2006/table">
            <a:tbl>
              <a:tblPr firstRow="1" bandRow="1">
                <a:tableStyleId>{5C22544A-7EE6-4342-B048-85BDC9FD1C3A}</a:tableStyleId>
              </a:tblPr>
              <a:tblGrid>
                <a:gridCol w="2393696">
                  <a:extLst>
                    <a:ext uri="{9D8B030D-6E8A-4147-A177-3AD203B41FA5}">
                      <a16:colId xmlns:a16="http://schemas.microsoft.com/office/drawing/2014/main" val="2169835782"/>
                    </a:ext>
                  </a:extLst>
                </a:gridCol>
                <a:gridCol w="2393696">
                  <a:extLst>
                    <a:ext uri="{9D8B030D-6E8A-4147-A177-3AD203B41FA5}">
                      <a16:colId xmlns:a16="http://schemas.microsoft.com/office/drawing/2014/main" val="702141748"/>
                    </a:ext>
                  </a:extLst>
                </a:gridCol>
                <a:gridCol w="2393696">
                  <a:extLst>
                    <a:ext uri="{9D8B030D-6E8A-4147-A177-3AD203B41FA5}">
                      <a16:colId xmlns:a16="http://schemas.microsoft.com/office/drawing/2014/main" val="3512936506"/>
                    </a:ext>
                  </a:extLst>
                </a:gridCol>
                <a:gridCol w="2393696">
                  <a:extLst>
                    <a:ext uri="{9D8B030D-6E8A-4147-A177-3AD203B41FA5}">
                      <a16:colId xmlns:a16="http://schemas.microsoft.com/office/drawing/2014/main" val="2131250713"/>
                    </a:ext>
                  </a:extLst>
                </a:gridCol>
                <a:gridCol w="2393696">
                  <a:extLst>
                    <a:ext uri="{9D8B030D-6E8A-4147-A177-3AD203B41FA5}">
                      <a16:colId xmlns:a16="http://schemas.microsoft.com/office/drawing/2014/main" val="2858669897"/>
                    </a:ext>
                  </a:extLst>
                </a:gridCol>
              </a:tblGrid>
              <a:tr h="370840">
                <a:tc>
                  <a:txBody>
                    <a:bodyPr/>
                    <a:lstStyle/>
                    <a:p>
                      <a:r>
                        <a:rPr lang="en-US"/>
                        <a:t>Overview</a:t>
                      </a:r>
                    </a:p>
                  </a:txBody>
                  <a:tcPr>
                    <a:solidFill>
                      <a:srgbClr val="7030A0"/>
                    </a:solidFill>
                  </a:tcPr>
                </a:tc>
                <a:tc>
                  <a:txBody>
                    <a:bodyPr/>
                    <a:lstStyle/>
                    <a:p>
                      <a:r>
                        <a:rPr lang="en-US">
                          <a:solidFill>
                            <a:schemeClr val="tx1"/>
                          </a:solidFill>
                        </a:rPr>
                        <a:t>Indicators</a:t>
                      </a:r>
                    </a:p>
                  </a:txBody>
                  <a:tcPr>
                    <a:solidFill>
                      <a:srgbClr val="7030A0"/>
                    </a:solidFill>
                  </a:tcPr>
                </a:tc>
                <a:tc>
                  <a:txBody>
                    <a:bodyPr/>
                    <a:lstStyle/>
                    <a:p>
                      <a:r>
                        <a:rPr lang="en-US"/>
                        <a:t>Previous Year Progress</a:t>
                      </a:r>
                    </a:p>
                  </a:txBody>
                  <a:tcPr>
                    <a:solidFill>
                      <a:srgbClr val="7030A0"/>
                    </a:solidFill>
                  </a:tcPr>
                </a:tc>
                <a:tc>
                  <a:txBody>
                    <a:bodyPr/>
                    <a:lstStyle/>
                    <a:p>
                      <a:r>
                        <a:rPr lang="en-US"/>
                        <a:t>Mid-Year Progress</a:t>
                      </a:r>
                    </a:p>
                  </a:txBody>
                  <a:tcPr>
                    <a:solidFill>
                      <a:srgbClr val="7030A0"/>
                    </a:solidFill>
                  </a:tcPr>
                </a:tc>
                <a:tc>
                  <a:txBody>
                    <a:bodyPr/>
                    <a:lstStyle/>
                    <a:p>
                      <a:r>
                        <a:rPr lang="en-US"/>
                        <a:t>Next Year Workplan</a:t>
                      </a:r>
                    </a:p>
                  </a:txBody>
                  <a:tcPr>
                    <a:solidFill>
                      <a:srgbClr val="7030A0"/>
                    </a:solidFill>
                  </a:tcPr>
                </a:tc>
                <a:extLst>
                  <a:ext uri="{0D108BD9-81ED-4DB2-BD59-A6C34878D82A}">
                    <a16:rowId xmlns:a16="http://schemas.microsoft.com/office/drawing/2014/main" val="3329313378"/>
                  </a:ext>
                </a:extLst>
              </a:tr>
            </a:tbl>
          </a:graphicData>
        </a:graphic>
      </p:graphicFrame>
      <p:sp>
        <p:nvSpPr>
          <p:cNvPr id="9" name="TextBox 8">
            <a:extLst>
              <a:ext uri="{FF2B5EF4-FFF2-40B4-BE49-F238E27FC236}">
                <a16:creationId xmlns:a16="http://schemas.microsoft.com/office/drawing/2014/main" id="{E173768E-8F06-4B97-B787-348443D7E468}"/>
              </a:ext>
            </a:extLst>
          </p:cNvPr>
          <p:cNvSpPr txBox="1"/>
          <p:nvPr/>
        </p:nvSpPr>
        <p:spPr>
          <a:xfrm>
            <a:off x="101927" y="856357"/>
            <a:ext cx="11846560" cy="6063198"/>
          </a:xfrm>
          <a:prstGeom prst="rect">
            <a:avLst/>
          </a:prstGeom>
          <a:noFill/>
          <a:ln>
            <a:solidFill>
              <a:schemeClr val="tx1"/>
            </a:solidFill>
          </a:ln>
        </p:spPr>
        <p:txBody>
          <a:bodyPr wrap="square" lIns="91440" tIns="45720" rIns="91440" bIns="45720" rtlCol="0" anchor="t">
            <a:spAutoFit/>
          </a:bodyPr>
          <a:lstStyle/>
          <a:p>
            <a:r>
              <a:rPr lang="en-US" i="1"/>
              <a:t>+ Add Indicator </a:t>
            </a:r>
          </a:p>
          <a:p>
            <a:pPr marL="285750" indent="-285750">
              <a:buFont typeface="Arial" panose="020B0604020202020204" pitchFamily="34" charset="0"/>
              <a:buChar char="•"/>
            </a:pPr>
            <a:endParaRPr lang="en-US" b="1">
              <a:cs typeface="Calibri"/>
            </a:endParaRPr>
          </a:p>
          <a:p>
            <a:pPr marL="285750" indent="-285750">
              <a:buFont typeface="Arial" panose="020B0604020202020204" pitchFamily="34" charset="0"/>
              <a:buChar char="•"/>
            </a:pPr>
            <a:r>
              <a:rPr lang="en-US" b="1"/>
              <a:t>Indicator Name</a:t>
            </a:r>
            <a:r>
              <a:rPr lang="en-US"/>
              <a:t> </a:t>
            </a:r>
            <a:r>
              <a:rPr lang="en-US" sz="1400" i="1">
                <a:ea typeface="+mn-lt"/>
                <a:cs typeface="+mn-lt"/>
              </a:rPr>
              <a:t>[free text]</a:t>
            </a:r>
            <a:endParaRPr lang="en-US" sz="1400" i="1"/>
          </a:p>
          <a:p>
            <a:pPr marL="285750" indent="-285750">
              <a:buFont typeface="Arial" panose="020B0604020202020204" pitchFamily="34" charset="0"/>
              <a:buChar char="•"/>
            </a:pPr>
            <a:r>
              <a:rPr lang="en-US" b="1"/>
              <a:t>Description</a:t>
            </a:r>
            <a:r>
              <a:rPr lang="en-US" sz="1400" i="1"/>
              <a:t> [free text]</a:t>
            </a:r>
            <a:endParaRPr lang="en-US" sz="1400" i="1">
              <a:cs typeface="Calibri"/>
            </a:endParaRPr>
          </a:p>
          <a:p>
            <a:pPr marL="285750" indent="-285750">
              <a:buFont typeface="Arial" panose="020B0604020202020204" pitchFamily="34" charset="0"/>
              <a:buChar char="•"/>
            </a:pPr>
            <a:r>
              <a:rPr lang="en-US" b="1"/>
              <a:t>Population(s) of Interest </a:t>
            </a:r>
            <a:r>
              <a:rPr lang="en-US" sz="1400" i="1">
                <a:ea typeface="+mn-lt"/>
                <a:cs typeface="+mn-lt"/>
              </a:rPr>
              <a:t>[free text]</a:t>
            </a:r>
            <a:endParaRPr lang="en-US" sz="1400" i="1">
              <a:cs typeface="Calibri" panose="020F0502020204030204"/>
            </a:endParaRPr>
          </a:p>
          <a:p>
            <a:pPr marL="285750" indent="-285750">
              <a:buFont typeface="Arial" panose="020B0604020202020204" pitchFamily="34" charset="0"/>
              <a:buChar char="•"/>
            </a:pPr>
            <a:r>
              <a:rPr lang="en-US" b="1">
                <a:highlight>
                  <a:srgbClr val="FFFF00"/>
                </a:highlight>
                <a:cs typeface="Calibri"/>
              </a:rPr>
              <a:t>Geographic Area</a:t>
            </a:r>
            <a:r>
              <a:rPr lang="en-US" sz="1400" i="1">
                <a:highlight>
                  <a:srgbClr val="FFFF00"/>
                </a:highlight>
                <a:cs typeface="Calibri"/>
              </a:rPr>
              <a:t> [free text]</a:t>
            </a:r>
            <a:endParaRPr lang="en-US" sz="1400" i="1">
              <a:cs typeface="Calibri"/>
            </a:endParaRPr>
          </a:p>
          <a:p>
            <a:pPr marL="285750" indent="-285750">
              <a:buFont typeface="Arial" panose="020B0604020202020204" pitchFamily="34" charset="0"/>
              <a:buChar char="•"/>
            </a:pPr>
            <a:r>
              <a:rPr lang="en-US" b="1">
                <a:cs typeface="Calibri"/>
              </a:rPr>
              <a:t>Type of Indicator</a:t>
            </a:r>
            <a:r>
              <a:rPr lang="en-US" sz="1400" b="1" i="1">
                <a:cs typeface="Calibri"/>
              </a:rPr>
              <a:t> </a:t>
            </a:r>
            <a:r>
              <a:rPr lang="en-US" sz="1400" i="1">
                <a:cs typeface="Calibri"/>
              </a:rPr>
              <a:t>[drop-down]</a:t>
            </a:r>
            <a:endParaRPr lang="en-US" sz="1400" b="1" i="1" strike="sngStrike">
              <a:cs typeface="Calibri"/>
            </a:endParaRPr>
          </a:p>
          <a:p>
            <a:pPr marL="742950" lvl="1" indent="-285750">
              <a:buFont typeface="Arial" panose="020B0604020202020204" pitchFamily="34" charset="0"/>
              <a:buChar char="•"/>
            </a:pPr>
            <a:r>
              <a:rPr lang="en-US" sz="1400">
                <a:cs typeface="Calibri" panose="020F0502020204030204"/>
              </a:rPr>
              <a:t>Process</a:t>
            </a:r>
          </a:p>
          <a:p>
            <a:pPr marL="742950" lvl="1" indent="-285750">
              <a:buFont typeface="Arial" panose="020B0604020202020204" pitchFamily="34" charset="0"/>
              <a:buChar char="•"/>
            </a:pPr>
            <a:r>
              <a:rPr lang="en-US" sz="1400">
                <a:cs typeface="Calibri" panose="020F0502020204030204"/>
              </a:rPr>
              <a:t>Short-term</a:t>
            </a:r>
          </a:p>
          <a:p>
            <a:pPr marL="742950" lvl="1" indent="-285750">
              <a:buFont typeface="Arial" panose="020B0604020202020204" pitchFamily="34" charset="0"/>
              <a:buChar char="•"/>
            </a:pPr>
            <a:r>
              <a:rPr lang="en-US" sz="1400">
                <a:cs typeface="Calibri" panose="020F0502020204030204"/>
              </a:rPr>
              <a:t>Intermediate</a:t>
            </a:r>
          </a:p>
          <a:p>
            <a:pPr marL="285750" indent="-285750">
              <a:buFont typeface="Arial" panose="020B0604020202020204" pitchFamily="34" charset="0"/>
              <a:buChar char="•"/>
            </a:pPr>
            <a:r>
              <a:rPr lang="en-US" b="1">
                <a:cs typeface="Calibri" panose="020F0502020204030204"/>
              </a:rPr>
              <a:t>Select the short or intermediate outcome(s) that align with your indicator </a:t>
            </a:r>
            <a:r>
              <a:rPr lang="en-US" sz="1400" i="1">
                <a:cs typeface="Calibri" panose="020F0502020204030204"/>
              </a:rPr>
              <a:t>[conditional check-lists; if short term indicator is selected above, a list of short-term outcomes becomes available to select the appropriate outcome(s). Same for intermediate. No conditional check-list for process]</a:t>
            </a:r>
          </a:p>
          <a:p>
            <a:pPr marL="285750" indent="-285750">
              <a:buFont typeface="Arial" panose="020B0604020202020204" pitchFamily="34" charset="0"/>
              <a:buChar char="•"/>
            </a:pPr>
            <a:r>
              <a:rPr lang="en-US" b="1"/>
              <a:t>Data Source</a:t>
            </a:r>
            <a:r>
              <a:rPr lang="en-US" sz="1400" b="1" i="1">
                <a:ea typeface="+mn-lt"/>
                <a:cs typeface="+mn-lt"/>
              </a:rPr>
              <a:t> </a:t>
            </a:r>
            <a:r>
              <a:rPr lang="en-US" sz="1400" i="1">
                <a:ea typeface="+mn-lt"/>
                <a:cs typeface="+mn-lt"/>
              </a:rPr>
              <a:t>[free text]</a:t>
            </a:r>
          </a:p>
          <a:p>
            <a:pPr marL="285750" indent="-285750">
              <a:buFont typeface="Arial" panose="020B0604020202020204" pitchFamily="34" charset="0"/>
              <a:buChar char="•"/>
            </a:pPr>
            <a:r>
              <a:rPr lang="en-US" b="1"/>
              <a:t>Unit</a:t>
            </a:r>
            <a:r>
              <a:rPr lang="en-US"/>
              <a:t> </a:t>
            </a:r>
            <a:r>
              <a:rPr lang="en-US" sz="1400" i="1"/>
              <a:t>[drop-down]</a:t>
            </a:r>
            <a:endParaRPr lang="en-US" sz="1400" i="1">
              <a:cs typeface="Calibri"/>
            </a:endParaRPr>
          </a:p>
          <a:p>
            <a:pPr marL="742950" lvl="1" indent="-285750">
              <a:buFont typeface="Arial" panose="020B0604020202020204" pitchFamily="34" charset="0"/>
              <a:buChar char="•"/>
            </a:pPr>
            <a:r>
              <a:rPr lang="en-US" sz="1400">
                <a:cs typeface="Calibri"/>
              </a:rPr>
              <a:t>Count</a:t>
            </a:r>
          </a:p>
          <a:p>
            <a:pPr marL="742950" lvl="1" indent="-285750">
              <a:buFont typeface="Arial" panose="020B0604020202020204" pitchFamily="34" charset="0"/>
              <a:buChar char="•"/>
            </a:pPr>
            <a:r>
              <a:rPr lang="en-US" sz="1400">
                <a:cs typeface="Calibri"/>
              </a:rPr>
              <a:t>Percent</a:t>
            </a:r>
          </a:p>
          <a:p>
            <a:pPr marL="742950" lvl="1" indent="-285750">
              <a:buFont typeface="Arial" panose="020B0604020202020204" pitchFamily="34" charset="0"/>
              <a:buChar char="•"/>
            </a:pPr>
            <a:r>
              <a:rPr lang="en-US" sz="1400">
                <a:cs typeface="Calibri"/>
              </a:rPr>
              <a:t>Proportion</a:t>
            </a:r>
          </a:p>
          <a:p>
            <a:pPr marL="742950" lvl="1" indent="-285750">
              <a:buFont typeface="Arial" panose="020B0604020202020204" pitchFamily="34" charset="0"/>
              <a:buChar char="•"/>
            </a:pPr>
            <a:r>
              <a:rPr lang="en-US" sz="1400">
                <a:cs typeface="Calibri"/>
              </a:rPr>
              <a:t>Rate</a:t>
            </a:r>
          </a:p>
          <a:p>
            <a:pPr marL="285750" indent="-285750">
              <a:buFont typeface="Arial" panose="020B0604020202020204" pitchFamily="34" charset="0"/>
              <a:buChar char="•"/>
            </a:pPr>
            <a:r>
              <a:rPr lang="en-US" b="1"/>
              <a:t>Values</a:t>
            </a:r>
            <a:endParaRPr lang="en-US" b="1">
              <a:cs typeface="Calibri"/>
            </a:endParaRPr>
          </a:p>
          <a:p>
            <a:pPr marL="285750" indent="-285750">
              <a:buFont typeface="Arial" panose="020B0604020202020204" pitchFamily="34" charset="0"/>
              <a:buChar char="•"/>
            </a:pPr>
            <a:r>
              <a:rPr lang="en-US" b="1"/>
              <a:t>Anticipated Directionality</a:t>
            </a:r>
            <a:r>
              <a:rPr lang="en-US"/>
              <a:t> </a:t>
            </a:r>
            <a:r>
              <a:rPr lang="en-US" sz="1400" i="1"/>
              <a:t>[drop-down]</a:t>
            </a:r>
            <a:endParaRPr lang="en-US" sz="1400" i="1">
              <a:cs typeface="Calibri"/>
            </a:endParaRPr>
          </a:p>
          <a:p>
            <a:pPr marL="742950" lvl="1" indent="-285750">
              <a:buFont typeface="Arial" panose="020B0604020202020204" pitchFamily="34" charset="0"/>
              <a:buChar char="•"/>
            </a:pPr>
            <a:r>
              <a:rPr lang="en-US" sz="1400">
                <a:cs typeface="Calibri"/>
              </a:rPr>
              <a:t>Increase</a:t>
            </a:r>
            <a:endParaRPr lang="en-US" sz="1400" i="1">
              <a:cs typeface="Calibri"/>
            </a:endParaRPr>
          </a:p>
          <a:p>
            <a:pPr marL="742950" lvl="1" indent="-285750">
              <a:buFont typeface="Arial" panose="020B0604020202020204" pitchFamily="34" charset="0"/>
              <a:buChar char="•"/>
            </a:pPr>
            <a:r>
              <a:rPr lang="en-US" sz="1400">
                <a:cs typeface="Calibri"/>
              </a:rPr>
              <a:t>Decrease </a:t>
            </a:r>
          </a:p>
          <a:p>
            <a:pPr marL="742950" lvl="1" indent="-285750">
              <a:buFont typeface="Arial" panose="020B0604020202020204" pitchFamily="34" charset="0"/>
              <a:buChar char="•"/>
            </a:pPr>
            <a:r>
              <a:rPr lang="en-US" sz="1400">
                <a:cs typeface="Calibri"/>
              </a:rPr>
              <a:t>Keep Stable</a:t>
            </a:r>
            <a:endParaRPr lang="en-US" sz="1400"/>
          </a:p>
          <a:p>
            <a:pPr marL="285750" indent="-285750">
              <a:buFont typeface="Arial" panose="020B0604020202020204" pitchFamily="34" charset="0"/>
              <a:buChar char="•"/>
            </a:pPr>
            <a:r>
              <a:rPr lang="en-US" b="1"/>
              <a:t>Notes</a:t>
            </a:r>
            <a:r>
              <a:rPr lang="en-US"/>
              <a:t> </a:t>
            </a:r>
            <a:r>
              <a:rPr lang="en-US" sz="1400" i="1">
                <a:ea typeface="+mn-lt"/>
                <a:cs typeface="+mn-lt"/>
              </a:rPr>
              <a:t>[free text]</a:t>
            </a:r>
            <a:endParaRPr lang="en-US" sz="1400" i="1">
              <a:cs typeface="Calibri"/>
            </a:endParaRPr>
          </a:p>
        </p:txBody>
      </p:sp>
    </p:spTree>
    <p:extLst>
      <p:ext uri="{BB962C8B-B14F-4D97-AF65-F5344CB8AC3E}">
        <p14:creationId xmlns:p14="http://schemas.microsoft.com/office/powerpoint/2010/main" val="918744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7DA17D9-B1EB-4484-BEF7-FC30831C8198}"/>
              </a:ext>
            </a:extLst>
          </p:cNvPr>
          <p:cNvGraphicFramePr>
            <a:graphicFrameLocks noGrp="1"/>
          </p:cNvGraphicFramePr>
          <p:nvPr>
            <p:extLst>
              <p:ext uri="{D42A27DB-BD31-4B8C-83A1-F6EECF244321}">
                <p14:modId xmlns:p14="http://schemas.microsoft.com/office/powerpoint/2010/main" val="2412988281"/>
              </p:ext>
            </p:extLst>
          </p:nvPr>
        </p:nvGraphicFramePr>
        <p:xfrm>
          <a:off x="111760" y="353906"/>
          <a:ext cx="11968480" cy="370840"/>
        </p:xfrm>
        <a:graphic>
          <a:graphicData uri="http://schemas.openxmlformats.org/drawingml/2006/table">
            <a:tbl>
              <a:tblPr firstRow="1" bandRow="1">
                <a:tableStyleId>{5C22544A-7EE6-4342-B048-85BDC9FD1C3A}</a:tableStyleId>
              </a:tblPr>
              <a:tblGrid>
                <a:gridCol w="2393696">
                  <a:extLst>
                    <a:ext uri="{9D8B030D-6E8A-4147-A177-3AD203B41FA5}">
                      <a16:colId xmlns:a16="http://schemas.microsoft.com/office/drawing/2014/main" val="2169835782"/>
                    </a:ext>
                  </a:extLst>
                </a:gridCol>
                <a:gridCol w="2393696">
                  <a:extLst>
                    <a:ext uri="{9D8B030D-6E8A-4147-A177-3AD203B41FA5}">
                      <a16:colId xmlns:a16="http://schemas.microsoft.com/office/drawing/2014/main" val="702141748"/>
                    </a:ext>
                  </a:extLst>
                </a:gridCol>
                <a:gridCol w="2393696">
                  <a:extLst>
                    <a:ext uri="{9D8B030D-6E8A-4147-A177-3AD203B41FA5}">
                      <a16:colId xmlns:a16="http://schemas.microsoft.com/office/drawing/2014/main" val="3512936506"/>
                    </a:ext>
                  </a:extLst>
                </a:gridCol>
                <a:gridCol w="2393696">
                  <a:extLst>
                    <a:ext uri="{9D8B030D-6E8A-4147-A177-3AD203B41FA5}">
                      <a16:colId xmlns:a16="http://schemas.microsoft.com/office/drawing/2014/main" val="2131250713"/>
                    </a:ext>
                  </a:extLst>
                </a:gridCol>
                <a:gridCol w="2393696">
                  <a:extLst>
                    <a:ext uri="{9D8B030D-6E8A-4147-A177-3AD203B41FA5}">
                      <a16:colId xmlns:a16="http://schemas.microsoft.com/office/drawing/2014/main" val="2858669897"/>
                    </a:ext>
                  </a:extLst>
                </a:gridCol>
              </a:tblGrid>
              <a:tr h="370840">
                <a:tc>
                  <a:txBody>
                    <a:bodyPr/>
                    <a:lstStyle/>
                    <a:p>
                      <a:r>
                        <a:rPr lang="en-US"/>
                        <a:t>Overview</a:t>
                      </a:r>
                    </a:p>
                  </a:txBody>
                  <a:tcPr>
                    <a:solidFill>
                      <a:srgbClr val="7030A0"/>
                    </a:solidFill>
                  </a:tcPr>
                </a:tc>
                <a:tc>
                  <a:txBody>
                    <a:bodyPr/>
                    <a:lstStyle/>
                    <a:p>
                      <a:r>
                        <a:rPr lang="en-US"/>
                        <a:t>Indicators</a:t>
                      </a:r>
                    </a:p>
                  </a:txBody>
                  <a:tcPr>
                    <a:solidFill>
                      <a:srgbClr val="7030A0"/>
                    </a:solidFill>
                  </a:tcPr>
                </a:tc>
                <a:tc>
                  <a:txBody>
                    <a:bodyPr/>
                    <a:lstStyle/>
                    <a:p>
                      <a:r>
                        <a:rPr lang="en-US">
                          <a:solidFill>
                            <a:schemeClr val="tx1"/>
                          </a:solidFill>
                        </a:rPr>
                        <a:t>Previous Year Progress</a:t>
                      </a:r>
                    </a:p>
                  </a:txBody>
                  <a:tcPr>
                    <a:solidFill>
                      <a:srgbClr val="7030A0"/>
                    </a:solidFill>
                  </a:tcPr>
                </a:tc>
                <a:tc>
                  <a:txBody>
                    <a:bodyPr/>
                    <a:lstStyle/>
                    <a:p>
                      <a:r>
                        <a:rPr lang="en-US">
                          <a:solidFill>
                            <a:schemeClr val="tx1"/>
                          </a:solidFill>
                        </a:rPr>
                        <a:t>Mid-Year Progress</a:t>
                      </a:r>
                    </a:p>
                  </a:txBody>
                  <a:tcPr>
                    <a:solidFill>
                      <a:srgbClr val="7030A0"/>
                    </a:solidFill>
                  </a:tcPr>
                </a:tc>
                <a:tc>
                  <a:txBody>
                    <a:bodyPr/>
                    <a:lstStyle/>
                    <a:p>
                      <a:r>
                        <a:rPr lang="en-US">
                          <a:solidFill>
                            <a:schemeClr val="tx1"/>
                          </a:solidFill>
                        </a:rPr>
                        <a:t>Next Year Workplan</a:t>
                      </a:r>
                    </a:p>
                  </a:txBody>
                  <a:tcPr>
                    <a:solidFill>
                      <a:srgbClr val="7030A0"/>
                    </a:solidFill>
                  </a:tcPr>
                </a:tc>
                <a:extLst>
                  <a:ext uri="{0D108BD9-81ED-4DB2-BD59-A6C34878D82A}">
                    <a16:rowId xmlns:a16="http://schemas.microsoft.com/office/drawing/2014/main" val="3329313378"/>
                  </a:ext>
                </a:extLst>
              </a:tr>
            </a:tbl>
          </a:graphicData>
        </a:graphic>
      </p:graphicFrame>
      <p:sp>
        <p:nvSpPr>
          <p:cNvPr id="6" name="TextBox 5">
            <a:extLst>
              <a:ext uri="{FF2B5EF4-FFF2-40B4-BE49-F238E27FC236}">
                <a16:creationId xmlns:a16="http://schemas.microsoft.com/office/drawing/2014/main" id="{569C43EB-0349-4CD5-BC23-73E4EC48A414}"/>
              </a:ext>
            </a:extLst>
          </p:cNvPr>
          <p:cNvSpPr txBox="1"/>
          <p:nvPr/>
        </p:nvSpPr>
        <p:spPr>
          <a:xfrm>
            <a:off x="111760" y="812800"/>
            <a:ext cx="11846560" cy="5693866"/>
          </a:xfrm>
          <a:prstGeom prst="rect">
            <a:avLst/>
          </a:prstGeom>
          <a:noFill/>
          <a:ln>
            <a:solidFill>
              <a:schemeClr val="tx1"/>
            </a:solidFill>
          </a:ln>
        </p:spPr>
        <p:txBody>
          <a:bodyPr wrap="square" lIns="91440" tIns="45720" rIns="91440" bIns="45720" rtlCol="0" anchor="t">
            <a:spAutoFit/>
          </a:bodyPr>
          <a:lstStyle/>
          <a:p>
            <a:r>
              <a:rPr lang="en-US" i="1"/>
              <a:t>For each sub-activity:</a:t>
            </a:r>
          </a:p>
          <a:p>
            <a:pPr marL="285750" indent="-285750">
              <a:buFont typeface="Arial" panose="020B0604020202020204" pitchFamily="34" charset="0"/>
              <a:buChar char="•"/>
            </a:pPr>
            <a:endParaRPr lang="en-US"/>
          </a:p>
          <a:p>
            <a:pPr marL="285750" indent="-285750">
              <a:buFont typeface="Arial" panose="020B0604020202020204" pitchFamily="34" charset="0"/>
              <a:buChar char="•"/>
            </a:pPr>
            <a:r>
              <a:rPr lang="en-US" b="1"/>
              <a:t>Sub-Activity name </a:t>
            </a:r>
            <a:r>
              <a:rPr lang="en-US" sz="1400" i="1"/>
              <a:t>[free text]</a:t>
            </a:r>
            <a:endParaRPr lang="en-US" sz="1400" i="1">
              <a:cs typeface="Calibri"/>
            </a:endParaRPr>
          </a:p>
          <a:p>
            <a:pPr marL="285750" indent="-285750">
              <a:buFont typeface="Arial" panose="020B0604020202020204" pitchFamily="34" charset="0"/>
              <a:buChar char="•"/>
            </a:pPr>
            <a:r>
              <a:rPr lang="en-US" b="1"/>
              <a:t>Description </a:t>
            </a:r>
            <a:r>
              <a:rPr lang="en-US" sz="1400" i="1"/>
              <a:t>[free text]</a:t>
            </a:r>
            <a:endParaRPr lang="en-US" sz="1400" b="1">
              <a:cs typeface="Calibri"/>
            </a:endParaRPr>
          </a:p>
          <a:p>
            <a:pPr marL="285750" indent="-285750">
              <a:buFont typeface="Arial" panose="020B0604020202020204" pitchFamily="34" charset="0"/>
              <a:buChar char="•"/>
            </a:pPr>
            <a:r>
              <a:rPr lang="en-US" b="1"/>
              <a:t>Progress </a:t>
            </a:r>
            <a:r>
              <a:rPr lang="en-US" sz="1400" i="1"/>
              <a:t>[free text]</a:t>
            </a:r>
            <a:endParaRPr lang="en-US" sz="1400" i="1">
              <a:cs typeface="Calibri"/>
            </a:endParaRPr>
          </a:p>
          <a:p>
            <a:pPr marL="285750" indent="-285750">
              <a:buFont typeface="Arial" panose="020B0604020202020204" pitchFamily="34" charset="0"/>
              <a:buChar char="•"/>
            </a:pPr>
            <a:r>
              <a:rPr lang="en-US" b="1"/>
              <a:t>Frequency of Sub-Activity </a:t>
            </a:r>
            <a:r>
              <a:rPr lang="en-US" sz="1400" i="1"/>
              <a:t>[check-list]</a:t>
            </a:r>
            <a:endParaRPr lang="en-US" sz="1400" b="1" i="1"/>
          </a:p>
          <a:p>
            <a:pPr marL="742950" lvl="1" indent="-285750">
              <a:buFont typeface="Arial" panose="020B0604020202020204" pitchFamily="34" charset="0"/>
              <a:buChar char="•"/>
            </a:pPr>
            <a:r>
              <a:rPr lang="en-US" sz="1600"/>
              <a:t>Year 1</a:t>
            </a:r>
            <a:endParaRPr lang="en-US" sz="1600">
              <a:cs typeface="Calibri"/>
            </a:endParaRPr>
          </a:p>
          <a:p>
            <a:pPr marL="742950" lvl="1" indent="-285750">
              <a:buFont typeface="Arial" panose="020B0604020202020204" pitchFamily="34" charset="0"/>
              <a:buChar char="•"/>
            </a:pPr>
            <a:r>
              <a:rPr lang="en-US" sz="1600"/>
              <a:t>Year 2</a:t>
            </a:r>
            <a:endParaRPr lang="en-US" sz="1600">
              <a:cs typeface="Calibri"/>
            </a:endParaRPr>
          </a:p>
          <a:p>
            <a:pPr marL="742950" lvl="1" indent="-285750">
              <a:buFont typeface="Arial" panose="020B0604020202020204" pitchFamily="34" charset="0"/>
              <a:buChar char="•"/>
            </a:pPr>
            <a:r>
              <a:rPr lang="en-US" sz="1600"/>
              <a:t>Year 3</a:t>
            </a:r>
            <a:endParaRPr lang="en-US" sz="1600">
              <a:cs typeface="Calibri"/>
            </a:endParaRPr>
          </a:p>
          <a:p>
            <a:pPr marL="742950" lvl="1" indent="-285750">
              <a:buFont typeface="Arial" panose="020B0604020202020204" pitchFamily="34" charset="0"/>
              <a:buChar char="•"/>
            </a:pPr>
            <a:r>
              <a:rPr lang="en-US" sz="1600"/>
              <a:t>Year 4</a:t>
            </a:r>
            <a:endParaRPr lang="en-US" sz="1600">
              <a:cs typeface="Calibri"/>
            </a:endParaRPr>
          </a:p>
          <a:p>
            <a:pPr marL="742950" lvl="1" indent="-285750">
              <a:buFont typeface="Arial" panose="020B0604020202020204" pitchFamily="34" charset="0"/>
              <a:buChar char="•"/>
            </a:pPr>
            <a:r>
              <a:rPr lang="en-US" sz="1600"/>
              <a:t>Year 5</a:t>
            </a:r>
            <a:endParaRPr lang="en-US" sz="1600">
              <a:cs typeface="Calibri"/>
            </a:endParaRPr>
          </a:p>
          <a:p>
            <a:pPr marL="742950" lvl="1" indent="-285750">
              <a:buFont typeface="Arial" panose="020B0604020202020204" pitchFamily="34" charset="0"/>
              <a:buChar char="•"/>
            </a:pPr>
            <a:r>
              <a:rPr lang="en-US" sz="1600"/>
              <a:t>Annual</a:t>
            </a:r>
            <a:endParaRPr lang="en-US" sz="1600">
              <a:cs typeface="Calibri"/>
            </a:endParaRPr>
          </a:p>
          <a:p>
            <a:pPr marL="285750" indent="-285750">
              <a:buFont typeface="Arial" panose="020B0604020202020204" pitchFamily="34" charset="0"/>
              <a:buChar char="•"/>
            </a:pPr>
            <a:r>
              <a:rPr lang="en-US" b="1"/>
              <a:t>Status</a:t>
            </a:r>
            <a:endParaRPr lang="en-US" b="1">
              <a:cs typeface="Calibri"/>
            </a:endParaRPr>
          </a:p>
          <a:p>
            <a:pPr marL="742950" lvl="1" indent="-285750">
              <a:buFont typeface="Arial,Sans-Serif" panose="020B0604020202020204" pitchFamily="34" charset="0"/>
              <a:buChar char="•"/>
            </a:pPr>
            <a:r>
              <a:rPr lang="en-US" sz="1600">
                <a:ea typeface="+mn-lt"/>
                <a:cs typeface="+mn-lt"/>
              </a:rPr>
              <a:t>Not yet started - still planned, but not yet started </a:t>
            </a:r>
          </a:p>
          <a:p>
            <a:pPr marL="742950" lvl="1" indent="-285750">
              <a:buFont typeface="Arial,Sans-Serif" panose="020B0604020202020204" pitchFamily="34" charset="0"/>
              <a:buChar char="•"/>
            </a:pPr>
            <a:r>
              <a:rPr lang="en-US" sz="1600">
                <a:ea typeface="+mn-lt"/>
                <a:cs typeface="+mn-lt"/>
              </a:rPr>
              <a:t>New - added since initial work plan submitted </a:t>
            </a:r>
          </a:p>
          <a:p>
            <a:pPr marL="742950" lvl="1" indent="-285750">
              <a:buFont typeface="Arial,Sans-Serif" panose="020B0604020202020204" pitchFamily="34" charset="0"/>
              <a:buChar char="•"/>
            </a:pPr>
            <a:r>
              <a:rPr lang="en-US" sz="1600">
                <a:ea typeface="+mn-lt"/>
                <a:cs typeface="+mn-lt"/>
              </a:rPr>
              <a:t>Revised - revised since initial work plan submitted </a:t>
            </a:r>
          </a:p>
          <a:p>
            <a:pPr marL="742950" lvl="1" indent="-285750">
              <a:buFont typeface="Arial,Sans-Serif" panose="020B0604020202020204" pitchFamily="34" charset="0"/>
              <a:buChar char="•"/>
            </a:pPr>
            <a:r>
              <a:rPr lang="en-US" sz="1600">
                <a:ea typeface="+mn-lt"/>
                <a:cs typeface="+mn-lt"/>
              </a:rPr>
              <a:t>Initiated - current timeframe for completion unknown </a:t>
            </a:r>
          </a:p>
          <a:p>
            <a:pPr marL="742950" lvl="1" indent="-285750">
              <a:buFont typeface="Arial,Sans-Serif" panose="020B0604020202020204" pitchFamily="34" charset="0"/>
              <a:buChar char="•"/>
            </a:pPr>
            <a:r>
              <a:rPr lang="en-US" sz="1600">
                <a:ea typeface="+mn-lt"/>
                <a:cs typeface="+mn-lt"/>
              </a:rPr>
              <a:t>On track - on track to complete by due date </a:t>
            </a:r>
          </a:p>
          <a:p>
            <a:pPr marL="742950" lvl="1" indent="-285750">
              <a:buFont typeface="Arial,Sans-Serif" panose="020B0604020202020204" pitchFamily="34" charset="0"/>
              <a:buChar char="•"/>
            </a:pPr>
            <a:r>
              <a:rPr lang="en-US" sz="1600">
                <a:ea typeface="+mn-lt"/>
                <a:cs typeface="+mn-lt"/>
              </a:rPr>
              <a:t>Completed - completed on time </a:t>
            </a:r>
          </a:p>
          <a:p>
            <a:pPr marL="742950" lvl="1" indent="-285750">
              <a:buFont typeface="Arial,Sans-Serif" panose="020B0604020202020204" pitchFamily="34" charset="0"/>
              <a:buChar char="•"/>
            </a:pPr>
            <a:r>
              <a:rPr lang="en-US" sz="1600">
                <a:ea typeface="+mn-lt"/>
                <a:cs typeface="+mn-lt"/>
              </a:rPr>
              <a:t>Discontinued - no longer being addressed</a:t>
            </a:r>
            <a:endParaRPr lang="en-US" sz="1600"/>
          </a:p>
          <a:p>
            <a:pPr marL="285750" indent="-285750">
              <a:buFont typeface="Arial" panose="020B0604020202020204" pitchFamily="34" charset="0"/>
              <a:buChar char="•"/>
            </a:pPr>
            <a:r>
              <a:rPr lang="en-US" b="1">
                <a:highlight>
                  <a:srgbClr val="FFFF00"/>
                </a:highlight>
              </a:rPr>
              <a:t>Responsible Party(</a:t>
            </a:r>
            <a:r>
              <a:rPr lang="en-US" b="1" err="1">
                <a:highlight>
                  <a:srgbClr val="FFFF00"/>
                </a:highlight>
              </a:rPr>
              <a:t>ies</a:t>
            </a:r>
            <a:r>
              <a:rPr lang="en-US" b="1">
                <a:highlight>
                  <a:srgbClr val="FFFF00"/>
                </a:highlight>
              </a:rPr>
              <a:t>) </a:t>
            </a:r>
            <a:r>
              <a:rPr lang="en-US" sz="1400" i="1">
                <a:highlight>
                  <a:srgbClr val="FFFF00"/>
                </a:highlight>
              </a:rPr>
              <a:t>[free text]</a:t>
            </a:r>
            <a:endParaRPr lang="en-US" sz="1400" i="1">
              <a:highlight>
                <a:srgbClr val="FFFF00"/>
              </a:highlight>
              <a:cs typeface="Calibri"/>
            </a:endParaRPr>
          </a:p>
        </p:txBody>
      </p:sp>
      <p:sp>
        <p:nvSpPr>
          <p:cNvPr id="2" name="TextBox 1">
            <a:extLst>
              <a:ext uri="{FF2B5EF4-FFF2-40B4-BE49-F238E27FC236}">
                <a16:creationId xmlns:a16="http://schemas.microsoft.com/office/drawing/2014/main" id="{73870805-EE53-4388-B4E3-C86E2C9D5806}"/>
              </a:ext>
            </a:extLst>
          </p:cNvPr>
          <p:cNvSpPr txBox="1"/>
          <p:nvPr/>
        </p:nvSpPr>
        <p:spPr>
          <a:xfrm>
            <a:off x="1773382" y="6227095"/>
            <a:ext cx="7952509" cy="276999"/>
          </a:xfrm>
          <a:prstGeom prst="rect">
            <a:avLst/>
          </a:prstGeom>
          <a:noFill/>
        </p:spPr>
        <p:txBody>
          <a:bodyPr wrap="square" lIns="91440" tIns="45720" rIns="91440" bIns="45720" rtlCol="0" anchor="t">
            <a:spAutoFit/>
          </a:bodyPr>
          <a:lstStyle/>
          <a:p>
            <a:r>
              <a:rPr lang="en-US" sz="1200" i="1"/>
              <a:t>Pre-populations across the workplan, mid-year, and previous year progress could be the same as it currently is for Core SVIPP</a:t>
            </a:r>
            <a:endParaRPr lang="en-US" sz="1200" i="1">
              <a:cs typeface="Calibri"/>
            </a:endParaRPr>
          </a:p>
        </p:txBody>
      </p:sp>
      <p:sp>
        <p:nvSpPr>
          <p:cNvPr id="5" name="TextBox 4">
            <a:extLst>
              <a:ext uri="{FF2B5EF4-FFF2-40B4-BE49-F238E27FC236}">
                <a16:creationId xmlns:a16="http://schemas.microsoft.com/office/drawing/2014/main" id="{581F6BD3-64A8-4C92-9C7D-1A7F9FEA4B12}"/>
              </a:ext>
            </a:extLst>
          </p:cNvPr>
          <p:cNvSpPr txBox="1"/>
          <p:nvPr/>
        </p:nvSpPr>
        <p:spPr>
          <a:xfrm>
            <a:off x="10346660" y="15984"/>
            <a:ext cx="1611660" cy="307777"/>
          </a:xfrm>
          <a:prstGeom prst="rect">
            <a:avLst/>
          </a:prstGeom>
          <a:noFill/>
        </p:spPr>
        <p:txBody>
          <a:bodyPr wrap="none" rtlCol="0">
            <a:spAutoFit/>
          </a:bodyPr>
          <a:lstStyle/>
          <a:p>
            <a:r>
              <a:rPr lang="en-US" sz="1400">
                <a:hlinkClick r:id="rId2" action="ppaction://hlinksldjump"/>
              </a:rPr>
              <a:t>Back to Task Details</a:t>
            </a:r>
            <a:endParaRPr lang="en-US" sz="1400"/>
          </a:p>
        </p:txBody>
      </p:sp>
      <p:sp>
        <p:nvSpPr>
          <p:cNvPr id="3" name="TextBox 2">
            <a:extLst>
              <a:ext uri="{FF2B5EF4-FFF2-40B4-BE49-F238E27FC236}">
                <a16:creationId xmlns:a16="http://schemas.microsoft.com/office/drawing/2014/main" id="{2DD04911-4CDF-47AE-AB02-257C581ADF8B}"/>
              </a:ext>
            </a:extLst>
          </p:cNvPr>
          <p:cNvSpPr txBox="1"/>
          <p:nvPr/>
        </p:nvSpPr>
        <p:spPr>
          <a:xfrm>
            <a:off x="399535" y="-12358"/>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BASE</a:t>
            </a:r>
          </a:p>
        </p:txBody>
      </p:sp>
    </p:spTree>
    <p:extLst>
      <p:ext uri="{BB962C8B-B14F-4D97-AF65-F5344CB8AC3E}">
        <p14:creationId xmlns:p14="http://schemas.microsoft.com/office/powerpoint/2010/main" val="2093034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94BC8-13E5-4419-B77E-8EB1E539EF4D}"/>
              </a:ext>
            </a:extLst>
          </p:cNvPr>
          <p:cNvSpPr txBox="1"/>
          <p:nvPr/>
        </p:nvSpPr>
        <p:spPr>
          <a:xfrm>
            <a:off x="399535" y="-12358"/>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BASE</a:t>
            </a:r>
          </a:p>
        </p:txBody>
      </p:sp>
      <p:sp>
        <p:nvSpPr>
          <p:cNvPr id="7" name="TextBox 6">
            <a:extLst>
              <a:ext uri="{FF2B5EF4-FFF2-40B4-BE49-F238E27FC236}">
                <a16:creationId xmlns:a16="http://schemas.microsoft.com/office/drawing/2014/main" id="{8619B345-0A6B-4DBA-AB03-ACAE13BDE41B}"/>
              </a:ext>
            </a:extLst>
          </p:cNvPr>
          <p:cNvSpPr txBox="1"/>
          <p:nvPr/>
        </p:nvSpPr>
        <p:spPr>
          <a:xfrm>
            <a:off x="174008" y="784276"/>
            <a:ext cx="11846560" cy="5078313"/>
          </a:xfrm>
          <a:prstGeom prst="rect">
            <a:avLst/>
          </a:prstGeom>
          <a:noFill/>
          <a:ln>
            <a:solidFill>
              <a:schemeClr val="tx1"/>
            </a:solidFill>
          </a:ln>
        </p:spPr>
        <p:txBody>
          <a:bodyPr wrap="square" lIns="91440" tIns="45720" rIns="91440" bIns="45720" rtlCol="0" anchor="t">
            <a:spAutoFit/>
          </a:bodyPr>
          <a:lstStyle/>
          <a:p>
            <a:pPr marL="285750" indent="-285750">
              <a:buFont typeface="Arial"/>
              <a:buChar char="•"/>
            </a:pPr>
            <a:r>
              <a:rPr lang="en-US" b="1">
                <a:cs typeface="Calibri"/>
              </a:rPr>
              <a:t>Suggested Title </a:t>
            </a:r>
            <a:r>
              <a:rPr lang="en-US" i="1">
                <a:cs typeface="Calibri"/>
              </a:rPr>
              <a:t>[free text]</a:t>
            </a:r>
            <a:endParaRPr lang="en-US">
              <a:cs typeface="Calibri"/>
            </a:endParaRPr>
          </a:p>
          <a:p>
            <a:pPr marL="285750" indent="-285750">
              <a:buFont typeface="Arial"/>
              <a:buChar char="•"/>
            </a:pPr>
            <a:r>
              <a:rPr lang="en-US" b="1">
                <a:cs typeface="Calibri"/>
              </a:rPr>
              <a:t>The Problem:</a:t>
            </a:r>
            <a:r>
              <a:rPr lang="en-US">
                <a:cs typeface="Calibri"/>
              </a:rPr>
              <a:t> Describe the problem identified </a:t>
            </a:r>
            <a:r>
              <a:rPr lang="en-US" i="1">
                <a:ea typeface="+mn-lt"/>
                <a:cs typeface="+mn-lt"/>
              </a:rPr>
              <a:t>[free text]</a:t>
            </a:r>
          </a:p>
          <a:p>
            <a:pPr marL="285750" indent="-285750">
              <a:buFont typeface="Arial"/>
              <a:buChar char="•"/>
            </a:pPr>
            <a:r>
              <a:rPr lang="en-US" b="1">
                <a:cs typeface="Calibri"/>
              </a:rPr>
              <a:t>The Narrative</a:t>
            </a:r>
            <a:r>
              <a:rPr lang="en-US">
                <a:cs typeface="Calibri"/>
              </a:rPr>
              <a:t>: How was Core SIPP funding used to address the problem? </a:t>
            </a:r>
            <a:r>
              <a:rPr lang="en-US" i="1">
                <a:ea typeface="+mn-lt"/>
                <a:cs typeface="+mn-lt"/>
              </a:rPr>
              <a:t>[free text]</a:t>
            </a:r>
          </a:p>
          <a:p>
            <a:pPr marL="285750" indent="-285750">
              <a:buFont typeface="Arial"/>
              <a:buChar char="•"/>
            </a:pPr>
            <a:r>
              <a:rPr lang="en-US" b="1">
                <a:cs typeface="Calibri"/>
              </a:rPr>
              <a:t>Outcomes and Impact</a:t>
            </a:r>
            <a:r>
              <a:rPr lang="en-US">
                <a:cs typeface="Calibri"/>
              </a:rPr>
              <a:t>: What outcomes (short-, intermediate- or long-term) resulted from your actions? </a:t>
            </a:r>
            <a:r>
              <a:rPr lang="en-US" i="1">
                <a:ea typeface="+mn-lt"/>
                <a:cs typeface="+mn-lt"/>
              </a:rPr>
              <a:t>[free text]</a:t>
            </a:r>
          </a:p>
          <a:p>
            <a:pPr marL="285750" indent="-285750">
              <a:buFont typeface="Arial"/>
              <a:buChar char="•"/>
            </a:pPr>
            <a:r>
              <a:rPr lang="en-US" b="1">
                <a:cs typeface="Calibri"/>
              </a:rPr>
              <a:t>Lessons Learned</a:t>
            </a:r>
            <a:r>
              <a:rPr lang="en-US">
                <a:cs typeface="Calibri"/>
              </a:rPr>
              <a:t> (optional): What lesson(s) was learned that can help others with similar problems in the future? </a:t>
            </a:r>
            <a:r>
              <a:rPr lang="en-US" i="1">
                <a:ea typeface="+mn-lt"/>
                <a:cs typeface="+mn-lt"/>
              </a:rPr>
              <a:t>[free text]</a:t>
            </a:r>
          </a:p>
          <a:p>
            <a:pPr marL="285750" indent="-285750">
              <a:buFont typeface="Arial"/>
              <a:buChar char="•"/>
            </a:pPr>
            <a:r>
              <a:rPr lang="en-US" b="1">
                <a:ea typeface="+mn-lt"/>
                <a:cs typeface="+mn-lt"/>
              </a:rPr>
              <a:t>Check if any of the following are being submitted to complement your story. </a:t>
            </a:r>
            <a:r>
              <a:rPr lang="en-US">
                <a:ea typeface="+mn-lt"/>
                <a:cs typeface="+mn-lt"/>
              </a:rPr>
              <a:t>Please upload your additional documents in the Document upload tab. </a:t>
            </a:r>
          </a:p>
          <a:p>
            <a:pPr marL="742950" lvl="1" indent="-285750">
              <a:buFont typeface="Arial"/>
              <a:buChar char="•"/>
            </a:pPr>
            <a:r>
              <a:rPr lang="en-US">
                <a:ea typeface="+mn-lt"/>
                <a:cs typeface="+mn-lt"/>
              </a:rPr>
              <a:t>Press Release</a:t>
            </a:r>
          </a:p>
          <a:p>
            <a:pPr marL="742950" lvl="1" indent="-285750">
              <a:buFont typeface="Arial"/>
              <a:buChar char="•"/>
            </a:pPr>
            <a:r>
              <a:rPr lang="en-US">
                <a:ea typeface="+mn-lt"/>
                <a:cs typeface="+mn-lt"/>
              </a:rPr>
              <a:t>Project Photos</a:t>
            </a:r>
          </a:p>
          <a:p>
            <a:pPr marL="742950" lvl="1" indent="-285750">
              <a:buFont typeface="Arial"/>
              <a:buChar char="•"/>
            </a:pPr>
            <a:r>
              <a:rPr lang="en-US">
                <a:ea typeface="+mn-lt"/>
                <a:cs typeface="+mn-lt"/>
              </a:rPr>
              <a:t>Promotional Materials</a:t>
            </a:r>
          </a:p>
          <a:p>
            <a:pPr marL="742950" lvl="1" indent="-285750">
              <a:buFont typeface="Arial"/>
              <a:buChar char="•"/>
            </a:pPr>
            <a:r>
              <a:rPr lang="en-US">
                <a:ea typeface="+mn-lt"/>
                <a:cs typeface="+mn-lt"/>
              </a:rPr>
              <a:t>Publication (e.g., news story, journal article)</a:t>
            </a:r>
          </a:p>
          <a:p>
            <a:pPr marL="742950" lvl="1" indent="-285750">
              <a:buFont typeface="Arial"/>
              <a:buChar char="•"/>
            </a:pPr>
            <a:r>
              <a:rPr lang="en-US">
                <a:ea typeface="+mn-lt"/>
                <a:cs typeface="+mn-lt"/>
              </a:rPr>
              <a:t>Quote from Partner/Participant</a:t>
            </a:r>
          </a:p>
          <a:p>
            <a:pPr marL="742950" lvl="1" indent="-285750">
              <a:buFont typeface="Arial"/>
              <a:buChar char="•"/>
            </a:pPr>
            <a:r>
              <a:rPr lang="en-US">
                <a:ea typeface="+mn-lt"/>
                <a:cs typeface="+mn-lt"/>
              </a:rPr>
              <a:t>Sample of Materials Produced</a:t>
            </a:r>
          </a:p>
          <a:p>
            <a:pPr marL="742950" lvl="1" indent="-285750">
              <a:buFont typeface="Arial"/>
              <a:buChar char="•"/>
            </a:pPr>
            <a:r>
              <a:rPr lang="en-US">
                <a:ea typeface="+mn-lt"/>
                <a:cs typeface="+mn-lt"/>
              </a:rPr>
              <a:t>Testimonials</a:t>
            </a:r>
          </a:p>
          <a:p>
            <a:pPr marL="742950" lvl="1" indent="-285750">
              <a:buFont typeface="Arial"/>
              <a:buChar char="•"/>
            </a:pPr>
            <a:r>
              <a:rPr lang="en-US">
                <a:ea typeface="+mn-lt"/>
                <a:cs typeface="+mn-lt"/>
              </a:rPr>
              <a:t>Video/Audio Clip</a:t>
            </a:r>
          </a:p>
          <a:p>
            <a:pPr marL="742950" lvl="1" indent="-285750">
              <a:buFont typeface="Arial"/>
              <a:buChar char="•"/>
            </a:pPr>
            <a:r>
              <a:rPr lang="en-US">
                <a:ea typeface="+mn-lt"/>
                <a:cs typeface="+mn-lt"/>
              </a:rPr>
              <a:t>Website URL</a:t>
            </a:r>
          </a:p>
          <a:p>
            <a:pPr marL="742950" lvl="1" indent="-285750">
              <a:buFont typeface="Arial"/>
              <a:buChar char="•"/>
            </a:pPr>
            <a:r>
              <a:rPr lang="en-US">
                <a:ea typeface="+mn-lt"/>
                <a:cs typeface="+mn-lt"/>
              </a:rPr>
              <a:t>Other: Explain</a:t>
            </a:r>
            <a:r>
              <a:rPr lang="en-US" b="1">
                <a:ea typeface="+mn-lt"/>
                <a:cs typeface="+mn-lt"/>
              </a:rPr>
              <a:t> </a:t>
            </a:r>
            <a:r>
              <a:rPr lang="en-US" i="1">
                <a:ea typeface="+mn-lt"/>
                <a:cs typeface="+mn-lt"/>
              </a:rPr>
              <a:t>[write-in option, 200-character max]</a:t>
            </a:r>
            <a:endParaRPr lang="en-US" b="1" i="1">
              <a:ea typeface="+mn-lt"/>
              <a:cs typeface="+mn-lt"/>
            </a:endParaRPr>
          </a:p>
        </p:txBody>
      </p:sp>
      <p:graphicFrame>
        <p:nvGraphicFramePr>
          <p:cNvPr id="9" name="Table 4">
            <a:extLst>
              <a:ext uri="{FF2B5EF4-FFF2-40B4-BE49-F238E27FC236}">
                <a16:creationId xmlns:a16="http://schemas.microsoft.com/office/drawing/2014/main" id="{FD79DA72-C867-4566-A324-8BE47A7501F3}"/>
              </a:ext>
            </a:extLst>
          </p:cNvPr>
          <p:cNvGraphicFramePr>
            <a:graphicFrameLocks noGrp="1"/>
          </p:cNvGraphicFramePr>
          <p:nvPr>
            <p:extLst>
              <p:ext uri="{D42A27DB-BD31-4B8C-83A1-F6EECF244321}">
                <p14:modId xmlns:p14="http://schemas.microsoft.com/office/powerpoint/2010/main" val="1125397504"/>
              </p:ext>
            </p:extLst>
          </p:nvPr>
        </p:nvGraphicFramePr>
        <p:xfrm>
          <a:off x="111760" y="353906"/>
          <a:ext cx="11968480" cy="370840"/>
        </p:xfrm>
        <a:graphic>
          <a:graphicData uri="http://schemas.openxmlformats.org/drawingml/2006/table">
            <a:tbl>
              <a:tblPr firstRow="1" bandRow="1">
                <a:tableStyleId>{5C22544A-7EE6-4342-B048-85BDC9FD1C3A}</a:tableStyleId>
              </a:tblPr>
              <a:tblGrid>
                <a:gridCol w="5984240">
                  <a:extLst>
                    <a:ext uri="{9D8B030D-6E8A-4147-A177-3AD203B41FA5}">
                      <a16:colId xmlns:a16="http://schemas.microsoft.com/office/drawing/2014/main" val="2169835782"/>
                    </a:ext>
                  </a:extLst>
                </a:gridCol>
                <a:gridCol w="5984240">
                  <a:extLst>
                    <a:ext uri="{9D8B030D-6E8A-4147-A177-3AD203B41FA5}">
                      <a16:colId xmlns:a16="http://schemas.microsoft.com/office/drawing/2014/main" val="568803598"/>
                    </a:ext>
                  </a:extLst>
                </a:gridCol>
              </a:tblGrid>
              <a:tr h="370840">
                <a:tc>
                  <a:txBody>
                    <a:bodyPr/>
                    <a:lstStyle/>
                    <a:p>
                      <a:pPr lvl="0">
                        <a:buNone/>
                      </a:pPr>
                      <a:r>
                        <a:rPr lang="en-US">
                          <a:solidFill>
                            <a:schemeClr val="tx1"/>
                          </a:solidFill>
                        </a:rPr>
                        <a:t>Success Stories</a:t>
                      </a:r>
                    </a:p>
                  </a:txBody>
                  <a:tcPr>
                    <a:solidFill>
                      <a:srgbClr val="7030A0"/>
                    </a:solidFill>
                  </a:tcPr>
                </a:tc>
                <a:tc>
                  <a:txBody>
                    <a:bodyPr/>
                    <a:lstStyle/>
                    <a:p>
                      <a:pPr lvl="0">
                        <a:buNone/>
                      </a:pPr>
                      <a:r>
                        <a:rPr lang="en-US">
                          <a:solidFill>
                            <a:schemeClr val="bg1"/>
                          </a:solidFill>
                        </a:rPr>
                        <a:t>Document Upload</a:t>
                      </a:r>
                    </a:p>
                  </a:txBody>
                  <a:tcPr>
                    <a:solidFill>
                      <a:srgbClr val="7030A0"/>
                    </a:solidFill>
                  </a:tcPr>
                </a:tc>
                <a:extLst>
                  <a:ext uri="{0D108BD9-81ED-4DB2-BD59-A6C34878D82A}">
                    <a16:rowId xmlns:a16="http://schemas.microsoft.com/office/drawing/2014/main" val="3329313378"/>
                  </a:ext>
                </a:extLst>
              </a:tr>
            </a:tbl>
          </a:graphicData>
        </a:graphic>
      </p:graphicFrame>
    </p:spTree>
    <p:extLst>
      <p:ext uri="{BB962C8B-B14F-4D97-AF65-F5344CB8AC3E}">
        <p14:creationId xmlns:p14="http://schemas.microsoft.com/office/powerpoint/2010/main" val="3760875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F1C143EE-5982-4254-BEBB-B9ECC1369790}"/>
              </a:ext>
            </a:extLst>
          </p:cNvPr>
          <p:cNvGraphicFramePr>
            <a:graphicFrameLocks noGrp="1"/>
          </p:cNvGraphicFramePr>
          <p:nvPr/>
        </p:nvGraphicFramePr>
        <p:xfrm>
          <a:off x="931170" y="1491307"/>
          <a:ext cx="10238660" cy="4665896"/>
        </p:xfrm>
        <a:graphic>
          <a:graphicData uri="http://schemas.openxmlformats.org/drawingml/2006/table">
            <a:tbl>
              <a:tblPr firstRow="1" bandRow="1">
                <a:tableStyleId>{F5AB1C69-6EDB-4FF4-983F-18BD219EF322}</a:tableStyleId>
              </a:tblPr>
              <a:tblGrid>
                <a:gridCol w="2047732">
                  <a:extLst>
                    <a:ext uri="{9D8B030D-6E8A-4147-A177-3AD203B41FA5}">
                      <a16:colId xmlns:a16="http://schemas.microsoft.com/office/drawing/2014/main" val="1841275031"/>
                    </a:ext>
                  </a:extLst>
                </a:gridCol>
                <a:gridCol w="2047732">
                  <a:extLst>
                    <a:ext uri="{9D8B030D-6E8A-4147-A177-3AD203B41FA5}">
                      <a16:colId xmlns:a16="http://schemas.microsoft.com/office/drawing/2014/main" val="3189646574"/>
                    </a:ext>
                  </a:extLst>
                </a:gridCol>
                <a:gridCol w="2047732">
                  <a:extLst>
                    <a:ext uri="{9D8B030D-6E8A-4147-A177-3AD203B41FA5}">
                      <a16:colId xmlns:a16="http://schemas.microsoft.com/office/drawing/2014/main" val="244066622"/>
                    </a:ext>
                  </a:extLst>
                </a:gridCol>
                <a:gridCol w="2047732">
                  <a:extLst>
                    <a:ext uri="{9D8B030D-6E8A-4147-A177-3AD203B41FA5}">
                      <a16:colId xmlns:a16="http://schemas.microsoft.com/office/drawing/2014/main" val="105964283"/>
                    </a:ext>
                  </a:extLst>
                </a:gridCol>
                <a:gridCol w="2047732">
                  <a:extLst>
                    <a:ext uri="{9D8B030D-6E8A-4147-A177-3AD203B41FA5}">
                      <a16:colId xmlns:a16="http://schemas.microsoft.com/office/drawing/2014/main" val="3160211571"/>
                    </a:ext>
                  </a:extLst>
                </a:gridCol>
              </a:tblGrid>
              <a:tr h="457192">
                <a:tc gridSpan="5">
                  <a:txBody>
                    <a:bodyPr/>
                    <a:lstStyle/>
                    <a:p>
                      <a:r>
                        <a:rPr lang="en-US"/>
                        <a:t>STRATEGY 1</a:t>
                      </a:r>
                    </a:p>
                  </a:txBody>
                  <a:tcPr>
                    <a:solidFill>
                      <a:srgbClr val="7030A0"/>
                    </a:solidFill>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2822313289"/>
                  </a:ext>
                </a:extLst>
              </a:tr>
              <a:tr h="356259">
                <a:tc gridSpan="5">
                  <a:txBody>
                    <a:bodyPr/>
                    <a:lstStyle/>
                    <a:p>
                      <a:r>
                        <a:rPr lang="en-US" sz="1800" b="1" kern="1200">
                          <a:effectLst/>
                        </a:rPr>
                        <a:t>A. </a:t>
                      </a:r>
                      <a:r>
                        <a:rPr lang="en-US" sz="1800" b="1" u="none" strike="noStrike" kern="1200" noProof="0">
                          <a:effectLst/>
                        </a:rPr>
                        <a:t>Plan includes description of how the plan was developed</a:t>
                      </a:r>
                      <a:endParaRPr lang="en-US" b="1"/>
                    </a:p>
                  </a:txBody>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2772438269"/>
                  </a:ext>
                </a:extLst>
              </a:tr>
              <a:tr h="1465520">
                <a:tc>
                  <a:txBody>
                    <a:bodyPr/>
                    <a:lstStyle/>
                    <a:p>
                      <a:pPr lvl="0">
                        <a:buNone/>
                      </a:pPr>
                      <a:r>
                        <a:rPr lang="en-US" sz="1500" i="1" u="none" strike="noStrike" noProof="0"/>
                        <a:t>Item not addressed at all</a:t>
                      </a:r>
                      <a:r>
                        <a:rPr lang="en-US" sz="1500" i="1"/>
                        <a:t> (worth 1 pt.)</a:t>
                      </a:r>
                    </a:p>
                  </a:txBody>
                  <a:tcPr/>
                </a:tc>
                <a:tc>
                  <a:txBody>
                    <a:bodyPr/>
                    <a:lstStyle/>
                    <a:p>
                      <a:pPr lvl="0">
                        <a:buNone/>
                      </a:pPr>
                      <a:r>
                        <a:rPr lang="en-US" sz="1500" i="1" u="none" strike="noStrike" noProof="0"/>
                        <a:t>Poorly addressed in plan - item is mentioned but little to no detail or low-quality information provided</a:t>
                      </a:r>
                      <a:r>
                        <a:rPr lang="en-US" sz="1500" i="1"/>
                        <a:t> (2 pts.)</a:t>
                      </a:r>
                    </a:p>
                  </a:txBody>
                  <a:tcPr/>
                </a:tc>
                <a:tc>
                  <a:txBody>
                    <a:bodyPr/>
                    <a:lstStyle/>
                    <a:p>
                      <a:pPr lvl="0" algn="l">
                        <a:lnSpc>
                          <a:spcPct val="100000"/>
                        </a:lnSpc>
                        <a:spcBef>
                          <a:spcPts val="0"/>
                        </a:spcBef>
                        <a:spcAft>
                          <a:spcPts val="0"/>
                        </a:spcAft>
                        <a:buNone/>
                      </a:pPr>
                      <a:r>
                        <a:rPr lang="en-US" sz="1500" i="1" u="none" strike="noStrike" noProof="0"/>
                        <a:t>Moderately addressed in plan - includes information to some degree, but occasionally lacks detail</a:t>
                      </a:r>
                    </a:p>
                    <a:p>
                      <a:pPr lvl="0">
                        <a:buNone/>
                      </a:pPr>
                      <a:r>
                        <a:rPr lang="en-US" sz="1500" i="1"/>
                        <a:t> (3 pts.)</a:t>
                      </a:r>
                    </a:p>
                  </a:txBody>
                  <a:tcPr/>
                </a:tc>
                <a:tc>
                  <a:txBody>
                    <a:bodyPr/>
                    <a:lstStyle/>
                    <a:p>
                      <a:pPr lvl="0" algn="l">
                        <a:lnSpc>
                          <a:spcPct val="100000"/>
                        </a:lnSpc>
                        <a:spcBef>
                          <a:spcPts val="0"/>
                        </a:spcBef>
                        <a:spcAft>
                          <a:spcPts val="0"/>
                        </a:spcAft>
                        <a:buNone/>
                      </a:pPr>
                      <a:r>
                        <a:rPr lang="en-US" sz="1500" i="1" u="none" strike="noStrike" noProof="0"/>
                        <a:t>Adequately addressed in plan - key information may be missing but is satisfactory</a:t>
                      </a:r>
                    </a:p>
                    <a:p>
                      <a:pPr lvl="0">
                        <a:buNone/>
                      </a:pPr>
                      <a:r>
                        <a:rPr lang="en-US" sz="1500" i="1"/>
                        <a:t>(4 pts.)</a:t>
                      </a:r>
                    </a:p>
                  </a:txBody>
                  <a:tcPr/>
                </a:tc>
                <a:tc>
                  <a:txBody>
                    <a:bodyPr/>
                    <a:lstStyle/>
                    <a:p>
                      <a:pPr lvl="0">
                        <a:buNone/>
                      </a:pPr>
                      <a:r>
                        <a:rPr lang="en-US" sz="1500" i="1" u="none" strike="noStrike" noProof="0"/>
                        <a:t>Strongly addressed in plan - includes in depth and detailed information throughout</a:t>
                      </a:r>
                      <a:r>
                        <a:rPr lang="en-US" sz="1500" i="1"/>
                        <a:t> (5 pts.)</a:t>
                      </a:r>
                    </a:p>
                  </a:txBody>
                  <a:tcPr/>
                </a:tc>
                <a:extLst>
                  <a:ext uri="{0D108BD9-81ED-4DB2-BD59-A6C34878D82A}">
                    <a16:rowId xmlns:a16="http://schemas.microsoft.com/office/drawing/2014/main" val="3926355858"/>
                  </a:ext>
                </a:extLst>
              </a:tr>
              <a:tr h="457192">
                <a:tc gridSpan="5">
                  <a:txBody>
                    <a:bodyPr/>
                    <a:lstStyle/>
                    <a:p>
                      <a:r>
                        <a:rPr lang="en-US" b="1"/>
                        <a:t>B. </a:t>
                      </a:r>
                      <a:r>
                        <a:rPr lang="en-US" sz="1800" b="1" u="none" strike="noStrike" noProof="0"/>
                        <a:t>Plan describes efforts to increase stakeholder inclusion in the development of the plan</a:t>
                      </a:r>
                      <a:endParaRPr lang="en-US" b="1"/>
                    </a:p>
                  </a:txBody>
                  <a:tcPr/>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tc hMerge="1">
                  <a:txBody>
                    <a:bodyPr/>
                    <a:lstStyle/>
                    <a:p>
                      <a:endParaRPr lang="en-US"/>
                    </a:p>
                  </a:txBody>
                  <a:tcPr marL="0" marR="0" marT="0" marB="0" horzOverflow="overflow"/>
                </a:tc>
                <a:extLst>
                  <a:ext uri="{0D108BD9-81ED-4DB2-BD59-A6C34878D82A}">
                    <a16:rowId xmlns:a16="http://schemas.microsoft.com/office/drawing/2014/main" val="2047175623"/>
                  </a:ext>
                </a:extLst>
              </a:tr>
              <a:tr h="457192">
                <a:tc>
                  <a:txBody>
                    <a:bodyPr/>
                    <a:lstStyle/>
                    <a:p>
                      <a:pPr lvl="0">
                        <a:buNone/>
                      </a:pPr>
                      <a:r>
                        <a:rPr lang="en-US" sz="1500" i="1" u="none" strike="noStrike" noProof="0"/>
                        <a:t>Item not addressed at all</a:t>
                      </a:r>
                      <a:r>
                        <a:rPr lang="en-US" sz="1500" i="1"/>
                        <a:t> (worth 1 pt.)</a:t>
                      </a:r>
                      <a:endParaRPr lang="en-US" i="1"/>
                    </a:p>
                  </a:txBody>
                  <a:tcPr/>
                </a:tc>
                <a:tc>
                  <a:txBody>
                    <a:bodyPr/>
                    <a:lstStyle/>
                    <a:p>
                      <a:pPr lvl="0">
                        <a:buNone/>
                      </a:pPr>
                      <a:r>
                        <a:rPr lang="en-US" sz="1500" i="1" u="none" strike="noStrike" noProof="0"/>
                        <a:t>Poorly addressed in plan - item is mentioned but little to no detail or low-quality information provided</a:t>
                      </a:r>
                      <a:r>
                        <a:rPr lang="en-US" sz="1500" i="1"/>
                        <a:t> (2 pts.)</a:t>
                      </a:r>
                      <a:endParaRPr lang="en-US" i="1"/>
                    </a:p>
                  </a:txBody>
                  <a:tcPr/>
                </a:tc>
                <a:tc>
                  <a:txBody>
                    <a:bodyPr/>
                    <a:lstStyle/>
                    <a:p>
                      <a:pPr lvl="0" algn="l">
                        <a:lnSpc>
                          <a:spcPct val="100000"/>
                        </a:lnSpc>
                        <a:spcBef>
                          <a:spcPts val="0"/>
                        </a:spcBef>
                        <a:spcAft>
                          <a:spcPts val="0"/>
                        </a:spcAft>
                        <a:buNone/>
                      </a:pPr>
                      <a:r>
                        <a:rPr lang="en-US" sz="1500" i="1" u="none" strike="noStrike" noProof="0"/>
                        <a:t>Moderately addressed in plan - includes information to some degree, but occasionally lacks detail</a:t>
                      </a:r>
                      <a:endParaRPr lang="en-US" i="1"/>
                    </a:p>
                    <a:p>
                      <a:pPr lvl="0">
                        <a:buNone/>
                      </a:pPr>
                      <a:r>
                        <a:rPr lang="en-US" sz="1500" i="1"/>
                        <a:t> (3 pts.)</a:t>
                      </a:r>
                      <a:endParaRPr lang="en-US" i="1"/>
                    </a:p>
                  </a:txBody>
                  <a:tcPr/>
                </a:tc>
                <a:tc>
                  <a:txBody>
                    <a:bodyPr/>
                    <a:lstStyle/>
                    <a:p>
                      <a:pPr lvl="0" algn="l">
                        <a:lnSpc>
                          <a:spcPct val="100000"/>
                        </a:lnSpc>
                        <a:spcBef>
                          <a:spcPts val="0"/>
                        </a:spcBef>
                        <a:spcAft>
                          <a:spcPts val="0"/>
                        </a:spcAft>
                        <a:buNone/>
                      </a:pPr>
                      <a:r>
                        <a:rPr lang="en-US" sz="1500" i="1" u="none" strike="noStrike" noProof="0"/>
                        <a:t>Adequately addressed in plan - key information may be missing but is satisfactory</a:t>
                      </a:r>
                      <a:endParaRPr lang="en-US" i="1"/>
                    </a:p>
                    <a:p>
                      <a:pPr lvl="0">
                        <a:buNone/>
                      </a:pPr>
                      <a:r>
                        <a:rPr lang="en-US" sz="1500" i="1"/>
                        <a:t>(4 pts.)</a:t>
                      </a:r>
                      <a:endParaRPr lang="en-US" i="1"/>
                    </a:p>
                  </a:txBody>
                  <a:tcPr/>
                </a:tc>
                <a:tc>
                  <a:txBody>
                    <a:bodyPr/>
                    <a:lstStyle/>
                    <a:p>
                      <a:pPr lvl="0">
                        <a:buNone/>
                      </a:pPr>
                      <a:r>
                        <a:rPr lang="en-US" sz="1500" i="1" u="none" strike="noStrike" noProof="0"/>
                        <a:t>Strongly addressed in plan - includes in depth and detailed information throughout</a:t>
                      </a:r>
                      <a:r>
                        <a:rPr lang="en-US" sz="1500" i="1"/>
                        <a:t> (5 pts.)</a:t>
                      </a:r>
                      <a:endParaRPr lang="en-US" i="1"/>
                    </a:p>
                  </a:txBody>
                  <a:tcPr/>
                </a:tc>
                <a:extLst>
                  <a:ext uri="{0D108BD9-81ED-4DB2-BD59-A6C34878D82A}">
                    <a16:rowId xmlns:a16="http://schemas.microsoft.com/office/drawing/2014/main" val="3395043405"/>
                  </a:ext>
                </a:extLst>
              </a:tr>
              <a:tr h="457192">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911629710"/>
                  </a:ext>
                </a:extLst>
              </a:tr>
            </a:tbl>
          </a:graphicData>
        </a:graphic>
      </p:graphicFrame>
      <p:sp>
        <p:nvSpPr>
          <p:cNvPr id="2" name="TextBox 1">
            <a:extLst>
              <a:ext uri="{FF2B5EF4-FFF2-40B4-BE49-F238E27FC236}">
                <a16:creationId xmlns:a16="http://schemas.microsoft.com/office/drawing/2014/main" id="{32C57CD8-C87E-4B23-996F-A174C93F32A1}"/>
              </a:ext>
            </a:extLst>
          </p:cNvPr>
          <p:cNvSpPr txBox="1"/>
          <p:nvPr/>
        </p:nvSpPr>
        <p:spPr>
          <a:xfrm>
            <a:off x="201881" y="43543"/>
            <a:ext cx="52172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Rubric [based on current CIP:VIT tool]</a:t>
            </a:r>
            <a:r>
              <a:rPr lang="en-US">
                <a:cs typeface="Calibri"/>
              </a:rPr>
              <a:t>​</a:t>
            </a:r>
            <a:endParaRPr lang="en-US"/>
          </a:p>
        </p:txBody>
      </p:sp>
    </p:spTree>
    <p:extLst>
      <p:ext uri="{BB962C8B-B14F-4D97-AF65-F5344CB8AC3E}">
        <p14:creationId xmlns:p14="http://schemas.microsoft.com/office/powerpoint/2010/main" val="1357693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D7DA17D9-B1EB-4484-BEF7-FC30831C8198}"/>
              </a:ext>
            </a:extLst>
          </p:cNvPr>
          <p:cNvGraphicFramePr>
            <a:graphicFrameLocks noGrp="1"/>
          </p:cNvGraphicFramePr>
          <p:nvPr>
            <p:extLst>
              <p:ext uri="{D42A27DB-BD31-4B8C-83A1-F6EECF244321}">
                <p14:modId xmlns:p14="http://schemas.microsoft.com/office/powerpoint/2010/main" val="1458282994"/>
              </p:ext>
            </p:extLst>
          </p:nvPr>
        </p:nvGraphicFramePr>
        <p:xfrm>
          <a:off x="111760" y="353906"/>
          <a:ext cx="11968462" cy="365760"/>
        </p:xfrm>
        <a:graphic>
          <a:graphicData uri="http://schemas.openxmlformats.org/drawingml/2006/table">
            <a:tbl>
              <a:tblPr firstRow="1" bandRow="1">
                <a:tableStyleId>{5C22544A-7EE6-4342-B048-85BDC9FD1C3A}</a:tableStyleId>
              </a:tblPr>
              <a:tblGrid>
                <a:gridCol w="1994745">
                  <a:extLst>
                    <a:ext uri="{9D8B030D-6E8A-4147-A177-3AD203B41FA5}">
                      <a16:colId xmlns:a16="http://schemas.microsoft.com/office/drawing/2014/main" val="2169835782"/>
                    </a:ext>
                  </a:extLst>
                </a:gridCol>
                <a:gridCol w="1659191">
                  <a:extLst>
                    <a:ext uri="{9D8B030D-6E8A-4147-A177-3AD203B41FA5}">
                      <a16:colId xmlns:a16="http://schemas.microsoft.com/office/drawing/2014/main" val="702141748"/>
                    </a:ext>
                  </a:extLst>
                </a:gridCol>
                <a:gridCol w="2639986">
                  <a:extLst>
                    <a:ext uri="{9D8B030D-6E8A-4147-A177-3AD203B41FA5}">
                      <a16:colId xmlns:a16="http://schemas.microsoft.com/office/drawing/2014/main" val="3512936506"/>
                    </a:ext>
                  </a:extLst>
                </a:gridCol>
                <a:gridCol w="1964018">
                  <a:extLst>
                    <a:ext uri="{9D8B030D-6E8A-4147-A177-3AD203B41FA5}">
                      <a16:colId xmlns:a16="http://schemas.microsoft.com/office/drawing/2014/main" val="2131250713"/>
                    </a:ext>
                  </a:extLst>
                </a:gridCol>
                <a:gridCol w="2286000">
                  <a:extLst>
                    <a:ext uri="{9D8B030D-6E8A-4147-A177-3AD203B41FA5}">
                      <a16:colId xmlns:a16="http://schemas.microsoft.com/office/drawing/2014/main" val="2858669897"/>
                    </a:ext>
                  </a:extLst>
                </a:gridCol>
                <a:gridCol w="1424522">
                  <a:extLst>
                    <a:ext uri="{9D8B030D-6E8A-4147-A177-3AD203B41FA5}">
                      <a16:colId xmlns:a16="http://schemas.microsoft.com/office/drawing/2014/main" val="2967855859"/>
                    </a:ext>
                  </a:extLst>
                </a:gridCol>
              </a:tblGrid>
              <a:tr h="344184">
                <a:tc>
                  <a:txBody>
                    <a:bodyPr/>
                    <a:lstStyle/>
                    <a:p>
                      <a:r>
                        <a:rPr lang="en-US">
                          <a:solidFill>
                            <a:schemeClr val="tx1"/>
                          </a:solidFill>
                        </a:rPr>
                        <a:t>Overview</a:t>
                      </a:r>
                    </a:p>
                  </a:txBody>
                  <a:tcPr>
                    <a:solidFill>
                      <a:srgbClr val="7030A0"/>
                    </a:solidFill>
                  </a:tcPr>
                </a:tc>
                <a:tc>
                  <a:txBody>
                    <a:bodyPr/>
                    <a:lstStyle/>
                    <a:p>
                      <a:r>
                        <a:rPr lang="en-US"/>
                        <a:t>Indicators</a:t>
                      </a:r>
                    </a:p>
                  </a:txBody>
                  <a:tcPr>
                    <a:solidFill>
                      <a:srgbClr val="7030A0"/>
                    </a:solidFill>
                  </a:tcPr>
                </a:tc>
                <a:tc>
                  <a:txBody>
                    <a:bodyPr/>
                    <a:lstStyle/>
                    <a:p>
                      <a:r>
                        <a:rPr lang="en-US"/>
                        <a:t>Previous Year Progress</a:t>
                      </a:r>
                    </a:p>
                  </a:txBody>
                  <a:tcPr>
                    <a:solidFill>
                      <a:srgbClr val="7030A0"/>
                    </a:solidFill>
                  </a:tcPr>
                </a:tc>
                <a:tc>
                  <a:txBody>
                    <a:bodyPr/>
                    <a:lstStyle/>
                    <a:p>
                      <a:r>
                        <a:rPr lang="en-US"/>
                        <a:t>Mid-Year Progress</a:t>
                      </a:r>
                    </a:p>
                  </a:txBody>
                  <a:tcPr>
                    <a:solidFill>
                      <a:srgbClr val="7030A0"/>
                    </a:solidFill>
                  </a:tcPr>
                </a:tc>
                <a:tc>
                  <a:txBody>
                    <a:bodyPr/>
                    <a:lstStyle/>
                    <a:p>
                      <a:r>
                        <a:rPr lang="en-US"/>
                        <a:t>Next Year Workplan</a:t>
                      </a:r>
                    </a:p>
                  </a:txBody>
                  <a:tcPr>
                    <a:solidFill>
                      <a:srgbClr val="7030A0"/>
                    </a:solidFill>
                  </a:tcPr>
                </a:tc>
                <a:tc>
                  <a:txBody>
                    <a:bodyPr/>
                    <a:lstStyle/>
                    <a:p>
                      <a:pPr lvl="0">
                        <a:buNone/>
                      </a:pPr>
                      <a:r>
                        <a:rPr lang="en-US"/>
                        <a:t>Deliverables</a:t>
                      </a:r>
                    </a:p>
                  </a:txBody>
                  <a:tcPr>
                    <a:solidFill>
                      <a:srgbClr val="7030A0"/>
                    </a:solidFill>
                  </a:tcPr>
                </a:tc>
                <a:extLst>
                  <a:ext uri="{0D108BD9-81ED-4DB2-BD59-A6C34878D82A}">
                    <a16:rowId xmlns:a16="http://schemas.microsoft.com/office/drawing/2014/main" val="3329313378"/>
                  </a:ext>
                </a:extLst>
              </a:tr>
            </a:tbl>
          </a:graphicData>
        </a:graphic>
      </p:graphicFrame>
      <p:sp>
        <p:nvSpPr>
          <p:cNvPr id="6" name="TextBox 5">
            <a:extLst>
              <a:ext uri="{FF2B5EF4-FFF2-40B4-BE49-F238E27FC236}">
                <a16:creationId xmlns:a16="http://schemas.microsoft.com/office/drawing/2014/main" id="{569C43EB-0349-4CD5-BC23-73E4EC48A414}"/>
              </a:ext>
            </a:extLst>
          </p:cNvPr>
          <p:cNvSpPr txBox="1"/>
          <p:nvPr/>
        </p:nvSpPr>
        <p:spPr>
          <a:xfrm>
            <a:off x="111760" y="861961"/>
            <a:ext cx="11846560" cy="5324535"/>
          </a:xfrm>
          <a:prstGeom prst="rect">
            <a:avLst/>
          </a:prstGeom>
          <a:noFill/>
          <a:ln>
            <a:solidFill>
              <a:schemeClr val="tx1"/>
            </a:solidFill>
          </a:ln>
        </p:spPr>
        <p:txBody>
          <a:bodyPr wrap="square" lIns="91440" tIns="45720" rIns="91440" bIns="45720" rtlCol="0" anchor="t">
            <a:spAutoFit/>
          </a:bodyPr>
          <a:lstStyle/>
          <a:p>
            <a:pPr marL="285750" indent="-285750">
              <a:buFont typeface="Arial" panose="020B0604020202020204" pitchFamily="34" charset="0"/>
              <a:buChar char="•"/>
            </a:pPr>
            <a:r>
              <a:rPr lang="en-US" sz="1600" b="1"/>
              <a:t>Title </a:t>
            </a:r>
            <a:r>
              <a:rPr lang="en-US" sz="1400" i="1"/>
              <a:t>[free text]</a:t>
            </a:r>
          </a:p>
          <a:p>
            <a:pPr marL="285750" indent="-285750">
              <a:buFont typeface="Arial" panose="020B0604020202020204" pitchFamily="34" charset="0"/>
              <a:buChar char="•"/>
            </a:pPr>
            <a:r>
              <a:rPr lang="en-US" sz="1600" b="1"/>
              <a:t>Topic Area </a:t>
            </a:r>
            <a:r>
              <a:rPr lang="en-US" sz="1400" i="1"/>
              <a:t>[multi-select check list]</a:t>
            </a:r>
            <a:endParaRPr lang="en-US" sz="1400" b="1" i="1">
              <a:cs typeface="Calibri" panose="020F0502020204030204"/>
            </a:endParaRPr>
          </a:p>
          <a:p>
            <a:pPr marL="742950" lvl="1" indent="-285750">
              <a:buFont typeface="Arial" panose="020B0604020202020204" pitchFamily="34" charset="0"/>
              <a:buChar char="•"/>
            </a:pPr>
            <a:r>
              <a:rPr lang="en-US" sz="1400"/>
              <a:t>ACES</a:t>
            </a:r>
            <a:endParaRPr lang="en-US" sz="1400">
              <a:cs typeface="Calibri"/>
            </a:endParaRPr>
          </a:p>
          <a:p>
            <a:pPr marL="742950" lvl="1" indent="-285750">
              <a:buFont typeface="Arial" panose="020B0604020202020204" pitchFamily="34" charset="0"/>
              <a:buChar char="•"/>
            </a:pPr>
            <a:r>
              <a:rPr lang="en-US" sz="1400"/>
              <a:t>Transportation Safety</a:t>
            </a:r>
            <a:endParaRPr lang="en-US" sz="1400">
              <a:cs typeface="Calibri"/>
            </a:endParaRPr>
          </a:p>
          <a:p>
            <a:pPr marL="742950" lvl="1" indent="-285750">
              <a:buFont typeface="Arial" panose="020B0604020202020204" pitchFamily="34" charset="0"/>
              <a:buChar char="•"/>
            </a:pPr>
            <a:r>
              <a:rPr lang="en-US" sz="1400"/>
              <a:t>TBI</a:t>
            </a:r>
            <a:endParaRPr lang="en-US" sz="1400">
              <a:cs typeface="Calibri"/>
            </a:endParaRPr>
          </a:p>
          <a:p>
            <a:pPr marL="742950" lvl="1" indent="-285750">
              <a:buFont typeface="Arial" panose="020B0604020202020204" pitchFamily="34" charset="0"/>
              <a:buChar char="•"/>
            </a:pPr>
            <a:r>
              <a:rPr lang="en-US" sz="1400">
                <a:cs typeface="Calibri"/>
              </a:rPr>
              <a:t>Optional Flex Topic</a:t>
            </a:r>
          </a:p>
          <a:p>
            <a:pPr marL="1200150" lvl="2" indent="-285750">
              <a:buFont typeface="Arial" panose="020B0604020202020204" pitchFamily="34" charset="0"/>
              <a:buChar char="•"/>
            </a:pPr>
            <a:r>
              <a:rPr lang="en-US" sz="1400">
                <a:cs typeface="Calibri"/>
              </a:rPr>
              <a:t>Secondary/conditional check-list of topics not covered in NOFO </a:t>
            </a:r>
            <a:r>
              <a:rPr lang="en-US" sz="1400" b="1">
                <a:cs typeface="Calibri"/>
              </a:rPr>
              <a:t>[list of topics needed]</a:t>
            </a:r>
          </a:p>
          <a:p>
            <a:pPr marL="1200150" lvl="2" indent="-285750">
              <a:buFont typeface="Arial" panose="020B0604020202020204" pitchFamily="34" charset="0"/>
              <a:buChar char="•"/>
            </a:pPr>
            <a:r>
              <a:rPr lang="en-US" sz="1400">
                <a:cs typeface="Calibri"/>
              </a:rPr>
              <a:t>"Other" option with write-in</a:t>
            </a:r>
            <a:endParaRPr lang="en-US" sz="1400" b="1">
              <a:cs typeface="Calibri"/>
            </a:endParaRPr>
          </a:p>
          <a:p>
            <a:pPr marL="285750" indent="-285750">
              <a:buFont typeface="Arial" panose="020B0604020202020204" pitchFamily="34" charset="0"/>
              <a:buChar char="•"/>
            </a:pPr>
            <a:r>
              <a:rPr lang="en-US" sz="1600" b="1">
                <a:cs typeface="Calibri"/>
              </a:rPr>
              <a:t>If more than 1 topic area selected above,</a:t>
            </a:r>
            <a:r>
              <a:rPr lang="en-US" sz="1400" b="1">
                <a:cs typeface="Calibri"/>
              </a:rPr>
              <a:t> please explain how you anticipate this activity will affect the multiple topics you selected</a:t>
            </a:r>
            <a:r>
              <a:rPr lang="en-US" sz="1400">
                <a:cs typeface="Calibri"/>
              </a:rPr>
              <a:t> </a:t>
            </a:r>
            <a:r>
              <a:rPr lang="en-US" sz="1400" i="1">
                <a:cs typeface="Calibri"/>
              </a:rPr>
              <a:t>[Free- text]</a:t>
            </a:r>
            <a:r>
              <a:rPr lang="en-US" sz="1400">
                <a:cs typeface="Calibri"/>
              </a:rPr>
              <a:t> </a:t>
            </a:r>
          </a:p>
          <a:p>
            <a:pPr marL="285750" indent="-285750">
              <a:buFont typeface="Arial" panose="020B0604020202020204" pitchFamily="34" charset="0"/>
              <a:buChar char="•"/>
            </a:pPr>
            <a:r>
              <a:rPr lang="en-US" sz="1600" b="1"/>
              <a:t>Description </a:t>
            </a:r>
            <a:r>
              <a:rPr lang="en-US" sz="1400" i="1"/>
              <a:t>[free text]</a:t>
            </a:r>
            <a:endParaRPr lang="en-US" sz="1400" b="1" i="1"/>
          </a:p>
          <a:p>
            <a:pPr marL="285750" indent="-285750">
              <a:buFont typeface="Arial" panose="020B0604020202020204" pitchFamily="34" charset="0"/>
              <a:buChar char="•"/>
            </a:pPr>
            <a:r>
              <a:rPr lang="en-US" sz="1600" b="1"/>
              <a:t>Progress </a:t>
            </a:r>
            <a:r>
              <a:rPr lang="en-US" sz="1400" i="1"/>
              <a:t>[free text]</a:t>
            </a:r>
            <a:endParaRPr lang="en-US" sz="1400" b="1" i="1"/>
          </a:p>
          <a:p>
            <a:pPr marL="285750" indent="-285750">
              <a:buFont typeface="Arial" panose="020B0604020202020204" pitchFamily="34" charset="0"/>
              <a:buChar char="•"/>
            </a:pPr>
            <a:r>
              <a:rPr lang="en-US" sz="1600" b="1"/>
              <a:t>Status</a:t>
            </a:r>
            <a:r>
              <a:rPr lang="en-US" sz="1600"/>
              <a:t> </a:t>
            </a:r>
            <a:r>
              <a:rPr lang="en-US" sz="1400" i="1"/>
              <a:t>[drop-down, select 1 only]</a:t>
            </a:r>
            <a:endParaRPr lang="en-US" sz="1400" i="1">
              <a:cs typeface="Calibri"/>
            </a:endParaRPr>
          </a:p>
          <a:p>
            <a:pPr marL="742950" lvl="1" indent="-285750" fontAlgn="base">
              <a:buFont typeface="Arial" panose="020B0604020202020204" pitchFamily="34" charset="0"/>
              <a:buChar char="•"/>
            </a:pPr>
            <a:r>
              <a:rPr lang="en-US" sz="1400"/>
              <a:t>Not yet started - still planned, but not yet started​</a:t>
            </a:r>
            <a:endParaRPr lang="en-US" sz="1400">
              <a:cs typeface="Calibri"/>
            </a:endParaRPr>
          </a:p>
          <a:p>
            <a:pPr marL="742950" lvl="1" indent="-285750" fontAlgn="base">
              <a:buFont typeface="Arial" panose="020B0604020202020204" pitchFamily="34" charset="0"/>
              <a:buChar char="•"/>
            </a:pPr>
            <a:r>
              <a:rPr lang="en-US" sz="1400"/>
              <a:t>New - added since initial work plan submitted​</a:t>
            </a:r>
            <a:endParaRPr lang="en-US" sz="1400">
              <a:cs typeface="Calibri"/>
            </a:endParaRPr>
          </a:p>
          <a:p>
            <a:pPr marL="742950" lvl="1" indent="-285750" fontAlgn="base">
              <a:buFont typeface="Arial" panose="020B0604020202020204" pitchFamily="34" charset="0"/>
              <a:buChar char="•"/>
            </a:pPr>
            <a:r>
              <a:rPr lang="en-US" sz="1400"/>
              <a:t>Revised - revised since initial work plan submitted​</a:t>
            </a:r>
            <a:endParaRPr lang="en-US" sz="1400">
              <a:cs typeface="Calibri"/>
            </a:endParaRPr>
          </a:p>
          <a:p>
            <a:pPr marL="742950" lvl="1" indent="-285750" fontAlgn="base">
              <a:buFont typeface="Arial" panose="020B0604020202020204" pitchFamily="34" charset="0"/>
              <a:buChar char="•"/>
            </a:pPr>
            <a:r>
              <a:rPr lang="en-US" sz="1400"/>
              <a:t>Initiated - current timeframe for completion unknown​</a:t>
            </a:r>
            <a:endParaRPr lang="en-US" sz="1400">
              <a:cs typeface="Calibri"/>
            </a:endParaRPr>
          </a:p>
          <a:p>
            <a:pPr marL="742950" lvl="1" indent="-285750" fontAlgn="base">
              <a:buFont typeface="Arial" panose="020B0604020202020204" pitchFamily="34" charset="0"/>
              <a:buChar char="•"/>
            </a:pPr>
            <a:r>
              <a:rPr lang="en-US" sz="1400"/>
              <a:t>On track - on track to complete by due date​</a:t>
            </a:r>
            <a:endParaRPr lang="en-US" sz="1400">
              <a:cs typeface="Calibri"/>
            </a:endParaRPr>
          </a:p>
          <a:p>
            <a:pPr marL="742950" lvl="1" indent="-285750" fontAlgn="base">
              <a:buFont typeface="Arial" panose="020B0604020202020204" pitchFamily="34" charset="0"/>
              <a:buChar char="•"/>
            </a:pPr>
            <a:r>
              <a:rPr lang="en-US" sz="1400"/>
              <a:t>Completed - completed on time​</a:t>
            </a:r>
            <a:endParaRPr lang="en-US" sz="1400">
              <a:cs typeface="Calibri"/>
            </a:endParaRPr>
          </a:p>
          <a:p>
            <a:pPr marL="742950" lvl="1" indent="-285750" fontAlgn="base">
              <a:buFont typeface="Arial" panose="020B0604020202020204" pitchFamily="34" charset="0"/>
              <a:buChar char="•"/>
            </a:pPr>
            <a:r>
              <a:rPr lang="en-US" sz="1400"/>
              <a:t>Discontinued - no longer being addressed</a:t>
            </a:r>
            <a:endParaRPr lang="en-US" sz="1400">
              <a:cs typeface="Calibri"/>
            </a:endParaRPr>
          </a:p>
          <a:p>
            <a:pPr marL="285750" indent="-285750">
              <a:buFont typeface="Arial" panose="020B0604020202020204" pitchFamily="34" charset="0"/>
              <a:buChar char="•"/>
            </a:pPr>
            <a:r>
              <a:rPr lang="en-US" sz="1600" b="1">
                <a:cs typeface="Calibri" panose="020F0502020204030204"/>
              </a:rPr>
              <a:t>Public Health Actions </a:t>
            </a:r>
            <a:r>
              <a:rPr lang="en-US" sz="1600" i="1">
                <a:cs typeface="Calibri" panose="020F0502020204030204"/>
              </a:rPr>
              <a:t>[multi-select check list]</a:t>
            </a:r>
          </a:p>
          <a:p>
            <a:pPr fontAlgn="base"/>
            <a:r>
              <a:rPr lang="en-US" b="1"/>
              <a:t>Assistance and Barriers</a:t>
            </a:r>
            <a:endParaRPr lang="en-US" b="1">
              <a:cs typeface="Calibri"/>
            </a:endParaRPr>
          </a:p>
          <a:p>
            <a:pPr marL="285750" indent="-285750" fontAlgn="base">
              <a:buFont typeface="Arial" panose="020B0604020202020204" pitchFamily="34" charset="0"/>
              <a:buChar char="•"/>
            </a:pPr>
            <a:r>
              <a:rPr lang="en-US" sz="1400"/>
              <a:t>CDC assistance necessary to complete this activity </a:t>
            </a:r>
            <a:r>
              <a:rPr lang="en-US" sz="1400" i="1"/>
              <a:t>[free text]</a:t>
            </a:r>
            <a:endParaRPr lang="en-US" sz="1400" i="1">
              <a:cs typeface="Calibri"/>
            </a:endParaRPr>
          </a:p>
          <a:p>
            <a:pPr marL="285750" indent="-285750" fontAlgn="base">
              <a:buFont typeface="Arial" panose="020B0604020202020204" pitchFamily="34" charset="0"/>
              <a:buChar char="•"/>
            </a:pPr>
            <a:r>
              <a:rPr lang="en-US" sz="1400"/>
              <a:t>Barriers or challenges associated with this activity</a:t>
            </a:r>
            <a:r>
              <a:rPr lang="en-US" sz="1400" i="1"/>
              <a:t>[free text]</a:t>
            </a:r>
            <a:endParaRPr lang="en-US" sz="1400" b="1" i="1"/>
          </a:p>
        </p:txBody>
      </p:sp>
      <p:sp>
        <p:nvSpPr>
          <p:cNvPr id="2" name="TextBox 1">
            <a:extLst>
              <a:ext uri="{FF2B5EF4-FFF2-40B4-BE49-F238E27FC236}">
                <a16:creationId xmlns:a16="http://schemas.microsoft.com/office/drawing/2014/main" id="{57F17251-482D-4AA9-8E33-74B2C32C8C3F}"/>
              </a:ext>
            </a:extLst>
          </p:cNvPr>
          <p:cNvSpPr txBox="1"/>
          <p:nvPr/>
        </p:nvSpPr>
        <p:spPr>
          <a:xfrm>
            <a:off x="10346660" y="46129"/>
            <a:ext cx="1611660" cy="307777"/>
          </a:xfrm>
          <a:prstGeom prst="rect">
            <a:avLst/>
          </a:prstGeom>
          <a:noFill/>
        </p:spPr>
        <p:txBody>
          <a:bodyPr wrap="none" rtlCol="0">
            <a:spAutoFit/>
          </a:bodyPr>
          <a:lstStyle/>
          <a:p>
            <a:r>
              <a:rPr lang="en-US" sz="1400">
                <a:hlinkClick r:id="rId3" action="ppaction://hlinksldjump"/>
              </a:rPr>
              <a:t>Back to Task Details</a:t>
            </a:r>
            <a:endParaRPr lang="en-US" sz="1400"/>
          </a:p>
        </p:txBody>
      </p:sp>
      <p:sp>
        <p:nvSpPr>
          <p:cNvPr id="3" name="TextBox 2">
            <a:extLst>
              <a:ext uri="{FF2B5EF4-FFF2-40B4-BE49-F238E27FC236}">
                <a16:creationId xmlns:a16="http://schemas.microsoft.com/office/drawing/2014/main" id="{00349B9C-8503-45C7-85E0-F3C020C72761}"/>
              </a:ext>
            </a:extLst>
          </p:cNvPr>
          <p:cNvSpPr txBox="1"/>
          <p:nvPr/>
        </p:nvSpPr>
        <p:spPr>
          <a:xfrm>
            <a:off x="399535" y="-2332"/>
            <a:ext cx="707456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t>ENHANCED: indicators and progress tabs will be the same as base</a:t>
            </a:r>
            <a:endParaRPr lang="en-US" b="1">
              <a:cs typeface="Calibri"/>
            </a:endParaRPr>
          </a:p>
        </p:txBody>
      </p:sp>
    </p:spTree>
    <p:extLst>
      <p:ext uri="{BB962C8B-B14F-4D97-AF65-F5344CB8AC3E}">
        <p14:creationId xmlns:p14="http://schemas.microsoft.com/office/powerpoint/2010/main" val="512448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56D8D664189945B0E49AED16FB301A" ma:contentTypeVersion="12" ma:contentTypeDescription="Create a new document." ma:contentTypeScope="" ma:versionID="7370c179ac6625017061516dbd7868b4">
  <xsd:schema xmlns:xsd="http://www.w3.org/2001/XMLSchema" xmlns:xs="http://www.w3.org/2001/XMLSchema" xmlns:p="http://schemas.microsoft.com/office/2006/metadata/properties" xmlns:ns1="http://schemas.microsoft.com/sharepoint/v3" xmlns:ns2="44762f5a-5914-4ca5-8d77-2a6263d8a650" xmlns:ns3="58a1310c-c0bd-4560-9dfd-13a14dcd98a0" xmlns:ns4="c24280dc-9d9c-455b-9155-44f2cc36b5ab" targetNamespace="http://schemas.microsoft.com/office/2006/metadata/properties" ma:root="true" ma:fieldsID="4c322f7b7e103e82ad30d73d60ed3a96" ns1:_="" ns2:_="" ns3:_="" ns4:_="">
    <xsd:import namespace="http://schemas.microsoft.com/sharepoint/v3"/>
    <xsd:import namespace="44762f5a-5914-4ca5-8d77-2a6263d8a650"/>
    <xsd:import namespace="58a1310c-c0bd-4560-9dfd-13a14dcd98a0"/>
    <xsd:import namespace="c24280dc-9d9c-455b-9155-44f2cc36b5ab"/>
    <xsd:element name="properties">
      <xsd:complexType>
        <xsd:sequence>
          <xsd:element name="documentManagement">
            <xsd:complexType>
              <xsd:all>
                <xsd:element ref="ns1:PublishingStartDate" minOccurs="0"/>
                <xsd:element ref="ns1:PublishingExpirationDate" minOccurs="0"/>
                <xsd:element ref="ns1:_ip_UnifiedCompliancePolicyProperties" minOccurs="0"/>
                <xsd:element ref="ns1:_ip_UnifiedCompliancePolicyUIAction" minOccurs="0"/>
                <xsd:element ref="ns2:MediaServiceMetadata" minOccurs="0"/>
                <xsd:element ref="ns2:MediaServiceFastMetadata" minOccurs="0"/>
                <xsd:element ref="ns3:_dlc_DocId" minOccurs="0"/>
                <xsd:element ref="ns3:_dlc_DocIdUrl" minOccurs="0"/>
                <xsd:element ref="ns3:_dlc_DocIdPersistId" minOccurs="0"/>
                <xsd:element ref="ns4:SharedWithUsers" minOccurs="0"/>
                <xsd:element ref="ns4:SharedWithDetail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762f5a-5914-4ca5-8d77-2a6263d8a650"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9" nillable="true" ma:displayName="Tags" ma:internalName="MediaServiceAutoTags"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8a1310c-c0bd-4560-9dfd-13a14dcd98a0" elementFormDefault="qualified">
    <xsd:import namespace="http://schemas.microsoft.com/office/2006/documentManagement/types"/>
    <xsd:import namespace="http://schemas.microsoft.com/office/infopath/2007/PartnerControls"/>
    <xsd:element name="_dlc_DocId" ma:index="14" nillable="true" ma:displayName="Document ID Value" ma:description="The value of the document ID assigned to this item." ma:internalName="_dlc_DocId" ma:readOnly="true">
      <xsd:simpleType>
        <xsd:restriction base="dms:Text"/>
      </xsd:simpleType>
    </xsd:element>
    <xsd:element name="_dlc_DocIdUrl" ma:index="1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6"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24280dc-9d9c-455b-9155-44f2cc36b5a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PublishingExpirationDate xmlns="http://schemas.microsoft.com/sharepoint/v3" xsi:nil="true"/>
    <PublishingStartDate xmlns="http://schemas.microsoft.com/sharepoint/v3" xsi:nil="true"/>
    <SharedWithUsers xmlns="c24280dc-9d9c-455b-9155-44f2cc36b5ab">
      <UserInfo>
        <DisplayName/>
        <AccountId xsi:nil="true"/>
        <AccountType/>
      </UserInfo>
    </SharedWithUsers>
    <_dlc_DocId xmlns="58a1310c-c0bd-4560-9dfd-13a14dcd98a0">HEWYQ6A2VXRY-772210810-1407</_dlc_DocId>
    <_dlc_DocIdUrl xmlns="58a1310c-c0bd-4560-9dfd-13a14dcd98a0">
      <Url>https://cdc.sharepoint.com/teams/NCIPC-DIP/PIEB/_layouts/15/DocIdRedir.aspx?ID=HEWYQ6A2VXRY-772210810-1407</Url>
      <Description>HEWYQ6A2VXRY-772210810-1407</Description>
    </_dlc_DocIdUrl>
  </documentManagement>
</p:properties>
</file>

<file path=customXml/itemProps1.xml><?xml version="1.0" encoding="utf-8"?>
<ds:datastoreItem xmlns:ds="http://schemas.openxmlformats.org/officeDocument/2006/customXml" ds:itemID="{9D58CBBE-667C-4496-958F-9E881A684A50}">
  <ds:schemaRefs>
    <ds:schemaRef ds:uri="44762f5a-5914-4ca5-8d77-2a6263d8a650"/>
    <ds:schemaRef ds:uri="58a1310c-c0bd-4560-9dfd-13a14dcd98a0"/>
    <ds:schemaRef ds:uri="c24280dc-9d9c-455b-9155-44f2cc36b5a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79C7A9F-9E1D-465F-9A3E-B5479327D54B}">
  <ds:schemaRefs>
    <ds:schemaRef ds:uri="http://schemas.microsoft.com/sharepoint/v3/contenttype/forms"/>
  </ds:schemaRefs>
</ds:datastoreItem>
</file>

<file path=customXml/itemProps3.xml><?xml version="1.0" encoding="utf-8"?>
<ds:datastoreItem xmlns:ds="http://schemas.openxmlformats.org/officeDocument/2006/customXml" ds:itemID="{7DD8E830-B8A6-464D-AA2C-EAEB40D9E37B}">
  <ds:schemaRefs>
    <ds:schemaRef ds:uri="http://schemas.microsoft.com/sharepoint/events"/>
  </ds:schemaRefs>
</ds:datastoreItem>
</file>

<file path=customXml/itemProps4.xml><?xml version="1.0" encoding="utf-8"?>
<ds:datastoreItem xmlns:ds="http://schemas.openxmlformats.org/officeDocument/2006/customXml" ds:itemID="{344010EC-A821-4F13-8EED-04B1EC00504B}">
  <ds:schemaRefs>
    <ds:schemaRef ds:uri="44762f5a-5914-4ca5-8d77-2a6263d8a650"/>
    <ds:schemaRef ds:uri="58a1310c-c0bd-4560-9dfd-13a14dcd98a0"/>
    <ds:schemaRef ds:uri="c24280dc-9d9c-455b-9155-44f2cc36b5a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TotalTime>
  <Words>2382</Words>
  <Application>Microsoft Office PowerPoint</Application>
  <PresentationFormat>Widescreen</PresentationFormat>
  <Paragraphs>337</Paragraphs>
  <Slides>11</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Arial,Sans-Serif</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Nesbit, Brandon (CDC/DDNID/NCIPC/DIP)</dc:creator>
  <cp:lastModifiedBy>Angel, Karen C. (CDC/DDNID/NCIPC/OD)</cp:lastModifiedBy>
  <cp:revision>3</cp:revision>
  <dcterms:modified xsi:type="dcterms:W3CDTF">2021-10-13T02:16:58Z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2020-12-01T13:30:09Z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a41b7d88-995f-4209-b03e-f2460ae9462b</vt:lpwstr>
  </property>
  <property fmtid="{D5CDD505-2E9C-101B-9397-08002B2CF9AE}" pid="8" name="MSIP_Label_7b94a7b8-f06c-4dfe-bdcc-9b548fd58c31_ContentBits">
    <vt:lpwstr>0</vt:lpwstr>
  </property>
  <property fmtid="{D5CDD505-2E9C-101B-9397-08002B2CF9AE}" pid="9" name="ContentTypeId">
    <vt:lpwstr>0x0101003756D8D664189945B0E49AED16FB301A</vt:lpwstr>
  </property>
  <property fmtid="{D5CDD505-2E9C-101B-9397-08002B2CF9AE}" pid="10" name="ComplianceAssetId">
    <vt:lpwstr/>
  </property>
  <property fmtid="{D5CDD505-2E9C-101B-9397-08002B2CF9AE}" pid="11" name="_dlc_DocIdItemGuid">
    <vt:lpwstr>0e27820c-1348-432d-8617-4145253b31b4</vt:lpwstr>
  </property>
</Properties>
</file>