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05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CB2D8-2556-45C4-8E7C-F144A6607304}" type="datetimeFigureOut">
              <a:rPr lang="en-US" smtClean="0"/>
              <a:t>11/3/2022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F9D91-BA1B-4CD2-8EFD-1EE31A203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70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D511DD-DAB9-1647-97C7-AACDE6029B4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42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1DE8E58-7CF0-3B4F-B378-1FEF98D95C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37044" y="2199862"/>
            <a:ext cx="6542157" cy="1927225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DCB76E0-C7A4-594B-95EA-035CA91D7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7044" y="4333463"/>
            <a:ext cx="6542157" cy="924339"/>
          </a:xfrm>
        </p:spPr>
        <p:txBody>
          <a:bodyPr/>
          <a:lstStyle>
            <a:lvl1pPr marL="0" indent="0" algn="l">
              <a:buNone/>
              <a:defRPr>
                <a:solidFill>
                  <a:srgbClr val="494949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16B360-184B-7146-9953-A1BB080745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37045" y="5464175"/>
            <a:ext cx="4492487" cy="3291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94949"/>
                </a:solidFill>
              </a:defRPr>
            </a:lvl1pPr>
          </a:lstStyle>
          <a:p>
            <a:endParaRPr lang="en-US"/>
          </a:p>
        </p:txBody>
      </p:sp>
      <p:pic>
        <p:nvPicPr>
          <p:cNvPr id="6" name="Picture 9" descr="DAIP_logo_white_en.jpg">
            <a:extLst>
              <a:ext uri="{FF2B5EF4-FFF2-40B4-BE49-F238E27FC236}">
                <a16:creationId xmlns:a16="http://schemas.microsoft.com/office/drawing/2014/main" id="{17097D53-1A54-F342-86EA-49392E75E1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388" y="3176222"/>
            <a:ext cx="2047829" cy="72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30777A-4A90-8A4B-9FD1-149A079E2E25}"/>
              </a:ext>
            </a:extLst>
          </p:cNvPr>
          <p:cNvCxnSpPr>
            <a:cxnSpLocks/>
          </p:cNvCxnSpPr>
          <p:nvPr userDrawn="1"/>
        </p:nvCxnSpPr>
        <p:spPr>
          <a:xfrm flipV="1">
            <a:off x="4293703" y="2951922"/>
            <a:ext cx="0" cy="1175162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4913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4B14A9-2BC5-444B-B780-61CEF3F5B4E7}"/>
              </a:ext>
            </a:extLst>
          </p:cNvPr>
          <p:cNvCxnSpPr>
            <a:cxnSpLocks/>
          </p:cNvCxnSpPr>
          <p:nvPr userDrawn="1"/>
        </p:nvCxnSpPr>
        <p:spPr>
          <a:xfrm>
            <a:off x="304800" y="958802"/>
            <a:ext cx="115823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id="{1134E7DF-9CF2-8447-9F96-73172FF8D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84"/>
            <a:ext cx="11582397" cy="577718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D0FCFA2-9B1F-474A-9BF0-BA8EF7E8140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04800" y="1164044"/>
            <a:ext cx="11582397" cy="4879470"/>
          </a:xfrm>
        </p:spPr>
        <p:txBody>
          <a:bodyPr tIns="91440"/>
          <a:lstStyle>
            <a:lvl1pPr>
              <a:lnSpc>
                <a:spcPct val="150000"/>
              </a:lnSpc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6674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7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9" descr="DAIP_logo_white_en.jpg">
            <a:extLst>
              <a:ext uri="{FF2B5EF4-FFF2-40B4-BE49-F238E27FC236}">
                <a16:creationId xmlns:a16="http://schemas.microsoft.com/office/drawing/2014/main" id="{E3112512-C1D9-AD4B-8DB2-4ABFDEA01D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89" y="6259997"/>
            <a:ext cx="1311967" cy="465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EE31AA2-1EB5-0E45-9D23-3FBF63FE0B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29600" y="6318109"/>
            <a:ext cx="3352800" cy="34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247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9721"/>
            <a:ext cx="5384800" cy="4402541"/>
          </a:xfr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 descr="DAIP_logo_white_en.jpg">
            <a:extLst>
              <a:ext uri="{FF2B5EF4-FFF2-40B4-BE49-F238E27FC236}">
                <a16:creationId xmlns:a16="http://schemas.microsoft.com/office/drawing/2014/main" id="{FDD0A192-DF16-8349-89A0-5065941B4B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89" y="6259997"/>
            <a:ext cx="1311967" cy="465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422099-55AB-6C41-BB27-31B90B12661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29600" y="6318109"/>
            <a:ext cx="3352800" cy="349250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91DB94B-F58A-6C49-B7FC-B7F98DC0A702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0" y="1752603"/>
            <a:ext cx="5384800" cy="4402541"/>
          </a:xfr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9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AC85BF-B18E-6B41-9870-8C2EFFFCE84E}"/>
              </a:ext>
            </a:extLst>
          </p:cNvPr>
          <p:cNvCxnSpPr>
            <a:cxnSpLocks/>
          </p:cNvCxnSpPr>
          <p:nvPr userDrawn="1"/>
        </p:nvCxnSpPr>
        <p:spPr>
          <a:xfrm>
            <a:off x="609600" y="1520687"/>
            <a:ext cx="1097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63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9" descr="DAIP_logo_white_en.jpg">
            <a:extLst>
              <a:ext uri="{FF2B5EF4-FFF2-40B4-BE49-F238E27FC236}">
                <a16:creationId xmlns:a16="http://schemas.microsoft.com/office/drawing/2014/main" id="{1901366F-BCF3-4248-9035-0BB1E5F424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089" y="6259997"/>
            <a:ext cx="1311967" cy="465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49E580-6FFD-B34D-A288-235DE557CF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29600" y="6318109"/>
            <a:ext cx="3352800" cy="34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10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 Col Widesc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554480"/>
            <a:ext cx="5295900" cy="4599528"/>
          </a:xfrm>
        </p:spPr>
        <p:txBody>
          <a:bodyPr/>
          <a:lstStyle/>
          <a:p>
            <a:pPr lvl="0"/>
            <a:r>
              <a:rPr lang="en-US"/>
              <a:t>Level 1 is used for body text. The bullet is optional and may be removed. </a:t>
            </a:r>
            <a:br>
              <a:rPr lang="en-US"/>
            </a:br>
            <a:r>
              <a:rPr lang="en-US"/>
              <a:t>Click “indent more” to access additional text styles.</a:t>
            </a:r>
          </a:p>
          <a:p>
            <a:pPr lvl="1"/>
            <a:r>
              <a:rPr lang="en-US"/>
              <a:t>Second level is a nested text bullet</a:t>
            </a:r>
          </a:p>
          <a:p>
            <a:pPr lvl="2"/>
            <a:r>
              <a:rPr lang="en-US"/>
              <a:t>Third level is a nested text bullet.</a:t>
            </a:r>
          </a:p>
          <a:p>
            <a:pPr lvl="3"/>
            <a:r>
              <a:rPr lang="en-US"/>
              <a:t>Fourth level optional subhead</a:t>
            </a:r>
          </a:p>
          <a:p>
            <a:pPr lvl="4"/>
            <a:r>
              <a:rPr lang="en-US"/>
              <a:t>Level 5 is an optional short description</a:t>
            </a:r>
          </a:p>
          <a:p>
            <a:pPr lvl="5"/>
            <a:r>
              <a:rPr lang="en-US"/>
              <a:t>Level 6 is used for source information or footnotes.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257668" y="1554480"/>
            <a:ext cx="5295900" cy="4599528"/>
          </a:xfrm>
        </p:spPr>
        <p:txBody>
          <a:bodyPr/>
          <a:lstStyle/>
          <a:p>
            <a:pPr lvl="0"/>
            <a:r>
              <a:rPr lang="en-US"/>
              <a:t>Level 1 is used for body text. The bullet is optional and may be removed. </a:t>
            </a:r>
            <a:br>
              <a:rPr lang="en-US"/>
            </a:br>
            <a:r>
              <a:rPr lang="en-US"/>
              <a:t>Click “indent more” to access additional text styles.</a:t>
            </a:r>
          </a:p>
          <a:p>
            <a:pPr lvl="1"/>
            <a:r>
              <a:rPr lang="en-US"/>
              <a:t>Second level is a nested text bullet</a:t>
            </a:r>
          </a:p>
          <a:p>
            <a:pPr lvl="2"/>
            <a:r>
              <a:rPr lang="en-US"/>
              <a:t>Third level is a nested text bullet.</a:t>
            </a:r>
          </a:p>
          <a:p>
            <a:pPr lvl="3"/>
            <a:r>
              <a:rPr lang="en-US"/>
              <a:t>Fourth level optional subhead</a:t>
            </a:r>
          </a:p>
          <a:p>
            <a:pPr lvl="4"/>
            <a:r>
              <a:rPr lang="en-US"/>
              <a:t>Level 5 is an optional short description</a:t>
            </a:r>
          </a:p>
          <a:p>
            <a:pPr lvl="5"/>
            <a:r>
              <a:rPr lang="en-US"/>
              <a:t>Level 6 is used for source information or footnotes.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11092070" y="6400800"/>
            <a:ext cx="461498" cy="457200"/>
          </a:xfrm>
          <a:prstGeom prst="rect">
            <a:avLst/>
          </a:prstGeom>
        </p:spPr>
        <p:txBody>
          <a:bodyPr anchor="ctr"/>
          <a:lstStyle>
            <a:lvl1pPr algn="r">
              <a:defRPr sz="1000"/>
            </a:lvl1pPr>
          </a:lstStyle>
          <a:p>
            <a:fld id="{EACE6E22-E655-5947-A8B4-6F095FBA2C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838200" y="6400451"/>
            <a:ext cx="4943514" cy="457549"/>
          </a:xfrm>
          <a:prstGeom prst="rect">
            <a:avLst/>
          </a:prstGeom>
        </p:spPr>
        <p:txBody>
          <a:bodyPr anchor="ctr"/>
          <a:lstStyle>
            <a:lvl1pPr>
              <a:defRPr sz="700" i="1"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en-US"/>
              <a:t>Booz Allen Hamilton, Inc. Internal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5781714" y="6446663"/>
            <a:ext cx="828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A96431-5DF8-C242-927A-2DBC9197E8ED}" type="datetime1">
              <a:rPr lang="en-US" smtClean="0"/>
              <a:t>11/3/2022</a:t>
            </a:fld>
            <a:endParaRPr lang="en-US"/>
          </a:p>
        </p:txBody>
      </p:sp>
      <p:cxnSp>
        <p:nvCxnSpPr>
          <p:cNvPr id="10" name="Straight Connector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838200" y="6400451"/>
            <a:ext cx="10715368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235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11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-11530"/>
            <a:ext cx="12192000" cy="3627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6231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ftr="0" dt="0"/>
  <p:txStyles>
    <p:titleStyle>
      <a:lvl1pPr algn="l" defTabSz="685800" rtl="0" eaLnBrk="1" latinLnBrk="0" hangingPunct="1">
        <a:spcBef>
          <a:spcPct val="0"/>
        </a:spcBef>
        <a:buNone/>
        <a:defRPr sz="3000" kern="1200" spc="-75" baseline="0">
          <a:solidFill>
            <a:srgbClr val="D2002D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800" kern="1200">
          <a:solidFill>
            <a:srgbClr val="494949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1500" kern="1200">
          <a:solidFill>
            <a:srgbClr val="494949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350" kern="1200">
          <a:solidFill>
            <a:srgbClr val="494949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rgbClr val="494949"/>
          </a:solidFill>
          <a:latin typeface="+mn-lt"/>
          <a:ea typeface="+mn-ea"/>
          <a:cs typeface="+mn-cs"/>
        </a:defRPr>
      </a:lvl4pPr>
      <a:lvl5pPr marL="891540" indent="-102870" algn="l" defTabSz="6858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050" kern="1200" baseline="0">
          <a:solidFill>
            <a:srgbClr val="494949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9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TextBox 217">
            <a:extLst>
              <a:ext uri="{FF2B5EF4-FFF2-40B4-BE49-F238E27FC236}">
                <a16:creationId xmlns:a16="http://schemas.microsoft.com/office/drawing/2014/main" id="{8CCB600A-7316-E348-996C-5FA23D41B1C7}"/>
              </a:ext>
            </a:extLst>
          </p:cNvPr>
          <p:cNvSpPr txBox="1"/>
          <p:nvPr/>
        </p:nvSpPr>
        <p:spPr>
          <a:xfrm>
            <a:off x="458441" y="4226723"/>
            <a:ext cx="1177618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Modernize Partner Integration (SOA Suite Migration)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D13457A6-94E2-3C42-A53B-FB22DA6A87D6}"/>
              </a:ext>
            </a:extLst>
          </p:cNvPr>
          <p:cNvSpPr txBox="1"/>
          <p:nvPr/>
        </p:nvSpPr>
        <p:spPr>
          <a:xfrm>
            <a:off x="10320445" y="4324655"/>
            <a:ext cx="1259125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DAIP Modernization (Public Site)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Redesign for enhanced User Experience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Modernize technology optimized for cloud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Chevron 2">
            <a:extLst>
              <a:ext uri="{FF2B5EF4-FFF2-40B4-BE49-F238E27FC236}">
                <a16:creationId xmlns:a16="http://schemas.microsoft.com/office/drawing/2014/main" id="{6A5E8A7A-B2CE-A744-BFC5-0A0CBE7AD74B}"/>
              </a:ext>
            </a:extLst>
          </p:cNvPr>
          <p:cNvSpPr/>
          <p:nvPr/>
        </p:nvSpPr>
        <p:spPr>
          <a:xfrm rot="1614110">
            <a:off x="4990612" y="6211224"/>
            <a:ext cx="352465" cy="482069"/>
          </a:xfrm>
          <a:prstGeom prst="chevron">
            <a:avLst>
              <a:gd name="adj" fmla="val 49828"/>
            </a:avLst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89192A2-43E4-844C-BB53-04AD5E0E7A28}"/>
              </a:ext>
            </a:extLst>
          </p:cNvPr>
          <p:cNvCxnSpPr>
            <a:cxnSpLocks/>
          </p:cNvCxnSpPr>
          <p:nvPr/>
        </p:nvCxnSpPr>
        <p:spPr>
          <a:xfrm flipV="1">
            <a:off x="3495803" y="1024304"/>
            <a:ext cx="0" cy="78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04A000A-9285-1145-8AE3-2A478244C3A7}"/>
              </a:ext>
            </a:extLst>
          </p:cNvPr>
          <p:cNvCxnSpPr>
            <a:cxnSpLocks/>
            <a:stCxn id="6" idx="4"/>
          </p:cNvCxnSpPr>
          <p:nvPr/>
        </p:nvCxnSpPr>
        <p:spPr>
          <a:xfrm flipV="1">
            <a:off x="358952" y="1049079"/>
            <a:ext cx="0" cy="784016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E83297EA-CDFD-4945-AFB5-CAF10682EF9B}"/>
              </a:ext>
            </a:extLst>
          </p:cNvPr>
          <p:cNvSpPr/>
          <p:nvPr/>
        </p:nvSpPr>
        <p:spPr>
          <a:xfrm>
            <a:off x="322376" y="1759943"/>
            <a:ext cx="73152" cy="73152"/>
          </a:xfrm>
          <a:prstGeom prst="ellipse">
            <a:avLst/>
          </a:prstGeom>
          <a:solidFill>
            <a:srgbClr val="13D975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B2881AE-F7EA-9F4B-8424-F84D1CE91154}"/>
              </a:ext>
            </a:extLst>
          </p:cNvPr>
          <p:cNvSpPr/>
          <p:nvPr/>
        </p:nvSpPr>
        <p:spPr>
          <a:xfrm>
            <a:off x="3453823" y="1752516"/>
            <a:ext cx="73152" cy="73152"/>
          </a:xfrm>
          <a:prstGeom prst="ellipse">
            <a:avLst/>
          </a:prstGeom>
          <a:solidFill>
            <a:srgbClr val="00B050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DA9F6ED-F675-4C43-9FB4-00361669935B}"/>
              </a:ext>
            </a:extLst>
          </p:cNvPr>
          <p:cNvSpPr txBox="1"/>
          <p:nvPr/>
        </p:nvSpPr>
        <p:spPr>
          <a:xfrm>
            <a:off x="3653717" y="1127916"/>
            <a:ext cx="1161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GA4 Integration – Site Metrics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8B52F01-3950-2B4B-BD54-A1A5758BE610}"/>
              </a:ext>
            </a:extLst>
          </p:cNvPr>
          <p:cNvSpPr txBox="1"/>
          <p:nvPr/>
        </p:nvSpPr>
        <p:spPr>
          <a:xfrm>
            <a:off x="417767" y="1213434"/>
            <a:ext cx="1827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LexisNexis Fraud Controls integration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565E523-6955-6E40-8ED2-D82F8EB1AF0B}"/>
              </a:ext>
            </a:extLst>
          </p:cNvPr>
          <p:cNvSpPr txBox="1"/>
          <p:nvPr/>
        </p:nvSpPr>
        <p:spPr>
          <a:xfrm>
            <a:off x="440257" y="1004664"/>
            <a:ext cx="20463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 2022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84041F3-E82F-F14C-AFC6-250CE3B598E9}"/>
              </a:ext>
            </a:extLst>
          </p:cNvPr>
          <p:cNvSpPr txBox="1"/>
          <p:nvPr/>
        </p:nvSpPr>
        <p:spPr>
          <a:xfrm>
            <a:off x="3654875" y="987393"/>
            <a:ext cx="18686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NOV 2022 </a:t>
            </a: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A9EB079A-7035-E84E-8131-987A020AA5A4}"/>
              </a:ext>
            </a:extLst>
          </p:cNvPr>
          <p:cNvSpPr/>
          <p:nvPr/>
        </p:nvSpPr>
        <p:spPr>
          <a:xfrm>
            <a:off x="221043" y="1018729"/>
            <a:ext cx="249427" cy="249427"/>
          </a:xfrm>
          <a:prstGeom prst="ellipse">
            <a:avLst/>
          </a:prstGeom>
          <a:solidFill>
            <a:schemeClr val="bg1"/>
          </a:solidFill>
          <a:ln w="26424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8B6AA8E0-6ACB-8E4F-90B9-6F857E8DDA9A}"/>
              </a:ext>
            </a:extLst>
          </p:cNvPr>
          <p:cNvSpPr/>
          <p:nvPr/>
        </p:nvSpPr>
        <p:spPr>
          <a:xfrm>
            <a:off x="3376479" y="984183"/>
            <a:ext cx="218938" cy="218938"/>
          </a:xfrm>
          <a:prstGeom prst="ellipse">
            <a:avLst/>
          </a:prstGeom>
          <a:solidFill>
            <a:schemeClr val="bg1"/>
          </a:solidFill>
          <a:ln w="26424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3FC61D0-E8BB-D94C-B04E-8FAB07E26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/>
        </p:blipFill>
        <p:spPr bwMode="auto">
          <a:xfrm>
            <a:off x="276466" y="1053054"/>
            <a:ext cx="145838" cy="16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gacy Systems Icons - Download Free Vector Icons | Noun Project">
            <a:extLst>
              <a:ext uri="{FF2B5EF4-FFF2-40B4-BE49-F238E27FC236}">
                <a16:creationId xmlns:a16="http://schemas.microsoft.com/office/drawing/2014/main" id="{A80CC2E5-35BC-9347-8225-D6246C5C7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3582" y="999873"/>
            <a:ext cx="172763" cy="172763"/>
          </a:xfrm>
          <a:prstGeom prst="rect">
            <a:avLst/>
          </a:prstGeom>
          <a:noFill/>
        </p:spPr>
      </p:pic>
      <p:sp>
        <p:nvSpPr>
          <p:cNvPr id="140" name="Oval 139">
            <a:extLst>
              <a:ext uri="{FF2B5EF4-FFF2-40B4-BE49-F238E27FC236}">
                <a16:creationId xmlns:a16="http://schemas.microsoft.com/office/drawing/2014/main" id="{B02DB682-9B7B-C746-B155-4579FAEA8D22}"/>
              </a:ext>
            </a:extLst>
          </p:cNvPr>
          <p:cNvSpPr/>
          <p:nvPr/>
        </p:nvSpPr>
        <p:spPr>
          <a:xfrm>
            <a:off x="73520" y="2148826"/>
            <a:ext cx="350923" cy="350923"/>
          </a:xfrm>
          <a:prstGeom prst="ellipse">
            <a:avLst/>
          </a:prstGeom>
          <a:solidFill>
            <a:schemeClr val="bg1"/>
          </a:solidFill>
          <a:ln w="26424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EFD5D5F-0012-4649-AB22-408B0D567F62}"/>
              </a:ext>
            </a:extLst>
          </p:cNvPr>
          <p:cNvSpPr/>
          <p:nvPr/>
        </p:nvSpPr>
        <p:spPr>
          <a:xfrm>
            <a:off x="5444235" y="1834281"/>
            <a:ext cx="73152" cy="73152"/>
          </a:xfrm>
          <a:prstGeom prst="ellipse">
            <a:avLst/>
          </a:prstGeom>
          <a:solidFill>
            <a:srgbClr val="00B050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027" name="Elbow Connector 1026">
            <a:extLst>
              <a:ext uri="{FF2B5EF4-FFF2-40B4-BE49-F238E27FC236}">
                <a16:creationId xmlns:a16="http://schemas.microsoft.com/office/drawing/2014/main" id="{46E062F2-C7ED-FB45-9364-D67C92B0FC45}"/>
              </a:ext>
            </a:extLst>
          </p:cNvPr>
          <p:cNvCxnSpPr>
            <a:cxnSpLocks/>
            <a:stCxn id="146" idx="0"/>
            <a:endCxn id="118" idx="4"/>
          </p:cNvCxnSpPr>
          <p:nvPr/>
        </p:nvCxnSpPr>
        <p:spPr>
          <a:xfrm flipV="1">
            <a:off x="5480811" y="1407039"/>
            <a:ext cx="8817" cy="427242"/>
          </a:xfrm>
          <a:prstGeom prst="straightConnector1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Title 1034">
            <a:extLst>
              <a:ext uri="{FF2B5EF4-FFF2-40B4-BE49-F238E27FC236}">
                <a16:creationId xmlns:a16="http://schemas.microsoft.com/office/drawing/2014/main" id="{147496AE-E27B-034A-9F48-B2802C0F5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DAIP Roadmap (2022-2024)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FF93205E-DD70-FC4A-9D12-70D4459F5D5E}"/>
              </a:ext>
            </a:extLst>
          </p:cNvPr>
          <p:cNvSpPr txBox="1"/>
          <p:nvPr/>
        </p:nvSpPr>
        <p:spPr>
          <a:xfrm>
            <a:off x="8291798" y="5824764"/>
            <a:ext cx="2332341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>
                <a:solidFill>
                  <a:srgbClr val="00BECE"/>
                </a:solidFill>
                <a:latin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EC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 2024 </a:t>
            </a:r>
          </a:p>
        </p:txBody>
      </p:sp>
      <p:cxnSp>
        <p:nvCxnSpPr>
          <p:cNvPr id="194" name="Elbow Connector 193">
            <a:extLst>
              <a:ext uri="{FF2B5EF4-FFF2-40B4-BE49-F238E27FC236}">
                <a16:creationId xmlns:a16="http://schemas.microsoft.com/office/drawing/2014/main" id="{F1EE0A9B-CFB3-D042-83C0-4376168053A2}"/>
              </a:ext>
            </a:extLst>
          </p:cNvPr>
          <p:cNvCxnSpPr>
            <a:cxnSpLocks/>
            <a:stCxn id="217" idx="2"/>
            <a:endCxn id="202" idx="6"/>
          </p:cNvCxnSpPr>
          <p:nvPr/>
        </p:nvCxnSpPr>
        <p:spPr>
          <a:xfrm rot="10800000">
            <a:off x="3856201" y="5870607"/>
            <a:ext cx="4045792" cy="12055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0" name="Picture 36">
            <a:extLst>
              <a:ext uri="{FF2B5EF4-FFF2-40B4-BE49-F238E27FC236}">
                <a16:creationId xmlns:a16="http://schemas.microsoft.com/office/drawing/2014/main" id="{CF0E8E4A-6DE1-8A48-8E53-FE26AEE1C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/>
          <a:srcRect/>
          <a:stretch/>
        </p:blipFill>
        <p:spPr bwMode="auto">
          <a:xfrm>
            <a:off x="7790039" y="4840398"/>
            <a:ext cx="499500" cy="49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5" name="Oval 194">
            <a:extLst>
              <a:ext uri="{FF2B5EF4-FFF2-40B4-BE49-F238E27FC236}">
                <a16:creationId xmlns:a16="http://schemas.microsoft.com/office/drawing/2014/main" id="{28CA6A45-F99C-B74A-85B1-473E3591AE78}"/>
              </a:ext>
            </a:extLst>
          </p:cNvPr>
          <p:cNvSpPr/>
          <p:nvPr/>
        </p:nvSpPr>
        <p:spPr>
          <a:xfrm>
            <a:off x="7833539" y="4880581"/>
            <a:ext cx="413452" cy="413452"/>
          </a:xfrm>
          <a:prstGeom prst="ellipse">
            <a:avLst/>
          </a:prstGeom>
          <a:noFill/>
          <a:ln w="26424">
            <a:solidFill>
              <a:srgbClr val="02B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E2822EEF-B8F2-794B-9A7C-A5958D7CEF9D}"/>
              </a:ext>
            </a:extLst>
          </p:cNvPr>
          <p:cNvSpPr/>
          <p:nvPr/>
        </p:nvSpPr>
        <p:spPr>
          <a:xfrm>
            <a:off x="3717054" y="5801033"/>
            <a:ext cx="139147" cy="139147"/>
          </a:xfrm>
          <a:prstGeom prst="ellipse">
            <a:avLst/>
          </a:prstGeom>
          <a:solidFill>
            <a:schemeClr val="accent4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9" name="Chevron 118">
            <a:extLst>
              <a:ext uri="{FF2B5EF4-FFF2-40B4-BE49-F238E27FC236}">
                <a16:creationId xmlns:a16="http://schemas.microsoft.com/office/drawing/2014/main" id="{65C725DC-6C39-FA42-8B48-140E8FB6D323}"/>
              </a:ext>
            </a:extLst>
          </p:cNvPr>
          <p:cNvSpPr/>
          <p:nvPr/>
        </p:nvSpPr>
        <p:spPr>
          <a:xfrm rot="9986046">
            <a:off x="7816052" y="3786352"/>
            <a:ext cx="291237" cy="343405"/>
          </a:xfrm>
          <a:prstGeom prst="chevron">
            <a:avLst>
              <a:gd name="adj" fmla="val 49016"/>
            </a:avLst>
          </a:prstGeom>
          <a:solidFill>
            <a:schemeClr val="bg1">
              <a:alpha val="91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0" name="Chevron 119">
            <a:extLst>
              <a:ext uri="{FF2B5EF4-FFF2-40B4-BE49-F238E27FC236}">
                <a16:creationId xmlns:a16="http://schemas.microsoft.com/office/drawing/2014/main" id="{19C626DA-52FE-4940-9AC6-1B74FF55DDA2}"/>
              </a:ext>
            </a:extLst>
          </p:cNvPr>
          <p:cNvSpPr/>
          <p:nvPr/>
        </p:nvSpPr>
        <p:spPr>
          <a:xfrm rot="728256">
            <a:off x="6730521" y="2722778"/>
            <a:ext cx="140569" cy="184918"/>
          </a:xfrm>
          <a:prstGeom prst="chevron">
            <a:avLst>
              <a:gd name="adj" fmla="val 49016"/>
            </a:avLst>
          </a:prstGeom>
          <a:solidFill>
            <a:schemeClr val="bg1">
              <a:alpha val="86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255E5D0-D889-A144-AB5C-9F4F4363E33F}"/>
              </a:ext>
            </a:extLst>
          </p:cNvPr>
          <p:cNvCxnSpPr>
            <a:cxnSpLocks/>
          </p:cNvCxnSpPr>
          <p:nvPr/>
        </p:nvCxnSpPr>
        <p:spPr>
          <a:xfrm flipV="1">
            <a:off x="-14270" y="2021630"/>
            <a:ext cx="12192000" cy="24449"/>
          </a:xfrm>
          <a:prstGeom prst="line">
            <a:avLst/>
          </a:prstGeom>
          <a:ln w="34925" cmpd="sng">
            <a:solidFill>
              <a:schemeClr val="accent1">
                <a:alpha val="27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0F3CB3E2-D282-3C41-89CD-47BC3C6CEF83}"/>
              </a:ext>
            </a:extLst>
          </p:cNvPr>
          <p:cNvSpPr txBox="1"/>
          <p:nvPr/>
        </p:nvSpPr>
        <p:spPr>
          <a:xfrm>
            <a:off x="368015" y="2141417"/>
            <a:ext cx="875098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BE008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JULY 2023 </a:t>
            </a:r>
          </a:p>
        </p:txBody>
      </p:sp>
      <p:cxnSp>
        <p:nvCxnSpPr>
          <p:cNvPr id="17" name="Elbow Connector 16">
            <a:extLst>
              <a:ext uri="{FF2B5EF4-FFF2-40B4-BE49-F238E27FC236}">
                <a16:creationId xmlns:a16="http://schemas.microsoft.com/office/drawing/2014/main" id="{5B907168-A051-B74A-B55B-C923449010B2}"/>
              </a:ext>
            </a:extLst>
          </p:cNvPr>
          <p:cNvCxnSpPr>
            <a:cxnSpLocks/>
          </p:cNvCxnSpPr>
          <p:nvPr/>
        </p:nvCxnSpPr>
        <p:spPr>
          <a:xfrm flipV="1">
            <a:off x="437339" y="2181294"/>
            <a:ext cx="4582927" cy="179819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22B872AA-E908-974E-BEAE-303DCB70F57A}"/>
              </a:ext>
            </a:extLst>
          </p:cNvPr>
          <p:cNvSpPr txBox="1"/>
          <p:nvPr/>
        </p:nvSpPr>
        <p:spPr>
          <a:xfrm>
            <a:off x="9359406" y="2205302"/>
            <a:ext cx="2198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Call Center (CC) RI Modernization: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Redesign for enhanced User Experience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Modernize technology optimized for cloud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E9DDCCB5-7D2F-7C49-AC26-DE00DE98B9FF}"/>
              </a:ext>
            </a:extLst>
          </p:cNvPr>
          <p:cNvSpPr txBox="1"/>
          <p:nvPr/>
        </p:nvSpPr>
        <p:spPr>
          <a:xfrm>
            <a:off x="9364092" y="2008186"/>
            <a:ext cx="962608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BE008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NOV 2023 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AFD62FF-30F2-0D48-A026-A9D67DC6F259}"/>
              </a:ext>
            </a:extLst>
          </p:cNvPr>
          <p:cNvSpPr/>
          <p:nvPr/>
        </p:nvSpPr>
        <p:spPr>
          <a:xfrm>
            <a:off x="2718003" y="2683387"/>
            <a:ext cx="384048" cy="384048"/>
          </a:xfrm>
          <a:prstGeom prst="ellipse">
            <a:avLst/>
          </a:prstGeom>
          <a:solidFill>
            <a:schemeClr val="bg1"/>
          </a:solidFill>
          <a:ln w="26424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E6E2A18A-34FC-2B40-8B7D-CDA29417465E}"/>
              </a:ext>
            </a:extLst>
          </p:cNvPr>
          <p:cNvSpPr txBox="1"/>
          <p:nvPr/>
        </p:nvSpPr>
        <p:spPr>
          <a:xfrm>
            <a:off x="8268398" y="5132300"/>
            <a:ext cx="163878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Decommission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89803E14-1D2F-CE4F-BCD0-07737314E400}"/>
              </a:ext>
            </a:extLst>
          </p:cNvPr>
          <p:cNvSpPr txBox="1"/>
          <p:nvPr/>
        </p:nvSpPr>
        <p:spPr>
          <a:xfrm>
            <a:off x="3068293" y="2664873"/>
            <a:ext cx="23323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800" b="1" i="0" u="none" strike="noStrike" cap="none" spc="0" normalizeH="0" baseline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BE008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NOV 2023</a:t>
            </a:r>
          </a:p>
        </p:txBody>
      </p:sp>
      <p:cxnSp>
        <p:nvCxnSpPr>
          <p:cNvPr id="159" name="Elbow Connector 158">
            <a:extLst>
              <a:ext uri="{FF2B5EF4-FFF2-40B4-BE49-F238E27FC236}">
                <a16:creationId xmlns:a16="http://schemas.microsoft.com/office/drawing/2014/main" id="{9217A7FA-FE52-7A4C-86EA-31CF4DFE49E4}"/>
              </a:ext>
            </a:extLst>
          </p:cNvPr>
          <p:cNvCxnSpPr>
            <a:cxnSpLocks/>
            <a:stCxn id="149" idx="2"/>
            <a:endCxn id="164" idx="6"/>
          </p:cNvCxnSpPr>
          <p:nvPr/>
        </p:nvCxnSpPr>
        <p:spPr>
          <a:xfrm rot="10800000" flipV="1">
            <a:off x="4579150" y="2221693"/>
            <a:ext cx="4465110" cy="173492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val 163">
            <a:extLst>
              <a:ext uri="{FF2B5EF4-FFF2-40B4-BE49-F238E27FC236}">
                <a16:creationId xmlns:a16="http://schemas.microsoft.com/office/drawing/2014/main" id="{1B91A2D7-9FF7-8A41-866B-B0BDDEA05DE4}"/>
              </a:ext>
            </a:extLst>
          </p:cNvPr>
          <p:cNvSpPr/>
          <p:nvPr/>
        </p:nvSpPr>
        <p:spPr>
          <a:xfrm>
            <a:off x="4448372" y="2329796"/>
            <a:ext cx="130778" cy="130778"/>
          </a:xfrm>
          <a:prstGeom prst="ellipse">
            <a:avLst/>
          </a:prstGeom>
          <a:solidFill>
            <a:schemeClr val="accent6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5" name="Picture 36">
            <a:extLst>
              <a:ext uri="{FF2B5EF4-FFF2-40B4-BE49-F238E27FC236}">
                <a16:creationId xmlns:a16="http://schemas.microsoft.com/office/drawing/2014/main" id="{EADA485D-378D-9B47-8CD2-1C84BFBEE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39" y="2186381"/>
            <a:ext cx="275153" cy="27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0" name="TextBox 179">
            <a:extLst>
              <a:ext uri="{FF2B5EF4-FFF2-40B4-BE49-F238E27FC236}">
                <a16:creationId xmlns:a16="http://schemas.microsoft.com/office/drawing/2014/main" id="{96483374-C667-2948-AEA6-B2568FA345C3}"/>
              </a:ext>
            </a:extLst>
          </p:cNvPr>
          <p:cNvSpPr txBox="1"/>
          <p:nvPr/>
        </p:nvSpPr>
        <p:spPr>
          <a:xfrm>
            <a:off x="10307975" y="4153682"/>
            <a:ext cx="2332341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EC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 2024 </a:t>
            </a:r>
          </a:p>
        </p:txBody>
      </p:sp>
      <p:cxnSp>
        <p:nvCxnSpPr>
          <p:cNvPr id="181" name="Elbow Connector 180">
            <a:extLst>
              <a:ext uri="{FF2B5EF4-FFF2-40B4-BE49-F238E27FC236}">
                <a16:creationId xmlns:a16="http://schemas.microsoft.com/office/drawing/2014/main" id="{825387AC-3DFF-E242-A93B-47E62D6FF13D}"/>
              </a:ext>
            </a:extLst>
          </p:cNvPr>
          <p:cNvCxnSpPr>
            <a:cxnSpLocks/>
            <a:stCxn id="113" idx="6"/>
            <a:endCxn id="229" idx="1"/>
          </p:cNvCxnSpPr>
          <p:nvPr/>
        </p:nvCxnSpPr>
        <p:spPr>
          <a:xfrm>
            <a:off x="6943407" y="4195189"/>
            <a:ext cx="2897249" cy="11817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Oval 182">
            <a:extLst>
              <a:ext uri="{FF2B5EF4-FFF2-40B4-BE49-F238E27FC236}">
                <a16:creationId xmlns:a16="http://schemas.microsoft.com/office/drawing/2014/main" id="{B38E179C-77AD-D245-A048-00EC709373D7}"/>
              </a:ext>
            </a:extLst>
          </p:cNvPr>
          <p:cNvSpPr/>
          <p:nvPr/>
        </p:nvSpPr>
        <p:spPr>
          <a:xfrm>
            <a:off x="5130116" y="4486808"/>
            <a:ext cx="139147" cy="139147"/>
          </a:xfrm>
          <a:prstGeom prst="ellipse">
            <a:avLst/>
          </a:prstGeom>
          <a:solidFill>
            <a:schemeClr val="accent4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07" name="Picture 36">
            <a:extLst>
              <a:ext uri="{FF2B5EF4-FFF2-40B4-BE49-F238E27FC236}">
                <a16:creationId xmlns:a16="http://schemas.microsoft.com/office/drawing/2014/main" id="{5430CACB-1C2D-C244-B98A-1E2330FBF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/>
          <a:srcRect/>
          <a:stretch/>
        </p:blipFill>
        <p:spPr bwMode="auto">
          <a:xfrm>
            <a:off x="3378207" y="3345212"/>
            <a:ext cx="430633" cy="430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1" name="Oval 220">
            <a:extLst>
              <a:ext uri="{FF2B5EF4-FFF2-40B4-BE49-F238E27FC236}">
                <a16:creationId xmlns:a16="http://schemas.microsoft.com/office/drawing/2014/main" id="{207D0B3C-C106-4840-A866-10836845A6C2}"/>
              </a:ext>
            </a:extLst>
          </p:cNvPr>
          <p:cNvSpPr/>
          <p:nvPr/>
        </p:nvSpPr>
        <p:spPr>
          <a:xfrm>
            <a:off x="3400963" y="3371853"/>
            <a:ext cx="375830" cy="375830"/>
          </a:xfrm>
          <a:prstGeom prst="ellipse">
            <a:avLst/>
          </a:prstGeom>
          <a:noFill/>
          <a:ln w="26424">
            <a:solidFill>
              <a:srgbClr val="01B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highlight>
                <a:srgbClr val="808000"/>
              </a:highlight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23" name="Picture 36">
            <a:extLst>
              <a:ext uri="{FF2B5EF4-FFF2-40B4-BE49-F238E27FC236}">
                <a16:creationId xmlns:a16="http://schemas.microsoft.com/office/drawing/2014/main" id="{45172DDA-17D8-7D46-A703-73E777E76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/>
          <a:srcRect/>
          <a:stretch/>
        </p:blipFill>
        <p:spPr bwMode="auto">
          <a:xfrm>
            <a:off x="2689738" y="2640033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7" name="Group 36">
            <a:extLst>
              <a:ext uri="{FF2B5EF4-FFF2-40B4-BE49-F238E27FC236}">
                <a16:creationId xmlns:a16="http://schemas.microsoft.com/office/drawing/2014/main" id="{2AF2CF85-D185-8D43-AD49-3A9150489F11}"/>
              </a:ext>
            </a:extLst>
          </p:cNvPr>
          <p:cNvGrpSpPr/>
          <p:nvPr/>
        </p:nvGrpSpPr>
        <p:grpSpPr>
          <a:xfrm>
            <a:off x="9840656" y="4070338"/>
            <a:ext cx="486044" cy="486044"/>
            <a:chOff x="9577788" y="4291419"/>
            <a:chExt cx="486044" cy="486044"/>
          </a:xfrm>
        </p:grpSpPr>
        <p:sp>
          <p:nvSpPr>
            <p:cNvPr id="182" name="Oval 181">
              <a:extLst>
                <a:ext uri="{FF2B5EF4-FFF2-40B4-BE49-F238E27FC236}">
                  <a16:creationId xmlns:a16="http://schemas.microsoft.com/office/drawing/2014/main" id="{2FB514F0-58C4-DE43-A40F-6D70945D6BAA}"/>
                </a:ext>
              </a:extLst>
            </p:cNvPr>
            <p:cNvSpPr/>
            <p:nvPr/>
          </p:nvSpPr>
          <p:spPr>
            <a:xfrm>
              <a:off x="9611554" y="4328701"/>
              <a:ext cx="411480" cy="411480"/>
            </a:xfrm>
            <a:prstGeom prst="ellipse">
              <a:avLst/>
            </a:prstGeom>
            <a:solidFill>
              <a:schemeClr val="bg1"/>
            </a:solidFill>
            <a:ln w="26424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pic>
          <p:nvPicPr>
            <p:cNvPr id="229" name="Picture 34">
              <a:extLst>
                <a:ext uri="{FF2B5EF4-FFF2-40B4-BE49-F238E27FC236}">
                  <a16:creationId xmlns:a16="http://schemas.microsoft.com/office/drawing/2014/main" id="{02ABF222-02C2-B847-B32F-B5E78F5A69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/>
            <a:srcRect/>
            <a:stretch/>
          </p:blipFill>
          <p:spPr bwMode="auto">
            <a:xfrm>
              <a:off x="9577788" y="4291419"/>
              <a:ext cx="486044" cy="486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5" name="Oval 204">
            <a:extLst>
              <a:ext uri="{FF2B5EF4-FFF2-40B4-BE49-F238E27FC236}">
                <a16:creationId xmlns:a16="http://schemas.microsoft.com/office/drawing/2014/main" id="{A14EF2AF-2F64-BB4A-B06A-FF585CED18E6}"/>
              </a:ext>
            </a:extLst>
          </p:cNvPr>
          <p:cNvSpPr/>
          <p:nvPr/>
        </p:nvSpPr>
        <p:spPr>
          <a:xfrm>
            <a:off x="135290" y="4036198"/>
            <a:ext cx="363044" cy="353716"/>
          </a:xfrm>
          <a:prstGeom prst="ellipse">
            <a:avLst/>
          </a:prstGeom>
          <a:solidFill>
            <a:schemeClr val="bg1"/>
          </a:solidFill>
          <a:ln w="26424">
            <a:solidFill>
              <a:srgbClr val="00BE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06" name="Picture 30">
            <a:extLst>
              <a:ext uri="{FF2B5EF4-FFF2-40B4-BE49-F238E27FC236}">
                <a16:creationId xmlns:a16="http://schemas.microsoft.com/office/drawing/2014/main" id="{833C3F89-836E-E54C-9DC1-FC706ACED9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667" y="4078403"/>
            <a:ext cx="304091" cy="304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1" name="TextBox 210">
            <a:extLst>
              <a:ext uri="{FF2B5EF4-FFF2-40B4-BE49-F238E27FC236}">
                <a16:creationId xmlns:a16="http://schemas.microsoft.com/office/drawing/2014/main" id="{B56CAA93-66E4-904B-9E88-9C29D078A396}"/>
              </a:ext>
            </a:extLst>
          </p:cNvPr>
          <p:cNvSpPr txBox="1"/>
          <p:nvPr/>
        </p:nvSpPr>
        <p:spPr>
          <a:xfrm>
            <a:off x="8323732" y="6050142"/>
            <a:ext cx="155069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DAIP Comprehensive Fraud Controls Implementation to be completed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7D20EA7D-2BB4-074E-868C-DE32469EA26E}"/>
              </a:ext>
            </a:extLst>
          </p:cNvPr>
          <p:cNvSpPr txBox="1"/>
          <p:nvPr/>
        </p:nvSpPr>
        <p:spPr>
          <a:xfrm>
            <a:off x="8263347" y="4948437"/>
            <a:ext cx="2332341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EC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 2024 </a:t>
            </a:r>
          </a:p>
        </p:txBody>
      </p:sp>
      <p:cxnSp>
        <p:nvCxnSpPr>
          <p:cNvPr id="213" name="Elbow Connector 212">
            <a:extLst>
              <a:ext uri="{FF2B5EF4-FFF2-40B4-BE49-F238E27FC236}">
                <a16:creationId xmlns:a16="http://schemas.microsoft.com/office/drawing/2014/main" id="{46F104AF-7956-594D-AFB3-A3B8D31460E8}"/>
              </a:ext>
            </a:extLst>
          </p:cNvPr>
          <p:cNvCxnSpPr>
            <a:cxnSpLocks/>
            <a:stCxn id="214" idx="4"/>
            <a:endCxn id="195" idx="2"/>
          </p:cNvCxnSpPr>
          <p:nvPr/>
        </p:nvCxnSpPr>
        <p:spPr>
          <a:xfrm rot="5400000" flipH="1" flipV="1">
            <a:off x="5598843" y="3085013"/>
            <a:ext cx="232402" cy="4236990"/>
          </a:xfrm>
          <a:prstGeom prst="bentConnector4">
            <a:avLst>
              <a:gd name="adj1" fmla="val 35334"/>
              <a:gd name="adj2" fmla="val 50821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Oval 213">
            <a:extLst>
              <a:ext uri="{FF2B5EF4-FFF2-40B4-BE49-F238E27FC236}">
                <a16:creationId xmlns:a16="http://schemas.microsoft.com/office/drawing/2014/main" id="{E80C8A41-F949-D341-950C-B7CDDF68655B}"/>
              </a:ext>
            </a:extLst>
          </p:cNvPr>
          <p:cNvSpPr/>
          <p:nvPr/>
        </p:nvSpPr>
        <p:spPr>
          <a:xfrm>
            <a:off x="3526975" y="5180562"/>
            <a:ext cx="139147" cy="139147"/>
          </a:xfrm>
          <a:prstGeom prst="ellipse">
            <a:avLst/>
          </a:prstGeom>
          <a:solidFill>
            <a:schemeClr val="accent4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EB5B73B3-F244-A545-ABE7-4E531DAD9290}"/>
              </a:ext>
            </a:extLst>
          </p:cNvPr>
          <p:cNvSpPr/>
          <p:nvPr/>
        </p:nvSpPr>
        <p:spPr>
          <a:xfrm>
            <a:off x="7901993" y="5785421"/>
            <a:ext cx="411480" cy="411480"/>
          </a:xfrm>
          <a:prstGeom prst="ellipse">
            <a:avLst/>
          </a:prstGeom>
          <a:solidFill>
            <a:schemeClr val="bg1"/>
          </a:solidFill>
          <a:ln w="26424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231" name="Picture 36">
            <a:extLst>
              <a:ext uri="{FF2B5EF4-FFF2-40B4-BE49-F238E27FC236}">
                <a16:creationId xmlns:a16="http://schemas.microsoft.com/office/drawing/2014/main" id="{DCEAD4DB-4D90-6A41-AEFF-31E06AE9CC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056" y="5866936"/>
            <a:ext cx="275153" cy="27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DB2AF11-4C0E-C84B-A99B-BD7D59973C30}"/>
              </a:ext>
            </a:extLst>
          </p:cNvPr>
          <p:cNvCxnSpPr>
            <a:cxnSpLocks/>
          </p:cNvCxnSpPr>
          <p:nvPr/>
        </p:nvCxnSpPr>
        <p:spPr>
          <a:xfrm>
            <a:off x="11677883" y="951127"/>
            <a:ext cx="0" cy="1070503"/>
          </a:xfrm>
          <a:prstGeom prst="line">
            <a:avLst/>
          </a:prstGeom>
          <a:ln w="63500">
            <a:solidFill>
              <a:srgbClr val="03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1240E4B0-8627-8F4B-A0A0-D0C41AD1A2B9}"/>
              </a:ext>
            </a:extLst>
          </p:cNvPr>
          <p:cNvSpPr txBox="1"/>
          <p:nvPr/>
        </p:nvSpPr>
        <p:spPr>
          <a:xfrm rot="5400000">
            <a:off x="11393376" y="1374677"/>
            <a:ext cx="986133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2022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2B20FC0-41BB-BF44-A39B-5F5D58743DD9}"/>
              </a:ext>
            </a:extLst>
          </p:cNvPr>
          <p:cNvSpPr txBox="1"/>
          <p:nvPr/>
        </p:nvSpPr>
        <p:spPr>
          <a:xfrm>
            <a:off x="392173" y="2364518"/>
            <a:ext cx="2273407" cy="106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Registration Intake (RI) Modernization: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Redesign for enhancing User Experience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Modernize technology optimized for cloud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Call Center Legacy Enhancements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CB2CA71-6D34-D14C-8AA3-818F32AFF4D6}"/>
              </a:ext>
            </a:extLst>
          </p:cNvPr>
          <p:cNvSpPr txBox="1"/>
          <p:nvPr/>
        </p:nvSpPr>
        <p:spPr>
          <a:xfrm rot="5400000">
            <a:off x="11233129" y="2508715"/>
            <a:ext cx="1316869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BE008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2023 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1129546-1F56-A94F-9CDE-AA3AC9EB1116}"/>
              </a:ext>
            </a:extLst>
          </p:cNvPr>
          <p:cNvSpPr txBox="1"/>
          <p:nvPr/>
        </p:nvSpPr>
        <p:spPr>
          <a:xfrm rot="5400000">
            <a:off x="10123799" y="4941468"/>
            <a:ext cx="3525290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00BEC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2024</a:t>
            </a:r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94F8CF2D-8C22-7245-AF0F-93D1A3384F31}"/>
              </a:ext>
            </a:extLst>
          </p:cNvPr>
          <p:cNvCxnSpPr>
            <a:cxnSpLocks/>
          </p:cNvCxnSpPr>
          <p:nvPr/>
        </p:nvCxnSpPr>
        <p:spPr>
          <a:xfrm flipV="1">
            <a:off x="16282" y="3332710"/>
            <a:ext cx="12192000" cy="24449"/>
          </a:xfrm>
          <a:prstGeom prst="line">
            <a:avLst/>
          </a:prstGeom>
          <a:ln w="34925" cmpd="sng">
            <a:solidFill>
              <a:schemeClr val="accent1">
                <a:alpha val="27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03AF893D-1E45-9547-B926-5C4B7732625F}"/>
              </a:ext>
            </a:extLst>
          </p:cNvPr>
          <p:cNvSpPr txBox="1"/>
          <p:nvPr/>
        </p:nvSpPr>
        <p:spPr>
          <a:xfrm>
            <a:off x="5630950" y="1192395"/>
            <a:ext cx="1655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Login.gov Integration for Account </a:t>
            </a:r>
            <a:r>
              <a:rPr kumimoji="0" lang="en-US" sz="900" b="0" i="0" u="none" strike="noStrike" kern="1200" cap="none" spc="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Mgmt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49494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4CE26CE3-009A-EA41-9447-B8FABAB58726}"/>
              </a:ext>
            </a:extLst>
          </p:cNvPr>
          <p:cNvSpPr txBox="1"/>
          <p:nvPr/>
        </p:nvSpPr>
        <p:spPr>
          <a:xfrm>
            <a:off x="5630949" y="1056849"/>
            <a:ext cx="2269781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DEC 2022 – Jan 2023 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7EAE0B73-2880-6B49-8A03-B686B593E50C}"/>
              </a:ext>
            </a:extLst>
          </p:cNvPr>
          <p:cNvSpPr/>
          <p:nvPr/>
        </p:nvSpPr>
        <p:spPr>
          <a:xfrm>
            <a:off x="5332564" y="1092912"/>
            <a:ext cx="314127" cy="314127"/>
          </a:xfrm>
          <a:prstGeom prst="ellipse">
            <a:avLst/>
          </a:prstGeom>
          <a:solidFill>
            <a:schemeClr val="bg1"/>
          </a:solidFill>
          <a:ln w="26424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1" name="Picture 2" descr="Service4">
            <a:extLst>
              <a:ext uri="{FF2B5EF4-FFF2-40B4-BE49-F238E27FC236}">
                <a16:creationId xmlns:a16="http://schemas.microsoft.com/office/drawing/2014/main" id="{58A8DCAB-EB25-3047-9037-1F47E26B6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3950" y="1125521"/>
            <a:ext cx="242319" cy="22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" name="Oval 123">
            <a:extLst>
              <a:ext uri="{FF2B5EF4-FFF2-40B4-BE49-F238E27FC236}">
                <a16:creationId xmlns:a16="http://schemas.microsoft.com/office/drawing/2014/main" id="{31BEFD6B-CF62-C143-B7CC-DD2FA1824002}"/>
              </a:ext>
            </a:extLst>
          </p:cNvPr>
          <p:cNvSpPr/>
          <p:nvPr/>
        </p:nvSpPr>
        <p:spPr>
          <a:xfrm>
            <a:off x="5075252" y="2117976"/>
            <a:ext cx="109728" cy="109728"/>
          </a:xfrm>
          <a:prstGeom prst="ellipse">
            <a:avLst/>
          </a:prstGeom>
          <a:solidFill>
            <a:schemeClr val="accent6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5A5AFAC3-2DEA-854C-91ED-A3E74E2E19B0}"/>
              </a:ext>
            </a:extLst>
          </p:cNvPr>
          <p:cNvSpPr/>
          <p:nvPr/>
        </p:nvSpPr>
        <p:spPr>
          <a:xfrm>
            <a:off x="9044260" y="2049586"/>
            <a:ext cx="344214" cy="344214"/>
          </a:xfrm>
          <a:prstGeom prst="ellipse">
            <a:avLst/>
          </a:prstGeom>
          <a:solidFill>
            <a:schemeClr val="bg1"/>
          </a:solidFill>
          <a:ln w="26424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50" name="Picture 4" descr="Legacy Systems Icons - Download Free Vector Icons | Noun Project">
            <a:extLst>
              <a:ext uri="{FF2B5EF4-FFF2-40B4-BE49-F238E27FC236}">
                <a16:creationId xmlns:a16="http://schemas.microsoft.com/office/drawing/2014/main" id="{E18576C1-D180-0C41-88EB-0CF0024C6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7788" y="2079340"/>
            <a:ext cx="271618" cy="271618"/>
          </a:xfrm>
          <a:prstGeom prst="rect">
            <a:avLst/>
          </a:prstGeom>
          <a:noFill/>
        </p:spPr>
      </p:pic>
      <p:sp>
        <p:nvSpPr>
          <p:cNvPr id="151" name="Oval 150">
            <a:extLst>
              <a:ext uri="{FF2B5EF4-FFF2-40B4-BE49-F238E27FC236}">
                <a16:creationId xmlns:a16="http://schemas.microsoft.com/office/drawing/2014/main" id="{823D49A1-765B-394C-962D-65416359FF7E}"/>
              </a:ext>
            </a:extLst>
          </p:cNvPr>
          <p:cNvSpPr/>
          <p:nvPr/>
        </p:nvSpPr>
        <p:spPr>
          <a:xfrm>
            <a:off x="3353158" y="971217"/>
            <a:ext cx="308027" cy="308027"/>
          </a:xfrm>
          <a:prstGeom prst="ellipse">
            <a:avLst/>
          </a:prstGeom>
          <a:solidFill>
            <a:schemeClr val="bg1"/>
          </a:solidFill>
          <a:ln w="26424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52" name="Picture 36">
            <a:extLst>
              <a:ext uri="{FF2B5EF4-FFF2-40B4-BE49-F238E27FC236}">
                <a16:creationId xmlns:a16="http://schemas.microsoft.com/office/drawing/2014/main" id="{CE74F8A8-EC74-0F42-A201-25905A574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517" y="999510"/>
            <a:ext cx="241519" cy="241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492CA0A8-C01F-5845-9C1E-544E98BA9873}"/>
              </a:ext>
            </a:extLst>
          </p:cNvPr>
          <p:cNvCxnSpPr>
            <a:cxnSpLocks/>
          </p:cNvCxnSpPr>
          <p:nvPr/>
        </p:nvCxnSpPr>
        <p:spPr>
          <a:xfrm>
            <a:off x="11677883" y="2021630"/>
            <a:ext cx="0" cy="1311080"/>
          </a:xfrm>
          <a:prstGeom prst="line">
            <a:avLst/>
          </a:prstGeom>
          <a:ln w="635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3778EAA7-3ADF-514F-AE80-2DCB7CD340B2}"/>
              </a:ext>
            </a:extLst>
          </p:cNvPr>
          <p:cNvCxnSpPr>
            <a:cxnSpLocks/>
          </p:cNvCxnSpPr>
          <p:nvPr/>
        </p:nvCxnSpPr>
        <p:spPr>
          <a:xfrm>
            <a:off x="11677883" y="3357159"/>
            <a:ext cx="0" cy="3500841"/>
          </a:xfrm>
          <a:prstGeom prst="line">
            <a:avLst/>
          </a:prstGeom>
          <a:ln w="635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Oval 112">
            <a:extLst>
              <a:ext uri="{FF2B5EF4-FFF2-40B4-BE49-F238E27FC236}">
                <a16:creationId xmlns:a16="http://schemas.microsoft.com/office/drawing/2014/main" id="{85A552B4-3352-5846-B2B9-803A3DE85080}"/>
              </a:ext>
            </a:extLst>
          </p:cNvPr>
          <p:cNvSpPr/>
          <p:nvPr/>
        </p:nvSpPr>
        <p:spPr>
          <a:xfrm>
            <a:off x="6804260" y="4125615"/>
            <a:ext cx="139147" cy="139147"/>
          </a:xfrm>
          <a:prstGeom prst="ellipse">
            <a:avLst/>
          </a:prstGeom>
          <a:solidFill>
            <a:schemeClr val="accent4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BD468D3C-6140-294C-9F33-18DFFD952473}"/>
              </a:ext>
            </a:extLst>
          </p:cNvPr>
          <p:cNvSpPr txBox="1"/>
          <p:nvPr/>
        </p:nvSpPr>
        <p:spPr>
          <a:xfrm>
            <a:off x="3866976" y="3343892"/>
            <a:ext cx="2332341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>
                <a:solidFill>
                  <a:srgbClr val="00BECE"/>
                </a:solidFill>
                <a:latin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EC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MAY 2024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A6D5CE-F8C3-CE44-8D76-A338211CDE17}"/>
              </a:ext>
            </a:extLst>
          </p:cNvPr>
          <p:cNvSpPr txBox="1"/>
          <p:nvPr/>
        </p:nvSpPr>
        <p:spPr>
          <a:xfrm>
            <a:off x="29395" y="5975746"/>
            <a:ext cx="1856619" cy="707886"/>
          </a:xfrm>
          <a:prstGeom prst="rect">
            <a:avLst/>
          </a:prstGeom>
          <a:solidFill>
            <a:schemeClr val="bg1">
              <a:alpha val="76109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Disclaimer: </a:t>
            </a:r>
            <a:r>
              <a:rPr kumimoji="0" lang="en-US" sz="800" b="0" i="1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This roadmap is limited to modernization activities and does not account for Platform/Security/O&amp;M which the team is also conducting in parallel</a:t>
            </a:r>
          </a:p>
        </p:txBody>
      </p:sp>
      <p:cxnSp>
        <p:nvCxnSpPr>
          <p:cNvPr id="125" name="Elbow Connector 143">
            <a:extLst>
              <a:ext uri="{FF2B5EF4-FFF2-40B4-BE49-F238E27FC236}">
                <a16:creationId xmlns:a16="http://schemas.microsoft.com/office/drawing/2014/main" id="{1F3B0B90-2F4B-404C-B251-298E9DE7475E}"/>
              </a:ext>
            </a:extLst>
          </p:cNvPr>
          <p:cNvCxnSpPr>
            <a:cxnSpLocks/>
            <a:stCxn id="223" idx="3"/>
            <a:endCxn id="164" idx="4"/>
          </p:cNvCxnSpPr>
          <p:nvPr/>
        </p:nvCxnSpPr>
        <p:spPr>
          <a:xfrm flipV="1">
            <a:off x="3146938" y="2460574"/>
            <a:ext cx="1366823" cy="408059"/>
          </a:xfrm>
          <a:prstGeom prst="bentConnector2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74C995D9-1518-4F2F-A288-FC13AA1477BB}"/>
              </a:ext>
            </a:extLst>
          </p:cNvPr>
          <p:cNvSpPr txBox="1"/>
          <p:nvPr/>
        </p:nvSpPr>
        <p:spPr>
          <a:xfrm>
            <a:off x="3711864" y="3551547"/>
            <a:ext cx="212788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Application Inquiry (AI) Modernization: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Redesign for enhanced User Experience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Modernize technology optimized for cloud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1A07BE24-18D5-4715-950D-A5896B81E92D}"/>
              </a:ext>
            </a:extLst>
          </p:cNvPr>
          <p:cNvSpPr txBox="1"/>
          <p:nvPr/>
        </p:nvSpPr>
        <p:spPr>
          <a:xfrm>
            <a:off x="3077659" y="2877858"/>
            <a:ext cx="1872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Migrate RI/Call Center (CC) functions from </a:t>
            </a:r>
            <a:r>
              <a:rPr kumimoji="0" lang="en-US" sz="900" b="0" i="0" u="none" strike="noStrike" kern="1200" cap="none" spc="0" normalizeH="0" baseline="0" noProof="0" err="1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IACProxy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49494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to SIS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1D91B33C-82EF-4CB8-9795-05531BCA6D53}"/>
              </a:ext>
            </a:extLst>
          </p:cNvPr>
          <p:cNvSpPr/>
          <p:nvPr/>
        </p:nvSpPr>
        <p:spPr>
          <a:xfrm>
            <a:off x="9678147" y="3396000"/>
            <a:ext cx="139147" cy="139147"/>
          </a:xfrm>
          <a:prstGeom prst="ellipse">
            <a:avLst/>
          </a:prstGeom>
          <a:solidFill>
            <a:schemeClr val="accent4"/>
          </a:solidFill>
          <a:ln w="26424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34" name="Elbow Connector 114">
            <a:extLst>
              <a:ext uri="{FF2B5EF4-FFF2-40B4-BE49-F238E27FC236}">
                <a16:creationId xmlns:a16="http://schemas.microsoft.com/office/drawing/2014/main" id="{F098CA01-D350-4BB7-BB62-50B06AB76C4D}"/>
              </a:ext>
            </a:extLst>
          </p:cNvPr>
          <p:cNvCxnSpPr>
            <a:cxnSpLocks/>
            <a:stCxn id="207" idx="3"/>
            <a:endCxn id="133" idx="2"/>
          </p:cNvCxnSpPr>
          <p:nvPr/>
        </p:nvCxnSpPr>
        <p:spPr>
          <a:xfrm flipV="1">
            <a:off x="3808840" y="3465574"/>
            <a:ext cx="5869307" cy="9495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lbow Connector 193">
            <a:extLst>
              <a:ext uri="{FF2B5EF4-FFF2-40B4-BE49-F238E27FC236}">
                <a16:creationId xmlns:a16="http://schemas.microsoft.com/office/drawing/2014/main" id="{0528D270-C705-4D50-BC8F-292568B55690}"/>
              </a:ext>
            </a:extLst>
          </p:cNvPr>
          <p:cNvCxnSpPr>
            <a:cxnSpLocks/>
            <a:stCxn id="183" idx="2"/>
            <a:endCxn id="205" idx="6"/>
          </p:cNvCxnSpPr>
          <p:nvPr/>
        </p:nvCxnSpPr>
        <p:spPr>
          <a:xfrm rot="10800000">
            <a:off x="498334" y="4213056"/>
            <a:ext cx="4631782" cy="34332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TextBox 156">
            <a:extLst>
              <a:ext uri="{FF2B5EF4-FFF2-40B4-BE49-F238E27FC236}">
                <a16:creationId xmlns:a16="http://schemas.microsoft.com/office/drawing/2014/main" id="{27525C8C-F0BC-424F-8392-3D9D542CA3DA}"/>
              </a:ext>
            </a:extLst>
          </p:cNvPr>
          <p:cNvSpPr txBox="1"/>
          <p:nvPr/>
        </p:nvSpPr>
        <p:spPr>
          <a:xfrm>
            <a:off x="461569" y="4015641"/>
            <a:ext cx="2332341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1">
                <a:solidFill>
                  <a:srgbClr val="00BECE"/>
                </a:solidFill>
                <a:latin typeface="Arial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BEC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SEPT 2024 </a:t>
            </a:r>
          </a:p>
        </p:txBody>
      </p:sp>
    </p:spTree>
    <p:extLst>
      <p:ext uri="{BB962C8B-B14F-4D97-AF65-F5344CB8AC3E}">
        <p14:creationId xmlns:p14="http://schemas.microsoft.com/office/powerpoint/2010/main" val="2618779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Clarity">
  <a:themeElements>
    <a:clrScheme name="Custom 6">
      <a:dk1>
        <a:srgbClr val="494949"/>
      </a:dk1>
      <a:lt1>
        <a:srgbClr val="FFFFFF"/>
      </a:lt1>
      <a:dk2>
        <a:srgbClr val="005188"/>
      </a:dk2>
      <a:lt2>
        <a:srgbClr val="E7E6E6"/>
      </a:lt2>
      <a:accent1>
        <a:srgbClr val="005188"/>
      </a:accent1>
      <a:accent2>
        <a:srgbClr val="D2002C"/>
      </a:accent2>
      <a:accent3>
        <a:srgbClr val="AFCD00"/>
      </a:accent3>
      <a:accent4>
        <a:srgbClr val="00BECE"/>
      </a:accent4>
      <a:accent5>
        <a:srgbClr val="1F7DE5"/>
      </a:accent5>
      <a:accent6>
        <a:srgbClr val="BE0081"/>
      </a:accent6>
      <a:hlink>
        <a:srgbClr val="005188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Widescreen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2_Clarity</vt:lpstr>
      <vt:lpstr>DAIP Roadmap (2022-2024)</vt:lpstr>
    </vt:vector>
  </TitlesOfParts>
  <Company>FEMA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DAIP Roadmap (2022-2024)</dc:title>
  <dc:creator>Peters, Benjamin</dc:creator>
  <cp:lastModifiedBy>Peters, Benjamin</cp:lastModifiedBy>
  <cp:revision>1</cp:revision>
  <dcterms:created xsi:type="dcterms:W3CDTF">2022-11-03T18:05:11Z</dcterms:created>
  <dcterms:modified xsi:type="dcterms:W3CDTF">2022-11-03T18:05:39Z</dcterms:modified>
</cp:coreProperties>
</file>