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8" r:id="rId3"/>
    <p:sldId id="272" r:id="rId4"/>
    <p:sldId id="276" r:id="rId5"/>
    <p:sldId id="270" r:id="rId6"/>
    <p:sldId id="277" r:id="rId7"/>
    <p:sldId id="279" r:id="rId8"/>
    <p:sldId id="264" r:id="rId9"/>
    <p:sldId id="281" r:id="rId10"/>
    <p:sldId id="280" r:id="rId11"/>
    <p:sldId id="26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9242AFF-104B-BCE3-00AB-8AFAF4EC54CE}" name="Melissa A Cidade (CENSUS/EMD FED)" initials="MAC(F" userId="S::melissa.cidade@census.gov::e7c9e54a-054e-43a3-b001-b98bde2c40c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FFE1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118" autoAdjust="0"/>
    <p:restoredTop sz="94660"/>
  </p:normalViewPr>
  <p:slideViewPr>
    <p:cSldViewPr snapToGrid="0">
      <p:cViewPr>
        <p:scale>
          <a:sx n="90" d="100"/>
          <a:sy n="90" d="100"/>
        </p:scale>
        <p:origin x="1074" y="5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F1378F-94BD-44E8-A819-27CE9A833505}" type="datetimeFigureOut">
              <a:rPr lang="en-US" smtClean="0"/>
              <a:t>3/23/2023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F70364-825B-4540-BD77-C76353A6E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838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CFC8F-C3F2-3501-2734-AF967B30FB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6F3F81-2556-CF2C-0684-214F737FBC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C06F60-6C27-7861-2AFF-6ED594922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7E0FC-3D07-4317-9CFC-FDD8512FD40C}" type="datetime1">
              <a:rPr lang="en-US" smtClean="0"/>
              <a:t>3/23/2023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413238-EBE4-A66C-2BC2-29B16F979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2377CF-7707-F7A7-E17B-7B5FFCBC0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B682-50FC-4CAA-A11E-F980F3DDE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311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61545-95A5-6075-15C6-EE01EDCBEF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4E2F8B-AD62-F220-6E2B-F57526E677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DF7255-56F4-71A9-505D-3DFDC790E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7DF25-A698-41E4-A79C-9AE0D1A33EC1}" type="datetime1">
              <a:rPr lang="en-US" smtClean="0"/>
              <a:t>3/23/2023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1923CA-D499-AE90-6C6D-0DE385B8C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365C28-C9F2-9D9E-1FD5-66864FAA7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B682-50FC-4CAA-A11E-F980F3DDE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469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AF7CA5-2EB7-9F82-35E0-1DFE060985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843328-DD1A-C309-EC2A-2F31A9F79D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74D771-3622-BC5E-584A-D0266E0E6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37BFB-0217-4A8F-B4D6-56A87ADEF60F}" type="datetime1">
              <a:rPr lang="en-US" smtClean="0"/>
              <a:t>3/23/2023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DF5CB9-C1AA-FF7B-925F-9DC6AF8F8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CFFEBE-CF3B-7C7D-0CE9-73EE02BBF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B682-50FC-4CAA-A11E-F980F3DDE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125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CE344-12E0-E539-06DD-673B124BD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ED89B9-20A2-F758-30B3-38D6490C37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052E0D-E9C3-84D7-0A05-156DAE0E7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A81BE-CD07-4928-BAC8-27DEEA01D8B0}" type="datetime1">
              <a:rPr lang="en-US" smtClean="0"/>
              <a:t>3/23/2023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EF0BE6-FB0A-AC52-AE94-50B76F900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CC4261-B545-2B03-6013-D2647CDB5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B682-50FC-4CAA-A11E-F980F3DDE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936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DA029-851E-4759-D1AA-D6A57FDE7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7D4913-84AF-93A9-2A8E-33815A1534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AEF17B-2B61-9660-2115-E0A10D235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0544F-8EC8-410D-9285-1BE1C1768581}" type="datetime1">
              <a:rPr lang="en-US" smtClean="0"/>
              <a:t>3/23/2023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D6313C-96EE-B13D-473D-04F93640D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A13B9A-E716-549D-F4C2-2364AC271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B682-50FC-4CAA-A11E-F980F3DDE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202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38FC9A-FF17-3A5B-4A5A-E2CE0948D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89499C-67D1-AD95-7B55-D0FFA974DD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B5E48A-53FE-1796-C514-1C493CA53E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F6297C-FCB7-2347-A7A3-9865DA969A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05FB5-F9A7-454B-8DD1-98BEC0A1384C}" type="datetime1">
              <a:rPr lang="en-US" smtClean="0"/>
              <a:t>3/23/2023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5D21B4-0F2D-8BDB-AEE1-D41CDBEEE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E1FECB-B874-7F95-4EB7-8C55736B4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B682-50FC-4CAA-A11E-F980F3DDE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461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1A4CC-E3EB-DDC0-A5BD-8E7091C94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90320E-A059-7FB1-3FDD-79DE796F21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0EEEAB-420D-04B1-6F1C-F5E769BAA7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31507C-09F5-98CA-ECF4-CD0F6795BC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ECB40C2-1854-FBEE-9066-3F147ECD92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5E0A97-94DC-D925-315A-824434A32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D94FA-3E8B-4847-AEEB-C2A08BE55CE3}" type="datetime1">
              <a:rPr lang="en-US" smtClean="0"/>
              <a:t>3/23/2023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0B3A2CD-49BC-CE49-DBF6-FCADFCCC1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FC74B3-9671-54CF-1415-A02C4655C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B682-50FC-4CAA-A11E-F980F3DDE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080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AEB894-9C73-B585-D139-3CD98AA7B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1FE192-172E-AA2A-A48F-00817031C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62D37-04E0-4045-BB82-267C8CD7E41A}" type="datetime1">
              <a:rPr lang="en-US" smtClean="0"/>
              <a:t>3/23/2023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1B5E33-E493-FBEB-F231-F93EA96A4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8A2898-A9F9-7A6A-C7CE-429FD2843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B682-50FC-4CAA-A11E-F980F3DDE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306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D7E404A-FC78-75CD-537E-45F8A10E0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5B7DD-FEA5-4B91-B373-06F43751A1F5}" type="datetime1">
              <a:rPr lang="en-US" smtClean="0"/>
              <a:t>3/23/2023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B74B89-237C-88D1-17A5-50F00F41E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62452A-EB37-2DCA-FFD2-228AE0483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B682-50FC-4CAA-A11E-F980F3DDE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245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3965C-67F4-25EC-41A1-D7F77A87A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F97E64-3A3C-9F39-486B-E5730CF72D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0ECCD4-4BE5-1949-D851-29F093607E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13D165-281C-05C9-0180-03393E088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87444-25E6-4C60-983E-4FA2BAB9443A}" type="datetime1">
              <a:rPr lang="en-US" smtClean="0"/>
              <a:t>3/23/2023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23B315-A498-CD1E-2405-A74109451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289ACF-148A-4C9A-9031-8464712E0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B682-50FC-4CAA-A11E-F980F3DDE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091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37E85-95A7-E895-BCD3-187779DDB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B24EC23-460C-6196-F98D-AF07F9EB38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1A635F-7E3B-D205-0284-915293CCD9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2A05C2-5E40-E062-C82E-D1708210A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69FDD-0B0C-48AB-8E30-D94D3176549E}" type="datetime1">
              <a:rPr lang="en-US" smtClean="0"/>
              <a:t>3/23/2023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19AF83-31AA-F092-B25C-D76A0E014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2A7330-2CBF-75FF-657F-B4978D9F3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B682-50FC-4CAA-A11E-F980F3DDE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447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DC05C91-5276-511B-8075-4B631FDF5A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311A30-5140-DFE1-3BDD-12939D0CE1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281E3F-33F9-4A1B-9149-E2FA499C2A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FCCE6F-D84F-4C74-AB18-A60EC2298FA1}" type="datetime1">
              <a:rPr lang="en-US" smtClean="0"/>
              <a:t>3/23/2023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02FC56-36CE-C832-B51B-906C6FCB90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3F019D-9DCF-B0FC-90E8-89A0DDA544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B1B682-50FC-4CAA-A11E-F980F3DDE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566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6FDB2-2670-58E4-1FAA-95A534B75E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Usability Tasks Answer Keys &amp; Content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1F4059-E0FE-0363-859A-58C63653A9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6115A5-6EC1-2E92-F157-3AF648B45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B682-50FC-4CAA-A11E-F980F3DDE3F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3176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1797A-89E2-3C18-D194-1D3819CBA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sz="4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E83946E-08F7-1722-4F5A-95DFE344AF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981216"/>
              </p:ext>
            </p:extLst>
          </p:nvPr>
        </p:nvGraphicFramePr>
        <p:xfrm>
          <a:off x="2666215" y="3465045"/>
          <a:ext cx="5427761" cy="2964598"/>
        </p:xfrm>
        <a:graphic>
          <a:graphicData uri="http://schemas.openxmlformats.org/drawingml/2006/table">
            <a:tbl>
              <a:tblPr firstRow="1">
                <a:tableStyleId>{2D5ABB26-0587-4C30-8999-92F81FD0307C}</a:tableStyleId>
              </a:tblPr>
              <a:tblGrid>
                <a:gridCol w="1133688">
                  <a:extLst>
                    <a:ext uri="{9D8B030D-6E8A-4147-A177-3AD203B41FA5}">
                      <a16:colId xmlns:a16="http://schemas.microsoft.com/office/drawing/2014/main" val="2753089372"/>
                    </a:ext>
                  </a:extLst>
                </a:gridCol>
                <a:gridCol w="1226261">
                  <a:extLst>
                    <a:ext uri="{9D8B030D-6E8A-4147-A177-3AD203B41FA5}">
                      <a16:colId xmlns:a16="http://schemas.microsoft.com/office/drawing/2014/main" val="709882535"/>
                    </a:ext>
                  </a:extLst>
                </a:gridCol>
                <a:gridCol w="941285">
                  <a:extLst>
                    <a:ext uri="{9D8B030D-6E8A-4147-A177-3AD203B41FA5}">
                      <a16:colId xmlns:a16="http://schemas.microsoft.com/office/drawing/2014/main" val="86546999"/>
                    </a:ext>
                  </a:extLst>
                </a:gridCol>
                <a:gridCol w="485755">
                  <a:extLst>
                    <a:ext uri="{9D8B030D-6E8A-4147-A177-3AD203B41FA5}">
                      <a16:colId xmlns:a16="http://schemas.microsoft.com/office/drawing/2014/main" val="3561059788"/>
                    </a:ext>
                  </a:extLst>
                </a:gridCol>
                <a:gridCol w="1640772">
                  <a:extLst>
                    <a:ext uri="{9D8B030D-6E8A-4147-A177-3AD203B41FA5}">
                      <a16:colId xmlns:a16="http://schemas.microsoft.com/office/drawing/2014/main" val="3287795299"/>
                    </a:ext>
                  </a:extLst>
                </a:gridCol>
              </a:tblGrid>
              <a:tr h="292416"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1" u="none" strike="noStrike" dirty="0">
                          <a:effectLst/>
                        </a:rPr>
                        <a:t>Name 1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1" u="none" strike="noStrike" dirty="0">
                          <a:effectLst/>
                        </a:rPr>
                        <a:t>Street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1" u="none" strike="noStrike" dirty="0">
                          <a:effectLst/>
                        </a:rPr>
                        <a:t>City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1" u="none" strike="noStrike" dirty="0">
                          <a:effectLst/>
                        </a:rPr>
                        <a:t>NAICS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1" u="none" strike="noStrike" dirty="0">
                          <a:effectLst/>
                        </a:rPr>
                        <a:t>Industry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2943852"/>
                  </a:ext>
                </a:extLst>
              </a:tr>
              <a:tr h="19154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CENSUS CAT COMPANY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1001 CAT FOOD WAY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ELLWOOD CITY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311111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Dog and Cat Food Manufacturing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3815461"/>
                  </a:ext>
                </a:extLst>
              </a:tr>
              <a:tr h="19154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CENSUS CAT COMPANY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1002 CAT FOOD WAY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BEAVER FALLS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311111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Dog and Cat Food Manufacturing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2562655"/>
                  </a:ext>
                </a:extLst>
              </a:tr>
              <a:tr h="19154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CENSUS CAT COMPANY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1006 CAT FOOD ROAD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CRANBERRY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453910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Pet and Pet Supplies Stores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6021486"/>
                  </a:ext>
                </a:extLst>
              </a:tr>
              <a:tr h="19154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CENSUS CAT COMPANY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1007 CAT FOOD ROAD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YOUNGSTOWN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453910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Pet and Pet Supplies Stores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5964388"/>
                  </a:ext>
                </a:extLst>
              </a:tr>
              <a:tr h="19154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CENSUS CAT SHELTER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1012 CAT ADOPTION LANE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MARS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812910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Pet Care (except Veterinary) Services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8581791"/>
                  </a:ext>
                </a:extLst>
              </a:tr>
              <a:tr h="190498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Showing: 5 of 5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5893116"/>
                  </a:ext>
                </a:extLst>
              </a:tr>
              <a:tr h="190498">
                <a:tc gridSpan="5">
                  <a:txBody>
                    <a:bodyPr/>
                    <a:lstStyle/>
                    <a:p>
                      <a:pPr algn="l" fontAlgn="b"/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7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8202298"/>
                  </a:ext>
                </a:extLst>
              </a:tr>
              <a:tr h="190498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8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Industry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7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424175"/>
                  </a:ext>
                </a:extLst>
              </a:tr>
              <a:tr h="190498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Dog and Cat Food Manufacturing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u="none" strike="noStrike" dirty="0">
                        <a:effectLst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4178452"/>
                  </a:ext>
                </a:extLst>
              </a:tr>
              <a:tr h="190498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Pet and Pet Supplies Stores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8626404"/>
                  </a:ext>
                </a:extLst>
              </a:tr>
              <a:tr h="190498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Pet Care (except Veterinary) Services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Pet Care (except Veterinary) Services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6298381"/>
                  </a:ext>
                </a:extLst>
              </a:tr>
              <a:tr h="190498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Showing: 3 of 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en-US" sz="7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n-US" dirty="0"/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7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Showing: 3 of 3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893554697"/>
                  </a:ext>
                </a:extLst>
              </a:tr>
              <a:tr h="190498">
                <a:tc gridSpan="5">
                  <a:txBody>
                    <a:bodyPr/>
                    <a:lstStyle/>
                    <a:p>
                      <a:pPr algn="l" fontAlgn="b"/>
                      <a:endParaRPr lang="en-US" sz="7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7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7629152"/>
                  </a:ext>
                </a:extLst>
              </a:tr>
              <a:tr h="190498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7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Company Total </a:t>
                      </a:r>
                      <a:endParaRPr lang="en-US" sz="7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endParaRPr lang="en-US" sz="7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8301387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709BCCC8-3379-3329-2B3A-68E72D6661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5857292"/>
              </p:ext>
            </p:extLst>
          </p:nvPr>
        </p:nvGraphicFramePr>
        <p:xfrm>
          <a:off x="8093975" y="1365758"/>
          <a:ext cx="1431809" cy="50632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31809">
                  <a:extLst>
                    <a:ext uri="{9D8B030D-6E8A-4147-A177-3AD203B41FA5}">
                      <a16:colId xmlns:a16="http://schemas.microsoft.com/office/drawing/2014/main" val="2907396151"/>
                    </a:ext>
                  </a:extLst>
                </a:gridCol>
              </a:tblGrid>
              <a:tr h="465917"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Revenue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7791130"/>
                  </a:ext>
                </a:extLst>
              </a:tr>
              <a:tr h="643674"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Sales, Shipments, Receipts, or Revenue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8044404"/>
                  </a:ext>
                </a:extLst>
              </a:tr>
              <a:tr h="306723"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RCPT_TOT_VAL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0412837"/>
                  </a:ext>
                </a:extLst>
              </a:tr>
              <a:tr h="306723"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What were the total sales, shipments, receipts, or revenue in 2022? Use a minus sign "-" to indicate a negative value.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9405508"/>
                  </a:ext>
                </a:extLst>
              </a:tr>
              <a:tr h="295735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Answers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6840703"/>
                  </a:ext>
                </a:extLst>
              </a:tr>
              <a:tr h="190171"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8923039"/>
                  </a:ext>
                </a:extLst>
              </a:tr>
              <a:tr h="190171"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2599796"/>
                  </a:ext>
                </a:extLst>
              </a:tr>
              <a:tr h="190171"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9782044"/>
                  </a:ext>
                </a:extLst>
              </a:tr>
              <a:tr h="190171"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143945"/>
                  </a:ext>
                </a:extLst>
              </a:tr>
              <a:tr h="190171"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5034564"/>
                  </a:ext>
                </a:extLst>
              </a:tr>
              <a:tr h="19017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859397"/>
                  </a:ext>
                </a:extLst>
              </a:tr>
              <a:tr h="190171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0946303"/>
                  </a:ext>
                </a:extLst>
              </a:tr>
              <a:tr h="19315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Answers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3672656"/>
                  </a:ext>
                </a:extLst>
              </a:tr>
              <a:tr h="1901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3410839"/>
                  </a:ext>
                </a:extLst>
              </a:tr>
              <a:tr h="1901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3521492"/>
                  </a:ext>
                </a:extLst>
              </a:tr>
              <a:tr h="1901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7976656"/>
                  </a:ext>
                </a:extLst>
              </a:tr>
              <a:tr h="1901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0449766"/>
                  </a:ext>
                </a:extLst>
              </a:tr>
              <a:tr h="190171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9276523"/>
                  </a:ext>
                </a:extLst>
              </a:tr>
              <a:tr h="1901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1811252"/>
                  </a:ext>
                </a:extLst>
              </a:tr>
            </a:tbl>
          </a:graphicData>
        </a:graphic>
      </p:graphicFrame>
      <p:graphicFrame>
        <p:nvGraphicFramePr>
          <p:cNvPr id="8" name="Table 11">
            <a:extLst>
              <a:ext uri="{FF2B5EF4-FFF2-40B4-BE49-F238E27FC236}">
                <a16:creationId xmlns:a16="http://schemas.microsoft.com/office/drawing/2014/main" id="{41B832D2-B868-6CAA-AD2F-F6BD1695E2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4553911"/>
              </p:ext>
            </p:extLst>
          </p:nvPr>
        </p:nvGraphicFramePr>
        <p:xfrm>
          <a:off x="2666215" y="990862"/>
          <a:ext cx="6859569" cy="3748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1342">
                  <a:extLst>
                    <a:ext uri="{9D8B030D-6E8A-4147-A177-3AD203B41FA5}">
                      <a16:colId xmlns:a16="http://schemas.microsoft.com/office/drawing/2014/main" val="2922576255"/>
                    </a:ext>
                  </a:extLst>
                </a:gridCol>
                <a:gridCol w="1438227">
                  <a:extLst>
                    <a:ext uri="{9D8B030D-6E8A-4147-A177-3AD203B41FA5}">
                      <a16:colId xmlns:a16="http://schemas.microsoft.com/office/drawing/2014/main" val="1230153676"/>
                    </a:ext>
                  </a:extLst>
                </a:gridCol>
              </a:tblGrid>
              <a:tr h="3748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Column: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1837320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099DF1F1-28B1-896D-1957-F571E4ABD208}"/>
              </a:ext>
            </a:extLst>
          </p:cNvPr>
          <p:cNvSpPr txBox="1"/>
          <p:nvPr/>
        </p:nvSpPr>
        <p:spPr>
          <a:xfrm>
            <a:off x="489868" y="206206"/>
            <a:ext cx="11115584" cy="64633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3600" dirty="0">
                <a:latin typeface="+mj-lt"/>
              </a:rPr>
              <a:t>Task Five: Answer Key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8096E9-0C9D-9722-CE6A-1A55389EF4D4}"/>
              </a:ext>
            </a:extLst>
          </p:cNvPr>
          <p:cNvSpPr txBox="1"/>
          <p:nvPr/>
        </p:nvSpPr>
        <p:spPr>
          <a:xfrm>
            <a:off x="9019657" y="3999386"/>
            <a:ext cx="1541910" cy="430887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r>
              <a:rPr lang="en-US" sz="1100" dirty="0"/>
              <a:t>*intentionally blank; industry only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4FBA3B-ADCC-03E2-FBAD-581B3D9B1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B682-50FC-4CAA-A11E-F980F3DDE3F2}" type="slidenum">
              <a:rPr lang="en-US" smtClean="0"/>
              <a:t>10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7CC364-E401-B14F-EFAE-1C9CBF7AD1CF}"/>
              </a:ext>
            </a:extLst>
          </p:cNvPr>
          <p:cNvSpPr txBox="1"/>
          <p:nvPr/>
        </p:nvSpPr>
        <p:spPr>
          <a:xfrm>
            <a:off x="209006" y="6513294"/>
            <a:ext cx="679268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i="1" dirty="0">
                <a:solidFill>
                  <a:schemeClr val="bg1">
                    <a:lumMod val="50000"/>
                  </a:schemeClr>
                </a:solidFill>
              </a:rPr>
              <a:t>*For illustration purposes only. All data is fabricated.</a:t>
            </a:r>
          </a:p>
        </p:txBody>
      </p:sp>
    </p:spTree>
    <p:extLst>
      <p:ext uri="{BB962C8B-B14F-4D97-AF65-F5344CB8AC3E}">
        <p14:creationId xmlns:p14="http://schemas.microsoft.com/office/powerpoint/2010/main" val="42678389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7C0648A-D5AC-5390-5C5C-992B9D0D0042}"/>
              </a:ext>
            </a:extLst>
          </p:cNvPr>
          <p:cNvSpPr txBox="1"/>
          <p:nvPr/>
        </p:nvSpPr>
        <p:spPr>
          <a:xfrm>
            <a:off x="516740" y="1421447"/>
            <a:ext cx="5940002" cy="5436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i="1" dirty="0">
                <a:latin typeface="Calibri" panose="020F0502020204030204" pitchFamily="34" charset="0"/>
                <a:cs typeface="Times New Roman" panose="02020603050405020304" pitchFamily="18" charset="0"/>
              </a:rPr>
              <a:t>Add NAPCS Data </a:t>
            </a:r>
            <a:r>
              <a:rPr lang="en-US" i="1" dirty="0">
                <a:latin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applicable)</a:t>
            </a:r>
          </a:p>
          <a:p>
            <a:pPr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Part One Locate NAPCS: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Navigate to the 	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Products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section, enter 100 for any product you 	see listed that is relevant to your company.</a:t>
            </a:r>
          </a:p>
          <a:p>
            <a:pPr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Part Two: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company recently started 	manufacturing ‘chew toys for dogs’, how would you 	add a new product to the listing?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i="1" dirty="0">
                <a:latin typeface="Calibri" panose="020F0502020204030204" pitchFamily="34" charset="0"/>
                <a:cs typeface="Times New Roman" panose="02020603050405020304" pitchFamily="18" charset="0"/>
              </a:rPr>
              <a:t>Add a Location &amp; PBA: 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Your company opened a new location. First </a:t>
            </a:r>
            <a:r>
              <a:rPr lang="en-US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 a new location, 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select a </a:t>
            </a:r>
            <a:r>
              <a:rPr lang="en-US" sz="18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Primary Business Activity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that best matches your company’s overall activities.</a:t>
            </a:r>
            <a:endParaRPr lang="en-US" sz="1800" b="1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Errors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Is there anything that needs to be corrected? How would you fix an error in the data? </a:t>
            </a:r>
            <a:r>
              <a:rPr lang="en-US" sz="18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Is this how you would expect to be notified of an error, or would you expect a different method?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B746BB4-7BD5-97E5-1D26-A7540B3B1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B682-50FC-4CAA-A11E-F980F3DDE3F2}" type="slidenum">
              <a:rPr lang="en-US" smtClean="0"/>
              <a:t>11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FFCE59D-D8BC-F615-7AB1-F4DAE140B6A2}"/>
              </a:ext>
            </a:extLst>
          </p:cNvPr>
          <p:cNvSpPr txBox="1"/>
          <p:nvPr/>
        </p:nvSpPr>
        <p:spPr>
          <a:xfrm>
            <a:off x="6826970" y="1102312"/>
            <a:ext cx="5021911" cy="59266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b="1" i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Delegation</a:t>
            </a:r>
            <a:r>
              <a:rPr lang="en-US" sz="18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: You would like to send the capital expenditures section to another department. Is there a way within this website to send/delegate a section?</a:t>
            </a:r>
            <a:endParaRPr lang="en-US" sz="1800" b="1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Forward Navigation: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have completed the company data section of the survey, continue to the location data section.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Backward Navigation: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Once the detailed spreadsheet is filled out- you would like to go back and check the additional information pdf to ensure you didn’t forget anything. 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Location Help/Instructions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You would like clarification on [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undetermined content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], is there a way for you to find more information about this question? (click into instructions)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Submit Data: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You would like to submit your data to the Census Bureau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374A78C-9013-E799-A43D-CE352A638AF7}"/>
              </a:ext>
            </a:extLst>
          </p:cNvPr>
          <p:cNvSpPr txBox="1"/>
          <p:nvPr/>
        </p:nvSpPr>
        <p:spPr>
          <a:xfrm>
            <a:off x="516740" y="430397"/>
            <a:ext cx="10072883" cy="671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following are draft tasks, to be amended based on the functionality of the instrument which is not yet developed:</a:t>
            </a:r>
          </a:p>
        </p:txBody>
      </p:sp>
    </p:spTree>
    <p:extLst>
      <p:ext uri="{BB962C8B-B14F-4D97-AF65-F5344CB8AC3E}">
        <p14:creationId xmlns:p14="http://schemas.microsoft.com/office/powerpoint/2010/main" val="33769179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1797A-89E2-3C18-D194-1D3819CBA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Task One: </a:t>
            </a:r>
            <a:r>
              <a:rPr lang="en-US" sz="4400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Login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BC12F6C-08E4-4EEA-EBB3-6C5978705456}"/>
              </a:ext>
            </a:extLst>
          </p:cNvPr>
          <p:cNvSpPr txBox="1"/>
          <p:nvPr/>
        </p:nvSpPr>
        <p:spPr>
          <a:xfrm>
            <a:off x="2346961" y="2934788"/>
            <a:ext cx="6973389" cy="7745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sz="1800" i="1" dirty="0">
                <a:solidFill>
                  <a:srgbClr val="002EF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Provide respondent with login ID and password; </a:t>
            </a:r>
            <a:r>
              <a:rPr lang="en-US" sz="1800" i="1" u="sng" dirty="0">
                <a:solidFill>
                  <a:srgbClr val="002EF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 available yet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B9FC870-60E4-02CD-0BFA-936D02FB835F}"/>
              </a:ext>
            </a:extLst>
          </p:cNvPr>
          <p:cNvSpPr txBox="1"/>
          <p:nvPr/>
        </p:nvSpPr>
        <p:spPr>
          <a:xfrm>
            <a:off x="1963783" y="1866995"/>
            <a:ext cx="7924800" cy="10677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Welcome Screen</a:t>
            </a:r>
            <a:endParaRPr lang="en-US" sz="1800" dirty="0">
              <a:effectLst/>
              <a:latin typeface="Abadi Extra Light" panose="020B0204020104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Abadi Extra Light" panose="020B02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Read over this screen as you normally would. Do you have any questions or comments about this page? Is anything confusing? 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D5697668-A115-CBAD-BE58-7665C106030B}"/>
              </a:ext>
            </a:extLst>
          </p:cNvPr>
          <p:cNvSpPr/>
          <p:nvPr/>
        </p:nvSpPr>
        <p:spPr>
          <a:xfrm>
            <a:off x="1402081" y="1785257"/>
            <a:ext cx="9048205" cy="2299062"/>
          </a:xfrm>
          <a:prstGeom prst="round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4221D3C-655E-5AAF-2D1C-F37CF63D3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B682-50FC-4CAA-A11E-F980F3DDE3F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05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E999BE-CF19-692C-EC65-48A6CCB06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Task Two: Provide Company Level Data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A45411D-7171-1011-1F0C-EEFDDC532AAA}"/>
              </a:ext>
            </a:extLst>
          </p:cNvPr>
          <p:cNvSpPr/>
          <p:nvPr/>
        </p:nvSpPr>
        <p:spPr>
          <a:xfrm>
            <a:off x="721966" y="2028166"/>
            <a:ext cx="11016343" cy="3187337"/>
          </a:xfrm>
          <a:prstGeom prst="round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9B1FE58-051A-D5DA-892D-3DEE3877E9C5}"/>
              </a:ext>
            </a:extLst>
          </p:cNvPr>
          <p:cNvSpPr txBox="1"/>
          <p:nvPr/>
        </p:nvSpPr>
        <p:spPr>
          <a:xfrm>
            <a:off x="1227063" y="2180709"/>
            <a:ext cx="10083937" cy="19713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 first want to fill out high level data about your company. Provide the answers to 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800" b="1" u="none" strike="noStrike" dirty="0">
                <a:effectLst/>
              </a:rPr>
              <a:t>Employment &amp; Payroll</a:t>
            </a:r>
            <a:r>
              <a:rPr lang="en-US" b="1" dirty="0"/>
              <a:t>,</a:t>
            </a:r>
            <a:r>
              <a:rPr lang="en-US" sz="1800" b="1" u="none" strike="noStrike" dirty="0">
                <a:effectLst/>
              </a:rPr>
              <a:t> Revenue, and Capital Expenditures 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the data provided. </a:t>
            </a:r>
            <a:endParaRPr lang="en-US" sz="1800" b="1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Fill out the information for: 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Location 1 (Row 6)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48C2C2D-5A15-F594-D07D-9DE06E3D0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B682-50FC-4CAA-A11E-F980F3DDE3F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811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9FAC4F4-B46F-8289-2C70-A7E0DED609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2323960"/>
              </p:ext>
            </p:extLst>
          </p:nvPr>
        </p:nvGraphicFramePr>
        <p:xfrm>
          <a:off x="2492043" y="4541944"/>
          <a:ext cx="3786989" cy="483956"/>
        </p:xfrm>
        <a:graphic>
          <a:graphicData uri="http://schemas.openxmlformats.org/drawingml/2006/table">
            <a:tbl>
              <a:tblPr firstRow="1">
                <a:tableStyleId>{2D5ABB26-0587-4C30-8999-92F81FD0307C}</a:tableStyleId>
              </a:tblPr>
              <a:tblGrid>
                <a:gridCol w="1133688">
                  <a:extLst>
                    <a:ext uri="{9D8B030D-6E8A-4147-A177-3AD203B41FA5}">
                      <a16:colId xmlns:a16="http://schemas.microsoft.com/office/drawing/2014/main" val="2753089372"/>
                    </a:ext>
                  </a:extLst>
                </a:gridCol>
                <a:gridCol w="1226261">
                  <a:extLst>
                    <a:ext uri="{9D8B030D-6E8A-4147-A177-3AD203B41FA5}">
                      <a16:colId xmlns:a16="http://schemas.microsoft.com/office/drawing/2014/main" val="709882535"/>
                    </a:ext>
                  </a:extLst>
                </a:gridCol>
                <a:gridCol w="941285">
                  <a:extLst>
                    <a:ext uri="{9D8B030D-6E8A-4147-A177-3AD203B41FA5}">
                      <a16:colId xmlns:a16="http://schemas.microsoft.com/office/drawing/2014/main" val="86546999"/>
                    </a:ext>
                  </a:extLst>
                </a:gridCol>
                <a:gridCol w="485755">
                  <a:extLst>
                    <a:ext uri="{9D8B030D-6E8A-4147-A177-3AD203B41FA5}">
                      <a16:colId xmlns:a16="http://schemas.microsoft.com/office/drawing/2014/main" val="3561059788"/>
                    </a:ext>
                  </a:extLst>
                </a:gridCol>
              </a:tblGrid>
              <a:tr h="292416"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1" u="none" strike="noStrike" dirty="0">
                          <a:effectLst/>
                        </a:rPr>
                        <a:t>Name 1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1" u="none" strike="noStrike" dirty="0">
                          <a:effectLst/>
                        </a:rPr>
                        <a:t>Street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1" u="none" strike="noStrike" dirty="0">
                          <a:effectLst/>
                        </a:rPr>
                        <a:t>City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1" u="none" strike="noStrike">
                          <a:effectLst/>
                        </a:rPr>
                        <a:t>NAICS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2943852"/>
                  </a:ext>
                </a:extLst>
              </a:tr>
              <a:tr h="19154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CENSUS CAT COMPANY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1006 CAT FOOD ROAD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CRANBERRY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453910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6021486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D1D5F3F4-3C1E-2B9E-11F4-56E2F06BB928}"/>
              </a:ext>
            </a:extLst>
          </p:cNvPr>
          <p:cNvSpPr txBox="1"/>
          <p:nvPr/>
        </p:nvSpPr>
        <p:spPr>
          <a:xfrm>
            <a:off x="489868" y="206206"/>
            <a:ext cx="11115584" cy="646331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algn="ctr"/>
            <a:r>
              <a:rPr lang="en-US" sz="3600" dirty="0">
                <a:latin typeface="+mj-lt"/>
              </a:rPr>
              <a:t>Task Two: Answer Key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1E41994-9E0C-C7F8-AD7A-97A55C84D7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6629289"/>
              </p:ext>
            </p:extLst>
          </p:nvPr>
        </p:nvGraphicFramePr>
        <p:xfrm>
          <a:off x="6279032" y="2248683"/>
          <a:ext cx="3314252" cy="27651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50025">
                  <a:extLst>
                    <a:ext uri="{9D8B030D-6E8A-4147-A177-3AD203B41FA5}">
                      <a16:colId xmlns:a16="http://schemas.microsoft.com/office/drawing/2014/main" val="2907396151"/>
                    </a:ext>
                  </a:extLst>
                </a:gridCol>
                <a:gridCol w="138293">
                  <a:extLst>
                    <a:ext uri="{9D8B030D-6E8A-4147-A177-3AD203B41FA5}">
                      <a16:colId xmlns:a16="http://schemas.microsoft.com/office/drawing/2014/main" val="180477759"/>
                    </a:ext>
                  </a:extLst>
                </a:gridCol>
                <a:gridCol w="1019947">
                  <a:extLst>
                    <a:ext uri="{9D8B030D-6E8A-4147-A177-3AD203B41FA5}">
                      <a16:colId xmlns:a16="http://schemas.microsoft.com/office/drawing/2014/main" val="1825985379"/>
                    </a:ext>
                  </a:extLst>
                </a:gridCol>
                <a:gridCol w="143300">
                  <a:extLst>
                    <a:ext uri="{9D8B030D-6E8A-4147-A177-3AD203B41FA5}">
                      <a16:colId xmlns:a16="http://schemas.microsoft.com/office/drawing/2014/main" val="1068830648"/>
                    </a:ext>
                  </a:extLst>
                </a:gridCol>
                <a:gridCol w="962687">
                  <a:extLst>
                    <a:ext uri="{9D8B030D-6E8A-4147-A177-3AD203B41FA5}">
                      <a16:colId xmlns:a16="http://schemas.microsoft.com/office/drawing/2014/main" val="1824448921"/>
                    </a:ext>
                  </a:extLst>
                </a:gridCol>
              </a:tblGrid>
              <a:tr h="465917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1" u="none" strike="noStrike" dirty="0">
                          <a:effectLst/>
                        </a:rPr>
                        <a:t>Employment &amp; Payroll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1" u="none" strike="noStrike" dirty="0">
                          <a:effectLst/>
                        </a:rPr>
                        <a:t>Revenue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1" u="none" strike="noStrike" dirty="0">
                          <a:effectLst/>
                        </a:rPr>
                        <a:t>Capital Expenditures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7791130"/>
                  </a:ext>
                </a:extLst>
              </a:tr>
              <a:tr h="643674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800" u="none" strike="noStrike" dirty="0">
                          <a:effectLst/>
                        </a:rPr>
                        <a:t>Total Employment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800" u="none" strike="noStrike" dirty="0">
                          <a:effectLst/>
                        </a:rPr>
                        <a:t>Sales, Shipments, Receipts, or Revenue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800" u="none" strike="noStrike" dirty="0">
                          <a:effectLst/>
                        </a:rPr>
                        <a:t>Total Capital Expenditures for Company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8044404"/>
                  </a:ext>
                </a:extLst>
              </a:tr>
              <a:tr h="30672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u="none" strike="noStrike" dirty="0">
                          <a:effectLst/>
                        </a:rPr>
                        <a:t>What was the total number of employees for the pay period including March 12, 2022? Enter 0 if none.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rtl="0" fontAlgn="t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u="none" strike="noStrike" dirty="0">
                          <a:effectLst/>
                        </a:rPr>
                        <a:t>What were the total sales, shipments, receipts, or revenue in 2022? Use a minus sign "-" to indicate a negative value.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rtl="0" fontAlgn="t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u="none" strike="noStrike" dirty="0">
                          <a:effectLst/>
                        </a:rPr>
                        <a:t>What were the total capital expenditures for this company in 2022?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0412837"/>
                  </a:ext>
                </a:extLst>
              </a:tr>
              <a:tr h="306723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800" u="none" strike="noStrike" dirty="0">
                          <a:effectLst/>
                        </a:rPr>
                        <a:t>EMP_MAR12_CO_NUM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800" u="none" strike="noStrike" dirty="0">
                          <a:effectLst/>
                        </a:rPr>
                        <a:t>RCPT_TOT_VAL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800" u="none" strike="noStrike" dirty="0">
                          <a:effectLst/>
                        </a:rPr>
                        <a:t>CAPEX_CO_VAL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9405508"/>
                  </a:ext>
                </a:extLst>
              </a:tr>
              <a:tr h="295735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Answers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Answers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Answers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6840703"/>
                  </a:ext>
                </a:extLst>
              </a:tr>
              <a:tr h="1901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 100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8923039"/>
                  </a:ext>
                </a:extLst>
              </a:tr>
            </a:tbl>
          </a:graphicData>
        </a:graphic>
      </p:graphicFrame>
      <p:graphicFrame>
        <p:nvGraphicFramePr>
          <p:cNvPr id="11" name="Table 11">
            <a:extLst>
              <a:ext uri="{FF2B5EF4-FFF2-40B4-BE49-F238E27FC236}">
                <a16:creationId xmlns:a16="http://schemas.microsoft.com/office/drawing/2014/main" id="{38FEF71B-18FC-0EEC-F343-4CE66F57B7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0396088"/>
              </p:ext>
            </p:extLst>
          </p:nvPr>
        </p:nvGraphicFramePr>
        <p:xfrm>
          <a:off x="2492043" y="1722382"/>
          <a:ext cx="7101241" cy="3748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52003">
                  <a:extLst>
                    <a:ext uri="{9D8B030D-6E8A-4147-A177-3AD203B41FA5}">
                      <a16:colId xmlns:a16="http://schemas.microsoft.com/office/drawing/2014/main" val="2922576255"/>
                    </a:ext>
                  </a:extLst>
                </a:gridCol>
                <a:gridCol w="1184365">
                  <a:extLst>
                    <a:ext uri="{9D8B030D-6E8A-4147-A177-3AD203B41FA5}">
                      <a16:colId xmlns:a16="http://schemas.microsoft.com/office/drawing/2014/main" val="1230153676"/>
                    </a:ext>
                  </a:extLst>
                </a:gridCol>
                <a:gridCol w="1132115">
                  <a:extLst>
                    <a:ext uri="{9D8B030D-6E8A-4147-A177-3AD203B41FA5}">
                      <a16:colId xmlns:a16="http://schemas.microsoft.com/office/drawing/2014/main" val="3564539905"/>
                    </a:ext>
                  </a:extLst>
                </a:gridCol>
                <a:gridCol w="1032758">
                  <a:extLst>
                    <a:ext uri="{9D8B030D-6E8A-4147-A177-3AD203B41FA5}">
                      <a16:colId xmlns:a16="http://schemas.microsoft.com/office/drawing/2014/main" val="3206076860"/>
                    </a:ext>
                  </a:extLst>
                </a:gridCol>
              </a:tblGrid>
              <a:tr h="3748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Columns: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AH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AK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AL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1837320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AD37EE6-FB3F-A8BB-9443-9F56A6D8C809}"/>
              </a:ext>
            </a:extLst>
          </p:cNvPr>
          <p:cNvSpPr txBox="1"/>
          <p:nvPr/>
        </p:nvSpPr>
        <p:spPr>
          <a:xfrm>
            <a:off x="209006" y="6513294"/>
            <a:ext cx="679268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i="1" dirty="0">
                <a:solidFill>
                  <a:schemeClr val="bg1">
                    <a:lumMod val="50000"/>
                  </a:schemeClr>
                </a:solidFill>
              </a:rPr>
              <a:t>*For illustration purposes only. All data is fabricated.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7D9053-5531-202A-F3C2-CEE1C2228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B682-50FC-4CAA-A11E-F980F3DDE3F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732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E999BE-CF19-692C-EC65-48A6CCB06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Task Three: </a:t>
            </a:r>
            <a:r>
              <a:rPr lang="en-US" i="1" dirty="0"/>
              <a:t>Choice</a:t>
            </a:r>
            <a:r>
              <a:rPr lang="en-US" dirty="0"/>
              <a:t> Answer by Establishment or Industry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6AD286-1FC0-F2CF-AC18-F2DC175869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791492" y="2238103"/>
            <a:ext cx="8609012" cy="32134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Provide the answers to question, “</a:t>
            </a:r>
            <a:r>
              <a:rPr lang="en-US" sz="2000" b="1" u="none" strike="noStrike" dirty="0">
                <a:effectLst/>
              </a:rPr>
              <a:t>What was the total number of employees for the pay period including March 12, 2022?</a:t>
            </a: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” using the following information: 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You have 4,000 employees in your industry; Broken out, you have 4 establishments with 1,000 employees each, you may choose how to fill out this data. </a:t>
            </a:r>
          </a:p>
          <a:p>
            <a:pPr marL="0" indent="0">
              <a:buNone/>
            </a:pPr>
            <a:endParaRPr lang="en-US" sz="2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i="1" dirty="0">
                <a:latin typeface="Calibri" panose="020F0502020204030204" pitchFamily="34" charset="0"/>
                <a:cs typeface="Times New Roman" panose="02020603050405020304" pitchFamily="18" charset="0"/>
              </a:rPr>
              <a:t>Probe</a:t>
            </a: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: Is there another way to provide the answer? </a:t>
            </a:r>
          </a:p>
          <a:p>
            <a:pPr marL="0" indent="0">
              <a:buNone/>
            </a:pPr>
            <a:endParaRPr lang="en-US" sz="2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6D8EEB44-73DD-BF9D-D050-1F0C4706C146}"/>
              </a:ext>
            </a:extLst>
          </p:cNvPr>
          <p:cNvSpPr/>
          <p:nvPr/>
        </p:nvSpPr>
        <p:spPr>
          <a:xfrm>
            <a:off x="1373481" y="2051073"/>
            <a:ext cx="9445035" cy="3274906"/>
          </a:xfrm>
          <a:prstGeom prst="round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E9E3396-94CD-C47D-3678-29D4991C6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B682-50FC-4CAA-A11E-F980F3DDE3F2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75296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9FAC4F4-B46F-8289-2C70-A7E0DED609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9969921"/>
              </p:ext>
            </p:extLst>
          </p:nvPr>
        </p:nvGraphicFramePr>
        <p:xfrm>
          <a:off x="2666214" y="3814355"/>
          <a:ext cx="5427761" cy="2201564"/>
        </p:xfrm>
        <a:graphic>
          <a:graphicData uri="http://schemas.openxmlformats.org/drawingml/2006/table">
            <a:tbl>
              <a:tblPr firstRow="1">
                <a:tableStyleId>{2D5ABB26-0587-4C30-8999-92F81FD0307C}</a:tableStyleId>
              </a:tblPr>
              <a:tblGrid>
                <a:gridCol w="1133688">
                  <a:extLst>
                    <a:ext uri="{9D8B030D-6E8A-4147-A177-3AD203B41FA5}">
                      <a16:colId xmlns:a16="http://schemas.microsoft.com/office/drawing/2014/main" val="2753089372"/>
                    </a:ext>
                  </a:extLst>
                </a:gridCol>
                <a:gridCol w="1226261">
                  <a:extLst>
                    <a:ext uri="{9D8B030D-6E8A-4147-A177-3AD203B41FA5}">
                      <a16:colId xmlns:a16="http://schemas.microsoft.com/office/drawing/2014/main" val="709882535"/>
                    </a:ext>
                  </a:extLst>
                </a:gridCol>
                <a:gridCol w="941285">
                  <a:extLst>
                    <a:ext uri="{9D8B030D-6E8A-4147-A177-3AD203B41FA5}">
                      <a16:colId xmlns:a16="http://schemas.microsoft.com/office/drawing/2014/main" val="86546999"/>
                    </a:ext>
                  </a:extLst>
                </a:gridCol>
                <a:gridCol w="485755">
                  <a:extLst>
                    <a:ext uri="{9D8B030D-6E8A-4147-A177-3AD203B41FA5}">
                      <a16:colId xmlns:a16="http://schemas.microsoft.com/office/drawing/2014/main" val="3561059788"/>
                    </a:ext>
                  </a:extLst>
                </a:gridCol>
                <a:gridCol w="1640772">
                  <a:extLst>
                    <a:ext uri="{9D8B030D-6E8A-4147-A177-3AD203B41FA5}">
                      <a16:colId xmlns:a16="http://schemas.microsoft.com/office/drawing/2014/main" val="3287795299"/>
                    </a:ext>
                  </a:extLst>
                </a:gridCol>
              </a:tblGrid>
              <a:tr h="292416"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1" u="none" strike="noStrike" dirty="0">
                          <a:effectLst/>
                        </a:rPr>
                        <a:t>Name 1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1" u="none" strike="noStrike" dirty="0">
                          <a:effectLst/>
                        </a:rPr>
                        <a:t>Street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1" u="none" strike="noStrike" dirty="0">
                          <a:effectLst/>
                        </a:rPr>
                        <a:t>City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1" u="none" strike="noStrike" dirty="0">
                          <a:effectLst/>
                        </a:rPr>
                        <a:t>NAICS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1" u="none" strike="noStrike" dirty="0">
                          <a:effectLst/>
                        </a:rPr>
                        <a:t>Industry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2943852"/>
                  </a:ext>
                </a:extLst>
              </a:tr>
              <a:tr h="19154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CENSUS CAT COMPANY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1001 CAT FOOD WAY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ELLWOOD CITY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311111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Dog and Cat Food Manufacturing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3815461"/>
                  </a:ext>
                </a:extLst>
              </a:tr>
              <a:tr h="19154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CENSUS CAT COMPANY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1002 CAT FOOD WAY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BEAVER FALLS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311111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Dog and Cat Food Manufacturing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2562655"/>
                  </a:ext>
                </a:extLst>
              </a:tr>
              <a:tr h="19154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CENSUS CAT COMPANY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1006 CAT FOOD ROAD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CRANBERRY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453910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Pet and Pet Supplies Stores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6021486"/>
                  </a:ext>
                </a:extLst>
              </a:tr>
              <a:tr h="19154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CENSUS CAT COMPANY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1007 CAT FOOD ROAD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YOUNGSTOWN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453910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Pet and Pet Supplies Stores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5964388"/>
                  </a:ext>
                </a:extLst>
              </a:tr>
              <a:tr h="190498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Showing: 5 of 5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5893116"/>
                  </a:ext>
                </a:extLst>
              </a:tr>
              <a:tr h="190498">
                <a:tc gridSpan="5">
                  <a:txBody>
                    <a:bodyPr/>
                    <a:lstStyle/>
                    <a:p>
                      <a:pPr algn="l" fontAlgn="b"/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7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8202298"/>
                  </a:ext>
                </a:extLst>
              </a:tr>
              <a:tr h="190498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8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Industry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7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424175"/>
                  </a:ext>
                </a:extLst>
              </a:tr>
              <a:tr h="190498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Dog and Cat Food Manufacturing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u="none" strike="noStrike" dirty="0">
                        <a:effectLst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4178452"/>
                  </a:ext>
                </a:extLst>
              </a:tr>
              <a:tr h="190498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Pet and Pet Supplies Stores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8626404"/>
                  </a:ext>
                </a:extLst>
              </a:tr>
              <a:tr h="190498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Showing: 3 of 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en-US" sz="7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n-US" dirty="0"/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7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Showing: 3 of 3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89355469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D1D5F3F4-3C1E-2B9E-11F4-56E2F06BB928}"/>
              </a:ext>
            </a:extLst>
          </p:cNvPr>
          <p:cNvSpPr txBox="1"/>
          <p:nvPr/>
        </p:nvSpPr>
        <p:spPr>
          <a:xfrm>
            <a:off x="489868" y="206206"/>
            <a:ext cx="11115584" cy="646331"/>
          </a:xfrm>
          <a:prstGeom prst="rect">
            <a:avLst/>
          </a:prstGeom>
          <a:solidFill>
            <a:schemeClr val="accent3"/>
          </a:solidFill>
        </p:spPr>
        <p:txBody>
          <a:bodyPr wrap="square">
            <a:spAutoFit/>
          </a:bodyPr>
          <a:lstStyle/>
          <a:p>
            <a:pPr algn="ctr"/>
            <a:r>
              <a:rPr lang="en-US" sz="3600" dirty="0">
                <a:latin typeface="+mj-lt"/>
              </a:rPr>
              <a:t>Task Three: Answer Key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1E41994-9E0C-C7F8-AD7A-97A55C84D7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2856595"/>
              </p:ext>
            </p:extLst>
          </p:nvPr>
        </p:nvGraphicFramePr>
        <p:xfrm>
          <a:off x="8093975" y="1659823"/>
          <a:ext cx="1050025" cy="435779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50025">
                  <a:extLst>
                    <a:ext uri="{9D8B030D-6E8A-4147-A177-3AD203B41FA5}">
                      <a16:colId xmlns:a16="http://schemas.microsoft.com/office/drawing/2014/main" val="2907396151"/>
                    </a:ext>
                  </a:extLst>
                </a:gridCol>
              </a:tblGrid>
              <a:tr h="465917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1" u="none" strike="noStrike" dirty="0">
                          <a:effectLst/>
                        </a:rPr>
                        <a:t>Employment &amp; Payroll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7791130"/>
                  </a:ext>
                </a:extLst>
              </a:tr>
              <a:tr h="643674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800" u="none" strike="noStrike" dirty="0">
                          <a:effectLst/>
                        </a:rPr>
                        <a:t>Total Employment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8044404"/>
                  </a:ext>
                </a:extLst>
              </a:tr>
              <a:tr h="30672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u="none" strike="noStrike" dirty="0">
                          <a:effectLst/>
                        </a:rPr>
                        <a:t>What was the total number of employees for the pay period including March 12, 2022? Enter 0 if none.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rtl="0" fontAlgn="t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0412837"/>
                  </a:ext>
                </a:extLst>
              </a:tr>
              <a:tr h="306723">
                <a:tc>
                  <a:txBody>
                    <a:bodyPr/>
                    <a:lstStyle/>
                    <a:p>
                      <a:pPr algn="l" fontAlgn="t"/>
                      <a:r>
                        <a:rPr lang="en-US" sz="800" u="none" strike="noStrike" dirty="0">
                          <a:effectLst/>
                        </a:rPr>
                        <a:t>EMP_MAR12_NUM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9405508"/>
                  </a:ext>
                </a:extLst>
              </a:tr>
              <a:tr h="295735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Answers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6840703"/>
                  </a:ext>
                </a:extLst>
              </a:tr>
              <a:tr h="1901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1000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8923039"/>
                  </a:ext>
                </a:extLst>
              </a:tr>
              <a:tr h="1901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1000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2599796"/>
                  </a:ext>
                </a:extLst>
              </a:tr>
              <a:tr h="1901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1000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9782044"/>
                  </a:ext>
                </a:extLst>
              </a:tr>
              <a:tr h="1901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1000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143945"/>
                  </a:ext>
                </a:extLst>
              </a:tr>
              <a:tr h="1901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 4000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859397"/>
                  </a:ext>
                </a:extLst>
              </a:tr>
              <a:tr h="190171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0946303"/>
                  </a:ext>
                </a:extLst>
              </a:tr>
              <a:tr h="19315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Answers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3672656"/>
                  </a:ext>
                </a:extLst>
              </a:tr>
              <a:tr h="1901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3410839"/>
                  </a:ext>
                </a:extLst>
              </a:tr>
              <a:tr h="1901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3521492"/>
                  </a:ext>
                </a:extLst>
              </a:tr>
              <a:tr h="1901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0449766"/>
                  </a:ext>
                </a:extLst>
              </a:tr>
            </a:tbl>
          </a:graphicData>
        </a:graphic>
      </p:graphicFrame>
      <p:graphicFrame>
        <p:nvGraphicFramePr>
          <p:cNvPr id="11" name="Table 11">
            <a:extLst>
              <a:ext uri="{FF2B5EF4-FFF2-40B4-BE49-F238E27FC236}">
                <a16:creationId xmlns:a16="http://schemas.microsoft.com/office/drawing/2014/main" id="{38FEF71B-18FC-0EEC-F343-4CE66F57B7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6134016"/>
              </p:ext>
            </p:extLst>
          </p:nvPr>
        </p:nvGraphicFramePr>
        <p:xfrm>
          <a:off x="2666215" y="990862"/>
          <a:ext cx="6503912" cy="3748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55239">
                  <a:extLst>
                    <a:ext uri="{9D8B030D-6E8A-4147-A177-3AD203B41FA5}">
                      <a16:colId xmlns:a16="http://schemas.microsoft.com/office/drawing/2014/main" val="2922576255"/>
                    </a:ext>
                  </a:extLst>
                </a:gridCol>
                <a:gridCol w="1148673">
                  <a:extLst>
                    <a:ext uri="{9D8B030D-6E8A-4147-A177-3AD203B41FA5}">
                      <a16:colId xmlns:a16="http://schemas.microsoft.com/office/drawing/2014/main" val="1230153676"/>
                    </a:ext>
                  </a:extLst>
                </a:gridCol>
              </a:tblGrid>
              <a:tr h="3748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Column: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L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1837320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EAA2FCC-FA5A-8BFE-25E6-CEDF9C7D4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B682-50FC-4CAA-A11E-F980F3DDE3F2}" type="slidenum">
              <a:rPr lang="en-US" smtClean="0"/>
              <a:t>6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37E563B-88C5-A629-7064-6B0B879B8744}"/>
              </a:ext>
            </a:extLst>
          </p:cNvPr>
          <p:cNvSpPr txBox="1"/>
          <p:nvPr/>
        </p:nvSpPr>
        <p:spPr>
          <a:xfrm>
            <a:off x="209006" y="6513294"/>
            <a:ext cx="679268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i="1" dirty="0">
                <a:solidFill>
                  <a:schemeClr val="bg1">
                    <a:lumMod val="50000"/>
                  </a:schemeClr>
                </a:solidFill>
              </a:rPr>
              <a:t>*For illustration purposes only. All data is fabricated.</a:t>
            </a:r>
          </a:p>
        </p:txBody>
      </p:sp>
    </p:spTree>
    <p:extLst>
      <p:ext uri="{BB962C8B-B14F-4D97-AF65-F5344CB8AC3E}">
        <p14:creationId xmlns:p14="http://schemas.microsoft.com/office/powerpoint/2010/main" val="32332613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4DBFA-130C-5678-A21E-E26A453C8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256381"/>
            <a:ext cx="10515600" cy="823912"/>
          </a:xfrm>
        </p:spPr>
        <p:txBody>
          <a:bodyPr/>
          <a:lstStyle/>
          <a:p>
            <a:r>
              <a:rPr lang="en-US" dirty="0"/>
              <a:t>Task Four: Establishment Reporting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7D743A-0FCE-42F6-CF11-63AB03FCCB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7100" y="1080293"/>
            <a:ext cx="5157787" cy="366767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Abadi" panose="020B0604020104020204" pitchFamily="34" charset="0"/>
                <a:cs typeface="Times New Roman" panose="02020603050405020304" pitchFamily="18" charset="0"/>
              </a:rPr>
              <a:t>Part One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5E49AF-E7D7-D2D3-25F7-A58B355C76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27100" y="1473318"/>
            <a:ext cx="9484942" cy="2628166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7000"/>
              </a:lnSpc>
              <a:spcBef>
                <a:spcPts val="0"/>
              </a:spcBef>
              <a:buNone/>
            </a:pPr>
            <a:r>
              <a:rPr lang="en-US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Navigate to the section </a:t>
            </a:r>
            <a:r>
              <a:rPr lang="en-US" sz="1600" i="1" u="none" strike="noStrike" dirty="0">
                <a:effectLst/>
              </a:rPr>
              <a:t>Capital </a:t>
            </a:r>
            <a:r>
              <a:rPr lang="en-US" sz="1600" i="1" dirty="0">
                <a:latin typeface="Calibri" panose="020F0502020204030204" pitchFamily="34" charset="0"/>
                <a:cs typeface="Times New Roman" panose="02020603050405020304" pitchFamily="18" charset="0"/>
              </a:rPr>
              <a:t>Expenses </a:t>
            </a:r>
            <a:r>
              <a:rPr lang="en-US" sz="1600" dirty="0">
                <a:latin typeface="Calibri" panose="020F0502020204030204" pitchFamily="34" charset="0"/>
                <a:cs typeface="Times New Roman" panose="02020603050405020304" pitchFamily="18" charset="0"/>
              </a:rPr>
              <a:t>within the main</a:t>
            </a:r>
            <a:r>
              <a:rPr lang="en-US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Survey Tab. P</a:t>
            </a:r>
            <a:r>
              <a:rPr lang="en-US" sz="1600" dirty="0">
                <a:latin typeface="Calibri" panose="020F0502020204030204" pitchFamily="34" charset="0"/>
                <a:cs typeface="Times New Roman" panose="02020603050405020304" pitchFamily="18" charset="0"/>
              </a:rPr>
              <a:t>rovide </a:t>
            </a:r>
            <a:r>
              <a:rPr lang="en-US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answers to the question </a:t>
            </a:r>
            <a:r>
              <a:rPr lang="en-US" sz="16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1600" b="1" u="none" strike="noStrike" dirty="0">
                <a:effectLst/>
              </a:rPr>
              <a:t>What were the total capital expenditures for new machinery and equipment in 2022?</a:t>
            </a:r>
            <a:r>
              <a:rPr lang="en-US" sz="1600" u="none" strike="noStrike" dirty="0">
                <a:effectLst/>
              </a:rPr>
              <a:t>”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</a:rPr>
              <a:t> Please provide the data provided </a:t>
            </a:r>
            <a:r>
              <a:rPr lang="en-US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 the </a:t>
            </a:r>
            <a:r>
              <a:rPr lang="en-US" sz="16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establishment level.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Fill out the information for: 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Location 1 (Row 6)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Location 2 (Row 7)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Location 3 (Row 8)</a:t>
            </a:r>
          </a:p>
          <a:p>
            <a:pPr marL="457200" lvl="1" indent="0">
              <a:lnSpc>
                <a:spcPct val="107000"/>
              </a:lnSpc>
              <a:spcAft>
                <a:spcPts val="800"/>
              </a:spcAft>
              <a:buNone/>
            </a:pP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E20BDB4-85CC-2691-A435-7F63240BA5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08277" y="4408266"/>
            <a:ext cx="5183188" cy="468650"/>
          </a:xfrm>
        </p:spPr>
        <p:txBody>
          <a:bodyPr/>
          <a:lstStyle/>
          <a:p>
            <a:r>
              <a:rPr lang="en-US" sz="2400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 Two: Auto Sum</a:t>
            </a:r>
            <a:endParaRPr lang="en-US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FC47F54B-9B17-E37F-EE42-59EC00E44A2A}"/>
              </a:ext>
            </a:extLst>
          </p:cNvPr>
          <p:cNvSpPr/>
          <p:nvPr/>
        </p:nvSpPr>
        <p:spPr>
          <a:xfrm>
            <a:off x="827087" y="1447060"/>
            <a:ext cx="10252245" cy="2828764"/>
          </a:xfrm>
          <a:prstGeom prst="roundRect">
            <a:avLst>
              <a:gd name="adj" fmla="val 9134"/>
            </a:avLst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839BFAF-8599-1C80-2AFA-7A8692D84148}"/>
              </a:ext>
            </a:extLst>
          </p:cNvPr>
          <p:cNvSpPr/>
          <p:nvPr/>
        </p:nvSpPr>
        <p:spPr>
          <a:xfrm>
            <a:off x="908277" y="4923636"/>
            <a:ext cx="10171056" cy="1464106"/>
          </a:xfrm>
          <a:prstGeom prst="roundRect">
            <a:avLst>
              <a:gd name="adj" fmla="val 9134"/>
            </a:avLst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7A9A241-19B3-F52C-F70B-4C6F95264B72}"/>
              </a:ext>
            </a:extLst>
          </p:cNvPr>
          <p:cNvSpPr txBox="1"/>
          <p:nvPr/>
        </p:nvSpPr>
        <p:spPr>
          <a:xfrm>
            <a:off x="927100" y="5009358"/>
            <a:ext cx="948494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Compare the total figure of the establishments against what’s listed for the industry section, do the figures match?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A83EBB-5E30-656F-4C27-0D88D2481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B682-50FC-4CAA-A11E-F980F3DDE3F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4170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1797A-89E2-3C18-D194-1D3819CBA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sz="4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E83946E-08F7-1722-4F5A-95DFE344AF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2567704"/>
              </p:ext>
            </p:extLst>
          </p:nvPr>
        </p:nvGraphicFramePr>
        <p:xfrm>
          <a:off x="2604071" y="3465045"/>
          <a:ext cx="5427761" cy="2583602"/>
        </p:xfrm>
        <a:graphic>
          <a:graphicData uri="http://schemas.openxmlformats.org/drawingml/2006/table">
            <a:tbl>
              <a:tblPr firstRow="1">
                <a:tableStyleId>{2D5ABB26-0587-4C30-8999-92F81FD0307C}</a:tableStyleId>
              </a:tblPr>
              <a:tblGrid>
                <a:gridCol w="1133688">
                  <a:extLst>
                    <a:ext uri="{9D8B030D-6E8A-4147-A177-3AD203B41FA5}">
                      <a16:colId xmlns:a16="http://schemas.microsoft.com/office/drawing/2014/main" val="2753089372"/>
                    </a:ext>
                  </a:extLst>
                </a:gridCol>
                <a:gridCol w="1226261">
                  <a:extLst>
                    <a:ext uri="{9D8B030D-6E8A-4147-A177-3AD203B41FA5}">
                      <a16:colId xmlns:a16="http://schemas.microsoft.com/office/drawing/2014/main" val="709882535"/>
                    </a:ext>
                  </a:extLst>
                </a:gridCol>
                <a:gridCol w="941285">
                  <a:extLst>
                    <a:ext uri="{9D8B030D-6E8A-4147-A177-3AD203B41FA5}">
                      <a16:colId xmlns:a16="http://schemas.microsoft.com/office/drawing/2014/main" val="86546999"/>
                    </a:ext>
                  </a:extLst>
                </a:gridCol>
                <a:gridCol w="485755">
                  <a:extLst>
                    <a:ext uri="{9D8B030D-6E8A-4147-A177-3AD203B41FA5}">
                      <a16:colId xmlns:a16="http://schemas.microsoft.com/office/drawing/2014/main" val="3561059788"/>
                    </a:ext>
                  </a:extLst>
                </a:gridCol>
                <a:gridCol w="1640772">
                  <a:extLst>
                    <a:ext uri="{9D8B030D-6E8A-4147-A177-3AD203B41FA5}">
                      <a16:colId xmlns:a16="http://schemas.microsoft.com/office/drawing/2014/main" val="3287795299"/>
                    </a:ext>
                  </a:extLst>
                </a:gridCol>
              </a:tblGrid>
              <a:tr h="292416"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1" u="none" strike="noStrike" dirty="0">
                          <a:effectLst/>
                        </a:rPr>
                        <a:t>Name 1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1" u="none" strike="noStrike" dirty="0">
                          <a:effectLst/>
                        </a:rPr>
                        <a:t>Street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1" u="none" strike="noStrike" dirty="0">
                          <a:effectLst/>
                        </a:rPr>
                        <a:t>City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1" u="none" strike="noStrike" dirty="0">
                          <a:effectLst/>
                        </a:rPr>
                        <a:t>NAICS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900" b="1" u="none" strike="noStrike" dirty="0">
                          <a:effectLst/>
                        </a:rPr>
                        <a:t>Industry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2943852"/>
                  </a:ext>
                </a:extLst>
              </a:tr>
              <a:tr h="19154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CENSUS CAT COMPANY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1001 CAT FOOD WAY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ELLWOOD CITY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311111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Dog and Cat Food Manufacturing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3815461"/>
                  </a:ext>
                </a:extLst>
              </a:tr>
              <a:tr h="19154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CENSUS CAT COMPANY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1002 CAT FOOD WAY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BEAVER FALLS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311111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Dog and Cat Food Manufacturing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2562655"/>
                  </a:ext>
                </a:extLst>
              </a:tr>
              <a:tr h="19154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CENSUS CAT COMPANY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1006 CAT FOOD ROAD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CRANBERRY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453910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Pet and Pet Supplies Stores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6021486"/>
                  </a:ext>
                </a:extLst>
              </a:tr>
              <a:tr h="19154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CENSUS CAT COMPANY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1007 CAT FOOD ROAD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YOUNGSTOWN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453910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Pet and Pet Supplies Stores 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5964388"/>
                  </a:ext>
                </a:extLst>
              </a:tr>
              <a:tr h="19154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CENSUS CAT SHELTER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1012 CAT ADOPTION LANE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MARS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812910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 dirty="0">
                          <a:effectLst/>
                        </a:rPr>
                        <a:t>Pet Care (except Veterinary) Services 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8581791"/>
                  </a:ext>
                </a:extLst>
              </a:tr>
              <a:tr h="190498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Showing: 5 of 5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5893116"/>
                  </a:ext>
                </a:extLst>
              </a:tr>
              <a:tr h="190498">
                <a:tc gridSpan="5">
                  <a:txBody>
                    <a:bodyPr/>
                    <a:lstStyle/>
                    <a:p>
                      <a:pPr algn="l" fontAlgn="b"/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7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8202298"/>
                  </a:ext>
                </a:extLst>
              </a:tr>
              <a:tr h="190498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8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Industry</a:t>
                      </a:r>
                      <a:endParaRPr lang="en-US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7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424175"/>
                  </a:ext>
                </a:extLst>
              </a:tr>
              <a:tr h="190498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Dog and Cat Food Manufacturing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u="none" strike="noStrike" dirty="0">
                        <a:effectLst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4178452"/>
                  </a:ext>
                </a:extLst>
              </a:tr>
              <a:tr h="190498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Pet and Pet Supplies Stores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8626404"/>
                  </a:ext>
                </a:extLst>
              </a:tr>
              <a:tr h="190498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Pet Care (except Veterinary) Services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Pet Care (except Veterinary) Services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6298381"/>
                  </a:ext>
                </a:extLst>
              </a:tr>
              <a:tr h="190498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Showing: 3 of 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/>
                      <a:r>
                        <a:rPr lang="en-US" sz="7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n-US" dirty="0"/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7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Showing: 3 of 3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893554697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709BCCC8-3379-3329-2B3A-68E72D6661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7251801"/>
              </p:ext>
            </p:extLst>
          </p:nvPr>
        </p:nvGraphicFramePr>
        <p:xfrm>
          <a:off x="8031832" y="1365758"/>
          <a:ext cx="1138295" cy="468288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38295">
                  <a:extLst>
                    <a:ext uri="{9D8B030D-6E8A-4147-A177-3AD203B41FA5}">
                      <a16:colId xmlns:a16="http://schemas.microsoft.com/office/drawing/2014/main" val="2907396151"/>
                    </a:ext>
                  </a:extLst>
                </a:gridCol>
              </a:tblGrid>
              <a:tr h="465917"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Capital Expenses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7791130"/>
                  </a:ext>
                </a:extLst>
              </a:tr>
              <a:tr h="643674"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Capital Expenditures: New machinery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8044404"/>
                  </a:ext>
                </a:extLst>
              </a:tr>
              <a:tr h="306723"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CAPEX_MACH_NEW_VAL1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0412837"/>
                  </a:ext>
                </a:extLst>
              </a:tr>
              <a:tr h="306723"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What were the total capital expenditures for new machinery and equipment </a:t>
                      </a:r>
                      <a:b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 2022?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9405508"/>
                  </a:ext>
                </a:extLst>
              </a:tr>
              <a:tr h="295735"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9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Answers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6840703"/>
                  </a:ext>
                </a:extLst>
              </a:tr>
              <a:tr h="1901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 100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8923039"/>
                  </a:ext>
                </a:extLst>
              </a:tr>
              <a:tr h="1901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 100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2599796"/>
                  </a:ext>
                </a:extLst>
              </a:tr>
              <a:tr h="1901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9782044"/>
                  </a:ext>
                </a:extLst>
              </a:tr>
              <a:tr h="1901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 100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143945"/>
                  </a:ext>
                </a:extLst>
              </a:tr>
              <a:tr h="1901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 100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5034564"/>
                  </a:ext>
                </a:extLst>
              </a:tr>
              <a:tr h="19017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500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859397"/>
                  </a:ext>
                </a:extLst>
              </a:tr>
              <a:tr h="190171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0946303"/>
                  </a:ext>
                </a:extLst>
              </a:tr>
              <a:tr h="19315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Answers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3672656"/>
                  </a:ext>
                </a:extLst>
              </a:tr>
              <a:tr h="1901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3410839"/>
                  </a:ext>
                </a:extLst>
              </a:tr>
              <a:tr h="1901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3521492"/>
                  </a:ext>
                </a:extLst>
              </a:tr>
              <a:tr h="1901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7976656"/>
                  </a:ext>
                </a:extLst>
              </a:tr>
              <a:tr h="19017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0449766"/>
                  </a:ext>
                </a:extLst>
              </a:tr>
            </a:tbl>
          </a:graphicData>
        </a:graphic>
      </p:graphicFrame>
      <p:graphicFrame>
        <p:nvGraphicFramePr>
          <p:cNvPr id="8" name="Table 11">
            <a:extLst>
              <a:ext uri="{FF2B5EF4-FFF2-40B4-BE49-F238E27FC236}">
                <a16:creationId xmlns:a16="http://schemas.microsoft.com/office/drawing/2014/main" id="{41B832D2-B868-6CAA-AD2F-F6BD1695E2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1671627"/>
              </p:ext>
            </p:extLst>
          </p:nvPr>
        </p:nvGraphicFramePr>
        <p:xfrm>
          <a:off x="2666215" y="990862"/>
          <a:ext cx="6503912" cy="3748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55239">
                  <a:extLst>
                    <a:ext uri="{9D8B030D-6E8A-4147-A177-3AD203B41FA5}">
                      <a16:colId xmlns:a16="http://schemas.microsoft.com/office/drawing/2014/main" val="2922576255"/>
                    </a:ext>
                  </a:extLst>
                </a:gridCol>
                <a:gridCol w="1148673">
                  <a:extLst>
                    <a:ext uri="{9D8B030D-6E8A-4147-A177-3AD203B41FA5}">
                      <a16:colId xmlns:a16="http://schemas.microsoft.com/office/drawing/2014/main" val="1230153676"/>
                    </a:ext>
                  </a:extLst>
                </a:gridCol>
              </a:tblGrid>
              <a:tr h="3748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Column: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BY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1837320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099DF1F1-28B1-896D-1957-F571E4ABD208}"/>
              </a:ext>
            </a:extLst>
          </p:cNvPr>
          <p:cNvSpPr txBox="1"/>
          <p:nvPr/>
        </p:nvSpPr>
        <p:spPr>
          <a:xfrm>
            <a:off x="489868" y="206206"/>
            <a:ext cx="11115584" cy="646331"/>
          </a:xfrm>
          <a:prstGeom prst="rect">
            <a:avLst/>
          </a:prstGeom>
          <a:solidFill>
            <a:schemeClr val="accent5"/>
          </a:solidFill>
        </p:spPr>
        <p:txBody>
          <a:bodyPr wrap="square">
            <a:spAutoFit/>
          </a:bodyPr>
          <a:lstStyle/>
          <a:p>
            <a:pPr algn="ctr"/>
            <a:r>
              <a:rPr lang="en-US" sz="3600" dirty="0">
                <a:latin typeface="+mj-lt"/>
              </a:rPr>
              <a:t>Task Four: Answer Key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428C34-FCA5-D2EE-D210-C27228FB0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B682-50FC-4CAA-A11E-F980F3DDE3F2}" type="slidenum">
              <a:rPr lang="en-US" smtClean="0"/>
              <a:t>8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2EAE7BD-6123-CB77-1A7E-97A13080FE61}"/>
              </a:ext>
            </a:extLst>
          </p:cNvPr>
          <p:cNvSpPr txBox="1"/>
          <p:nvPr/>
        </p:nvSpPr>
        <p:spPr>
          <a:xfrm>
            <a:off x="209006" y="6513294"/>
            <a:ext cx="679268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i="1" dirty="0">
                <a:solidFill>
                  <a:schemeClr val="bg1">
                    <a:lumMod val="50000"/>
                  </a:schemeClr>
                </a:solidFill>
              </a:rPr>
              <a:t>*For illustration purposes only. All data is fabricated.</a:t>
            </a:r>
          </a:p>
        </p:txBody>
      </p:sp>
    </p:spTree>
    <p:extLst>
      <p:ext uri="{BB962C8B-B14F-4D97-AF65-F5344CB8AC3E}">
        <p14:creationId xmlns:p14="http://schemas.microsoft.com/office/powerpoint/2010/main" val="1191902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4DBFA-130C-5678-A21E-E26A453C8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256381"/>
            <a:ext cx="10515600" cy="823912"/>
          </a:xfrm>
        </p:spPr>
        <p:txBody>
          <a:bodyPr/>
          <a:lstStyle/>
          <a:p>
            <a:r>
              <a:rPr lang="en-US" sz="4400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Task Five: Industry &amp; Company Total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7D743A-0FCE-42F6-CF11-63AB03FCCB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7100" y="1080293"/>
            <a:ext cx="5157787" cy="366767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Abadi" panose="020B0604020104020204" pitchFamily="34" charset="0"/>
                <a:cs typeface="Times New Roman" panose="02020603050405020304" pitchFamily="18" charset="0"/>
              </a:rPr>
              <a:t>Part One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5E49AF-E7D7-D2D3-25F7-A58B355C76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27100" y="1473318"/>
            <a:ext cx="9484942" cy="2628166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Navigate to the section </a:t>
            </a:r>
            <a:r>
              <a:rPr lang="en-US" sz="1600" i="1" u="none" strike="noStrike" dirty="0">
                <a:effectLst/>
              </a:rPr>
              <a:t>Revenue </a:t>
            </a:r>
            <a:r>
              <a:rPr lang="en-US" sz="1600" dirty="0">
                <a:latin typeface="Calibri" panose="020F0502020204030204" pitchFamily="34" charset="0"/>
                <a:cs typeface="Times New Roman" panose="02020603050405020304" pitchFamily="18" charset="0"/>
              </a:rPr>
              <a:t>within the main</a:t>
            </a:r>
            <a:r>
              <a:rPr lang="en-US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Survey Tab. P</a:t>
            </a:r>
            <a:r>
              <a:rPr lang="en-US" sz="1600" dirty="0">
                <a:latin typeface="Calibri" panose="020F0502020204030204" pitchFamily="34" charset="0"/>
                <a:cs typeface="Times New Roman" panose="02020603050405020304" pitchFamily="18" charset="0"/>
              </a:rPr>
              <a:t>rovide </a:t>
            </a:r>
            <a:r>
              <a:rPr lang="en-US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answers to the question </a:t>
            </a:r>
            <a:r>
              <a:rPr lang="en-US" sz="16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1600" b="1" u="none" strike="noStrike" dirty="0">
                <a:effectLst/>
              </a:rPr>
              <a:t>What were the total sales, shipments, receipts, or revenue in 2022?” 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</a:rPr>
              <a:t>Please provide the data provided </a:t>
            </a:r>
            <a:r>
              <a:rPr lang="en-US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 the </a:t>
            </a:r>
            <a:r>
              <a:rPr lang="en-US" sz="16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Industry level.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600" dirty="0">
                <a:latin typeface="Calibri" panose="020F0502020204030204" pitchFamily="34" charset="0"/>
                <a:cs typeface="Times New Roman" panose="02020603050405020304" pitchFamily="18" charset="0"/>
              </a:rPr>
              <a:t>For each industry, fill in the number ‘100’.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E20BDB4-85CC-2691-A435-7F63240BA5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08277" y="4408266"/>
            <a:ext cx="5183188" cy="468650"/>
          </a:xfrm>
        </p:spPr>
        <p:txBody>
          <a:bodyPr/>
          <a:lstStyle/>
          <a:p>
            <a:r>
              <a:rPr lang="en-US" sz="2400" dirty="0">
                <a:effectLst/>
                <a:latin typeface="Abadi" panose="020B06040201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 Two: Company Total</a:t>
            </a:r>
            <a:endParaRPr lang="en-US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FC47F54B-9B17-E37F-EE42-59EC00E44A2A}"/>
              </a:ext>
            </a:extLst>
          </p:cNvPr>
          <p:cNvSpPr/>
          <p:nvPr/>
        </p:nvSpPr>
        <p:spPr>
          <a:xfrm>
            <a:off x="827087" y="1447060"/>
            <a:ext cx="10252245" cy="2828764"/>
          </a:xfrm>
          <a:prstGeom prst="roundRect">
            <a:avLst>
              <a:gd name="adj" fmla="val 9134"/>
            </a:avLst>
          </a:prstGeom>
          <a:noFill/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839BFAF-8599-1C80-2AFA-7A8692D84148}"/>
              </a:ext>
            </a:extLst>
          </p:cNvPr>
          <p:cNvSpPr/>
          <p:nvPr/>
        </p:nvSpPr>
        <p:spPr>
          <a:xfrm>
            <a:off x="908277" y="4923636"/>
            <a:ext cx="10171056" cy="1464106"/>
          </a:xfrm>
          <a:prstGeom prst="roundRect">
            <a:avLst>
              <a:gd name="adj" fmla="val 9134"/>
            </a:avLst>
          </a:prstGeom>
          <a:noFill/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7A9A241-19B3-F52C-F70B-4C6F95264B72}"/>
              </a:ext>
            </a:extLst>
          </p:cNvPr>
          <p:cNvSpPr txBox="1"/>
          <p:nvPr/>
        </p:nvSpPr>
        <p:spPr>
          <a:xfrm>
            <a:off x="927100" y="5009358"/>
            <a:ext cx="9484942" cy="375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Does the total </a:t>
            </a: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from the industry section match the company total?</a:t>
            </a:r>
            <a:r>
              <a:rPr lang="en-US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74E8B6-CA68-981A-FDDF-E2B13A5BD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B682-50FC-4CAA-A11E-F980F3DDE3F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2715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uted rainbow">
      <a:dk1>
        <a:sysClr val="windowText" lastClr="000000"/>
      </a:dk1>
      <a:lt1>
        <a:sysClr val="window" lastClr="FFFFFF"/>
      </a:lt1>
      <a:dk2>
        <a:srgbClr val="231F20"/>
      </a:dk2>
      <a:lt2>
        <a:srgbClr val="FFE5E5"/>
      </a:lt2>
      <a:accent1>
        <a:srgbClr val="D9EEFF"/>
      </a:accent1>
      <a:accent2>
        <a:srgbClr val="FFE8D1"/>
      </a:accent2>
      <a:accent3>
        <a:srgbClr val="F4F9E3"/>
      </a:accent3>
      <a:accent4>
        <a:srgbClr val="E5EBF3"/>
      </a:accent4>
      <a:accent5>
        <a:srgbClr val="F5F0DF"/>
      </a:accent5>
      <a:accent6>
        <a:srgbClr val="EEE8F0"/>
      </a:accent6>
      <a:hlink>
        <a:srgbClr val="FF580D"/>
      </a:hlink>
      <a:folHlink>
        <a:srgbClr val="FFDDC1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2905</TotalTime>
  <Words>1317</Words>
  <Application>Microsoft Office PowerPoint</Application>
  <PresentationFormat>Widescreen</PresentationFormat>
  <Paragraphs>265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Abadi</vt:lpstr>
      <vt:lpstr>Abadi Extra Light</vt:lpstr>
      <vt:lpstr>Arial</vt:lpstr>
      <vt:lpstr>Calibri</vt:lpstr>
      <vt:lpstr>Calibri Light</vt:lpstr>
      <vt:lpstr>Symbol</vt:lpstr>
      <vt:lpstr>Office Theme</vt:lpstr>
      <vt:lpstr>Usability Tasks Answer Keys &amp; Content</vt:lpstr>
      <vt:lpstr>Task One: Login</vt:lpstr>
      <vt:lpstr>Task Two: Provide Company Level Data</vt:lpstr>
      <vt:lpstr>PowerPoint Presentation</vt:lpstr>
      <vt:lpstr>Task Three: Choice Answer by Establishment or Industry</vt:lpstr>
      <vt:lpstr>PowerPoint Presentation</vt:lpstr>
      <vt:lpstr>Task Four: Establishment Reporting</vt:lpstr>
      <vt:lpstr> </vt:lpstr>
      <vt:lpstr>Task Five: Industry &amp; Company Total</vt:lpstr>
      <vt:lpstr> </vt:lpstr>
      <vt:lpstr>PowerPoint Presentation</vt:lpstr>
    </vt:vector>
  </TitlesOfParts>
  <Company>U.S. Census Bureau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Usability Tasks Answer Keys &amp; Content</dc:title>
  <dc:creator>Rebecca Keegan (CENSUS/ESMD FED)</dc:creator>
  <cp:lastModifiedBy>Rebecca Keegan (CENSUS/ESMD FED)</cp:lastModifiedBy>
  <cp:revision>32</cp:revision>
  <dcterms:created xsi:type="dcterms:W3CDTF">2023-02-06T14:18:47Z</dcterms:created>
  <dcterms:modified xsi:type="dcterms:W3CDTF">2023-03-23T14:59:03Z</dcterms:modified>
</cp:coreProperties>
</file>