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2" r:id="rId6"/>
    <p:sldId id="27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3DD986-EC08-F33E-C57F-36F073352B73}" name="Rebecca Keegan (CENSUS/ESMD FED)" initials="RK(F" userId="S::rebecca.keegan@census.gov::807cf501-1127-4ffd-9ea7-76b77e798bc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0" d="100"/>
          <a:sy n="90" d="100"/>
        </p:scale>
        <p:origin x="84"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397A0-A2E1-5FFB-F572-E4946AD1D3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2AA492-2888-04DA-B564-5C87E3B5E4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3787A3-9D85-D865-B34B-0B758FD019BF}"/>
              </a:ext>
            </a:extLst>
          </p:cNvPr>
          <p:cNvSpPr>
            <a:spLocks noGrp="1"/>
          </p:cNvSpPr>
          <p:nvPr>
            <p:ph type="dt" sz="half" idx="10"/>
          </p:nvPr>
        </p:nvSpPr>
        <p:spPr/>
        <p:txBody>
          <a:bodyPr/>
          <a:lstStyle/>
          <a:p>
            <a:fld id="{474F7913-5E95-468F-87DA-7BF401A0521A}" type="datetimeFigureOut">
              <a:rPr lang="en-US" smtClean="0"/>
              <a:t>3/23/2023</a:t>
            </a:fld>
            <a:endParaRPr lang="en-US"/>
          </a:p>
        </p:txBody>
      </p:sp>
      <p:sp>
        <p:nvSpPr>
          <p:cNvPr id="5" name="Footer Placeholder 4">
            <a:extLst>
              <a:ext uri="{FF2B5EF4-FFF2-40B4-BE49-F238E27FC236}">
                <a16:creationId xmlns:a16="http://schemas.microsoft.com/office/drawing/2014/main" id="{CE72552B-67D7-525A-81D1-CABC3001DB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523CDC-981E-1552-0773-0A2F14DDC420}"/>
              </a:ext>
            </a:extLst>
          </p:cNvPr>
          <p:cNvSpPr>
            <a:spLocks noGrp="1"/>
          </p:cNvSpPr>
          <p:nvPr>
            <p:ph type="sldNum" sz="quarter" idx="12"/>
          </p:nvPr>
        </p:nvSpPr>
        <p:spPr/>
        <p:txBody>
          <a:bodyPr/>
          <a:lstStyle/>
          <a:p>
            <a:fld id="{10889BF6-EE18-4726-AB75-46A15805A3E7}" type="slidenum">
              <a:rPr lang="en-US" smtClean="0"/>
              <a:t>‹#›</a:t>
            </a:fld>
            <a:endParaRPr lang="en-US"/>
          </a:p>
        </p:txBody>
      </p:sp>
    </p:spTree>
    <p:extLst>
      <p:ext uri="{BB962C8B-B14F-4D97-AF65-F5344CB8AC3E}">
        <p14:creationId xmlns:p14="http://schemas.microsoft.com/office/powerpoint/2010/main" val="44415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43450-4EE1-A6CE-2291-940B74432D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672D53-7A72-BF85-2172-6609B15952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A5FE13-B6A4-FA02-44E7-ADF7F468A15A}"/>
              </a:ext>
            </a:extLst>
          </p:cNvPr>
          <p:cNvSpPr>
            <a:spLocks noGrp="1"/>
          </p:cNvSpPr>
          <p:nvPr>
            <p:ph type="dt" sz="half" idx="10"/>
          </p:nvPr>
        </p:nvSpPr>
        <p:spPr/>
        <p:txBody>
          <a:bodyPr/>
          <a:lstStyle/>
          <a:p>
            <a:fld id="{474F7913-5E95-468F-87DA-7BF401A0521A}" type="datetimeFigureOut">
              <a:rPr lang="en-US" smtClean="0"/>
              <a:t>3/23/2023</a:t>
            </a:fld>
            <a:endParaRPr lang="en-US"/>
          </a:p>
        </p:txBody>
      </p:sp>
      <p:sp>
        <p:nvSpPr>
          <p:cNvPr id="5" name="Footer Placeholder 4">
            <a:extLst>
              <a:ext uri="{FF2B5EF4-FFF2-40B4-BE49-F238E27FC236}">
                <a16:creationId xmlns:a16="http://schemas.microsoft.com/office/drawing/2014/main" id="{09184DC5-1DE8-ED16-A02E-496448962B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E4005A-3A6F-B28C-B57D-76A35C4FD176}"/>
              </a:ext>
            </a:extLst>
          </p:cNvPr>
          <p:cNvSpPr>
            <a:spLocks noGrp="1"/>
          </p:cNvSpPr>
          <p:nvPr>
            <p:ph type="sldNum" sz="quarter" idx="12"/>
          </p:nvPr>
        </p:nvSpPr>
        <p:spPr/>
        <p:txBody>
          <a:bodyPr/>
          <a:lstStyle/>
          <a:p>
            <a:fld id="{10889BF6-EE18-4726-AB75-46A15805A3E7}" type="slidenum">
              <a:rPr lang="en-US" smtClean="0"/>
              <a:t>‹#›</a:t>
            </a:fld>
            <a:endParaRPr lang="en-US"/>
          </a:p>
        </p:txBody>
      </p:sp>
    </p:spTree>
    <p:extLst>
      <p:ext uri="{BB962C8B-B14F-4D97-AF65-F5344CB8AC3E}">
        <p14:creationId xmlns:p14="http://schemas.microsoft.com/office/powerpoint/2010/main" val="1963787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F0B869-19C3-4938-FCD7-D98C483088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84305A-FA15-F2C4-01C1-C182888E8D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71BA5-5789-964F-541E-C81E75E95F8F}"/>
              </a:ext>
            </a:extLst>
          </p:cNvPr>
          <p:cNvSpPr>
            <a:spLocks noGrp="1"/>
          </p:cNvSpPr>
          <p:nvPr>
            <p:ph type="dt" sz="half" idx="10"/>
          </p:nvPr>
        </p:nvSpPr>
        <p:spPr/>
        <p:txBody>
          <a:bodyPr/>
          <a:lstStyle/>
          <a:p>
            <a:fld id="{474F7913-5E95-468F-87DA-7BF401A0521A}" type="datetimeFigureOut">
              <a:rPr lang="en-US" smtClean="0"/>
              <a:t>3/23/2023</a:t>
            </a:fld>
            <a:endParaRPr lang="en-US"/>
          </a:p>
        </p:txBody>
      </p:sp>
      <p:sp>
        <p:nvSpPr>
          <p:cNvPr id="5" name="Footer Placeholder 4">
            <a:extLst>
              <a:ext uri="{FF2B5EF4-FFF2-40B4-BE49-F238E27FC236}">
                <a16:creationId xmlns:a16="http://schemas.microsoft.com/office/drawing/2014/main" id="{A7570C8D-7D95-D956-3052-216F486739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60B095-06DF-7184-385B-5329868AAB2C}"/>
              </a:ext>
            </a:extLst>
          </p:cNvPr>
          <p:cNvSpPr>
            <a:spLocks noGrp="1"/>
          </p:cNvSpPr>
          <p:nvPr>
            <p:ph type="sldNum" sz="quarter" idx="12"/>
          </p:nvPr>
        </p:nvSpPr>
        <p:spPr/>
        <p:txBody>
          <a:bodyPr/>
          <a:lstStyle/>
          <a:p>
            <a:fld id="{10889BF6-EE18-4726-AB75-46A15805A3E7}" type="slidenum">
              <a:rPr lang="en-US" smtClean="0"/>
              <a:t>‹#›</a:t>
            </a:fld>
            <a:endParaRPr lang="en-US"/>
          </a:p>
        </p:txBody>
      </p:sp>
    </p:spTree>
    <p:extLst>
      <p:ext uri="{BB962C8B-B14F-4D97-AF65-F5344CB8AC3E}">
        <p14:creationId xmlns:p14="http://schemas.microsoft.com/office/powerpoint/2010/main" val="4275401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B1AF1-552A-7C4A-6F8F-09B57087F4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5F1B3B-5073-7E0A-2CCE-E4B0116C78F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43B1A6-10B5-FB98-74A5-2A9C8595A67C}"/>
              </a:ext>
            </a:extLst>
          </p:cNvPr>
          <p:cNvSpPr>
            <a:spLocks noGrp="1"/>
          </p:cNvSpPr>
          <p:nvPr>
            <p:ph type="dt" sz="half" idx="10"/>
          </p:nvPr>
        </p:nvSpPr>
        <p:spPr/>
        <p:txBody>
          <a:bodyPr/>
          <a:lstStyle/>
          <a:p>
            <a:fld id="{474F7913-5E95-468F-87DA-7BF401A0521A}" type="datetimeFigureOut">
              <a:rPr lang="en-US" smtClean="0"/>
              <a:t>3/23/2023</a:t>
            </a:fld>
            <a:endParaRPr lang="en-US"/>
          </a:p>
        </p:txBody>
      </p:sp>
      <p:sp>
        <p:nvSpPr>
          <p:cNvPr id="5" name="Footer Placeholder 4">
            <a:extLst>
              <a:ext uri="{FF2B5EF4-FFF2-40B4-BE49-F238E27FC236}">
                <a16:creationId xmlns:a16="http://schemas.microsoft.com/office/drawing/2014/main" id="{2B73785F-3096-D33A-8D53-04DEB4B473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1D3083-25EE-D08B-7674-57300C2303E8}"/>
              </a:ext>
            </a:extLst>
          </p:cNvPr>
          <p:cNvSpPr>
            <a:spLocks noGrp="1"/>
          </p:cNvSpPr>
          <p:nvPr>
            <p:ph type="sldNum" sz="quarter" idx="12"/>
          </p:nvPr>
        </p:nvSpPr>
        <p:spPr/>
        <p:txBody>
          <a:bodyPr/>
          <a:lstStyle/>
          <a:p>
            <a:fld id="{10889BF6-EE18-4726-AB75-46A15805A3E7}" type="slidenum">
              <a:rPr lang="en-US" smtClean="0"/>
              <a:t>‹#›</a:t>
            </a:fld>
            <a:endParaRPr lang="en-US"/>
          </a:p>
        </p:txBody>
      </p:sp>
    </p:spTree>
    <p:extLst>
      <p:ext uri="{BB962C8B-B14F-4D97-AF65-F5344CB8AC3E}">
        <p14:creationId xmlns:p14="http://schemas.microsoft.com/office/powerpoint/2010/main" val="4144320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642DC-170A-D1FC-C9D6-853180CA3E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3984242-07F7-7448-244D-7D8AB60AF7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9B7B3F-9437-F415-FC3C-A2B321087632}"/>
              </a:ext>
            </a:extLst>
          </p:cNvPr>
          <p:cNvSpPr>
            <a:spLocks noGrp="1"/>
          </p:cNvSpPr>
          <p:nvPr>
            <p:ph type="dt" sz="half" idx="10"/>
          </p:nvPr>
        </p:nvSpPr>
        <p:spPr/>
        <p:txBody>
          <a:bodyPr/>
          <a:lstStyle/>
          <a:p>
            <a:fld id="{474F7913-5E95-468F-87DA-7BF401A0521A}" type="datetimeFigureOut">
              <a:rPr lang="en-US" smtClean="0"/>
              <a:t>3/23/2023</a:t>
            </a:fld>
            <a:endParaRPr lang="en-US"/>
          </a:p>
        </p:txBody>
      </p:sp>
      <p:sp>
        <p:nvSpPr>
          <p:cNvPr id="5" name="Footer Placeholder 4">
            <a:extLst>
              <a:ext uri="{FF2B5EF4-FFF2-40B4-BE49-F238E27FC236}">
                <a16:creationId xmlns:a16="http://schemas.microsoft.com/office/drawing/2014/main" id="{04863A7F-2A50-F6BE-DF0B-10ECDE85BD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FFA130-06C7-DBF1-114B-E7395AC96B57}"/>
              </a:ext>
            </a:extLst>
          </p:cNvPr>
          <p:cNvSpPr>
            <a:spLocks noGrp="1"/>
          </p:cNvSpPr>
          <p:nvPr>
            <p:ph type="sldNum" sz="quarter" idx="12"/>
          </p:nvPr>
        </p:nvSpPr>
        <p:spPr/>
        <p:txBody>
          <a:bodyPr/>
          <a:lstStyle/>
          <a:p>
            <a:fld id="{10889BF6-EE18-4726-AB75-46A15805A3E7}" type="slidenum">
              <a:rPr lang="en-US" smtClean="0"/>
              <a:t>‹#›</a:t>
            </a:fld>
            <a:endParaRPr lang="en-US"/>
          </a:p>
        </p:txBody>
      </p:sp>
    </p:spTree>
    <p:extLst>
      <p:ext uri="{BB962C8B-B14F-4D97-AF65-F5344CB8AC3E}">
        <p14:creationId xmlns:p14="http://schemas.microsoft.com/office/powerpoint/2010/main" val="2714141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23B42-A711-3970-8A7F-24AFCD9CED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ACCBA9-10CC-E023-AC45-E78188FE41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938E72-EC13-B15E-F613-2F9A5D02B0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8A253F-9597-720B-5C97-805E7AF9FFA6}"/>
              </a:ext>
            </a:extLst>
          </p:cNvPr>
          <p:cNvSpPr>
            <a:spLocks noGrp="1"/>
          </p:cNvSpPr>
          <p:nvPr>
            <p:ph type="dt" sz="half" idx="10"/>
          </p:nvPr>
        </p:nvSpPr>
        <p:spPr/>
        <p:txBody>
          <a:bodyPr/>
          <a:lstStyle/>
          <a:p>
            <a:fld id="{474F7913-5E95-468F-87DA-7BF401A0521A}" type="datetimeFigureOut">
              <a:rPr lang="en-US" smtClean="0"/>
              <a:t>3/23/2023</a:t>
            </a:fld>
            <a:endParaRPr lang="en-US"/>
          </a:p>
        </p:txBody>
      </p:sp>
      <p:sp>
        <p:nvSpPr>
          <p:cNvPr id="6" name="Footer Placeholder 5">
            <a:extLst>
              <a:ext uri="{FF2B5EF4-FFF2-40B4-BE49-F238E27FC236}">
                <a16:creationId xmlns:a16="http://schemas.microsoft.com/office/drawing/2014/main" id="{4463E6F8-5EA2-C9D2-5673-3F17A96862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1BC493-68BE-C4E9-EBEA-37151613C1F3}"/>
              </a:ext>
            </a:extLst>
          </p:cNvPr>
          <p:cNvSpPr>
            <a:spLocks noGrp="1"/>
          </p:cNvSpPr>
          <p:nvPr>
            <p:ph type="sldNum" sz="quarter" idx="12"/>
          </p:nvPr>
        </p:nvSpPr>
        <p:spPr/>
        <p:txBody>
          <a:bodyPr/>
          <a:lstStyle/>
          <a:p>
            <a:fld id="{10889BF6-EE18-4726-AB75-46A15805A3E7}" type="slidenum">
              <a:rPr lang="en-US" smtClean="0"/>
              <a:t>‹#›</a:t>
            </a:fld>
            <a:endParaRPr lang="en-US"/>
          </a:p>
        </p:txBody>
      </p:sp>
    </p:spTree>
    <p:extLst>
      <p:ext uri="{BB962C8B-B14F-4D97-AF65-F5344CB8AC3E}">
        <p14:creationId xmlns:p14="http://schemas.microsoft.com/office/powerpoint/2010/main" val="995075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3EE4D-7523-BF1A-AB4F-0740D0AC62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5A41E4-B9E2-8085-3770-6216EA987D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E5CAB4-682E-8B04-AB80-A49F9B6407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1E289B-5EEF-48E8-83B9-DF65CE592A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F7710F6-B11D-6DF5-8380-AFF9EEB979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E2F01B1-2646-EBED-DB80-8A4C7669108F}"/>
              </a:ext>
            </a:extLst>
          </p:cNvPr>
          <p:cNvSpPr>
            <a:spLocks noGrp="1"/>
          </p:cNvSpPr>
          <p:nvPr>
            <p:ph type="dt" sz="half" idx="10"/>
          </p:nvPr>
        </p:nvSpPr>
        <p:spPr/>
        <p:txBody>
          <a:bodyPr/>
          <a:lstStyle/>
          <a:p>
            <a:fld id="{474F7913-5E95-468F-87DA-7BF401A0521A}" type="datetimeFigureOut">
              <a:rPr lang="en-US" smtClean="0"/>
              <a:t>3/23/2023</a:t>
            </a:fld>
            <a:endParaRPr lang="en-US"/>
          </a:p>
        </p:txBody>
      </p:sp>
      <p:sp>
        <p:nvSpPr>
          <p:cNvPr id="8" name="Footer Placeholder 7">
            <a:extLst>
              <a:ext uri="{FF2B5EF4-FFF2-40B4-BE49-F238E27FC236}">
                <a16:creationId xmlns:a16="http://schemas.microsoft.com/office/drawing/2014/main" id="{0053880F-5FAF-0FA3-EA79-367AA9F0C90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ED4600-D3E6-B75B-222D-6FAB87BCB676}"/>
              </a:ext>
            </a:extLst>
          </p:cNvPr>
          <p:cNvSpPr>
            <a:spLocks noGrp="1"/>
          </p:cNvSpPr>
          <p:nvPr>
            <p:ph type="sldNum" sz="quarter" idx="12"/>
          </p:nvPr>
        </p:nvSpPr>
        <p:spPr/>
        <p:txBody>
          <a:bodyPr/>
          <a:lstStyle/>
          <a:p>
            <a:fld id="{10889BF6-EE18-4726-AB75-46A15805A3E7}" type="slidenum">
              <a:rPr lang="en-US" smtClean="0"/>
              <a:t>‹#›</a:t>
            </a:fld>
            <a:endParaRPr lang="en-US"/>
          </a:p>
        </p:txBody>
      </p:sp>
    </p:spTree>
    <p:extLst>
      <p:ext uri="{BB962C8B-B14F-4D97-AF65-F5344CB8AC3E}">
        <p14:creationId xmlns:p14="http://schemas.microsoft.com/office/powerpoint/2010/main" val="3837008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A4152-5987-9836-D02C-9072DA8B35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F2EC33-499F-0060-ACCC-DA4AD82A37FF}"/>
              </a:ext>
            </a:extLst>
          </p:cNvPr>
          <p:cNvSpPr>
            <a:spLocks noGrp="1"/>
          </p:cNvSpPr>
          <p:nvPr>
            <p:ph type="dt" sz="half" idx="10"/>
          </p:nvPr>
        </p:nvSpPr>
        <p:spPr/>
        <p:txBody>
          <a:bodyPr/>
          <a:lstStyle/>
          <a:p>
            <a:fld id="{474F7913-5E95-468F-87DA-7BF401A0521A}" type="datetimeFigureOut">
              <a:rPr lang="en-US" smtClean="0"/>
              <a:t>3/23/2023</a:t>
            </a:fld>
            <a:endParaRPr lang="en-US"/>
          </a:p>
        </p:txBody>
      </p:sp>
      <p:sp>
        <p:nvSpPr>
          <p:cNvPr id="4" name="Footer Placeholder 3">
            <a:extLst>
              <a:ext uri="{FF2B5EF4-FFF2-40B4-BE49-F238E27FC236}">
                <a16:creationId xmlns:a16="http://schemas.microsoft.com/office/drawing/2014/main" id="{13886CD4-EEE2-803C-D6A2-F4F956B8DC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7CD65B-F74C-7A0F-EA01-FE74195472D5}"/>
              </a:ext>
            </a:extLst>
          </p:cNvPr>
          <p:cNvSpPr>
            <a:spLocks noGrp="1"/>
          </p:cNvSpPr>
          <p:nvPr>
            <p:ph type="sldNum" sz="quarter" idx="12"/>
          </p:nvPr>
        </p:nvSpPr>
        <p:spPr/>
        <p:txBody>
          <a:bodyPr/>
          <a:lstStyle/>
          <a:p>
            <a:fld id="{10889BF6-EE18-4726-AB75-46A15805A3E7}" type="slidenum">
              <a:rPr lang="en-US" smtClean="0"/>
              <a:t>‹#›</a:t>
            </a:fld>
            <a:endParaRPr lang="en-US"/>
          </a:p>
        </p:txBody>
      </p:sp>
    </p:spTree>
    <p:extLst>
      <p:ext uri="{BB962C8B-B14F-4D97-AF65-F5344CB8AC3E}">
        <p14:creationId xmlns:p14="http://schemas.microsoft.com/office/powerpoint/2010/main" val="2740110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42F4DA-C5CE-E6B9-91B3-BED8B9E21078}"/>
              </a:ext>
            </a:extLst>
          </p:cNvPr>
          <p:cNvSpPr>
            <a:spLocks noGrp="1"/>
          </p:cNvSpPr>
          <p:nvPr>
            <p:ph type="dt" sz="half" idx="10"/>
          </p:nvPr>
        </p:nvSpPr>
        <p:spPr/>
        <p:txBody>
          <a:bodyPr/>
          <a:lstStyle/>
          <a:p>
            <a:fld id="{474F7913-5E95-468F-87DA-7BF401A0521A}" type="datetimeFigureOut">
              <a:rPr lang="en-US" smtClean="0"/>
              <a:t>3/23/2023</a:t>
            </a:fld>
            <a:endParaRPr lang="en-US"/>
          </a:p>
        </p:txBody>
      </p:sp>
      <p:sp>
        <p:nvSpPr>
          <p:cNvPr id="3" name="Footer Placeholder 2">
            <a:extLst>
              <a:ext uri="{FF2B5EF4-FFF2-40B4-BE49-F238E27FC236}">
                <a16:creationId xmlns:a16="http://schemas.microsoft.com/office/drawing/2014/main" id="{3AAEA4C2-701A-6ED3-8A22-EE9BDDC5461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3838EA-67E9-84B9-A8E5-6DB8E6D38158}"/>
              </a:ext>
            </a:extLst>
          </p:cNvPr>
          <p:cNvSpPr>
            <a:spLocks noGrp="1"/>
          </p:cNvSpPr>
          <p:nvPr>
            <p:ph type="sldNum" sz="quarter" idx="12"/>
          </p:nvPr>
        </p:nvSpPr>
        <p:spPr/>
        <p:txBody>
          <a:bodyPr/>
          <a:lstStyle/>
          <a:p>
            <a:fld id="{10889BF6-EE18-4726-AB75-46A15805A3E7}" type="slidenum">
              <a:rPr lang="en-US" smtClean="0"/>
              <a:t>‹#›</a:t>
            </a:fld>
            <a:endParaRPr lang="en-US"/>
          </a:p>
        </p:txBody>
      </p:sp>
    </p:spTree>
    <p:extLst>
      <p:ext uri="{BB962C8B-B14F-4D97-AF65-F5344CB8AC3E}">
        <p14:creationId xmlns:p14="http://schemas.microsoft.com/office/powerpoint/2010/main" val="233765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8C9E8-585E-C283-2D49-412F5CA133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B63C3E-E3AB-B13E-8A8E-4B39B12BA3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93498C1-C121-37D6-366A-D801B2C941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AEFABB-A595-30FD-8EA2-47803842B34D}"/>
              </a:ext>
            </a:extLst>
          </p:cNvPr>
          <p:cNvSpPr>
            <a:spLocks noGrp="1"/>
          </p:cNvSpPr>
          <p:nvPr>
            <p:ph type="dt" sz="half" idx="10"/>
          </p:nvPr>
        </p:nvSpPr>
        <p:spPr/>
        <p:txBody>
          <a:bodyPr/>
          <a:lstStyle/>
          <a:p>
            <a:fld id="{474F7913-5E95-468F-87DA-7BF401A0521A}" type="datetimeFigureOut">
              <a:rPr lang="en-US" smtClean="0"/>
              <a:t>3/23/2023</a:t>
            </a:fld>
            <a:endParaRPr lang="en-US"/>
          </a:p>
        </p:txBody>
      </p:sp>
      <p:sp>
        <p:nvSpPr>
          <p:cNvPr id="6" name="Footer Placeholder 5">
            <a:extLst>
              <a:ext uri="{FF2B5EF4-FFF2-40B4-BE49-F238E27FC236}">
                <a16:creationId xmlns:a16="http://schemas.microsoft.com/office/drawing/2014/main" id="{168780D7-A430-0216-4F98-EFEB735C6E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551AC5-3637-C92B-624C-D497EAA2EF81}"/>
              </a:ext>
            </a:extLst>
          </p:cNvPr>
          <p:cNvSpPr>
            <a:spLocks noGrp="1"/>
          </p:cNvSpPr>
          <p:nvPr>
            <p:ph type="sldNum" sz="quarter" idx="12"/>
          </p:nvPr>
        </p:nvSpPr>
        <p:spPr/>
        <p:txBody>
          <a:bodyPr/>
          <a:lstStyle/>
          <a:p>
            <a:fld id="{10889BF6-EE18-4726-AB75-46A15805A3E7}" type="slidenum">
              <a:rPr lang="en-US" smtClean="0"/>
              <a:t>‹#›</a:t>
            </a:fld>
            <a:endParaRPr lang="en-US"/>
          </a:p>
        </p:txBody>
      </p:sp>
    </p:spTree>
    <p:extLst>
      <p:ext uri="{BB962C8B-B14F-4D97-AF65-F5344CB8AC3E}">
        <p14:creationId xmlns:p14="http://schemas.microsoft.com/office/powerpoint/2010/main" val="1336902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447A4-B952-9527-3786-DE5C91ED5A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274C75-D1A6-A8AB-8DE4-B674F3C0F0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655064-FF02-BD5C-16D7-C5210F6F08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05DFD4-BDD7-A413-C2E4-6825CCF79DDA}"/>
              </a:ext>
            </a:extLst>
          </p:cNvPr>
          <p:cNvSpPr>
            <a:spLocks noGrp="1"/>
          </p:cNvSpPr>
          <p:nvPr>
            <p:ph type="dt" sz="half" idx="10"/>
          </p:nvPr>
        </p:nvSpPr>
        <p:spPr/>
        <p:txBody>
          <a:bodyPr/>
          <a:lstStyle/>
          <a:p>
            <a:fld id="{474F7913-5E95-468F-87DA-7BF401A0521A}" type="datetimeFigureOut">
              <a:rPr lang="en-US" smtClean="0"/>
              <a:t>3/23/2023</a:t>
            </a:fld>
            <a:endParaRPr lang="en-US"/>
          </a:p>
        </p:txBody>
      </p:sp>
      <p:sp>
        <p:nvSpPr>
          <p:cNvPr id="6" name="Footer Placeholder 5">
            <a:extLst>
              <a:ext uri="{FF2B5EF4-FFF2-40B4-BE49-F238E27FC236}">
                <a16:creationId xmlns:a16="http://schemas.microsoft.com/office/drawing/2014/main" id="{CD1E4F64-64E8-2A04-BFC4-4EEC778219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CA8D42-3B86-4B99-2BD4-82DBC39099E9}"/>
              </a:ext>
            </a:extLst>
          </p:cNvPr>
          <p:cNvSpPr>
            <a:spLocks noGrp="1"/>
          </p:cNvSpPr>
          <p:nvPr>
            <p:ph type="sldNum" sz="quarter" idx="12"/>
          </p:nvPr>
        </p:nvSpPr>
        <p:spPr/>
        <p:txBody>
          <a:bodyPr/>
          <a:lstStyle/>
          <a:p>
            <a:fld id="{10889BF6-EE18-4726-AB75-46A15805A3E7}" type="slidenum">
              <a:rPr lang="en-US" smtClean="0"/>
              <a:t>‹#›</a:t>
            </a:fld>
            <a:endParaRPr lang="en-US"/>
          </a:p>
        </p:txBody>
      </p:sp>
    </p:spTree>
    <p:extLst>
      <p:ext uri="{BB962C8B-B14F-4D97-AF65-F5344CB8AC3E}">
        <p14:creationId xmlns:p14="http://schemas.microsoft.com/office/powerpoint/2010/main" val="1244339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448A4D-3E1A-69FF-DB90-FC68847DC3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BCE68C-905C-1958-B22D-A417D0543B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761392-4285-BBE1-F5F7-3598D80BF2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4F7913-5E95-468F-87DA-7BF401A0521A}" type="datetimeFigureOut">
              <a:rPr lang="en-US" smtClean="0"/>
              <a:t>3/23/2023</a:t>
            </a:fld>
            <a:endParaRPr lang="en-US"/>
          </a:p>
        </p:txBody>
      </p:sp>
      <p:sp>
        <p:nvSpPr>
          <p:cNvPr id="5" name="Footer Placeholder 4">
            <a:extLst>
              <a:ext uri="{FF2B5EF4-FFF2-40B4-BE49-F238E27FC236}">
                <a16:creationId xmlns:a16="http://schemas.microsoft.com/office/drawing/2014/main" id="{A86FD5D6-C879-4A6C-CEAE-420D94DFFE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F855965-E970-615B-6970-1062B064F1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89BF6-EE18-4726-AB75-46A15805A3E7}" type="slidenum">
              <a:rPr lang="en-US" smtClean="0"/>
              <a:t>‹#›</a:t>
            </a:fld>
            <a:endParaRPr lang="en-US"/>
          </a:p>
        </p:txBody>
      </p:sp>
    </p:spTree>
    <p:extLst>
      <p:ext uri="{BB962C8B-B14F-4D97-AF65-F5344CB8AC3E}">
        <p14:creationId xmlns:p14="http://schemas.microsoft.com/office/powerpoint/2010/main" val="2789313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microsoft.com/office/2007/relationships/hdphoto" Target="../media/hdphoto1.wdp"/><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6.sv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microsoft.com/office/2007/relationships/hdphoto" Target="../media/hdphoto1.wdp"/><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microsoft.com/office/2007/relationships/hdphoto" Target="../media/hdphoto1.wdp"/><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microsoft.com/office/2007/relationships/hdphoto" Target="../media/hdphoto2.wdp"/><Relationship Id="rId11" Type="http://schemas.openxmlformats.org/officeDocument/2006/relationships/image" Target="../media/image6.svg"/><Relationship Id="rId5" Type="http://schemas.openxmlformats.org/officeDocument/2006/relationships/image" Target="../media/image3.png"/><Relationship Id="rId10" Type="http://schemas.openxmlformats.org/officeDocument/2006/relationships/image" Target="../media/image5.png"/><Relationship Id="rId4" Type="http://schemas.openxmlformats.org/officeDocument/2006/relationships/image" Target="../media/image2.png"/><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microsoft.com/office/2007/relationships/hdphoto" Target="../media/hdphoto1.wdp"/><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AB746-B87E-DC95-5C6E-B3F0393E2D4E}"/>
              </a:ext>
            </a:extLst>
          </p:cNvPr>
          <p:cNvSpPr>
            <a:spLocks noGrp="1"/>
          </p:cNvSpPr>
          <p:nvPr>
            <p:ph type="ctrTitle"/>
          </p:nvPr>
        </p:nvSpPr>
        <p:spPr/>
        <p:txBody>
          <a:bodyPr/>
          <a:lstStyle/>
          <a:p>
            <a:r>
              <a:rPr lang="en-US" dirty="0"/>
              <a:t>AIES Transitional Language &amp; Mockup</a:t>
            </a:r>
          </a:p>
        </p:txBody>
      </p:sp>
      <p:sp>
        <p:nvSpPr>
          <p:cNvPr id="3" name="Subtitle 2">
            <a:extLst>
              <a:ext uri="{FF2B5EF4-FFF2-40B4-BE49-F238E27FC236}">
                <a16:creationId xmlns:a16="http://schemas.microsoft.com/office/drawing/2014/main" id="{0D97D472-D81E-16A1-356A-4463C0F9B663}"/>
              </a:ext>
            </a:extLst>
          </p:cNvPr>
          <p:cNvSpPr>
            <a:spLocks noGrp="1"/>
          </p:cNvSpPr>
          <p:nvPr>
            <p:ph type="subTitle" idx="1"/>
          </p:nvPr>
        </p:nvSpPr>
        <p:spPr>
          <a:xfrm>
            <a:off x="2748516" y="6264036"/>
            <a:ext cx="6694967" cy="1655762"/>
          </a:xfrm>
        </p:spPr>
        <p:txBody>
          <a:bodyPr>
            <a:normAutofit/>
          </a:bodyPr>
          <a:lstStyle/>
          <a:p>
            <a:pPr algn="l"/>
            <a:r>
              <a:rPr lang="en-US" sz="1800" i="1" dirty="0">
                <a:solidFill>
                  <a:schemeClr val="bg1">
                    <a:lumMod val="65000"/>
                  </a:schemeClr>
                </a:solidFill>
              </a:rPr>
              <a:t>Data shown is for demonstration purposes only, all data is fabricated</a:t>
            </a:r>
          </a:p>
        </p:txBody>
      </p:sp>
    </p:spTree>
    <p:extLst>
      <p:ext uri="{BB962C8B-B14F-4D97-AF65-F5344CB8AC3E}">
        <p14:creationId xmlns:p14="http://schemas.microsoft.com/office/powerpoint/2010/main" val="3173652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E72C67F0-8CCA-5CBD-CC19-0E28DECEFD43}"/>
              </a:ext>
            </a:extLst>
          </p:cNvPr>
          <p:cNvSpPr/>
          <p:nvPr/>
        </p:nvSpPr>
        <p:spPr>
          <a:xfrm>
            <a:off x="0" y="0"/>
            <a:ext cx="12191999" cy="1012540"/>
          </a:xfrm>
          <a:prstGeom prst="roundRect">
            <a:avLst>
              <a:gd name="adj" fmla="val 2654"/>
            </a:avLst>
          </a:prstGeom>
          <a:solidFill>
            <a:srgbClr val="395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Image preview">
            <a:extLst>
              <a:ext uri="{FF2B5EF4-FFF2-40B4-BE49-F238E27FC236}">
                <a16:creationId xmlns:a16="http://schemas.microsoft.com/office/drawing/2014/main" id="{DC15B97F-ED86-59D9-F8FF-F2B2047EBF35}"/>
              </a:ext>
            </a:extLst>
          </p:cNvPr>
          <p:cNvPicPr>
            <a:picLocks noChangeAspect="1" noChangeArrowheads="1"/>
          </p:cNvPicPr>
          <p:nvPr/>
        </p:nvPicPr>
        <p:blipFill rotWithShape="1">
          <a:blip r:embed="rId2">
            <a:biLevel thresh="25000"/>
            <a:extLst>
              <a:ext uri="{BEBA8EAE-BF5A-486C-A8C5-ECC9F3942E4B}">
                <a14:imgProps xmlns:a14="http://schemas.microsoft.com/office/drawing/2010/main">
                  <a14:imgLayer r:embed="rId3">
                    <a14:imgEffect>
                      <a14:colorTemperature colorTemp="1500"/>
                    </a14:imgEffect>
                    <a14:imgEffect>
                      <a14:saturation sat="400000"/>
                    </a14:imgEffect>
                  </a14:imgLayer>
                </a14:imgProps>
              </a:ext>
              <a:ext uri="{28A0092B-C50C-407E-A947-70E740481C1C}">
                <a14:useLocalDpi xmlns:a14="http://schemas.microsoft.com/office/drawing/2010/main" val="0"/>
              </a:ext>
            </a:extLst>
          </a:blip>
          <a:srcRect r="39544"/>
          <a:stretch/>
        </p:blipFill>
        <p:spPr bwMode="auto">
          <a:xfrm>
            <a:off x="370103" y="78244"/>
            <a:ext cx="1587349" cy="68375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C210252B-44F6-A15D-736F-65513250FDE8}"/>
              </a:ext>
            </a:extLst>
          </p:cNvPr>
          <p:cNvSpPr/>
          <p:nvPr/>
        </p:nvSpPr>
        <p:spPr>
          <a:xfrm>
            <a:off x="146079" y="1090784"/>
            <a:ext cx="11900133" cy="56754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Step 1:  Verify Location(s)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Below are the locations for this company that we have on file, as well as some information about those locations.  Please review each one, and make changes as needed.  Add any new or missing locations at the bottom of this table.  Note:  Updates to the industry column will be reflected in the next year’s survey.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4054640-B38C-7CD1-BC51-472336D700A8}"/>
              </a:ext>
            </a:extLst>
          </p:cNvPr>
          <p:cNvSpPr txBox="1"/>
          <p:nvPr/>
        </p:nvSpPr>
        <p:spPr>
          <a:xfrm>
            <a:off x="2124075" y="171450"/>
            <a:ext cx="7943850" cy="246221"/>
          </a:xfrm>
          <a:prstGeom prst="rect">
            <a:avLst/>
          </a:prstGeom>
          <a:noFill/>
        </p:spPr>
        <p:txBody>
          <a:bodyPr wrap="square" rtlCol="0">
            <a:spAutoFit/>
          </a:bodyPr>
          <a:lstStyle/>
          <a:p>
            <a:r>
              <a:rPr lang="en-US" sz="1000" dirty="0">
                <a:solidFill>
                  <a:schemeClr val="bg1"/>
                </a:solidFill>
              </a:rPr>
              <a:t>Help Site      FAQs      How-To Videos       About	  Contact</a:t>
            </a:r>
          </a:p>
        </p:txBody>
      </p:sp>
      <p:sp>
        <p:nvSpPr>
          <p:cNvPr id="9" name="TextBox 8">
            <a:extLst>
              <a:ext uri="{FF2B5EF4-FFF2-40B4-BE49-F238E27FC236}">
                <a16:creationId xmlns:a16="http://schemas.microsoft.com/office/drawing/2014/main" id="{8922C7B4-AB9A-44BA-F77B-163C9A9319EA}"/>
              </a:ext>
            </a:extLst>
          </p:cNvPr>
          <p:cNvSpPr txBox="1"/>
          <p:nvPr/>
        </p:nvSpPr>
        <p:spPr>
          <a:xfrm>
            <a:off x="4076700" y="524366"/>
            <a:ext cx="5229225" cy="369332"/>
          </a:xfrm>
          <a:prstGeom prst="rect">
            <a:avLst/>
          </a:prstGeom>
          <a:noFill/>
        </p:spPr>
        <p:txBody>
          <a:bodyPr wrap="square" rtlCol="0">
            <a:spAutoFit/>
          </a:bodyPr>
          <a:lstStyle/>
          <a:p>
            <a:r>
              <a:rPr lang="en-US" b="1" i="0" dirty="0">
                <a:solidFill>
                  <a:schemeClr val="bg1"/>
                </a:solidFill>
                <a:effectLst/>
                <a:latin typeface="+mj-lt"/>
              </a:rPr>
              <a:t>Annual Integrated Economic Survey (AIES)</a:t>
            </a:r>
            <a:endParaRPr lang="en-US" b="1" dirty="0">
              <a:solidFill>
                <a:schemeClr val="bg1"/>
              </a:solidFill>
              <a:latin typeface="+mj-lt"/>
            </a:endParaRPr>
          </a:p>
        </p:txBody>
      </p:sp>
      <p:graphicFrame>
        <p:nvGraphicFramePr>
          <p:cNvPr id="3" name="Table 2">
            <a:extLst>
              <a:ext uri="{FF2B5EF4-FFF2-40B4-BE49-F238E27FC236}">
                <a16:creationId xmlns:a16="http://schemas.microsoft.com/office/drawing/2014/main" id="{FB75E535-9B27-FCDB-7D94-E6AE3113C6DF}"/>
              </a:ext>
            </a:extLst>
          </p:cNvPr>
          <p:cNvGraphicFramePr>
            <a:graphicFrameLocks noGrp="1"/>
          </p:cNvGraphicFramePr>
          <p:nvPr/>
        </p:nvGraphicFramePr>
        <p:xfrm>
          <a:off x="1702195" y="2611599"/>
          <a:ext cx="9521227" cy="3267476"/>
        </p:xfrm>
        <a:graphic>
          <a:graphicData uri="http://schemas.openxmlformats.org/drawingml/2006/table">
            <a:tbl>
              <a:tblPr firstRow="1" firstCol="1" bandRow="1">
                <a:tableStyleId>{616DA210-FB5B-4158-B5E0-FEB733F419BA}</a:tableStyleId>
              </a:tblPr>
              <a:tblGrid>
                <a:gridCol w="1964973">
                  <a:extLst>
                    <a:ext uri="{9D8B030D-6E8A-4147-A177-3AD203B41FA5}">
                      <a16:colId xmlns:a16="http://schemas.microsoft.com/office/drawing/2014/main" val="2984060727"/>
                    </a:ext>
                  </a:extLst>
                </a:gridCol>
                <a:gridCol w="750332">
                  <a:extLst>
                    <a:ext uri="{9D8B030D-6E8A-4147-A177-3AD203B41FA5}">
                      <a16:colId xmlns:a16="http://schemas.microsoft.com/office/drawing/2014/main" val="3520417804"/>
                    </a:ext>
                  </a:extLst>
                </a:gridCol>
                <a:gridCol w="583485">
                  <a:extLst>
                    <a:ext uri="{9D8B030D-6E8A-4147-A177-3AD203B41FA5}">
                      <a16:colId xmlns:a16="http://schemas.microsoft.com/office/drawing/2014/main" val="2791951866"/>
                    </a:ext>
                  </a:extLst>
                </a:gridCol>
                <a:gridCol w="686452">
                  <a:extLst>
                    <a:ext uri="{9D8B030D-6E8A-4147-A177-3AD203B41FA5}">
                      <a16:colId xmlns:a16="http://schemas.microsoft.com/office/drawing/2014/main" val="4106773489"/>
                    </a:ext>
                  </a:extLst>
                </a:gridCol>
                <a:gridCol w="1438362">
                  <a:extLst>
                    <a:ext uri="{9D8B030D-6E8A-4147-A177-3AD203B41FA5}">
                      <a16:colId xmlns:a16="http://schemas.microsoft.com/office/drawing/2014/main" val="1905900054"/>
                    </a:ext>
                  </a:extLst>
                </a:gridCol>
                <a:gridCol w="1124398">
                  <a:extLst>
                    <a:ext uri="{9D8B030D-6E8A-4147-A177-3AD203B41FA5}">
                      <a16:colId xmlns:a16="http://schemas.microsoft.com/office/drawing/2014/main" val="1488968840"/>
                    </a:ext>
                  </a:extLst>
                </a:gridCol>
                <a:gridCol w="464476">
                  <a:extLst>
                    <a:ext uri="{9D8B030D-6E8A-4147-A177-3AD203B41FA5}">
                      <a16:colId xmlns:a16="http://schemas.microsoft.com/office/drawing/2014/main" val="4282624078"/>
                    </a:ext>
                  </a:extLst>
                </a:gridCol>
                <a:gridCol w="596454">
                  <a:extLst>
                    <a:ext uri="{9D8B030D-6E8A-4147-A177-3AD203B41FA5}">
                      <a16:colId xmlns:a16="http://schemas.microsoft.com/office/drawing/2014/main" val="2187233730"/>
                    </a:ext>
                  </a:extLst>
                </a:gridCol>
                <a:gridCol w="1912295">
                  <a:extLst>
                    <a:ext uri="{9D8B030D-6E8A-4147-A177-3AD203B41FA5}">
                      <a16:colId xmlns:a16="http://schemas.microsoft.com/office/drawing/2014/main" val="2397995691"/>
                    </a:ext>
                  </a:extLst>
                </a:gridCol>
              </a:tblGrid>
              <a:tr h="938316">
                <a:tc>
                  <a:txBody>
                    <a:bodyPr/>
                    <a:lstStyle/>
                    <a:p>
                      <a:pPr marL="0" marR="0">
                        <a:lnSpc>
                          <a:spcPct val="107000"/>
                        </a:lnSpc>
                        <a:spcBef>
                          <a:spcPts val="0"/>
                        </a:spcBef>
                        <a:spcAft>
                          <a:spcPts val="0"/>
                        </a:spcAft>
                      </a:pPr>
                      <a:r>
                        <a:rPr lang="en-US" sz="1000" dirty="0">
                          <a:solidFill>
                            <a:schemeClr val="bg1"/>
                          </a:solidFill>
                          <a:effectLst/>
                        </a:rPr>
                        <a:t>Name 1 - Enter/Update Name 1</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Store/Plant/</a:t>
                      </a:r>
                    </a:p>
                    <a:p>
                      <a:pPr marL="0" marR="0">
                        <a:lnSpc>
                          <a:spcPct val="107000"/>
                        </a:lnSpc>
                        <a:spcBef>
                          <a:spcPts val="0"/>
                        </a:spcBef>
                        <a:spcAft>
                          <a:spcPts val="0"/>
                        </a:spcAft>
                      </a:pPr>
                      <a:r>
                        <a:rPr lang="en-US" sz="1000" dirty="0">
                          <a:solidFill>
                            <a:schemeClr val="bg1"/>
                          </a:solidFill>
                          <a:effectLst/>
                        </a:rPr>
                        <a:t>Location Identifier</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Name 2 - Enter/</a:t>
                      </a:r>
                    </a:p>
                    <a:p>
                      <a:pPr marL="0" marR="0">
                        <a:lnSpc>
                          <a:spcPct val="107000"/>
                        </a:lnSpc>
                        <a:spcBef>
                          <a:spcPts val="0"/>
                        </a:spcBef>
                        <a:spcAft>
                          <a:spcPts val="0"/>
                        </a:spcAft>
                      </a:pPr>
                      <a:r>
                        <a:rPr lang="en-US" sz="1000" dirty="0">
                          <a:solidFill>
                            <a:schemeClr val="bg1"/>
                          </a:solidFill>
                          <a:effectLst/>
                        </a:rPr>
                        <a:t>Update Name 2</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EIN</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Number and Street - Enter/Update street address</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City, town, village, etc. - Enter/Update city</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State - Enter/Update state</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ZIP Code - Enter/</a:t>
                      </a:r>
                    </a:p>
                    <a:p>
                      <a:pPr marL="0" marR="0">
                        <a:lnSpc>
                          <a:spcPct val="107000"/>
                        </a:lnSpc>
                        <a:spcBef>
                          <a:spcPts val="0"/>
                        </a:spcBef>
                        <a:spcAft>
                          <a:spcPts val="0"/>
                        </a:spcAft>
                      </a:pPr>
                      <a:r>
                        <a:rPr lang="en-US" sz="1000" dirty="0">
                          <a:solidFill>
                            <a:schemeClr val="bg1"/>
                          </a:solidFill>
                          <a:effectLst/>
                        </a:rPr>
                        <a:t>Update ZIP Code</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Industry Description</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extLst>
                  <a:ext uri="{0D108BD9-81ED-4DB2-BD59-A6C34878D82A}">
                    <a16:rowId xmlns:a16="http://schemas.microsoft.com/office/drawing/2014/main" val="1801469093"/>
                  </a:ext>
                </a:extLst>
              </a:tr>
              <a:tr h="349351">
                <a:tc>
                  <a:txBody>
                    <a:bodyPr/>
                    <a:lstStyle/>
                    <a:p>
                      <a:pPr algn="l" fontAlgn="b"/>
                      <a:r>
                        <a:rPr lang="en-US" sz="1000" b="0" i="0" u="none" strike="noStrike" dirty="0">
                          <a:solidFill>
                            <a:srgbClr val="000000"/>
                          </a:solidFill>
                          <a:effectLst/>
                          <a:latin typeface="Calibri" panose="020F0502020204030204" pitchFamily="34" charset="0"/>
                        </a:rPr>
                        <a:t>CENSUS BIRD COMPANY WHOLESALES</a:t>
                      </a: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WHOLESALE PLANT 1</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r" fontAlgn="b"/>
                      <a:r>
                        <a:rPr lang="en-US" sz="1000" b="0" u="none" strike="noStrike" dirty="0">
                          <a:solidFill>
                            <a:srgbClr val="000000"/>
                          </a:solidFill>
                          <a:effectLst/>
                        </a:rPr>
                        <a:t>123456789</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i="0" u="none" strike="noStrike">
                          <a:solidFill>
                            <a:srgbClr val="000000"/>
                          </a:solidFill>
                          <a:effectLst/>
                          <a:latin typeface="Calibri" panose="020F0502020204030204" pitchFamily="34" charset="0"/>
                        </a:rPr>
                        <a:t>1004 BIRD FOOD ROAD</a:t>
                      </a: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NEW BRIGHTON</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PA</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marL="0" marR="0">
                        <a:lnSpc>
                          <a:spcPct val="107000"/>
                        </a:lnSpc>
                        <a:spcBef>
                          <a:spcPts val="0"/>
                        </a:spcBef>
                        <a:spcAft>
                          <a:spcPts val="0"/>
                        </a:spcAft>
                      </a:pPr>
                      <a:r>
                        <a:rPr lang="en-US" sz="1000" dirty="0">
                          <a:effectLst/>
                        </a:rPr>
                        <a:t> 15066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Other Grocery and Related Products Merchant Wholesalers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extLst>
                  <a:ext uri="{0D108BD9-81ED-4DB2-BD59-A6C34878D82A}">
                    <a16:rowId xmlns:a16="http://schemas.microsoft.com/office/drawing/2014/main" val="3669375077"/>
                  </a:ext>
                </a:extLst>
              </a:tr>
              <a:tr h="404632">
                <a:tc>
                  <a:txBody>
                    <a:bodyPr/>
                    <a:lstStyle/>
                    <a:p>
                      <a:pPr algn="l" fontAlgn="b"/>
                      <a:r>
                        <a:rPr lang="en-US" sz="1000" b="0" i="0" u="none" strike="noStrike">
                          <a:solidFill>
                            <a:srgbClr val="000000"/>
                          </a:solidFill>
                          <a:effectLst/>
                          <a:latin typeface="Calibri" panose="020F0502020204030204" pitchFamily="34" charset="0"/>
                        </a:rPr>
                        <a:t>CENSUS BIRD COMPANY WHOLESALES</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WHOLESALE PLANT 2</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dirty="0">
                          <a:solidFill>
                            <a:srgbClr val="000000"/>
                          </a:solidFill>
                          <a:effectLst/>
                        </a:rPr>
                        <a:t>123456789</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dirty="0">
                          <a:solidFill>
                            <a:srgbClr val="000000"/>
                          </a:solidFill>
                          <a:effectLst/>
                          <a:latin typeface="Calibri" panose="020F0502020204030204" pitchFamily="34" charset="0"/>
                        </a:rPr>
                        <a:t>1005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NEW BRIGHTON</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15066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Other Grocery and Related Products Merchant Wholesalers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55539910"/>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1006</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1006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CRANBERRY</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16319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11669157"/>
                  </a:ext>
                </a:extLst>
              </a:tr>
              <a:tr h="221559">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1007</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1007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YOUNGSTOWN</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OH</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44501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77938142"/>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1008</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1008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BEAVER FALLS</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15010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87714325"/>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1009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FOMBELL</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16123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48579988"/>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1010</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dirty="0">
                          <a:solidFill>
                            <a:srgbClr val="000000"/>
                          </a:solidFill>
                          <a:effectLst/>
                          <a:latin typeface="Calibri" panose="020F0502020204030204" pitchFamily="34" charset="0"/>
                        </a:rPr>
                        <a:t>1010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ELLWOOD CITY</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16117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59542705"/>
                  </a:ext>
                </a:extLst>
              </a:tr>
              <a:tr h="303811">
                <a:tc>
                  <a:txBody>
                    <a:bodyPr/>
                    <a:lstStyle/>
                    <a:p>
                      <a:pPr algn="l" fontAlgn="b"/>
                      <a:r>
                        <a:rPr lang="en-US" sz="1000" b="0" i="0" u="none" strike="noStrike">
                          <a:solidFill>
                            <a:srgbClr val="000000"/>
                          </a:solidFill>
                          <a:effectLst/>
                          <a:latin typeface="Calibri" panose="020F0502020204030204" pitchFamily="34" charset="0"/>
                        </a:rPr>
                        <a:t>CENSUS BIRD GROOMING</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1011</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1011 FUZZY BIRDIE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NEW BRIGHTON</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15066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Care (except Veterinary) Services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16761093"/>
                  </a:ext>
                </a:extLst>
              </a:tr>
              <a:tr h="303811">
                <a:tc>
                  <a:txBody>
                    <a:bodyPr/>
                    <a:lstStyle/>
                    <a:p>
                      <a:pPr algn="l" fontAlgn="b"/>
                      <a:r>
                        <a:rPr lang="en-US" sz="1000" b="0" i="0" u="none" strike="noStrike" dirty="0">
                          <a:solidFill>
                            <a:srgbClr val="000000"/>
                          </a:solidFill>
                          <a:effectLst/>
                          <a:latin typeface="Calibri" panose="020F0502020204030204" pitchFamily="34" charset="0"/>
                        </a:rPr>
                        <a:t>CENSUS BIRD SHELTER</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1012</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dirty="0">
                          <a:solidFill>
                            <a:srgbClr val="000000"/>
                          </a:solidFill>
                          <a:effectLst/>
                          <a:latin typeface="Calibri" panose="020F0502020204030204" pitchFamily="34" charset="0"/>
                        </a:rPr>
                        <a:t>1012 BIRD ADOPTION LANE</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MARS</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16046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Care (except Veterinary) Services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94207184"/>
                  </a:ext>
                </a:extLst>
              </a:tr>
            </a:tbl>
          </a:graphicData>
        </a:graphic>
      </p:graphicFrame>
      <p:sp>
        <p:nvSpPr>
          <p:cNvPr id="5" name="Rectangle 4">
            <a:extLst>
              <a:ext uri="{FF2B5EF4-FFF2-40B4-BE49-F238E27FC236}">
                <a16:creationId xmlns:a16="http://schemas.microsoft.com/office/drawing/2014/main" id="{B6E78DD5-59AE-5B5B-8738-E2A004D83D23}"/>
              </a:ext>
            </a:extLst>
          </p:cNvPr>
          <p:cNvSpPr/>
          <p:nvPr/>
        </p:nvSpPr>
        <p:spPr>
          <a:xfrm>
            <a:off x="1702195" y="2611600"/>
            <a:ext cx="9886990" cy="327845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MS Windows Vista user interface - Vector stencils library">
            <a:extLst>
              <a:ext uri="{FF2B5EF4-FFF2-40B4-BE49-F238E27FC236}">
                <a16:creationId xmlns:a16="http://schemas.microsoft.com/office/drawing/2014/main" id="{8B228C90-C55B-DAB5-5DD9-67A6D94B08A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649" t="45398" r="6055" b="45323"/>
          <a:stretch/>
        </p:blipFill>
        <p:spPr bwMode="auto">
          <a:xfrm>
            <a:off x="1807158" y="5581558"/>
            <a:ext cx="9416264" cy="29055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Rounded Corners 5">
            <a:extLst>
              <a:ext uri="{FF2B5EF4-FFF2-40B4-BE49-F238E27FC236}">
                <a16:creationId xmlns:a16="http://schemas.microsoft.com/office/drawing/2014/main" id="{67488B9C-649F-32BB-7C05-E870287DEEB1}"/>
              </a:ext>
            </a:extLst>
          </p:cNvPr>
          <p:cNvSpPr/>
          <p:nvPr/>
        </p:nvSpPr>
        <p:spPr>
          <a:xfrm>
            <a:off x="10223149" y="6196944"/>
            <a:ext cx="1606649" cy="460584"/>
          </a:xfrm>
          <a:prstGeom prst="roundRect">
            <a:avLst/>
          </a:prstGeom>
          <a:gradFill>
            <a:gsLst>
              <a:gs pos="81000">
                <a:schemeClr val="tx2"/>
              </a:gs>
              <a:gs pos="100000">
                <a:srgbClr val="1B487F"/>
              </a:gs>
            </a:gsLst>
            <a:lin ang="5400000" scaled="1"/>
          </a:grad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Continue to Company Data</a:t>
            </a:r>
          </a:p>
        </p:txBody>
      </p:sp>
      <p:pic>
        <p:nvPicPr>
          <p:cNvPr id="11" name="Picture 2" descr="MS Windows Vista user interface - Vector stencils library">
            <a:extLst>
              <a:ext uri="{FF2B5EF4-FFF2-40B4-BE49-F238E27FC236}">
                <a16:creationId xmlns:a16="http://schemas.microsoft.com/office/drawing/2014/main" id="{740E47E2-274B-C212-F90D-11A31DDFB38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649" t="45398" r="6055" b="45323"/>
          <a:stretch/>
        </p:blipFill>
        <p:spPr bwMode="auto">
          <a:xfrm rot="5400000">
            <a:off x="9957213" y="4216953"/>
            <a:ext cx="2870043" cy="33762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5C395D2E-EDE8-FAE3-CC34-FC78440A3F3E}"/>
              </a:ext>
            </a:extLst>
          </p:cNvPr>
          <p:cNvSpPr txBox="1"/>
          <p:nvPr/>
        </p:nvSpPr>
        <p:spPr>
          <a:xfrm>
            <a:off x="1575583" y="1148775"/>
            <a:ext cx="10459935" cy="1147045"/>
          </a:xfrm>
          <a:prstGeom prst="rect">
            <a:avLst/>
          </a:prstGeom>
          <a:noFill/>
        </p:spPr>
        <p:txBody>
          <a:bodyPr wrap="square">
            <a:spAutoFit/>
          </a:bodyPr>
          <a:lstStyle/>
          <a:p>
            <a:pPr marL="0" marR="0">
              <a:lnSpc>
                <a:spcPct val="107000"/>
              </a:lnSpc>
              <a:spcBef>
                <a:spcPts val="0"/>
              </a:spcBef>
            </a:pPr>
            <a:r>
              <a:rPr lang="en-US" sz="1600" b="1" dirty="0">
                <a:effectLst/>
                <a:latin typeface="Calibri" panose="020F0502020204030204" pitchFamily="34" charset="0"/>
                <a:ea typeface="Calibri" panose="020F0502020204030204" pitchFamily="34" charset="0"/>
                <a:cs typeface="Times New Roman" panose="02020603050405020304" pitchFamily="18" charset="0"/>
              </a:rPr>
              <a:t>Step One: Verify Locations</a:t>
            </a:r>
          </a:p>
          <a:p>
            <a:pPr marL="0" marR="0">
              <a:lnSpc>
                <a:spcPct val="107000"/>
              </a:lnSpc>
              <a:spcBef>
                <a:spcPts val="0"/>
              </a:spcBef>
            </a:pPr>
            <a:r>
              <a:rPr lang="en-US" sz="1400" dirty="0">
                <a:effectLst/>
                <a:latin typeface="Calibri" panose="020F0502020204030204" pitchFamily="34" charset="0"/>
                <a:ea typeface="Calibri" panose="020F0502020204030204" pitchFamily="34" charset="0"/>
                <a:cs typeface="Times New Roman" panose="02020603050405020304" pitchFamily="18" charset="0"/>
              </a:rPr>
              <a:t>Below are the locations for this company that Census has on file, some information about those locations has been prefilled. Please review each one, and make changes as needed. Add any new or missing locations at the bottom of this table</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600"/>
              </a:spcBef>
              <a:spcAft>
                <a:spcPts val="600"/>
              </a:spcAft>
            </a:pPr>
            <a:r>
              <a:rPr lang="en-US" sz="1400" i="1" dirty="0">
                <a:effectLst/>
                <a:latin typeface="Calibri" panose="020F0502020204030204" pitchFamily="34" charset="0"/>
                <a:ea typeface="Calibri" panose="020F0502020204030204" pitchFamily="34" charset="0"/>
                <a:cs typeface="Times New Roman" panose="02020603050405020304" pitchFamily="18" charset="0"/>
              </a:rPr>
              <a:t>Updates to the industry column will be reflected in the next year’s survey.</a:t>
            </a:r>
          </a:p>
        </p:txBody>
      </p:sp>
      <p:sp>
        <p:nvSpPr>
          <p:cNvPr id="13" name="TextBox 12">
            <a:extLst>
              <a:ext uri="{FF2B5EF4-FFF2-40B4-BE49-F238E27FC236}">
                <a16:creationId xmlns:a16="http://schemas.microsoft.com/office/drawing/2014/main" id="{0BF5A8A7-496F-E2AD-3B85-BB4CD8F80BFD}"/>
              </a:ext>
            </a:extLst>
          </p:cNvPr>
          <p:cNvSpPr txBox="1"/>
          <p:nvPr/>
        </p:nvSpPr>
        <p:spPr>
          <a:xfrm>
            <a:off x="5662863" y="5979567"/>
            <a:ext cx="4475748" cy="1204497"/>
          </a:xfrm>
          <a:prstGeom prst="rect">
            <a:avLst/>
          </a:prstGeom>
          <a:noFill/>
        </p:spPr>
        <p:txBody>
          <a:bodyPr wrap="square" rtlCol="0">
            <a:spAutoFit/>
          </a:bodyPr>
          <a:lstStyle/>
          <a:p>
            <a:pPr marL="0" marR="0">
              <a:lnSpc>
                <a:spcPct val="107000"/>
              </a:lnSpc>
              <a:spcBef>
                <a:spcPts val="0"/>
              </a:spcBef>
              <a:spcAft>
                <a:spcPts val="800"/>
              </a:spcAft>
            </a:pPr>
            <a:r>
              <a:rPr lang="en-US" sz="1400" dirty="0"/>
              <a:t>Check box to indicate </a:t>
            </a:r>
            <a:r>
              <a:rPr lang="en-US" sz="1400" i="1" dirty="0"/>
              <a:t>Step One </a:t>
            </a:r>
            <a:r>
              <a:rPr lang="en-US" sz="1400" dirty="0"/>
              <a:t>is complete:</a:t>
            </a:r>
          </a:p>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 have verified the location information and added any missing locations.</a:t>
            </a:r>
          </a:p>
          <a:p>
            <a:r>
              <a:rPr lang="en-US" sz="1400" dirty="0"/>
              <a:t> </a:t>
            </a:r>
          </a:p>
        </p:txBody>
      </p:sp>
      <p:sp>
        <p:nvSpPr>
          <p:cNvPr id="16" name="Rectangle: Rounded Corners 15">
            <a:extLst>
              <a:ext uri="{FF2B5EF4-FFF2-40B4-BE49-F238E27FC236}">
                <a16:creationId xmlns:a16="http://schemas.microsoft.com/office/drawing/2014/main" id="{8E0D4C55-4E08-7355-2873-5C36FF3EEDDF}"/>
              </a:ext>
            </a:extLst>
          </p:cNvPr>
          <p:cNvSpPr/>
          <p:nvPr/>
        </p:nvSpPr>
        <p:spPr>
          <a:xfrm rot="10800000">
            <a:off x="7174518" y="6581815"/>
            <a:ext cx="244023" cy="232822"/>
          </a:xfrm>
          <a:prstGeom prst="roundRect">
            <a:avLst/>
          </a:prstGeom>
          <a:solidFill>
            <a:schemeClr val="accent1"/>
          </a:solidFill>
          <a:ln w="28575">
            <a:noFill/>
          </a:ln>
          <a:effectLst/>
          <a:scene3d>
            <a:camera prst="orthographicFront">
              <a:rot lat="0" lon="0" rev="0"/>
            </a:camera>
            <a:lightRig rig="chilly" dir="t">
              <a:rot lat="0" lon="0" rev="18480000"/>
            </a:lightRig>
          </a:scene3d>
          <a:sp3d prstMaterial="clear">
            <a:bevelT h="63500"/>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B8381F94-9B1E-8CB8-78FC-61E86F462A84}"/>
              </a:ext>
            </a:extLst>
          </p:cNvPr>
          <p:cNvSpPr/>
          <p:nvPr/>
        </p:nvSpPr>
        <p:spPr>
          <a:xfrm>
            <a:off x="156482" y="1681714"/>
            <a:ext cx="1306558" cy="3542186"/>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10" name="Rectangle: Rounded Corners 9">
            <a:extLst>
              <a:ext uri="{FF2B5EF4-FFF2-40B4-BE49-F238E27FC236}">
                <a16:creationId xmlns:a16="http://schemas.microsoft.com/office/drawing/2014/main" id="{20EC3BDC-3A94-9311-4DD6-1BA0F4185ED8}"/>
              </a:ext>
            </a:extLst>
          </p:cNvPr>
          <p:cNvSpPr/>
          <p:nvPr/>
        </p:nvSpPr>
        <p:spPr>
          <a:xfrm>
            <a:off x="156482" y="1222862"/>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dirty="0">
                <a:solidFill>
                  <a:schemeClr val="tx1"/>
                </a:solidFill>
              </a:rPr>
              <a:t>Main Menu</a:t>
            </a:r>
          </a:p>
        </p:txBody>
      </p:sp>
      <p:pic>
        <p:nvPicPr>
          <p:cNvPr id="2052" name="Picture 4" descr="139,771 Hamburger Menu Images, Stock Photos &amp; Vectors | Shutterstock">
            <a:extLst>
              <a:ext uri="{FF2B5EF4-FFF2-40B4-BE49-F238E27FC236}">
                <a16:creationId xmlns:a16="http://schemas.microsoft.com/office/drawing/2014/main" id="{1A5583FB-B7EC-58C8-B05D-70EBF61D4128}"/>
              </a:ext>
            </a:extLst>
          </p:cNvPr>
          <p:cNvPicPr>
            <a:picLocks noChangeAspect="1" noChangeArrowheads="1"/>
          </p:cNvPicPr>
          <p:nvPr/>
        </p:nvPicPr>
        <p:blipFill rotWithShape="1">
          <a:blip r:embed="rId5">
            <a:duotone>
              <a:schemeClr val="bg2">
                <a:shade val="45000"/>
                <a:satMod val="135000"/>
              </a:schemeClr>
              <a:prstClr val="white"/>
            </a:duotone>
            <a:extLst>
              <a:ext uri="{BEBA8EAE-BF5A-486C-A8C5-ECC9F3942E4B}">
                <a14:imgProps xmlns:a14="http://schemas.microsoft.com/office/drawing/2010/main">
                  <a14:imgLayer r:embed="rId6">
                    <a14:imgEffect>
                      <a14:backgroundRemoval t="10000" b="90000" l="10000" r="90000">
                        <a14:foregroundMark x1="28846" y1="33214" x2="51538" y2="33214"/>
                        <a14:foregroundMark x1="51538" y1="33214" x2="71923" y2="32143"/>
                        <a14:foregroundMark x1="71923" y1="32143" x2="71923" y2="32143"/>
                        <a14:foregroundMark x1="26154" y1="62500" x2="64615" y2="59643"/>
                        <a14:foregroundMark x1="64615" y1="59643" x2="70769" y2="60714"/>
                      </a14:backgroundRemoval>
                    </a14:imgEffect>
                    <a14:imgEffect>
                      <a14:saturation sat="377000"/>
                    </a14:imgEffect>
                  </a14:imgLayer>
                </a14:imgProps>
              </a:ext>
              <a:ext uri="{28A0092B-C50C-407E-A947-70E740481C1C}">
                <a14:useLocalDpi xmlns:a14="http://schemas.microsoft.com/office/drawing/2010/main" val="0"/>
              </a:ext>
            </a:extLst>
          </a:blip>
          <a:srcRect l="20440" t="23929" r="20329" b="29643"/>
          <a:stretch/>
        </p:blipFill>
        <p:spPr bwMode="auto">
          <a:xfrm>
            <a:off x="157617" y="1358772"/>
            <a:ext cx="287542" cy="242731"/>
          </a:xfrm>
          <a:prstGeom prst="rect">
            <a:avLst/>
          </a:prstGeom>
          <a:noFill/>
        </p:spPr>
      </p:pic>
      <p:sp>
        <p:nvSpPr>
          <p:cNvPr id="18" name="Rectangle: Rounded Corners 17">
            <a:extLst>
              <a:ext uri="{FF2B5EF4-FFF2-40B4-BE49-F238E27FC236}">
                <a16:creationId xmlns:a16="http://schemas.microsoft.com/office/drawing/2014/main" id="{69B030A9-3CDB-E736-61F1-453AFB7B315B}"/>
              </a:ext>
            </a:extLst>
          </p:cNvPr>
          <p:cNvSpPr/>
          <p:nvPr/>
        </p:nvSpPr>
        <p:spPr>
          <a:xfrm>
            <a:off x="155829" y="1744169"/>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Overview</a:t>
            </a:r>
          </a:p>
        </p:txBody>
      </p:sp>
      <p:sp>
        <p:nvSpPr>
          <p:cNvPr id="19" name="Rectangle: Rounded Corners 18">
            <a:extLst>
              <a:ext uri="{FF2B5EF4-FFF2-40B4-BE49-F238E27FC236}">
                <a16:creationId xmlns:a16="http://schemas.microsoft.com/office/drawing/2014/main" id="{11EC7920-15EF-EB00-A8F5-DA7DD642EA69}"/>
              </a:ext>
            </a:extLst>
          </p:cNvPr>
          <p:cNvSpPr/>
          <p:nvPr/>
        </p:nvSpPr>
        <p:spPr>
          <a:xfrm>
            <a:off x="166885" y="2251632"/>
            <a:ext cx="1306558" cy="653385"/>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One: Verify Locations</a:t>
            </a:r>
          </a:p>
        </p:txBody>
      </p:sp>
      <p:sp>
        <p:nvSpPr>
          <p:cNvPr id="20" name="Rectangle: Rounded Corners 19">
            <a:extLst>
              <a:ext uri="{FF2B5EF4-FFF2-40B4-BE49-F238E27FC236}">
                <a16:creationId xmlns:a16="http://schemas.microsoft.com/office/drawing/2014/main" id="{A4583582-B612-D16C-3AAE-16950354C89F}"/>
              </a:ext>
            </a:extLst>
          </p:cNvPr>
          <p:cNvSpPr/>
          <p:nvPr/>
        </p:nvSpPr>
        <p:spPr>
          <a:xfrm>
            <a:off x="145788" y="2897420"/>
            <a:ext cx="1306558" cy="653385"/>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Two: Company Data</a:t>
            </a:r>
          </a:p>
        </p:txBody>
      </p:sp>
      <p:sp>
        <p:nvSpPr>
          <p:cNvPr id="21" name="Rectangle: Rounded Corners 20">
            <a:extLst>
              <a:ext uri="{FF2B5EF4-FFF2-40B4-BE49-F238E27FC236}">
                <a16:creationId xmlns:a16="http://schemas.microsoft.com/office/drawing/2014/main" id="{48A6F7E1-72BE-E92A-1F6C-307B6597863A}"/>
              </a:ext>
            </a:extLst>
          </p:cNvPr>
          <p:cNvSpPr/>
          <p:nvPr/>
        </p:nvSpPr>
        <p:spPr>
          <a:xfrm>
            <a:off x="161830" y="3547551"/>
            <a:ext cx="1306558" cy="649042"/>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Three: Detailed Data</a:t>
            </a:r>
          </a:p>
        </p:txBody>
      </p:sp>
      <p:sp>
        <p:nvSpPr>
          <p:cNvPr id="22" name="Rectangle: Rounded Corners 21">
            <a:extLst>
              <a:ext uri="{FF2B5EF4-FFF2-40B4-BE49-F238E27FC236}">
                <a16:creationId xmlns:a16="http://schemas.microsoft.com/office/drawing/2014/main" id="{0CEC7340-F65D-E2D6-15F3-430F5C470F4B}"/>
              </a:ext>
            </a:extLst>
          </p:cNvPr>
          <p:cNvSpPr/>
          <p:nvPr/>
        </p:nvSpPr>
        <p:spPr>
          <a:xfrm>
            <a:off x="155829" y="4204189"/>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Additional Help</a:t>
            </a:r>
          </a:p>
        </p:txBody>
      </p:sp>
      <p:pic>
        <p:nvPicPr>
          <p:cNvPr id="1028" name="Picture 4" descr="Pop-Out Icons - Free SVG &amp; PNG Pop-Out Images - Noun Project">
            <a:extLst>
              <a:ext uri="{FF2B5EF4-FFF2-40B4-BE49-F238E27FC236}">
                <a16:creationId xmlns:a16="http://schemas.microsoft.com/office/drawing/2014/main" id="{F3591E89-1E9C-8871-DC6A-1C50810C752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220784" y="2595556"/>
            <a:ext cx="349733" cy="349733"/>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Rounded Corners 22">
            <a:extLst>
              <a:ext uri="{FF2B5EF4-FFF2-40B4-BE49-F238E27FC236}">
                <a16:creationId xmlns:a16="http://schemas.microsoft.com/office/drawing/2014/main" id="{0854AB2A-3D32-3439-ABD6-CEA09FFF7304}"/>
              </a:ext>
            </a:extLst>
          </p:cNvPr>
          <p:cNvSpPr/>
          <p:nvPr/>
        </p:nvSpPr>
        <p:spPr>
          <a:xfrm>
            <a:off x="145788" y="4716435"/>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Review &amp; Submit</a:t>
            </a:r>
          </a:p>
        </p:txBody>
      </p:sp>
    </p:spTree>
    <p:extLst>
      <p:ext uri="{BB962C8B-B14F-4D97-AF65-F5344CB8AC3E}">
        <p14:creationId xmlns:p14="http://schemas.microsoft.com/office/powerpoint/2010/main" val="867232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E72C67F0-8CCA-5CBD-CC19-0E28DECEFD43}"/>
              </a:ext>
            </a:extLst>
          </p:cNvPr>
          <p:cNvSpPr/>
          <p:nvPr/>
        </p:nvSpPr>
        <p:spPr>
          <a:xfrm>
            <a:off x="0" y="0"/>
            <a:ext cx="12191999" cy="1012540"/>
          </a:xfrm>
          <a:prstGeom prst="roundRect">
            <a:avLst>
              <a:gd name="adj" fmla="val 2654"/>
            </a:avLst>
          </a:prstGeom>
          <a:solidFill>
            <a:srgbClr val="395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Image preview">
            <a:extLst>
              <a:ext uri="{FF2B5EF4-FFF2-40B4-BE49-F238E27FC236}">
                <a16:creationId xmlns:a16="http://schemas.microsoft.com/office/drawing/2014/main" id="{DC15B97F-ED86-59D9-F8FF-F2B2047EBF35}"/>
              </a:ext>
            </a:extLst>
          </p:cNvPr>
          <p:cNvPicPr>
            <a:picLocks noChangeAspect="1" noChangeArrowheads="1"/>
          </p:cNvPicPr>
          <p:nvPr/>
        </p:nvPicPr>
        <p:blipFill rotWithShape="1">
          <a:blip r:embed="rId2">
            <a:biLevel thresh="25000"/>
            <a:extLst>
              <a:ext uri="{BEBA8EAE-BF5A-486C-A8C5-ECC9F3942E4B}">
                <a14:imgProps xmlns:a14="http://schemas.microsoft.com/office/drawing/2010/main">
                  <a14:imgLayer r:embed="rId3">
                    <a14:imgEffect>
                      <a14:colorTemperature colorTemp="1500"/>
                    </a14:imgEffect>
                    <a14:imgEffect>
                      <a14:saturation sat="400000"/>
                    </a14:imgEffect>
                  </a14:imgLayer>
                </a14:imgProps>
              </a:ext>
              <a:ext uri="{28A0092B-C50C-407E-A947-70E740481C1C}">
                <a14:useLocalDpi xmlns:a14="http://schemas.microsoft.com/office/drawing/2010/main" val="0"/>
              </a:ext>
            </a:extLst>
          </a:blip>
          <a:srcRect r="39544"/>
          <a:stretch/>
        </p:blipFill>
        <p:spPr bwMode="auto">
          <a:xfrm>
            <a:off x="370103" y="78244"/>
            <a:ext cx="1587349" cy="68375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C210252B-44F6-A15D-736F-65513250FDE8}"/>
              </a:ext>
            </a:extLst>
          </p:cNvPr>
          <p:cNvSpPr/>
          <p:nvPr/>
        </p:nvSpPr>
        <p:spPr>
          <a:xfrm>
            <a:off x="146079" y="1090784"/>
            <a:ext cx="11900133" cy="56754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Step 1:  Verify Location(s)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Below are the locations for this company that we have on file, as well as some information about those locations.  Please review each one, and make changes as needed.  Add any new or missing locations at the bottom of this table.  Note:  Updates to the industry column will be reflected in the next year’s survey.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4054640-B38C-7CD1-BC51-472336D700A8}"/>
              </a:ext>
            </a:extLst>
          </p:cNvPr>
          <p:cNvSpPr txBox="1"/>
          <p:nvPr/>
        </p:nvSpPr>
        <p:spPr>
          <a:xfrm>
            <a:off x="2124075" y="171450"/>
            <a:ext cx="7943850" cy="246221"/>
          </a:xfrm>
          <a:prstGeom prst="rect">
            <a:avLst/>
          </a:prstGeom>
          <a:noFill/>
        </p:spPr>
        <p:txBody>
          <a:bodyPr wrap="square" rtlCol="0">
            <a:spAutoFit/>
          </a:bodyPr>
          <a:lstStyle/>
          <a:p>
            <a:r>
              <a:rPr lang="en-US" sz="1000" dirty="0">
                <a:solidFill>
                  <a:schemeClr val="bg1"/>
                </a:solidFill>
              </a:rPr>
              <a:t>Help Site      FAQs      How-To Videos       About	  Contact</a:t>
            </a:r>
          </a:p>
        </p:txBody>
      </p:sp>
      <p:sp>
        <p:nvSpPr>
          <p:cNvPr id="9" name="TextBox 8">
            <a:extLst>
              <a:ext uri="{FF2B5EF4-FFF2-40B4-BE49-F238E27FC236}">
                <a16:creationId xmlns:a16="http://schemas.microsoft.com/office/drawing/2014/main" id="{8922C7B4-AB9A-44BA-F77B-163C9A9319EA}"/>
              </a:ext>
            </a:extLst>
          </p:cNvPr>
          <p:cNvSpPr txBox="1"/>
          <p:nvPr/>
        </p:nvSpPr>
        <p:spPr>
          <a:xfrm>
            <a:off x="4076700" y="524366"/>
            <a:ext cx="5229225" cy="369332"/>
          </a:xfrm>
          <a:prstGeom prst="rect">
            <a:avLst/>
          </a:prstGeom>
          <a:noFill/>
        </p:spPr>
        <p:txBody>
          <a:bodyPr wrap="square" rtlCol="0">
            <a:spAutoFit/>
          </a:bodyPr>
          <a:lstStyle/>
          <a:p>
            <a:r>
              <a:rPr lang="en-US" b="1" i="0" dirty="0">
                <a:solidFill>
                  <a:schemeClr val="bg1"/>
                </a:solidFill>
                <a:effectLst/>
                <a:latin typeface="+mj-lt"/>
              </a:rPr>
              <a:t>Annual Integrated Economic Survey (AIES)</a:t>
            </a:r>
            <a:endParaRPr lang="en-US" b="1" dirty="0">
              <a:solidFill>
                <a:schemeClr val="bg1"/>
              </a:solidFill>
              <a:latin typeface="+mj-lt"/>
            </a:endParaRPr>
          </a:p>
        </p:txBody>
      </p:sp>
      <p:graphicFrame>
        <p:nvGraphicFramePr>
          <p:cNvPr id="3" name="Table 2">
            <a:extLst>
              <a:ext uri="{FF2B5EF4-FFF2-40B4-BE49-F238E27FC236}">
                <a16:creationId xmlns:a16="http://schemas.microsoft.com/office/drawing/2014/main" id="{FB75E535-9B27-FCDB-7D94-E6AE3113C6DF}"/>
              </a:ext>
            </a:extLst>
          </p:cNvPr>
          <p:cNvGraphicFramePr>
            <a:graphicFrameLocks noGrp="1"/>
          </p:cNvGraphicFramePr>
          <p:nvPr/>
        </p:nvGraphicFramePr>
        <p:xfrm>
          <a:off x="1702195" y="2611599"/>
          <a:ext cx="9521227" cy="3267476"/>
        </p:xfrm>
        <a:graphic>
          <a:graphicData uri="http://schemas.openxmlformats.org/drawingml/2006/table">
            <a:tbl>
              <a:tblPr firstRow="1" firstCol="1" bandRow="1">
                <a:tableStyleId>{616DA210-FB5B-4158-B5E0-FEB733F419BA}</a:tableStyleId>
              </a:tblPr>
              <a:tblGrid>
                <a:gridCol w="1964973">
                  <a:extLst>
                    <a:ext uri="{9D8B030D-6E8A-4147-A177-3AD203B41FA5}">
                      <a16:colId xmlns:a16="http://schemas.microsoft.com/office/drawing/2014/main" val="2984060727"/>
                    </a:ext>
                  </a:extLst>
                </a:gridCol>
                <a:gridCol w="750332">
                  <a:extLst>
                    <a:ext uri="{9D8B030D-6E8A-4147-A177-3AD203B41FA5}">
                      <a16:colId xmlns:a16="http://schemas.microsoft.com/office/drawing/2014/main" val="3520417804"/>
                    </a:ext>
                  </a:extLst>
                </a:gridCol>
                <a:gridCol w="583485">
                  <a:extLst>
                    <a:ext uri="{9D8B030D-6E8A-4147-A177-3AD203B41FA5}">
                      <a16:colId xmlns:a16="http://schemas.microsoft.com/office/drawing/2014/main" val="2791951866"/>
                    </a:ext>
                  </a:extLst>
                </a:gridCol>
                <a:gridCol w="686452">
                  <a:extLst>
                    <a:ext uri="{9D8B030D-6E8A-4147-A177-3AD203B41FA5}">
                      <a16:colId xmlns:a16="http://schemas.microsoft.com/office/drawing/2014/main" val="4106773489"/>
                    </a:ext>
                  </a:extLst>
                </a:gridCol>
                <a:gridCol w="1438362">
                  <a:extLst>
                    <a:ext uri="{9D8B030D-6E8A-4147-A177-3AD203B41FA5}">
                      <a16:colId xmlns:a16="http://schemas.microsoft.com/office/drawing/2014/main" val="1905900054"/>
                    </a:ext>
                  </a:extLst>
                </a:gridCol>
                <a:gridCol w="1124398">
                  <a:extLst>
                    <a:ext uri="{9D8B030D-6E8A-4147-A177-3AD203B41FA5}">
                      <a16:colId xmlns:a16="http://schemas.microsoft.com/office/drawing/2014/main" val="1488968840"/>
                    </a:ext>
                  </a:extLst>
                </a:gridCol>
                <a:gridCol w="464476">
                  <a:extLst>
                    <a:ext uri="{9D8B030D-6E8A-4147-A177-3AD203B41FA5}">
                      <a16:colId xmlns:a16="http://schemas.microsoft.com/office/drawing/2014/main" val="4282624078"/>
                    </a:ext>
                  </a:extLst>
                </a:gridCol>
                <a:gridCol w="596454">
                  <a:extLst>
                    <a:ext uri="{9D8B030D-6E8A-4147-A177-3AD203B41FA5}">
                      <a16:colId xmlns:a16="http://schemas.microsoft.com/office/drawing/2014/main" val="2187233730"/>
                    </a:ext>
                  </a:extLst>
                </a:gridCol>
                <a:gridCol w="1912295">
                  <a:extLst>
                    <a:ext uri="{9D8B030D-6E8A-4147-A177-3AD203B41FA5}">
                      <a16:colId xmlns:a16="http://schemas.microsoft.com/office/drawing/2014/main" val="2397995691"/>
                    </a:ext>
                  </a:extLst>
                </a:gridCol>
              </a:tblGrid>
              <a:tr h="938316">
                <a:tc>
                  <a:txBody>
                    <a:bodyPr/>
                    <a:lstStyle/>
                    <a:p>
                      <a:pPr marL="0" marR="0">
                        <a:lnSpc>
                          <a:spcPct val="107000"/>
                        </a:lnSpc>
                        <a:spcBef>
                          <a:spcPts val="0"/>
                        </a:spcBef>
                        <a:spcAft>
                          <a:spcPts val="0"/>
                        </a:spcAft>
                      </a:pPr>
                      <a:r>
                        <a:rPr lang="en-US" sz="1000" dirty="0">
                          <a:solidFill>
                            <a:schemeClr val="bg1"/>
                          </a:solidFill>
                          <a:effectLst/>
                        </a:rPr>
                        <a:t>Name 1 - Enter/Update Name 1</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Store/Plant/</a:t>
                      </a:r>
                    </a:p>
                    <a:p>
                      <a:pPr marL="0" marR="0">
                        <a:lnSpc>
                          <a:spcPct val="107000"/>
                        </a:lnSpc>
                        <a:spcBef>
                          <a:spcPts val="0"/>
                        </a:spcBef>
                        <a:spcAft>
                          <a:spcPts val="0"/>
                        </a:spcAft>
                      </a:pPr>
                      <a:r>
                        <a:rPr lang="en-US" sz="1000" dirty="0">
                          <a:solidFill>
                            <a:schemeClr val="bg1"/>
                          </a:solidFill>
                          <a:effectLst/>
                        </a:rPr>
                        <a:t>Location Identifier</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Name 2 - Enter/</a:t>
                      </a:r>
                    </a:p>
                    <a:p>
                      <a:pPr marL="0" marR="0">
                        <a:lnSpc>
                          <a:spcPct val="107000"/>
                        </a:lnSpc>
                        <a:spcBef>
                          <a:spcPts val="0"/>
                        </a:spcBef>
                        <a:spcAft>
                          <a:spcPts val="0"/>
                        </a:spcAft>
                      </a:pPr>
                      <a:r>
                        <a:rPr lang="en-US" sz="1000" dirty="0">
                          <a:solidFill>
                            <a:schemeClr val="bg1"/>
                          </a:solidFill>
                          <a:effectLst/>
                        </a:rPr>
                        <a:t>Update Name 2</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EIN</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Number and Street - Enter/Update street address</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City, town, village, etc. - Enter/Update city</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State - Enter/Update state</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ZIP Code - Enter/</a:t>
                      </a:r>
                    </a:p>
                    <a:p>
                      <a:pPr marL="0" marR="0">
                        <a:lnSpc>
                          <a:spcPct val="107000"/>
                        </a:lnSpc>
                        <a:spcBef>
                          <a:spcPts val="0"/>
                        </a:spcBef>
                        <a:spcAft>
                          <a:spcPts val="0"/>
                        </a:spcAft>
                      </a:pPr>
                      <a:r>
                        <a:rPr lang="en-US" sz="1000" dirty="0">
                          <a:solidFill>
                            <a:schemeClr val="bg1"/>
                          </a:solidFill>
                          <a:effectLst/>
                        </a:rPr>
                        <a:t>Update ZIP Code</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Industry Description</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extLst>
                  <a:ext uri="{0D108BD9-81ED-4DB2-BD59-A6C34878D82A}">
                    <a16:rowId xmlns:a16="http://schemas.microsoft.com/office/drawing/2014/main" val="1801469093"/>
                  </a:ext>
                </a:extLst>
              </a:tr>
              <a:tr h="349351">
                <a:tc>
                  <a:txBody>
                    <a:bodyPr/>
                    <a:lstStyle/>
                    <a:p>
                      <a:pPr algn="l" fontAlgn="b"/>
                      <a:r>
                        <a:rPr lang="en-US" sz="1000" b="0" i="0" u="none" strike="noStrike" dirty="0">
                          <a:solidFill>
                            <a:srgbClr val="000000"/>
                          </a:solidFill>
                          <a:effectLst/>
                          <a:latin typeface="Calibri" panose="020F0502020204030204" pitchFamily="34" charset="0"/>
                        </a:rPr>
                        <a:t>CENSUS BIRD COMPANY WHOLESALES</a:t>
                      </a: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WHOLESALE PLANT 1</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r" fontAlgn="b"/>
                      <a:r>
                        <a:rPr lang="en-US" sz="1000" b="0" u="none" strike="noStrike" dirty="0">
                          <a:solidFill>
                            <a:srgbClr val="000000"/>
                          </a:solidFill>
                          <a:effectLst/>
                        </a:rPr>
                        <a:t>123456789</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i="0" u="none" strike="noStrike">
                          <a:solidFill>
                            <a:srgbClr val="000000"/>
                          </a:solidFill>
                          <a:effectLst/>
                          <a:latin typeface="Calibri" panose="020F0502020204030204" pitchFamily="34" charset="0"/>
                        </a:rPr>
                        <a:t>1004 BIRD FOOD ROAD</a:t>
                      </a: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NEW BRIGHTON</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PA</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marL="0" marR="0">
                        <a:lnSpc>
                          <a:spcPct val="107000"/>
                        </a:lnSpc>
                        <a:spcBef>
                          <a:spcPts val="0"/>
                        </a:spcBef>
                        <a:spcAft>
                          <a:spcPts val="0"/>
                        </a:spcAft>
                      </a:pPr>
                      <a:r>
                        <a:rPr lang="en-US" sz="1000" dirty="0">
                          <a:effectLst/>
                        </a:rPr>
                        <a:t> 15066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Other Grocery and Related Products Merchant Wholesalers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extLst>
                  <a:ext uri="{0D108BD9-81ED-4DB2-BD59-A6C34878D82A}">
                    <a16:rowId xmlns:a16="http://schemas.microsoft.com/office/drawing/2014/main" val="3669375077"/>
                  </a:ext>
                </a:extLst>
              </a:tr>
              <a:tr h="404632">
                <a:tc>
                  <a:txBody>
                    <a:bodyPr/>
                    <a:lstStyle/>
                    <a:p>
                      <a:pPr algn="l" fontAlgn="b"/>
                      <a:r>
                        <a:rPr lang="en-US" sz="1000" b="0" i="0" u="none" strike="noStrike">
                          <a:solidFill>
                            <a:srgbClr val="000000"/>
                          </a:solidFill>
                          <a:effectLst/>
                          <a:latin typeface="Calibri" panose="020F0502020204030204" pitchFamily="34" charset="0"/>
                        </a:rPr>
                        <a:t>CENSUS BIRD COMPANY WHOLESALES</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WHOLESALE PLANT 2</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dirty="0">
                          <a:solidFill>
                            <a:srgbClr val="000000"/>
                          </a:solidFill>
                          <a:effectLst/>
                        </a:rPr>
                        <a:t>123456789</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dirty="0">
                          <a:solidFill>
                            <a:srgbClr val="000000"/>
                          </a:solidFill>
                          <a:effectLst/>
                          <a:latin typeface="Calibri" panose="020F0502020204030204" pitchFamily="34" charset="0"/>
                        </a:rPr>
                        <a:t>1005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NEW BRIGHTON</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15066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Other Grocery and Related Products Merchant Wholesalers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55539910"/>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1006</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1006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CRANBERRY</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16319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11669157"/>
                  </a:ext>
                </a:extLst>
              </a:tr>
              <a:tr h="221559">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1007</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1007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YOUNGSTOWN</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OH</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44501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77938142"/>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1008</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1008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BEAVER FALLS</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15010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87714325"/>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1009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FOMBELL</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16123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48579988"/>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1010</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dirty="0">
                          <a:solidFill>
                            <a:srgbClr val="000000"/>
                          </a:solidFill>
                          <a:effectLst/>
                          <a:latin typeface="Calibri" panose="020F0502020204030204" pitchFamily="34" charset="0"/>
                        </a:rPr>
                        <a:t>1010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ELLWOOD CITY</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16117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59542705"/>
                  </a:ext>
                </a:extLst>
              </a:tr>
              <a:tr h="303811">
                <a:tc>
                  <a:txBody>
                    <a:bodyPr/>
                    <a:lstStyle/>
                    <a:p>
                      <a:pPr algn="l" fontAlgn="b"/>
                      <a:r>
                        <a:rPr lang="en-US" sz="1000" b="0" i="0" u="none" strike="noStrike">
                          <a:solidFill>
                            <a:srgbClr val="000000"/>
                          </a:solidFill>
                          <a:effectLst/>
                          <a:latin typeface="Calibri" panose="020F0502020204030204" pitchFamily="34" charset="0"/>
                        </a:rPr>
                        <a:t>CENSUS BIRD GROOMING</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1011</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1011 FUZZY BIRDIE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NEW BRIGHTON</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15066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Care (except Veterinary) Services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16761093"/>
                  </a:ext>
                </a:extLst>
              </a:tr>
              <a:tr h="303811">
                <a:tc>
                  <a:txBody>
                    <a:bodyPr/>
                    <a:lstStyle/>
                    <a:p>
                      <a:pPr algn="l" fontAlgn="b"/>
                      <a:r>
                        <a:rPr lang="en-US" sz="1000" b="0" i="0" u="none" strike="noStrike" dirty="0">
                          <a:solidFill>
                            <a:srgbClr val="000000"/>
                          </a:solidFill>
                          <a:effectLst/>
                          <a:latin typeface="Calibri" panose="020F0502020204030204" pitchFamily="34" charset="0"/>
                        </a:rPr>
                        <a:t>CENSUS BIRD SHELTER</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1012</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dirty="0">
                          <a:solidFill>
                            <a:srgbClr val="000000"/>
                          </a:solidFill>
                          <a:effectLst/>
                          <a:latin typeface="Calibri" panose="020F0502020204030204" pitchFamily="34" charset="0"/>
                        </a:rPr>
                        <a:t>1012 BIRD ADOPTION LANE</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MARS</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16046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Care (except Veterinary) Services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94207184"/>
                  </a:ext>
                </a:extLst>
              </a:tr>
            </a:tbl>
          </a:graphicData>
        </a:graphic>
      </p:graphicFrame>
      <p:sp>
        <p:nvSpPr>
          <p:cNvPr id="5" name="Rectangle 4">
            <a:extLst>
              <a:ext uri="{FF2B5EF4-FFF2-40B4-BE49-F238E27FC236}">
                <a16:creationId xmlns:a16="http://schemas.microsoft.com/office/drawing/2014/main" id="{B6E78DD5-59AE-5B5B-8738-E2A004D83D23}"/>
              </a:ext>
            </a:extLst>
          </p:cNvPr>
          <p:cNvSpPr/>
          <p:nvPr/>
        </p:nvSpPr>
        <p:spPr>
          <a:xfrm>
            <a:off x="1702195" y="2611600"/>
            <a:ext cx="9886990" cy="3278450"/>
          </a:xfrm>
          <a:prstGeom prst="rect">
            <a:avLst/>
          </a:prstGeom>
          <a:noFill/>
          <a:ln w="28575">
            <a:solidFill>
              <a:srgbClr val="3955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MS Windows Vista user interface - Vector stencils library">
            <a:extLst>
              <a:ext uri="{FF2B5EF4-FFF2-40B4-BE49-F238E27FC236}">
                <a16:creationId xmlns:a16="http://schemas.microsoft.com/office/drawing/2014/main" id="{8B228C90-C55B-DAB5-5DD9-67A6D94B08A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649" t="45398" r="6055" b="45323"/>
          <a:stretch/>
        </p:blipFill>
        <p:spPr bwMode="auto">
          <a:xfrm>
            <a:off x="1807158" y="5581558"/>
            <a:ext cx="9416264" cy="29055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Rounded Corners 5">
            <a:extLst>
              <a:ext uri="{FF2B5EF4-FFF2-40B4-BE49-F238E27FC236}">
                <a16:creationId xmlns:a16="http://schemas.microsoft.com/office/drawing/2014/main" id="{67488B9C-649F-32BB-7C05-E870287DEEB1}"/>
              </a:ext>
            </a:extLst>
          </p:cNvPr>
          <p:cNvSpPr/>
          <p:nvPr/>
        </p:nvSpPr>
        <p:spPr>
          <a:xfrm>
            <a:off x="10223149" y="6196944"/>
            <a:ext cx="1606649" cy="460584"/>
          </a:xfrm>
          <a:prstGeom prst="roundRect">
            <a:avLst/>
          </a:prstGeom>
          <a:gradFill>
            <a:gsLst>
              <a:gs pos="81000">
                <a:schemeClr val="tx2"/>
              </a:gs>
              <a:gs pos="100000">
                <a:srgbClr val="1B487F"/>
              </a:gs>
            </a:gsLst>
            <a:lin ang="5400000" scaled="1"/>
          </a:grad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Continue to Company Data</a:t>
            </a:r>
          </a:p>
        </p:txBody>
      </p:sp>
      <p:pic>
        <p:nvPicPr>
          <p:cNvPr id="11" name="Picture 2" descr="MS Windows Vista user interface - Vector stencils library">
            <a:extLst>
              <a:ext uri="{FF2B5EF4-FFF2-40B4-BE49-F238E27FC236}">
                <a16:creationId xmlns:a16="http://schemas.microsoft.com/office/drawing/2014/main" id="{740E47E2-274B-C212-F90D-11A31DDFB38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649" t="45398" r="6055" b="45323"/>
          <a:stretch/>
        </p:blipFill>
        <p:spPr bwMode="auto">
          <a:xfrm rot="5400000">
            <a:off x="9957213" y="4216953"/>
            <a:ext cx="2870043" cy="33762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5C395D2E-EDE8-FAE3-CC34-FC78440A3F3E}"/>
              </a:ext>
            </a:extLst>
          </p:cNvPr>
          <p:cNvSpPr txBox="1"/>
          <p:nvPr/>
        </p:nvSpPr>
        <p:spPr>
          <a:xfrm>
            <a:off x="1575583" y="1148775"/>
            <a:ext cx="10459935" cy="1147045"/>
          </a:xfrm>
          <a:prstGeom prst="rect">
            <a:avLst/>
          </a:prstGeom>
          <a:noFill/>
        </p:spPr>
        <p:txBody>
          <a:bodyPr wrap="square">
            <a:spAutoFit/>
          </a:bodyPr>
          <a:lstStyle/>
          <a:p>
            <a:pPr marL="0" marR="0">
              <a:lnSpc>
                <a:spcPct val="107000"/>
              </a:lnSpc>
              <a:spcBef>
                <a:spcPts val="0"/>
              </a:spcBef>
            </a:pPr>
            <a:r>
              <a:rPr lang="en-US" sz="1600" b="1" dirty="0">
                <a:effectLst/>
                <a:latin typeface="Calibri" panose="020F0502020204030204" pitchFamily="34" charset="0"/>
                <a:ea typeface="Calibri" panose="020F0502020204030204" pitchFamily="34" charset="0"/>
                <a:cs typeface="Times New Roman" panose="02020603050405020304" pitchFamily="18" charset="0"/>
              </a:rPr>
              <a:t>Step One: Verify Locations</a:t>
            </a:r>
          </a:p>
          <a:p>
            <a:pPr marL="0" marR="0">
              <a:lnSpc>
                <a:spcPct val="107000"/>
              </a:lnSpc>
              <a:spcBef>
                <a:spcPts val="0"/>
              </a:spcBef>
            </a:pPr>
            <a:r>
              <a:rPr lang="en-US" sz="1400" dirty="0">
                <a:effectLst/>
                <a:latin typeface="Calibri" panose="020F0502020204030204" pitchFamily="34" charset="0"/>
                <a:ea typeface="Calibri" panose="020F0502020204030204" pitchFamily="34" charset="0"/>
                <a:cs typeface="Times New Roman" panose="02020603050405020304" pitchFamily="18" charset="0"/>
              </a:rPr>
              <a:t>Below are the locations for this company that Census has on file, some information about those locations has been prefilled. Please review each one, and make changes as needed. Add any new or missing locations at the bottom of this table</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600"/>
              </a:spcBef>
              <a:spcAft>
                <a:spcPts val="600"/>
              </a:spcAft>
            </a:pPr>
            <a:r>
              <a:rPr lang="en-US" sz="1400" i="1" dirty="0">
                <a:effectLst/>
                <a:latin typeface="Calibri" panose="020F0502020204030204" pitchFamily="34" charset="0"/>
                <a:ea typeface="Calibri" panose="020F0502020204030204" pitchFamily="34" charset="0"/>
                <a:cs typeface="Times New Roman" panose="02020603050405020304" pitchFamily="18" charset="0"/>
              </a:rPr>
              <a:t>Updates to the industry column will be reflected in the next year’s survey.</a:t>
            </a:r>
          </a:p>
        </p:txBody>
      </p:sp>
      <p:sp>
        <p:nvSpPr>
          <p:cNvPr id="13" name="TextBox 12">
            <a:extLst>
              <a:ext uri="{FF2B5EF4-FFF2-40B4-BE49-F238E27FC236}">
                <a16:creationId xmlns:a16="http://schemas.microsoft.com/office/drawing/2014/main" id="{0BF5A8A7-496F-E2AD-3B85-BB4CD8F80BFD}"/>
              </a:ext>
            </a:extLst>
          </p:cNvPr>
          <p:cNvSpPr txBox="1"/>
          <p:nvPr/>
        </p:nvSpPr>
        <p:spPr>
          <a:xfrm>
            <a:off x="7202658" y="6119760"/>
            <a:ext cx="2865268" cy="523220"/>
          </a:xfrm>
          <a:prstGeom prst="rect">
            <a:avLst/>
          </a:prstGeom>
          <a:noFill/>
        </p:spPr>
        <p:txBody>
          <a:bodyPr wrap="square" rtlCol="0">
            <a:spAutoFit/>
          </a:bodyPr>
          <a:lstStyle/>
          <a:p>
            <a:r>
              <a:rPr lang="en-US" sz="1400" dirty="0"/>
              <a:t>Check box to indicate Step One is completed </a:t>
            </a:r>
          </a:p>
        </p:txBody>
      </p:sp>
      <p:sp>
        <p:nvSpPr>
          <p:cNvPr id="16" name="Rectangle: Rounded Corners 15">
            <a:extLst>
              <a:ext uri="{FF2B5EF4-FFF2-40B4-BE49-F238E27FC236}">
                <a16:creationId xmlns:a16="http://schemas.microsoft.com/office/drawing/2014/main" id="{8E0D4C55-4E08-7355-2873-5C36FF3EEDDF}"/>
              </a:ext>
            </a:extLst>
          </p:cNvPr>
          <p:cNvSpPr/>
          <p:nvPr/>
        </p:nvSpPr>
        <p:spPr>
          <a:xfrm rot="10800000">
            <a:off x="8233757" y="6381370"/>
            <a:ext cx="244023" cy="232822"/>
          </a:xfrm>
          <a:prstGeom prst="roundRect">
            <a:avLst/>
          </a:prstGeom>
          <a:solidFill>
            <a:schemeClr val="accent1"/>
          </a:solidFill>
          <a:ln w="28575">
            <a:noFill/>
          </a:ln>
          <a:effectLst/>
          <a:scene3d>
            <a:camera prst="orthographicFront">
              <a:rot lat="0" lon="0" rev="0"/>
            </a:camera>
            <a:lightRig rig="chilly" dir="t">
              <a:rot lat="0" lon="0" rev="18480000"/>
            </a:lightRig>
          </a:scene3d>
          <a:sp3d prstMaterial="clear">
            <a:bevelT h="63500"/>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B8381F94-9B1E-8CB8-78FC-61E86F462A84}"/>
              </a:ext>
            </a:extLst>
          </p:cNvPr>
          <p:cNvSpPr/>
          <p:nvPr/>
        </p:nvSpPr>
        <p:spPr>
          <a:xfrm>
            <a:off x="156482" y="1681713"/>
            <a:ext cx="1306558" cy="3022343"/>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10" name="Rectangle: Rounded Corners 9">
            <a:extLst>
              <a:ext uri="{FF2B5EF4-FFF2-40B4-BE49-F238E27FC236}">
                <a16:creationId xmlns:a16="http://schemas.microsoft.com/office/drawing/2014/main" id="{20EC3BDC-3A94-9311-4DD6-1BA0F4185ED8}"/>
              </a:ext>
            </a:extLst>
          </p:cNvPr>
          <p:cNvSpPr/>
          <p:nvPr/>
        </p:nvSpPr>
        <p:spPr>
          <a:xfrm>
            <a:off x="156482" y="1222862"/>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dirty="0">
                <a:solidFill>
                  <a:schemeClr val="tx1"/>
                </a:solidFill>
              </a:rPr>
              <a:t>Main Menu</a:t>
            </a:r>
          </a:p>
        </p:txBody>
      </p:sp>
      <p:pic>
        <p:nvPicPr>
          <p:cNvPr id="2052" name="Picture 4" descr="139,771 Hamburger Menu Images, Stock Photos &amp; Vectors | Shutterstock">
            <a:extLst>
              <a:ext uri="{FF2B5EF4-FFF2-40B4-BE49-F238E27FC236}">
                <a16:creationId xmlns:a16="http://schemas.microsoft.com/office/drawing/2014/main" id="{1A5583FB-B7EC-58C8-B05D-70EBF61D4128}"/>
              </a:ext>
            </a:extLst>
          </p:cNvPr>
          <p:cNvPicPr>
            <a:picLocks noChangeAspect="1" noChangeArrowheads="1"/>
          </p:cNvPicPr>
          <p:nvPr/>
        </p:nvPicPr>
        <p:blipFill rotWithShape="1">
          <a:blip r:embed="rId5">
            <a:duotone>
              <a:schemeClr val="bg2">
                <a:shade val="45000"/>
                <a:satMod val="135000"/>
              </a:schemeClr>
              <a:prstClr val="white"/>
            </a:duotone>
            <a:extLst>
              <a:ext uri="{BEBA8EAE-BF5A-486C-A8C5-ECC9F3942E4B}">
                <a14:imgProps xmlns:a14="http://schemas.microsoft.com/office/drawing/2010/main">
                  <a14:imgLayer r:embed="rId6">
                    <a14:imgEffect>
                      <a14:backgroundRemoval t="10000" b="90000" l="10000" r="90000">
                        <a14:foregroundMark x1="28846" y1="33214" x2="51538" y2="33214"/>
                        <a14:foregroundMark x1="51538" y1="33214" x2="71923" y2="32143"/>
                        <a14:foregroundMark x1="71923" y1="32143" x2="71923" y2="32143"/>
                        <a14:foregroundMark x1="26154" y1="62500" x2="64615" y2="59643"/>
                        <a14:foregroundMark x1="64615" y1="59643" x2="70769" y2="60714"/>
                      </a14:backgroundRemoval>
                    </a14:imgEffect>
                    <a14:imgEffect>
                      <a14:saturation sat="377000"/>
                    </a14:imgEffect>
                  </a14:imgLayer>
                </a14:imgProps>
              </a:ext>
              <a:ext uri="{28A0092B-C50C-407E-A947-70E740481C1C}">
                <a14:useLocalDpi xmlns:a14="http://schemas.microsoft.com/office/drawing/2010/main" val="0"/>
              </a:ext>
            </a:extLst>
          </a:blip>
          <a:srcRect l="20440" t="23929" r="20329" b="29643"/>
          <a:stretch/>
        </p:blipFill>
        <p:spPr bwMode="auto">
          <a:xfrm>
            <a:off x="157617" y="1358772"/>
            <a:ext cx="287542" cy="242731"/>
          </a:xfrm>
          <a:prstGeom prst="rect">
            <a:avLst/>
          </a:prstGeom>
          <a:noFill/>
        </p:spPr>
      </p:pic>
      <p:sp>
        <p:nvSpPr>
          <p:cNvPr id="18" name="Rectangle: Rounded Corners 17">
            <a:extLst>
              <a:ext uri="{FF2B5EF4-FFF2-40B4-BE49-F238E27FC236}">
                <a16:creationId xmlns:a16="http://schemas.microsoft.com/office/drawing/2014/main" id="{69B030A9-3CDB-E736-61F1-453AFB7B315B}"/>
              </a:ext>
            </a:extLst>
          </p:cNvPr>
          <p:cNvSpPr/>
          <p:nvPr/>
        </p:nvSpPr>
        <p:spPr>
          <a:xfrm>
            <a:off x="155829" y="1744169"/>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Overview</a:t>
            </a:r>
          </a:p>
        </p:txBody>
      </p:sp>
      <p:sp>
        <p:nvSpPr>
          <p:cNvPr id="19" name="Rectangle: Rounded Corners 18">
            <a:extLst>
              <a:ext uri="{FF2B5EF4-FFF2-40B4-BE49-F238E27FC236}">
                <a16:creationId xmlns:a16="http://schemas.microsoft.com/office/drawing/2014/main" id="{11EC7920-15EF-EB00-A8F5-DA7DD642EA69}"/>
              </a:ext>
            </a:extLst>
          </p:cNvPr>
          <p:cNvSpPr/>
          <p:nvPr/>
        </p:nvSpPr>
        <p:spPr>
          <a:xfrm>
            <a:off x="166885" y="2251632"/>
            <a:ext cx="1306558" cy="653385"/>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One: Verify Locations</a:t>
            </a:r>
          </a:p>
        </p:txBody>
      </p:sp>
      <p:sp>
        <p:nvSpPr>
          <p:cNvPr id="20" name="Rectangle: Rounded Corners 19">
            <a:extLst>
              <a:ext uri="{FF2B5EF4-FFF2-40B4-BE49-F238E27FC236}">
                <a16:creationId xmlns:a16="http://schemas.microsoft.com/office/drawing/2014/main" id="{A4583582-B612-D16C-3AAE-16950354C89F}"/>
              </a:ext>
            </a:extLst>
          </p:cNvPr>
          <p:cNvSpPr/>
          <p:nvPr/>
        </p:nvSpPr>
        <p:spPr>
          <a:xfrm>
            <a:off x="145788" y="2897420"/>
            <a:ext cx="1306558" cy="653385"/>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Two: Company Data</a:t>
            </a:r>
          </a:p>
        </p:txBody>
      </p:sp>
      <p:sp>
        <p:nvSpPr>
          <p:cNvPr id="21" name="Rectangle: Rounded Corners 20">
            <a:extLst>
              <a:ext uri="{FF2B5EF4-FFF2-40B4-BE49-F238E27FC236}">
                <a16:creationId xmlns:a16="http://schemas.microsoft.com/office/drawing/2014/main" id="{48A6F7E1-72BE-E92A-1F6C-307B6597863A}"/>
              </a:ext>
            </a:extLst>
          </p:cNvPr>
          <p:cNvSpPr/>
          <p:nvPr/>
        </p:nvSpPr>
        <p:spPr>
          <a:xfrm>
            <a:off x="161830" y="3547551"/>
            <a:ext cx="1306558" cy="649042"/>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Three: Detailed Data</a:t>
            </a:r>
          </a:p>
        </p:txBody>
      </p:sp>
      <p:sp>
        <p:nvSpPr>
          <p:cNvPr id="22" name="Rectangle: Rounded Corners 21">
            <a:extLst>
              <a:ext uri="{FF2B5EF4-FFF2-40B4-BE49-F238E27FC236}">
                <a16:creationId xmlns:a16="http://schemas.microsoft.com/office/drawing/2014/main" id="{0CEC7340-F65D-E2D6-15F3-430F5C470F4B}"/>
              </a:ext>
            </a:extLst>
          </p:cNvPr>
          <p:cNvSpPr/>
          <p:nvPr/>
        </p:nvSpPr>
        <p:spPr>
          <a:xfrm>
            <a:off x="155829" y="4196592"/>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Additional Help</a:t>
            </a:r>
          </a:p>
        </p:txBody>
      </p:sp>
      <p:pic>
        <p:nvPicPr>
          <p:cNvPr id="1028" name="Picture 4" descr="Pop-Out Icons - Free SVG &amp; PNG Pop-Out Images - Noun Project">
            <a:extLst>
              <a:ext uri="{FF2B5EF4-FFF2-40B4-BE49-F238E27FC236}">
                <a16:creationId xmlns:a16="http://schemas.microsoft.com/office/drawing/2014/main" id="{F3591E89-1E9C-8871-DC6A-1C50810C752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220784" y="2595556"/>
            <a:ext cx="349733" cy="349733"/>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BB31C270-35FD-9BB0-7B3F-33CD03BFB1F4}"/>
              </a:ext>
            </a:extLst>
          </p:cNvPr>
          <p:cNvSpPr/>
          <p:nvPr/>
        </p:nvSpPr>
        <p:spPr>
          <a:xfrm>
            <a:off x="0" y="1020908"/>
            <a:ext cx="12192000" cy="5837091"/>
          </a:xfrm>
          <a:prstGeom prst="rect">
            <a:avLst/>
          </a:prstGeom>
          <a:solidFill>
            <a:schemeClr val="tx1">
              <a:lumMod val="65000"/>
              <a:lumOff val="35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Rounded Corners 14">
            <a:extLst>
              <a:ext uri="{FF2B5EF4-FFF2-40B4-BE49-F238E27FC236}">
                <a16:creationId xmlns:a16="http://schemas.microsoft.com/office/drawing/2014/main" id="{8A9893B3-8419-D8F5-A7E2-D89C26B6F3CB}"/>
              </a:ext>
            </a:extLst>
          </p:cNvPr>
          <p:cNvSpPr/>
          <p:nvPr/>
        </p:nvSpPr>
        <p:spPr>
          <a:xfrm>
            <a:off x="3812945" y="1875765"/>
            <a:ext cx="4943475" cy="2819400"/>
          </a:xfrm>
          <a:prstGeom prst="roundRect">
            <a:avLst>
              <a:gd name="adj" fmla="val 789"/>
            </a:avLst>
          </a:prstGeom>
          <a:solidFill>
            <a:srgbClr val="F1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Thank you for completing </a:t>
            </a:r>
            <a:r>
              <a:rPr lang="en-US" i="1" dirty="0">
                <a:solidFill>
                  <a:schemeClr val="tx1"/>
                </a:solidFill>
              </a:rPr>
              <a:t>Step One: Verify Locations</a:t>
            </a:r>
            <a:r>
              <a:rPr lang="en-US" dirty="0">
                <a:solidFill>
                  <a:schemeClr val="tx1"/>
                </a:solidFill>
              </a:rPr>
              <a:t>. You may return to this screen to make updates if needed. Next you will complete </a:t>
            </a:r>
            <a:r>
              <a:rPr lang="en-US" i="1" dirty="0">
                <a:solidFill>
                  <a:schemeClr val="tx1"/>
                </a:solidFill>
              </a:rPr>
              <a:t>Step Two: Company Data</a:t>
            </a:r>
            <a:r>
              <a:rPr lang="en-US" dirty="0">
                <a:solidFill>
                  <a:schemeClr val="tx1"/>
                </a:solidFill>
              </a:rPr>
              <a:t>.  </a:t>
            </a:r>
          </a:p>
        </p:txBody>
      </p:sp>
      <p:sp>
        <p:nvSpPr>
          <p:cNvPr id="23" name="Rectangle: Rounded Corners 22">
            <a:extLst>
              <a:ext uri="{FF2B5EF4-FFF2-40B4-BE49-F238E27FC236}">
                <a16:creationId xmlns:a16="http://schemas.microsoft.com/office/drawing/2014/main" id="{FF8713FC-496D-38E2-1208-4321208FB24E}"/>
              </a:ext>
            </a:extLst>
          </p:cNvPr>
          <p:cNvSpPr/>
          <p:nvPr/>
        </p:nvSpPr>
        <p:spPr>
          <a:xfrm>
            <a:off x="5536969" y="3997389"/>
            <a:ext cx="1650333" cy="486573"/>
          </a:xfrm>
          <a:prstGeom prst="roundRect">
            <a:avLst/>
          </a:prstGeom>
          <a:gradFill>
            <a:gsLst>
              <a:gs pos="81000">
                <a:schemeClr val="tx2"/>
              </a:gs>
              <a:gs pos="100000">
                <a:srgbClr val="1B487F"/>
              </a:gs>
            </a:gsLst>
            <a:lin ang="5400000" scaled="1"/>
          </a:grad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Continue to Company Data</a:t>
            </a:r>
          </a:p>
        </p:txBody>
      </p:sp>
      <p:sp>
        <p:nvSpPr>
          <p:cNvPr id="24" name="Rectangle: Rounded Corners 23">
            <a:extLst>
              <a:ext uri="{FF2B5EF4-FFF2-40B4-BE49-F238E27FC236}">
                <a16:creationId xmlns:a16="http://schemas.microsoft.com/office/drawing/2014/main" id="{5655A806-0453-F10E-C2B5-4A3BBDFA08AD}"/>
              </a:ext>
            </a:extLst>
          </p:cNvPr>
          <p:cNvSpPr/>
          <p:nvPr/>
        </p:nvSpPr>
        <p:spPr>
          <a:xfrm>
            <a:off x="3812945" y="1875765"/>
            <a:ext cx="4943475" cy="403722"/>
          </a:xfrm>
          <a:prstGeom prst="roundRect">
            <a:avLst>
              <a:gd name="adj" fmla="val 2654"/>
            </a:avLst>
          </a:prstGeom>
          <a:solidFill>
            <a:srgbClr val="395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Step One: Verify Locations Complete</a:t>
            </a:r>
          </a:p>
        </p:txBody>
      </p:sp>
      <p:pic>
        <p:nvPicPr>
          <p:cNvPr id="25" name="Graphic 24" descr="Close with solid fill">
            <a:extLst>
              <a:ext uri="{FF2B5EF4-FFF2-40B4-BE49-F238E27FC236}">
                <a16:creationId xmlns:a16="http://schemas.microsoft.com/office/drawing/2014/main" id="{A185C0D9-758A-A373-72FA-63805179B82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436751" y="1960314"/>
            <a:ext cx="205370" cy="205370"/>
          </a:xfrm>
          <a:prstGeom prst="rect">
            <a:avLst/>
          </a:prstGeom>
        </p:spPr>
      </p:pic>
    </p:spTree>
    <p:extLst>
      <p:ext uri="{BB962C8B-B14F-4D97-AF65-F5344CB8AC3E}">
        <p14:creationId xmlns:p14="http://schemas.microsoft.com/office/powerpoint/2010/main" val="981710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E72C67F0-8CCA-5CBD-CC19-0E28DECEFD43}"/>
              </a:ext>
            </a:extLst>
          </p:cNvPr>
          <p:cNvSpPr/>
          <p:nvPr/>
        </p:nvSpPr>
        <p:spPr>
          <a:xfrm>
            <a:off x="0" y="0"/>
            <a:ext cx="12191999" cy="1012540"/>
          </a:xfrm>
          <a:prstGeom prst="roundRect">
            <a:avLst>
              <a:gd name="adj" fmla="val 2654"/>
            </a:avLst>
          </a:prstGeom>
          <a:solidFill>
            <a:srgbClr val="395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Image preview">
            <a:extLst>
              <a:ext uri="{FF2B5EF4-FFF2-40B4-BE49-F238E27FC236}">
                <a16:creationId xmlns:a16="http://schemas.microsoft.com/office/drawing/2014/main" id="{DC15B97F-ED86-59D9-F8FF-F2B2047EBF35}"/>
              </a:ext>
            </a:extLst>
          </p:cNvPr>
          <p:cNvPicPr>
            <a:picLocks noChangeAspect="1" noChangeArrowheads="1"/>
          </p:cNvPicPr>
          <p:nvPr/>
        </p:nvPicPr>
        <p:blipFill rotWithShape="1">
          <a:blip r:embed="rId2">
            <a:biLevel thresh="25000"/>
            <a:extLst>
              <a:ext uri="{BEBA8EAE-BF5A-486C-A8C5-ECC9F3942E4B}">
                <a14:imgProps xmlns:a14="http://schemas.microsoft.com/office/drawing/2010/main">
                  <a14:imgLayer r:embed="rId3">
                    <a14:imgEffect>
                      <a14:colorTemperature colorTemp="1500"/>
                    </a14:imgEffect>
                    <a14:imgEffect>
                      <a14:saturation sat="400000"/>
                    </a14:imgEffect>
                  </a14:imgLayer>
                </a14:imgProps>
              </a:ext>
              <a:ext uri="{28A0092B-C50C-407E-A947-70E740481C1C}">
                <a14:useLocalDpi xmlns:a14="http://schemas.microsoft.com/office/drawing/2010/main" val="0"/>
              </a:ext>
            </a:extLst>
          </a:blip>
          <a:srcRect r="39544"/>
          <a:stretch/>
        </p:blipFill>
        <p:spPr bwMode="auto">
          <a:xfrm>
            <a:off x="370103" y="78244"/>
            <a:ext cx="1587349" cy="68375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C210252B-44F6-A15D-736F-65513250FDE8}"/>
              </a:ext>
            </a:extLst>
          </p:cNvPr>
          <p:cNvSpPr/>
          <p:nvPr/>
        </p:nvSpPr>
        <p:spPr>
          <a:xfrm>
            <a:off x="146079" y="1042658"/>
            <a:ext cx="11900133" cy="56754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Step 1:  Verify Location(s)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Below are the locations for this company that we have on file, as well as some information about those locations.  Please review each one, and make changes as needed.  Add any new or missing locations at the bottom of this table.  Note:  Updates to the industry column will be reflected in the next year’s survey.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4054640-B38C-7CD1-BC51-472336D700A8}"/>
              </a:ext>
            </a:extLst>
          </p:cNvPr>
          <p:cNvSpPr txBox="1"/>
          <p:nvPr/>
        </p:nvSpPr>
        <p:spPr>
          <a:xfrm>
            <a:off x="2124075" y="171450"/>
            <a:ext cx="7943850" cy="246221"/>
          </a:xfrm>
          <a:prstGeom prst="rect">
            <a:avLst/>
          </a:prstGeom>
          <a:noFill/>
        </p:spPr>
        <p:txBody>
          <a:bodyPr wrap="square" rtlCol="0">
            <a:spAutoFit/>
          </a:bodyPr>
          <a:lstStyle/>
          <a:p>
            <a:r>
              <a:rPr lang="en-US" sz="1000" dirty="0">
                <a:solidFill>
                  <a:schemeClr val="bg1"/>
                </a:solidFill>
              </a:rPr>
              <a:t>Help Site      FAQs      How-To Videos       About	  Contact</a:t>
            </a:r>
          </a:p>
        </p:txBody>
      </p:sp>
      <p:sp>
        <p:nvSpPr>
          <p:cNvPr id="9" name="TextBox 8">
            <a:extLst>
              <a:ext uri="{FF2B5EF4-FFF2-40B4-BE49-F238E27FC236}">
                <a16:creationId xmlns:a16="http://schemas.microsoft.com/office/drawing/2014/main" id="{8922C7B4-AB9A-44BA-F77B-163C9A9319EA}"/>
              </a:ext>
            </a:extLst>
          </p:cNvPr>
          <p:cNvSpPr txBox="1"/>
          <p:nvPr/>
        </p:nvSpPr>
        <p:spPr>
          <a:xfrm>
            <a:off x="4076700" y="524366"/>
            <a:ext cx="5229225" cy="369332"/>
          </a:xfrm>
          <a:prstGeom prst="rect">
            <a:avLst/>
          </a:prstGeom>
          <a:noFill/>
        </p:spPr>
        <p:txBody>
          <a:bodyPr wrap="square" rtlCol="0">
            <a:spAutoFit/>
          </a:bodyPr>
          <a:lstStyle/>
          <a:p>
            <a:r>
              <a:rPr lang="en-US" b="1" i="0" dirty="0">
                <a:solidFill>
                  <a:schemeClr val="bg1"/>
                </a:solidFill>
                <a:effectLst/>
                <a:latin typeface="+mj-lt"/>
              </a:rPr>
              <a:t>Annual Integrated Economic Survey (AIES)</a:t>
            </a:r>
            <a:endParaRPr lang="en-US" b="1" dirty="0">
              <a:solidFill>
                <a:schemeClr val="bg1"/>
              </a:solidFill>
              <a:latin typeface="+mj-lt"/>
            </a:endParaRPr>
          </a:p>
        </p:txBody>
      </p:sp>
      <p:sp>
        <p:nvSpPr>
          <p:cNvPr id="5" name="Rectangle 4">
            <a:extLst>
              <a:ext uri="{FF2B5EF4-FFF2-40B4-BE49-F238E27FC236}">
                <a16:creationId xmlns:a16="http://schemas.microsoft.com/office/drawing/2014/main" id="{B6E78DD5-59AE-5B5B-8738-E2A004D83D23}"/>
              </a:ext>
            </a:extLst>
          </p:cNvPr>
          <p:cNvSpPr/>
          <p:nvPr/>
        </p:nvSpPr>
        <p:spPr>
          <a:xfrm>
            <a:off x="1702195" y="1985524"/>
            <a:ext cx="9880205" cy="396282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67488B9C-649F-32BB-7C05-E870287DEEB1}"/>
              </a:ext>
            </a:extLst>
          </p:cNvPr>
          <p:cNvSpPr/>
          <p:nvPr/>
        </p:nvSpPr>
        <p:spPr>
          <a:xfrm>
            <a:off x="10223149" y="6196944"/>
            <a:ext cx="1606649" cy="460584"/>
          </a:xfrm>
          <a:prstGeom prst="roundRect">
            <a:avLst/>
          </a:prstGeom>
          <a:gradFill>
            <a:gsLst>
              <a:gs pos="81000">
                <a:schemeClr val="tx2"/>
              </a:gs>
              <a:gs pos="100000">
                <a:srgbClr val="1B487F"/>
              </a:gs>
            </a:gsLst>
            <a:lin ang="5400000" scaled="1"/>
          </a:grad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Continue to Detailed Data</a:t>
            </a:r>
          </a:p>
        </p:txBody>
      </p:sp>
      <p:pic>
        <p:nvPicPr>
          <p:cNvPr id="11" name="Picture 2" descr="MS Windows Vista user interface - Vector stencils library">
            <a:extLst>
              <a:ext uri="{FF2B5EF4-FFF2-40B4-BE49-F238E27FC236}">
                <a16:creationId xmlns:a16="http://schemas.microsoft.com/office/drawing/2014/main" id="{740E47E2-274B-C212-F90D-11A31DDFB38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649" t="45398" r="6055" b="45323"/>
          <a:stretch/>
        </p:blipFill>
        <p:spPr bwMode="auto">
          <a:xfrm rot="5400000">
            <a:off x="9772656" y="3975701"/>
            <a:ext cx="3215642" cy="37828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5C395D2E-EDE8-FAE3-CC34-FC78440A3F3E}"/>
              </a:ext>
            </a:extLst>
          </p:cNvPr>
          <p:cNvSpPr txBox="1"/>
          <p:nvPr/>
        </p:nvSpPr>
        <p:spPr>
          <a:xfrm>
            <a:off x="1575583" y="1148775"/>
            <a:ext cx="10459935" cy="806631"/>
          </a:xfrm>
          <a:prstGeom prst="rect">
            <a:avLst/>
          </a:prstGeom>
          <a:noFill/>
        </p:spPr>
        <p:txBody>
          <a:bodyPr wrap="square">
            <a:spAutoFit/>
          </a:bodyPr>
          <a:lstStyle/>
          <a:p>
            <a:pPr marL="0" marR="0">
              <a:lnSpc>
                <a:spcPct val="107000"/>
              </a:lnSpc>
              <a:spcBef>
                <a:spcPts val="0"/>
              </a:spcBef>
            </a:pPr>
            <a:r>
              <a:rPr lang="en-US" sz="1600" b="1" dirty="0">
                <a:effectLst/>
                <a:latin typeface="Calibri" panose="020F0502020204030204" pitchFamily="34" charset="0"/>
                <a:ea typeface="Calibri" panose="020F0502020204030204" pitchFamily="34" charset="0"/>
                <a:cs typeface="Times New Roman" panose="02020603050405020304" pitchFamily="18" charset="0"/>
              </a:rPr>
              <a:t>Step Two: Company Data</a:t>
            </a:r>
          </a:p>
          <a:p>
            <a:pPr marL="0" marR="0">
              <a:lnSpc>
                <a:spcPct val="107000"/>
              </a:lnSpc>
              <a:spcBef>
                <a:spcPts val="0"/>
              </a:spcBef>
            </a:pPr>
            <a:r>
              <a:rPr lang="en-US" sz="1400" dirty="0">
                <a:effectLst/>
                <a:latin typeface="Calibri" panose="020F0502020204030204" pitchFamily="34" charset="0"/>
                <a:ea typeface="Calibri" panose="020F0502020204030204" pitchFamily="34" charset="0"/>
                <a:cs typeface="Times New Roman" panose="02020603050405020304" pitchFamily="18" charset="0"/>
              </a:rPr>
              <a:t>We have listed your company data based on Census records. Correct any errors or omissions below.  Please check the box at the bottom of the screen to indicate </a:t>
            </a:r>
            <a:r>
              <a:rPr lang="en-US" sz="1400" i="1" dirty="0">
                <a:latin typeface="Calibri" panose="020F0502020204030204" pitchFamily="34" charset="0"/>
                <a:ea typeface="Calibri" panose="020F0502020204030204" pitchFamily="34" charset="0"/>
                <a:cs typeface="Times New Roman" panose="02020603050405020304" pitchFamily="18" charset="0"/>
              </a:rPr>
              <a:t>Step Two</a:t>
            </a:r>
            <a:r>
              <a:rPr lang="en-US" sz="1400" dirty="0">
                <a:latin typeface="Calibri" panose="020F0502020204030204" pitchFamily="34" charset="0"/>
                <a:ea typeface="Calibri" panose="020F0502020204030204" pitchFamily="34" charset="0"/>
                <a:cs typeface="Times New Roman" panose="02020603050405020304" pitchFamily="18" charset="0"/>
              </a:rPr>
              <a:t> has been completed before completing </a:t>
            </a:r>
            <a:r>
              <a:rPr lang="en-US" sz="1400" i="1" dirty="0">
                <a:latin typeface="Calibri" panose="020F0502020204030204" pitchFamily="34" charset="0"/>
                <a:ea typeface="Calibri" panose="020F0502020204030204" pitchFamily="34" charset="0"/>
                <a:cs typeface="Times New Roman" panose="02020603050405020304" pitchFamily="18" charset="0"/>
              </a:rPr>
              <a:t>Step Three: Detailed Data.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0BF5A8A7-496F-E2AD-3B85-BB4CD8F80BFD}"/>
              </a:ext>
            </a:extLst>
          </p:cNvPr>
          <p:cNvSpPr txBox="1"/>
          <p:nvPr/>
        </p:nvSpPr>
        <p:spPr>
          <a:xfrm>
            <a:off x="5545224" y="6031284"/>
            <a:ext cx="4677779" cy="645754"/>
          </a:xfrm>
          <a:prstGeom prst="rect">
            <a:avLst/>
          </a:prstGeom>
          <a:noFill/>
        </p:spPr>
        <p:txBody>
          <a:bodyPr wrap="square" rtlCol="0">
            <a:spAutoFit/>
          </a:bodyPr>
          <a:lstStyle/>
          <a:p>
            <a:pPr marL="0" marR="0">
              <a:lnSpc>
                <a:spcPct val="107000"/>
              </a:lnSpc>
              <a:spcBef>
                <a:spcPts val="0"/>
              </a:spcBef>
              <a:spcAft>
                <a:spcPts val="800"/>
              </a:spcAft>
            </a:pPr>
            <a:r>
              <a:rPr lang="en-US" sz="1400" dirty="0"/>
              <a:t>Check box to indicate </a:t>
            </a:r>
            <a:r>
              <a:rPr lang="en-US" sz="1400" i="1" dirty="0"/>
              <a:t>Step Two </a:t>
            </a:r>
            <a:r>
              <a:rPr lang="en-US" sz="1400" dirty="0"/>
              <a:t>is complete:</a:t>
            </a:r>
          </a:p>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 have verified the company information above.</a:t>
            </a:r>
          </a:p>
        </p:txBody>
      </p:sp>
      <p:sp>
        <p:nvSpPr>
          <p:cNvPr id="16" name="Rectangle: Rounded Corners 15">
            <a:extLst>
              <a:ext uri="{FF2B5EF4-FFF2-40B4-BE49-F238E27FC236}">
                <a16:creationId xmlns:a16="http://schemas.microsoft.com/office/drawing/2014/main" id="{8E0D4C55-4E08-7355-2873-5C36FF3EEDDF}"/>
              </a:ext>
            </a:extLst>
          </p:cNvPr>
          <p:cNvSpPr/>
          <p:nvPr/>
        </p:nvSpPr>
        <p:spPr>
          <a:xfrm rot="10800000">
            <a:off x="9183913" y="6410375"/>
            <a:ext cx="244023" cy="232822"/>
          </a:xfrm>
          <a:prstGeom prst="roundRect">
            <a:avLst/>
          </a:prstGeom>
          <a:solidFill>
            <a:schemeClr val="accent1"/>
          </a:solidFill>
          <a:ln w="28575">
            <a:noFill/>
          </a:ln>
          <a:effectLst/>
          <a:scene3d>
            <a:camera prst="orthographicFront">
              <a:rot lat="0" lon="0" rev="0"/>
            </a:camera>
            <a:lightRig rig="chilly" dir="t">
              <a:rot lat="0" lon="0" rev="18480000"/>
            </a:lightRig>
          </a:scene3d>
          <a:sp3d prstMaterial="clear">
            <a:bevelT h="63500"/>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B8381F94-9B1E-8CB8-78FC-61E86F462A84}"/>
              </a:ext>
            </a:extLst>
          </p:cNvPr>
          <p:cNvSpPr/>
          <p:nvPr/>
        </p:nvSpPr>
        <p:spPr>
          <a:xfrm>
            <a:off x="156482" y="1681713"/>
            <a:ext cx="1306558" cy="3521872"/>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10" name="Rectangle: Rounded Corners 9">
            <a:extLst>
              <a:ext uri="{FF2B5EF4-FFF2-40B4-BE49-F238E27FC236}">
                <a16:creationId xmlns:a16="http://schemas.microsoft.com/office/drawing/2014/main" id="{20EC3BDC-3A94-9311-4DD6-1BA0F4185ED8}"/>
              </a:ext>
            </a:extLst>
          </p:cNvPr>
          <p:cNvSpPr/>
          <p:nvPr/>
        </p:nvSpPr>
        <p:spPr>
          <a:xfrm>
            <a:off x="156482" y="1222862"/>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dirty="0">
                <a:solidFill>
                  <a:schemeClr val="tx1"/>
                </a:solidFill>
              </a:rPr>
              <a:t>Main Menu</a:t>
            </a:r>
          </a:p>
        </p:txBody>
      </p:sp>
      <p:pic>
        <p:nvPicPr>
          <p:cNvPr id="2052" name="Picture 4" descr="139,771 Hamburger Menu Images, Stock Photos &amp; Vectors | Shutterstock">
            <a:extLst>
              <a:ext uri="{FF2B5EF4-FFF2-40B4-BE49-F238E27FC236}">
                <a16:creationId xmlns:a16="http://schemas.microsoft.com/office/drawing/2014/main" id="{1A5583FB-B7EC-58C8-B05D-70EBF61D4128}"/>
              </a:ext>
            </a:extLst>
          </p:cNvPr>
          <p:cNvPicPr>
            <a:picLocks noChangeAspect="1" noChangeArrowheads="1"/>
          </p:cNvPicPr>
          <p:nvPr/>
        </p:nvPicPr>
        <p:blipFill rotWithShape="1">
          <a:blip r:embed="rId5">
            <a:duotone>
              <a:schemeClr val="bg2">
                <a:shade val="45000"/>
                <a:satMod val="135000"/>
              </a:schemeClr>
              <a:prstClr val="white"/>
            </a:duotone>
            <a:extLst>
              <a:ext uri="{BEBA8EAE-BF5A-486C-A8C5-ECC9F3942E4B}">
                <a14:imgProps xmlns:a14="http://schemas.microsoft.com/office/drawing/2010/main">
                  <a14:imgLayer r:embed="rId6">
                    <a14:imgEffect>
                      <a14:backgroundRemoval t="10000" b="90000" l="10000" r="90000">
                        <a14:foregroundMark x1="28846" y1="33214" x2="51538" y2="33214"/>
                        <a14:foregroundMark x1="51538" y1="33214" x2="71923" y2="32143"/>
                        <a14:foregroundMark x1="71923" y1="32143" x2="71923" y2="32143"/>
                        <a14:foregroundMark x1="26154" y1="62500" x2="64615" y2="59643"/>
                        <a14:foregroundMark x1="64615" y1="59643" x2="70769" y2="60714"/>
                      </a14:backgroundRemoval>
                    </a14:imgEffect>
                    <a14:imgEffect>
                      <a14:saturation sat="377000"/>
                    </a14:imgEffect>
                  </a14:imgLayer>
                </a14:imgProps>
              </a:ext>
              <a:ext uri="{28A0092B-C50C-407E-A947-70E740481C1C}">
                <a14:useLocalDpi xmlns:a14="http://schemas.microsoft.com/office/drawing/2010/main" val="0"/>
              </a:ext>
            </a:extLst>
          </a:blip>
          <a:srcRect l="20440" t="23929" r="20329" b="29643"/>
          <a:stretch/>
        </p:blipFill>
        <p:spPr bwMode="auto">
          <a:xfrm>
            <a:off x="157617" y="1358772"/>
            <a:ext cx="287542" cy="242731"/>
          </a:xfrm>
          <a:prstGeom prst="rect">
            <a:avLst/>
          </a:prstGeom>
          <a:noFill/>
        </p:spPr>
      </p:pic>
      <p:sp>
        <p:nvSpPr>
          <p:cNvPr id="18" name="Rectangle: Rounded Corners 17">
            <a:extLst>
              <a:ext uri="{FF2B5EF4-FFF2-40B4-BE49-F238E27FC236}">
                <a16:creationId xmlns:a16="http://schemas.microsoft.com/office/drawing/2014/main" id="{69B030A9-3CDB-E736-61F1-453AFB7B315B}"/>
              </a:ext>
            </a:extLst>
          </p:cNvPr>
          <p:cNvSpPr/>
          <p:nvPr/>
        </p:nvSpPr>
        <p:spPr>
          <a:xfrm>
            <a:off x="155829" y="1744169"/>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Overview</a:t>
            </a:r>
          </a:p>
        </p:txBody>
      </p:sp>
      <p:sp>
        <p:nvSpPr>
          <p:cNvPr id="19" name="Rectangle: Rounded Corners 18">
            <a:extLst>
              <a:ext uri="{FF2B5EF4-FFF2-40B4-BE49-F238E27FC236}">
                <a16:creationId xmlns:a16="http://schemas.microsoft.com/office/drawing/2014/main" id="{11EC7920-15EF-EB00-A8F5-DA7DD642EA69}"/>
              </a:ext>
            </a:extLst>
          </p:cNvPr>
          <p:cNvSpPr/>
          <p:nvPr/>
        </p:nvSpPr>
        <p:spPr>
          <a:xfrm>
            <a:off x="166885" y="2251632"/>
            <a:ext cx="1306558" cy="653385"/>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One: Verify Locations</a:t>
            </a:r>
          </a:p>
        </p:txBody>
      </p:sp>
      <p:sp>
        <p:nvSpPr>
          <p:cNvPr id="20" name="Rectangle: Rounded Corners 19">
            <a:extLst>
              <a:ext uri="{FF2B5EF4-FFF2-40B4-BE49-F238E27FC236}">
                <a16:creationId xmlns:a16="http://schemas.microsoft.com/office/drawing/2014/main" id="{A4583582-B612-D16C-3AAE-16950354C89F}"/>
              </a:ext>
            </a:extLst>
          </p:cNvPr>
          <p:cNvSpPr/>
          <p:nvPr/>
        </p:nvSpPr>
        <p:spPr>
          <a:xfrm>
            <a:off x="159436" y="2897420"/>
            <a:ext cx="1306558" cy="653385"/>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Two: Company Data</a:t>
            </a:r>
          </a:p>
        </p:txBody>
      </p:sp>
      <p:sp>
        <p:nvSpPr>
          <p:cNvPr id="21" name="Rectangle: Rounded Corners 20">
            <a:extLst>
              <a:ext uri="{FF2B5EF4-FFF2-40B4-BE49-F238E27FC236}">
                <a16:creationId xmlns:a16="http://schemas.microsoft.com/office/drawing/2014/main" id="{48A6F7E1-72BE-E92A-1F6C-307B6597863A}"/>
              </a:ext>
            </a:extLst>
          </p:cNvPr>
          <p:cNvSpPr/>
          <p:nvPr/>
        </p:nvSpPr>
        <p:spPr>
          <a:xfrm>
            <a:off x="148182" y="3547551"/>
            <a:ext cx="1306558" cy="649042"/>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Three: Detailed Data</a:t>
            </a:r>
          </a:p>
        </p:txBody>
      </p:sp>
      <p:sp>
        <p:nvSpPr>
          <p:cNvPr id="22" name="Rectangle: Rounded Corners 21">
            <a:extLst>
              <a:ext uri="{FF2B5EF4-FFF2-40B4-BE49-F238E27FC236}">
                <a16:creationId xmlns:a16="http://schemas.microsoft.com/office/drawing/2014/main" id="{0CEC7340-F65D-E2D6-15F3-430F5C470F4B}"/>
              </a:ext>
            </a:extLst>
          </p:cNvPr>
          <p:cNvSpPr/>
          <p:nvPr/>
        </p:nvSpPr>
        <p:spPr>
          <a:xfrm>
            <a:off x="155829" y="4184416"/>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Additional Help</a:t>
            </a:r>
          </a:p>
        </p:txBody>
      </p:sp>
      <p:pic>
        <p:nvPicPr>
          <p:cNvPr id="1028" name="Picture 4" descr="Pop-Out Icons - Free SVG &amp; PNG Pop-Out Images - Noun Project">
            <a:extLst>
              <a:ext uri="{FF2B5EF4-FFF2-40B4-BE49-F238E27FC236}">
                <a16:creationId xmlns:a16="http://schemas.microsoft.com/office/drawing/2014/main" id="{F3591E89-1E9C-8871-DC6A-1C50810C752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223421" y="2049481"/>
            <a:ext cx="349733" cy="349733"/>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heck Symbols Copy and Paste ✓ ✓ ✓ ✘ ❌ ✖ ✕ ❎ ☓ ✗">
            <a:extLst>
              <a:ext uri="{FF2B5EF4-FFF2-40B4-BE49-F238E27FC236}">
                <a16:creationId xmlns:a16="http://schemas.microsoft.com/office/drawing/2014/main" id="{8741A2D5-0911-75B3-7BE4-25D53315CE4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45413" y="2287067"/>
            <a:ext cx="567414" cy="567414"/>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descr="Graphical user interface, application&#10;&#10;Description automatically generated">
            <a:extLst>
              <a:ext uri="{FF2B5EF4-FFF2-40B4-BE49-F238E27FC236}">
                <a16:creationId xmlns:a16="http://schemas.microsoft.com/office/drawing/2014/main" id="{DEE0F0C6-6C78-93C5-0764-8675424222B3}"/>
              </a:ext>
            </a:extLst>
          </p:cNvPr>
          <p:cNvPicPr>
            <a:picLocks noChangeAspect="1"/>
          </p:cNvPicPr>
          <p:nvPr/>
        </p:nvPicPr>
        <p:blipFill rotWithShape="1">
          <a:blip r:embed="rId9">
            <a:extLst>
              <a:ext uri="{28A0092B-C50C-407E-A947-70E740481C1C}">
                <a14:useLocalDpi xmlns:a14="http://schemas.microsoft.com/office/drawing/2010/main" val="0"/>
              </a:ext>
            </a:extLst>
          </a:blip>
          <a:srcRect l="3508" t="26711" r="2029" b="11685"/>
          <a:stretch/>
        </p:blipFill>
        <p:spPr>
          <a:xfrm>
            <a:off x="1788522" y="2087224"/>
            <a:ext cx="9483078" cy="3848981"/>
          </a:xfrm>
          <a:prstGeom prst="rect">
            <a:avLst/>
          </a:prstGeom>
        </p:spPr>
      </p:pic>
      <p:sp>
        <p:nvSpPr>
          <p:cNvPr id="24" name="Rectangle: Rounded Corners 23">
            <a:extLst>
              <a:ext uri="{FF2B5EF4-FFF2-40B4-BE49-F238E27FC236}">
                <a16:creationId xmlns:a16="http://schemas.microsoft.com/office/drawing/2014/main" id="{C9964A45-58CC-D663-2795-4C2AC183C4BB}"/>
              </a:ext>
            </a:extLst>
          </p:cNvPr>
          <p:cNvSpPr/>
          <p:nvPr/>
        </p:nvSpPr>
        <p:spPr>
          <a:xfrm>
            <a:off x="156694" y="4696120"/>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Review &amp; Submit</a:t>
            </a:r>
          </a:p>
        </p:txBody>
      </p:sp>
    </p:spTree>
    <p:extLst>
      <p:ext uri="{BB962C8B-B14F-4D97-AF65-F5344CB8AC3E}">
        <p14:creationId xmlns:p14="http://schemas.microsoft.com/office/powerpoint/2010/main" val="1072365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E72C67F0-8CCA-5CBD-CC19-0E28DECEFD43}"/>
              </a:ext>
            </a:extLst>
          </p:cNvPr>
          <p:cNvSpPr/>
          <p:nvPr/>
        </p:nvSpPr>
        <p:spPr>
          <a:xfrm>
            <a:off x="0" y="0"/>
            <a:ext cx="12191999" cy="1012540"/>
          </a:xfrm>
          <a:prstGeom prst="roundRect">
            <a:avLst>
              <a:gd name="adj" fmla="val 2654"/>
            </a:avLst>
          </a:prstGeom>
          <a:solidFill>
            <a:srgbClr val="395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Image preview">
            <a:extLst>
              <a:ext uri="{FF2B5EF4-FFF2-40B4-BE49-F238E27FC236}">
                <a16:creationId xmlns:a16="http://schemas.microsoft.com/office/drawing/2014/main" id="{DC15B97F-ED86-59D9-F8FF-F2B2047EBF35}"/>
              </a:ext>
            </a:extLst>
          </p:cNvPr>
          <p:cNvPicPr>
            <a:picLocks noChangeAspect="1" noChangeArrowheads="1"/>
          </p:cNvPicPr>
          <p:nvPr/>
        </p:nvPicPr>
        <p:blipFill rotWithShape="1">
          <a:blip r:embed="rId2">
            <a:biLevel thresh="25000"/>
            <a:extLst>
              <a:ext uri="{BEBA8EAE-BF5A-486C-A8C5-ECC9F3942E4B}">
                <a14:imgProps xmlns:a14="http://schemas.microsoft.com/office/drawing/2010/main">
                  <a14:imgLayer r:embed="rId3">
                    <a14:imgEffect>
                      <a14:colorTemperature colorTemp="1500"/>
                    </a14:imgEffect>
                    <a14:imgEffect>
                      <a14:saturation sat="400000"/>
                    </a14:imgEffect>
                  </a14:imgLayer>
                </a14:imgProps>
              </a:ext>
              <a:ext uri="{28A0092B-C50C-407E-A947-70E740481C1C}">
                <a14:useLocalDpi xmlns:a14="http://schemas.microsoft.com/office/drawing/2010/main" val="0"/>
              </a:ext>
            </a:extLst>
          </a:blip>
          <a:srcRect r="39544"/>
          <a:stretch/>
        </p:blipFill>
        <p:spPr bwMode="auto">
          <a:xfrm>
            <a:off x="370103" y="78244"/>
            <a:ext cx="1587349" cy="68375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C210252B-44F6-A15D-736F-65513250FDE8}"/>
              </a:ext>
            </a:extLst>
          </p:cNvPr>
          <p:cNvSpPr/>
          <p:nvPr/>
        </p:nvSpPr>
        <p:spPr>
          <a:xfrm>
            <a:off x="146079" y="1042658"/>
            <a:ext cx="11900133" cy="56754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Step 1:  Verify Location(s)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Below are the locations for this company that we have on file, as well as some information about those locations.  Please review each one, and make changes as needed.  Add any new or missing locations at the bottom of this table.  Note:  Updates to the industry column will be reflected in the next year’s survey.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4054640-B38C-7CD1-BC51-472336D700A8}"/>
              </a:ext>
            </a:extLst>
          </p:cNvPr>
          <p:cNvSpPr txBox="1"/>
          <p:nvPr/>
        </p:nvSpPr>
        <p:spPr>
          <a:xfrm>
            <a:off x="2124075" y="171450"/>
            <a:ext cx="7943850" cy="246221"/>
          </a:xfrm>
          <a:prstGeom prst="rect">
            <a:avLst/>
          </a:prstGeom>
          <a:noFill/>
        </p:spPr>
        <p:txBody>
          <a:bodyPr wrap="square" rtlCol="0">
            <a:spAutoFit/>
          </a:bodyPr>
          <a:lstStyle/>
          <a:p>
            <a:r>
              <a:rPr lang="en-US" sz="1000" dirty="0">
                <a:solidFill>
                  <a:schemeClr val="bg1"/>
                </a:solidFill>
              </a:rPr>
              <a:t>Help Site      FAQs      How-To Videos       About	  Contact</a:t>
            </a:r>
          </a:p>
        </p:txBody>
      </p:sp>
      <p:sp>
        <p:nvSpPr>
          <p:cNvPr id="9" name="TextBox 8">
            <a:extLst>
              <a:ext uri="{FF2B5EF4-FFF2-40B4-BE49-F238E27FC236}">
                <a16:creationId xmlns:a16="http://schemas.microsoft.com/office/drawing/2014/main" id="{8922C7B4-AB9A-44BA-F77B-163C9A9319EA}"/>
              </a:ext>
            </a:extLst>
          </p:cNvPr>
          <p:cNvSpPr txBox="1"/>
          <p:nvPr/>
        </p:nvSpPr>
        <p:spPr>
          <a:xfrm>
            <a:off x="4076700" y="524366"/>
            <a:ext cx="5229225" cy="369332"/>
          </a:xfrm>
          <a:prstGeom prst="rect">
            <a:avLst/>
          </a:prstGeom>
          <a:noFill/>
        </p:spPr>
        <p:txBody>
          <a:bodyPr wrap="square" rtlCol="0">
            <a:spAutoFit/>
          </a:bodyPr>
          <a:lstStyle/>
          <a:p>
            <a:r>
              <a:rPr lang="en-US" b="1" i="0" dirty="0">
                <a:solidFill>
                  <a:schemeClr val="bg1"/>
                </a:solidFill>
                <a:effectLst/>
                <a:latin typeface="+mj-lt"/>
              </a:rPr>
              <a:t>Annual Integrated Economic Survey (AIES)</a:t>
            </a:r>
            <a:endParaRPr lang="en-US" b="1" dirty="0">
              <a:solidFill>
                <a:schemeClr val="bg1"/>
              </a:solidFill>
              <a:latin typeface="+mj-lt"/>
            </a:endParaRPr>
          </a:p>
        </p:txBody>
      </p:sp>
      <p:sp>
        <p:nvSpPr>
          <p:cNvPr id="5" name="Rectangle 4">
            <a:extLst>
              <a:ext uri="{FF2B5EF4-FFF2-40B4-BE49-F238E27FC236}">
                <a16:creationId xmlns:a16="http://schemas.microsoft.com/office/drawing/2014/main" id="{B6E78DD5-59AE-5B5B-8738-E2A004D83D23}"/>
              </a:ext>
            </a:extLst>
          </p:cNvPr>
          <p:cNvSpPr/>
          <p:nvPr/>
        </p:nvSpPr>
        <p:spPr>
          <a:xfrm>
            <a:off x="1702195" y="1985524"/>
            <a:ext cx="9880205" cy="396282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67488B9C-649F-32BB-7C05-E870287DEEB1}"/>
              </a:ext>
            </a:extLst>
          </p:cNvPr>
          <p:cNvSpPr/>
          <p:nvPr/>
        </p:nvSpPr>
        <p:spPr>
          <a:xfrm>
            <a:off x="10223149" y="6196944"/>
            <a:ext cx="1606649" cy="460584"/>
          </a:xfrm>
          <a:prstGeom prst="roundRect">
            <a:avLst/>
          </a:prstGeom>
          <a:gradFill>
            <a:gsLst>
              <a:gs pos="81000">
                <a:schemeClr val="tx2"/>
              </a:gs>
              <a:gs pos="100000">
                <a:srgbClr val="1B487F"/>
              </a:gs>
            </a:gsLst>
            <a:lin ang="5400000" scaled="1"/>
          </a:grad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Continue to Detailed Data</a:t>
            </a:r>
          </a:p>
        </p:txBody>
      </p:sp>
      <p:pic>
        <p:nvPicPr>
          <p:cNvPr id="11" name="Picture 2" descr="MS Windows Vista user interface - Vector stencils library">
            <a:extLst>
              <a:ext uri="{FF2B5EF4-FFF2-40B4-BE49-F238E27FC236}">
                <a16:creationId xmlns:a16="http://schemas.microsoft.com/office/drawing/2014/main" id="{740E47E2-274B-C212-F90D-11A31DDFB38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649" t="45398" r="6055" b="45323"/>
          <a:stretch/>
        </p:blipFill>
        <p:spPr bwMode="auto">
          <a:xfrm rot="5400000">
            <a:off x="9772656" y="3975701"/>
            <a:ext cx="3215642" cy="37828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5C395D2E-EDE8-FAE3-CC34-FC78440A3F3E}"/>
              </a:ext>
            </a:extLst>
          </p:cNvPr>
          <p:cNvSpPr txBox="1"/>
          <p:nvPr/>
        </p:nvSpPr>
        <p:spPr>
          <a:xfrm>
            <a:off x="1575583" y="1148775"/>
            <a:ext cx="10459935" cy="806631"/>
          </a:xfrm>
          <a:prstGeom prst="rect">
            <a:avLst/>
          </a:prstGeom>
          <a:noFill/>
        </p:spPr>
        <p:txBody>
          <a:bodyPr wrap="square">
            <a:spAutoFit/>
          </a:bodyPr>
          <a:lstStyle/>
          <a:p>
            <a:pPr marL="0" marR="0">
              <a:lnSpc>
                <a:spcPct val="107000"/>
              </a:lnSpc>
              <a:spcBef>
                <a:spcPts val="0"/>
              </a:spcBef>
            </a:pPr>
            <a:r>
              <a:rPr lang="en-US" sz="1600" b="1" dirty="0">
                <a:effectLst/>
                <a:latin typeface="Calibri" panose="020F0502020204030204" pitchFamily="34" charset="0"/>
                <a:ea typeface="Calibri" panose="020F0502020204030204" pitchFamily="34" charset="0"/>
                <a:cs typeface="Times New Roman" panose="02020603050405020304" pitchFamily="18" charset="0"/>
              </a:rPr>
              <a:t>Step Two: Company Data</a:t>
            </a:r>
          </a:p>
          <a:p>
            <a:pPr marL="0" marR="0">
              <a:lnSpc>
                <a:spcPct val="107000"/>
              </a:lnSpc>
              <a:spcBef>
                <a:spcPts val="0"/>
              </a:spcBef>
            </a:pPr>
            <a:r>
              <a:rPr lang="en-US" sz="1400" dirty="0">
                <a:effectLst/>
                <a:latin typeface="Calibri" panose="020F0502020204030204" pitchFamily="34" charset="0"/>
                <a:ea typeface="Calibri" panose="020F0502020204030204" pitchFamily="34" charset="0"/>
                <a:cs typeface="Times New Roman" panose="02020603050405020304" pitchFamily="18" charset="0"/>
              </a:rPr>
              <a:t>We have listed your company data based on Census records. Correct any errors or omissions below.  Please check the box at the bottom of the screen to indicate </a:t>
            </a:r>
            <a:r>
              <a:rPr lang="en-US" sz="1400" i="1" dirty="0">
                <a:latin typeface="Calibri" panose="020F0502020204030204" pitchFamily="34" charset="0"/>
                <a:ea typeface="Calibri" panose="020F0502020204030204" pitchFamily="34" charset="0"/>
                <a:cs typeface="Times New Roman" panose="02020603050405020304" pitchFamily="18" charset="0"/>
              </a:rPr>
              <a:t>Step Two</a:t>
            </a:r>
            <a:r>
              <a:rPr lang="en-US" sz="1400" dirty="0">
                <a:latin typeface="Calibri" panose="020F0502020204030204" pitchFamily="34" charset="0"/>
                <a:ea typeface="Calibri" panose="020F0502020204030204" pitchFamily="34" charset="0"/>
                <a:cs typeface="Times New Roman" panose="02020603050405020304" pitchFamily="18" charset="0"/>
              </a:rPr>
              <a:t> has been completed before completing </a:t>
            </a:r>
            <a:r>
              <a:rPr lang="en-US" sz="1400" i="1" dirty="0">
                <a:latin typeface="Calibri" panose="020F0502020204030204" pitchFamily="34" charset="0"/>
                <a:ea typeface="Calibri" panose="020F0502020204030204" pitchFamily="34" charset="0"/>
                <a:cs typeface="Times New Roman" panose="02020603050405020304" pitchFamily="18" charset="0"/>
              </a:rPr>
              <a:t>Step Three: Detailed Data.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0BF5A8A7-496F-E2AD-3B85-BB4CD8F80BFD}"/>
              </a:ext>
            </a:extLst>
          </p:cNvPr>
          <p:cNvSpPr txBox="1"/>
          <p:nvPr/>
        </p:nvSpPr>
        <p:spPr>
          <a:xfrm>
            <a:off x="5545224" y="6031284"/>
            <a:ext cx="4677779" cy="645754"/>
          </a:xfrm>
          <a:prstGeom prst="rect">
            <a:avLst/>
          </a:prstGeom>
          <a:noFill/>
        </p:spPr>
        <p:txBody>
          <a:bodyPr wrap="square" rtlCol="0">
            <a:spAutoFit/>
          </a:bodyPr>
          <a:lstStyle/>
          <a:p>
            <a:pPr marL="0" marR="0">
              <a:lnSpc>
                <a:spcPct val="107000"/>
              </a:lnSpc>
              <a:spcBef>
                <a:spcPts val="0"/>
              </a:spcBef>
              <a:spcAft>
                <a:spcPts val="800"/>
              </a:spcAft>
            </a:pPr>
            <a:r>
              <a:rPr lang="en-US" sz="1400" dirty="0"/>
              <a:t>Check box to indicate </a:t>
            </a:r>
            <a:r>
              <a:rPr lang="en-US" sz="1400" i="1" dirty="0"/>
              <a:t>Step Two </a:t>
            </a:r>
            <a:r>
              <a:rPr lang="en-US" sz="1400" dirty="0"/>
              <a:t>is complete:</a:t>
            </a:r>
          </a:p>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 have verified the company information above.</a:t>
            </a:r>
          </a:p>
        </p:txBody>
      </p:sp>
      <p:sp>
        <p:nvSpPr>
          <p:cNvPr id="16" name="Rectangle: Rounded Corners 15">
            <a:extLst>
              <a:ext uri="{FF2B5EF4-FFF2-40B4-BE49-F238E27FC236}">
                <a16:creationId xmlns:a16="http://schemas.microsoft.com/office/drawing/2014/main" id="{8E0D4C55-4E08-7355-2873-5C36FF3EEDDF}"/>
              </a:ext>
            </a:extLst>
          </p:cNvPr>
          <p:cNvSpPr/>
          <p:nvPr/>
        </p:nvSpPr>
        <p:spPr>
          <a:xfrm rot="10800000">
            <a:off x="9183913" y="6410375"/>
            <a:ext cx="244023" cy="232822"/>
          </a:xfrm>
          <a:prstGeom prst="roundRect">
            <a:avLst/>
          </a:prstGeom>
          <a:solidFill>
            <a:schemeClr val="accent1"/>
          </a:solidFill>
          <a:ln w="28575">
            <a:noFill/>
          </a:ln>
          <a:effectLst/>
          <a:scene3d>
            <a:camera prst="orthographicFront">
              <a:rot lat="0" lon="0" rev="0"/>
            </a:camera>
            <a:lightRig rig="chilly" dir="t">
              <a:rot lat="0" lon="0" rev="18480000"/>
            </a:lightRig>
          </a:scene3d>
          <a:sp3d prstMaterial="clear">
            <a:bevelT h="63500"/>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B8381F94-9B1E-8CB8-78FC-61E86F462A84}"/>
              </a:ext>
            </a:extLst>
          </p:cNvPr>
          <p:cNvSpPr/>
          <p:nvPr/>
        </p:nvSpPr>
        <p:spPr>
          <a:xfrm>
            <a:off x="156482" y="1681713"/>
            <a:ext cx="1306558" cy="3022343"/>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10" name="Rectangle: Rounded Corners 9">
            <a:extLst>
              <a:ext uri="{FF2B5EF4-FFF2-40B4-BE49-F238E27FC236}">
                <a16:creationId xmlns:a16="http://schemas.microsoft.com/office/drawing/2014/main" id="{20EC3BDC-3A94-9311-4DD6-1BA0F4185ED8}"/>
              </a:ext>
            </a:extLst>
          </p:cNvPr>
          <p:cNvSpPr/>
          <p:nvPr/>
        </p:nvSpPr>
        <p:spPr>
          <a:xfrm>
            <a:off x="156482" y="1222862"/>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dirty="0">
                <a:solidFill>
                  <a:schemeClr val="tx1"/>
                </a:solidFill>
              </a:rPr>
              <a:t>Main Menu</a:t>
            </a:r>
          </a:p>
        </p:txBody>
      </p:sp>
      <p:pic>
        <p:nvPicPr>
          <p:cNvPr id="2052" name="Picture 4" descr="139,771 Hamburger Menu Images, Stock Photos &amp; Vectors | Shutterstock">
            <a:extLst>
              <a:ext uri="{FF2B5EF4-FFF2-40B4-BE49-F238E27FC236}">
                <a16:creationId xmlns:a16="http://schemas.microsoft.com/office/drawing/2014/main" id="{1A5583FB-B7EC-58C8-B05D-70EBF61D4128}"/>
              </a:ext>
            </a:extLst>
          </p:cNvPr>
          <p:cNvPicPr>
            <a:picLocks noChangeAspect="1" noChangeArrowheads="1"/>
          </p:cNvPicPr>
          <p:nvPr/>
        </p:nvPicPr>
        <p:blipFill rotWithShape="1">
          <a:blip r:embed="rId5">
            <a:duotone>
              <a:schemeClr val="bg2">
                <a:shade val="45000"/>
                <a:satMod val="135000"/>
              </a:schemeClr>
              <a:prstClr val="white"/>
            </a:duotone>
            <a:extLst>
              <a:ext uri="{BEBA8EAE-BF5A-486C-A8C5-ECC9F3942E4B}">
                <a14:imgProps xmlns:a14="http://schemas.microsoft.com/office/drawing/2010/main">
                  <a14:imgLayer r:embed="rId6">
                    <a14:imgEffect>
                      <a14:backgroundRemoval t="10000" b="90000" l="10000" r="90000">
                        <a14:foregroundMark x1="28846" y1="33214" x2="51538" y2="33214"/>
                        <a14:foregroundMark x1="51538" y1="33214" x2="71923" y2="32143"/>
                        <a14:foregroundMark x1="71923" y1="32143" x2="71923" y2="32143"/>
                        <a14:foregroundMark x1="26154" y1="62500" x2="64615" y2="59643"/>
                        <a14:foregroundMark x1="64615" y1="59643" x2="70769" y2="60714"/>
                      </a14:backgroundRemoval>
                    </a14:imgEffect>
                    <a14:imgEffect>
                      <a14:saturation sat="377000"/>
                    </a14:imgEffect>
                  </a14:imgLayer>
                </a14:imgProps>
              </a:ext>
              <a:ext uri="{28A0092B-C50C-407E-A947-70E740481C1C}">
                <a14:useLocalDpi xmlns:a14="http://schemas.microsoft.com/office/drawing/2010/main" val="0"/>
              </a:ext>
            </a:extLst>
          </a:blip>
          <a:srcRect l="20440" t="23929" r="20329" b="29643"/>
          <a:stretch/>
        </p:blipFill>
        <p:spPr bwMode="auto">
          <a:xfrm>
            <a:off x="157617" y="1358772"/>
            <a:ext cx="287542" cy="242731"/>
          </a:xfrm>
          <a:prstGeom prst="rect">
            <a:avLst/>
          </a:prstGeom>
          <a:noFill/>
        </p:spPr>
      </p:pic>
      <p:sp>
        <p:nvSpPr>
          <p:cNvPr id="18" name="Rectangle: Rounded Corners 17">
            <a:extLst>
              <a:ext uri="{FF2B5EF4-FFF2-40B4-BE49-F238E27FC236}">
                <a16:creationId xmlns:a16="http://schemas.microsoft.com/office/drawing/2014/main" id="{69B030A9-3CDB-E736-61F1-453AFB7B315B}"/>
              </a:ext>
            </a:extLst>
          </p:cNvPr>
          <p:cNvSpPr/>
          <p:nvPr/>
        </p:nvSpPr>
        <p:spPr>
          <a:xfrm>
            <a:off x="155829" y="1744169"/>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Overview</a:t>
            </a:r>
          </a:p>
        </p:txBody>
      </p:sp>
      <p:sp>
        <p:nvSpPr>
          <p:cNvPr id="19" name="Rectangle: Rounded Corners 18">
            <a:extLst>
              <a:ext uri="{FF2B5EF4-FFF2-40B4-BE49-F238E27FC236}">
                <a16:creationId xmlns:a16="http://schemas.microsoft.com/office/drawing/2014/main" id="{11EC7920-15EF-EB00-A8F5-DA7DD642EA69}"/>
              </a:ext>
            </a:extLst>
          </p:cNvPr>
          <p:cNvSpPr/>
          <p:nvPr/>
        </p:nvSpPr>
        <p:spPr>
          <a:xfrm>
            <a:off x="166885" y="2251632"/>
            <a:ext cx="1306558" cy="653385"/>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One: Verify Locations</a:t>
            </a:r>
          </a:p>
        </p:txBody>
      </p:sp>
      <p:sp>
        <p:nvSpPr>
          <p:cNvPr id="20" name="Rectangle: Rounded Corners 19">
            <a:extLst>
              <a:ext uri="{FF2B5EF4-FFF2-40B4-BE49-F238E27FC236}">
                <a16:creationId xmlns:a16="http://schemas.microsoft.com/office/drawing/2014/main" id="{A4583582-B612-D16C-3AAE-16950354C89F}"/>
              </a:ext>
            </a:extLst>
          </p:cNvPr>
          <p:cNvSpPr/>
          <p:nvPr/>
        </p:nvSpPr>
        <p:spPr>
          <a:xfrm>
            <a:off x="145788" y="2897420"/>
            <a:ext cx="1306558" cy="653385"/>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Two: Company Data</a:t>
            </a:r>
          </a:p>
        </p:txBody>
      </p:sp>
      <p:sp>
        <p:nvSpPr>
          <p:cNvPr id="21" name="Rectangle: Rounded Corners 20">
            <a:extLst>
              <a:ext uri="{FF2B5EF4-FFF2-40B4-BE49-F238E27FC236}">
                <a16:creationId xmlns:a16="http://schemas.microsoft.com/office/drawing/2014/main" id="{48A6F7E1-72BE-E92A-1F6C-307B6597863A}"/>
              </a:ext>
            </a:extLst>
          </p:cNvPr>
          <p:cNvSpPr/>
          <p:nvPr/>
        </p:nvSpPr>
        <p:spPr>
          <a:xfrm>
            <a:off x="161830" y="3547551"/>
            <a:ext cx="1306558" cy="649042"/>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Three: Detailed Data</a:t>
            </a:r>
          </a:p>
        </p:txBody>
      </p:sp>
      <p:sp>
        <p:nvSpPr>
          <p:cNvPr id="22" name="Rectangle: Rounded Corners 21">
            <a:extLst>
              <a:ext uri="{FF2B5EF4-FFF2-40B4-BE49-F238E27FC236}">
                <a16:creationId xmlns:a16="http://schemas.microsoft.com/office/drawing/2014/main" id="{0CEC7340-F65D-E2D6-15F3-430F5C470F4B}"/>
              </a:ext>
            </a:extLst>
          </p:cNvPr>
          <p:cNvSpPr/>
          <p:nvPr/>
        </p:nvSpPr>
        <p:spPr>
          <a:xfrm>
            <a:off x="155829" y="4196592"/>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Additional Help</a:t>
            </a:r>
          </a:p>
        </p:txBody>
      </p:sp>
      <p:pic>
        <p:nvPicPr>
          <p:cNvPr id="1028" name="Picture 4" descr="Pop-Out Icons - Free SVG &amp; PNG Pop-Out Images - Noun Project">
            <a:extLst>
              <a:ext uri="{FF2B5EF4-FFF2-40B4-BE49-F238E27FC236}">
                <a16:creationId xmlns:a16="http://schemas.microsoft.com/office/drawing/2014/main" id="{F3591E89-1E9C-8871-DC6A-1C50810C752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223421" y="2049481"/>
            <a:ext cx="349733" cy="349733"/>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heck Symbols Copy and Paste ✓ ✓ ✓ ✘ ❌ ✖ ✕ ❎ ☓ ✗">
            <a:extLst>
              <a:ext uri="{FF2B5EF4-FFF2-40B4-BE49-F238E27FC236}">
                <a16:creationId xmlns:a16="http://schemas.microsoft.com/office/drawing/2014/main" id="{8741A2D5-0911-75B3-7BE4-25D53315CE4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45413" y="2287067"/>
            <a:ext cx="567414" cy="567414"/>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descr="Graphical user interface, application&#10;&#10;Description automatically generated">
            <a:extLst>
              <a:ext uri="{FF2B5EF4-FFF2-40B4-BE49-F238E27FC236}">
                <a16:creationId xmlns:a16="http://schemas.microsoft.com/office/drawing/2014/main" id="{DEE0F0C6-6C78-93C5-0764-8675424222B3}"/>
              </a:ext>
            </a:extLst>
          </p:cNvPr>
          <p:cNvPicPr>
            <a:picLocks noChangeAspect="1"/>
          </p:cNvPicPr>
          <p:nvPr/>
        </p:nvPicPr>
        <p:blipFill rotWithShape="1">
          <a:blip r:embed="rId9">
            <a:extLst>
              <a:ext uri="{28A0092B-C50C-407E-A947-70E740481C1C}">
                <a14:useLocalDpi xmlns:a14="http://schemas.microsoft.com/office/drawing/2010/main" val="0"/>
              </a:ext>
            </a:extLst>
          </a:blip>
          <a:srcRect l="3508" t="26711" r="2029" b="11685"/>
          <a:stretch/>
        </p:blipFill>
        <p:spPr>
          <a:xfrm>
            <a:off x="1788522" y="2087224"/>
            <a:ext cx="9483078" cy="3848981"/>
          </a:xfrm>
          <a:prstGeom prst="rect">
            <a:avLst/>
          </a:prstGeom>
        </p:spPr>
      </p:pic>
      <p:sp>
        <p:nvSpPr>
          <p:cNvPr id="3" name="Rectangle 2">
            <a:extLst>
              <a:ext uri="{FF2B5EF4-FFF2-40B4-BE49-F238E27FC236}">
                <a16:creationId xmlns:a16="http://schemas.microsoft.com/office/drawing/2014/main" id="{B5BD2D53-7169-6F26-D3D2-334C4CEA95B7}"/>
              </a:ext>
            </a:extLst>
          </p:cNvPr>
          <p:cNvSpPr/>
          <p:nvPr/>
        </p:nvSpPr>
        <p:spPr>
          <a:xfrm>
            <a:off x="0" y="1020908"/>
            <a:ext cx="12192000" cy="5837091"/>
          </a:xfrm>
          <a:prstGeom prst="rect">
            <a:avLst/>
          </a:prstGeom>
          <a:solidFill>
            <a:schemeClr val="tx1">
              <a:lumMod val="65000"/>
              <a:lumOff val="35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Rounded Corners 13">
            <a:extLst>
              <a:ext uri="{FF2B5EF4-FFF2-40B4-BE49-F238E27FC236}">
                <a16:creationId xmlns:a16="http://schemas.microsoft.com/office/drawing/2014/main" id="{F12789B6-D631-F949-B8DE-411B24515070}"/>
              </a:ext>
            </a:extLst>
          </p:cNvPr>
          <p:cNvSpPr/>
          <p:nvPr/>
        </p:nvSpPr>
        <p:spPr>
          <a:xfrm>
            <a:off x="3812945" y="1875765"/>
            <a:ext cx="4943475" cy="2819400"/>
          </a:xfrm>
          <a:prstGeom prst="roundRect">
            <a:avLst>
              <a:gd name="adj" fmla="val 789"/>
            </a:avLst>
          </a:prstGeom>
          <a:solidFill>
            <a:srgbClr val="F1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Thank you for completing </a:t>
            </a:r>
            <a:r>
              <a:rPr lang="en-US" i="1" dirty="0">
                <a:solidFill>
                  <a:schemeClr val="tx1"/>
                </a:solidFill>
              </a:rPr>
              <a:t>Step Two: Company Data</a:t>
            </a:r>
            <a:r>
              <a:rPr lang="en-US" dirty="0">
                <a:solidFill>
                  <a:schemeClr val="tx1"/>
                </a:solidFill>
              </a:rPr>
              <a:t>. You may return to this screen to make updates if needed. Lastly, you will complete </a:t>
            </a:r>
            <a:r>
              <a:rPr lang="en-US" i="1" dirty="0">
                <a:solidFill>
                  <a:schemeClr val="tx1"/>
                </a:solidFill>
              </a:rPr>
              <a:t>Step Three: Detailed Data</a:t>
            </a:r>
            <a:r>
              <a:rPr lang="en-US" dirty="0">
                <a:solidFill>
                  <a:schemeClr val="tx1"/>
                </a:solidFill>
              </a:rPr>
              <a:t>.  </a:t>
            </a:r>
          </a:p>
        </p:txBody>
      </p:sp>
      <p:sp>
        <p:nvSpPr>
          <p:cNvPr id="15" name="Rectangle: Rounded Corners 14">
            <a:extLst>
              <a:ext uri="{FF2B5EF4-FFF2-40B4-BE49-F238E27FC236}">
                <a16:creationId xmlns:a16="http://schemas.microsoft.com/office/drawing/2014/main" id="{3337B3CB-4BF0-AE4D-36AB-CFE7776EC557}"/>
              </a:ext>
            </a:extLst>
          </p:cNvPr>
          <p:cNvSpPr/>
          <p:nvPr/>
        </p:nvSpPr>
        <p:spPr>
          <a:xfrm>
            <a:off x="5536969" y="3997389"/>
            <a:ext cx="1650333" cy="486573"/>
          </a:xfrm>
          <a:prstGeom prst="roundRect">
            <a:avLst/>
          </a:prstGeom>
          <a:gradFill>
            <a:gsLst>
              <a:gs pos="81000">
                <a:schemeClr val="tx2"/>
              </a:gs>
              <a:gs pos="100000">
                <a:srgbClr val="1B487F"/>
              </a:gs>
            </a:gsLst>
            <a:lin ang="5400000" scaled="1"/>
          </a:grad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Continue to Detailed Data</a:t>
            </a:r>
          </a:p>
        </p:txBody>
      </p:sp>
      <p:sp>
        <p:nvSpPr>
          <p:cNvPr id="24" name="Rectangle: Rounded Corners 23">
            <a:extLst>
              <a:ext uri="{FF2B5EF4-FFF2-40B4-BE49-F238E27FC236}">
                <a16:creationId xmlns:a16="http://schemas.microsoft.com/office/drawing/2014/main" id="{F6FEF351-5C0E-A5F7-8B4A-1FDD54187783}"/>
              </a:ext>
            </a:extLst>
          </p:cNvPr>
          <p:cNvSpPr/>
          <p:nvPr/>
        </p:nvSpPr>
        <p:spPr>
          <a:xfrm>
            <a:off x="3812945" y="1875765"/>
            <a:ext cx="4943475" cy="403722"/>
          </a:xfrm>
          <a:prstGeom prst="roundRect">
            <a:avLst>
              <a:gd name="adj" fmla="val 2654"/>
            </a:avLst>
          </a:prstGeom>
          <a:solidFill>
            <a:srgbClr val="395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Step Two: Company Data Complete</a:t>
            </a:r>
          </a:p>
        </p:txBody>
      </p:sp>
      <p:pic>
        <p:nvPicPr>
          <p:cNvPr id="25" name="Graphic 24" descr="Close with solid fill">
            <a:extLst>
              <a:ext uri="{FF2B5EF4-FFF2-40B4-BE49-F238E27FC236}">
                <a16:creationId xmlns:a16="http://schemas.microsoft.com/office/drawing/2014/main" id="{F84203B7-049F-4CC0-F78A-F0A44A6370F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436751" y="1960314"/>
            <a:ext cx="205370" cy="205370"/>
          </a:xfrm>
          <a:prstGeom prst="rect">
            <a:avLst/>
          </a:prstGeom>
        </p:spPr>
      </p:pic>
    </p:spTree>
    <p:extLst>
      <p:ext uri="{BB962C8B-B14F-4D97-AF65-F5344CB8AC3E}">
        <p14:creationId xmlns:p14="http://schemas.microsoft.com/office/powerpoint/2010/main" val="3598956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E72C67F0-8CCA-5CBD-CC19-0E28DECEFD43}"/>
              </a:ext>
            </a:extLst>
          </p:cNvPr>
          <p:cNvSpPr/>
          <p:nvPr/>
        </p:nvSpPr>
        <p:spPr>
          <a:xfrm>
            <a:off x="0" y="0"/>
            <a:ext cx="12191999" cy="1012540"/>
          </a:xfrm>
          <a:prstGeom prst="roundRect">
            <a:avLst>
              <a:gd name="adj" fmla="val 2654"/>
            </a:avLst>
          </a:prstGeom>
          <a:solidFill>
            <a:srgbClr val="395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Image preview">
            <a:extLst>
              <a:ext uri="{FF2B5EF4-FFF2-40B4-BE49-F238E27FC236}">
                <a16:creationId xmlns:a16="http://schemas.microsoft.com/office/drawing/2014/main" id="{DC15B97F-ED86-59D9-F8FF-F2B2047EBF35}"/>
              </a:ext>
            </a:extLst>
          </p:cNvPr>
          <p:cNvPicPr>
            <a:picLocks noChangeAspect="1" noChangeArrowheads="1"/>
          </p:cNvPicPr>
          <p:nvPr/>
        </p:nvPicPr>
        <p:blipFill rotWithShape="1">
          <a:blip r:embed="rId2">
            <a:biLevel thresh="25000"/>
            <a:extLst>
              <a:ext uri="{BEBA8EAE-BF5A-486C-A8C5-ECC9F3942E4B}">
                <a14:imgProps xmlns:a14="http://schemas.microsoft.com/office/drawing/2010/main">
                  <a14:imgLayer r:embed="rId3">
                    <a14:imgEffect>
                      <a14:colorTemperature colorTemp="1500"/>
                    </a14:imgEffect>
                    <a14:imgEffect>
                      <a14:saturation sat="400000"/>
                    </a14:imgEffect>
                  </a14:imgLayer>
                </a14:imgProps>
              </a:ext>
              <a:ext uri="{28A0092B-C50C-407E-A947-70E740481C1C}">
                <a14:useLocalDpi xmlns:a14="http://schemas.microsoft.com/office/drawing/2010/main" val="0"/>
              </a:ext>
            </a:extLst>
          </a:blip>
          <a:srcRect r="39544"/>
          <a:stretch/>
        </p:blipFill>
        <p:spPr bwMode="auto">
          <a:xfrm>
            <a:off x="370103" y="78244"/>
            <a:ext cx="1587349" cy="68375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C210252B-44F6-A15D-736F-65513250FDE8}"/>
              </a:ext>
            </a:extLst>
          </p:cNvPr>
          <p:cNvSpPr/>
          <p:nvPr/>
        </p:nvSpPr>
        <p:spPr>
          <a:xfrm>
            <a:off x="145933" y="1137769"/>
            <a:ext cx="11900133" cy="56754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Step 1:  Verify Location(s)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Below are the locations for this company that we have on file, as well as some information about those locations.  Please review each one, and make changes as needed.  Add any new or missing locations at the bottom of this table.  Note:  Updates to the industry column will be reflected in the next year’s survey.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4054640-B38C-7CD1-BC51-472336D700A8}"/>
              </a:ext>
            </a:extLst>
          </p:cNvPr>
          <p:cNvSpPr txBox="1"/>
          <p:nvPr/>
        </p:nvSpPr>
        <p:spPr>
          <a:xfrm>
            <a:off x="2124075" y="171450"/>
            <a:ext cx="7943850" cy="246221"/>
          </a:xfrm>
          <a:prstGeom prst="rect">
            <a:avLst/>
          </a:prstGeom>
          <a:noFill/>
        </p:spPr>
        <p:txBody>
          <a:bodyPr wrap="square" rtlCol="0">
            <a:spAutoFit/>
          </a:bodyPr>
          <a:lstStyle/>
          <a:p>
            <a:r>
              <a:rPr lang="en-US" sz="1000" dirty="0">
                <a:solidFill>
                  <a:schemeClr val="bg1"/>
                </a:solidFill>
              </a:rPr>
              <a:t>Help Site      FAQs      How-To Videos       About	  Contact</a:t>
            </a:r>
          </a:p>
        </p:txBody>
      </p:sp>
      <p:sp>
        <p:nvSpPr>
          <p:cNvPr id="9" name="TextBox 8">
            <a:extLst>
              <a:ext uri="{FF2B5EF4-FFF2-40B4-BE49-F238E27FC236}">
                <a16:creationId xmlns:a16="http://schemas.microsoft.com/office/drawing/2014/main" id="{8922C7B4-AB9A-44BA-F77B-163C9A9319EA}"/>
              </a:ext>
            </a:extLst>
          </p:cNvPr>
          <p:cNvSpPr txBox="1"/>
          <p:nvPr/>
        </p:nvSpPr>
        <p:spPr>
          <a:xfrm>
            <a:off x="4076700" y="524366"/>
            <a:ext cx="5229225" cy="369332"/>
          </a:xfrm>
          <a:prstGeom prst="rect">
            <a:avLst/>
          </a:prstGeom>
          <a:noFill/>
        </p:spPr>
        <p:txBody>
          <a:bodyPr wrap="square" rtlCol="0">
            <a:spAutoFit/>
          </a:bodyPr>
          <a:lstStyle/>
          <a:p>
            <a:r>
              <a:rPr lang="en-US" b="1" i="0" dirty="0">
                <a:solidFill>
                  <a:schemeClr val="bg1"/>
                </a:solidFill>
                <a:effectLst/>
                <a:latin typeface="+mj-lt"/>
              </a:rPr>
              <a:t>Annual Integrated Economic Survey (AIES)</a:t>
            </a:r>
            <a:endParaRPr lang="en-US" b="1" dirty="0">
              <a:solidFill>
                <a:schemeClr val="bg1"/>
              </a:solidFill>
              <a:latin typeface="+mj-lt"/>
            </a:endParaRPr>
          </a:p>
        </p:txBody>
      </p:sp>
      <p:graphicFrame>
        <p:nvGraphicFramePr>
          <p:cNvPr id="3" name="Table 2">
            <a:extLst>
              <a:ext uri="{FF2B5EF4-FFF2-40B4-BE49-F238E27FC236}">
                <a16:creationId xmlns:a16="http://schemas.microsoft.com/office/drawing/2014/main" id="{FB75E535-9B27-FCDB-7D94-E6AE3113C6DF}"/>
              </a:ext>
            </a:extLst>
          </p:cNvPr>
          <p:cNvGraphicFramePr>
            <a:graphicFrameLocks noGrp="1"/>
          </p:cNvGraphicFramePr>
          <p:nvPr/>
        </p:nvGraphicFramePr>
        <p:xfrm>
          <a:off x="1702195" y="2611599"/>
          <a:ext cx="9521227" cy="3267476"/>
        </p:xfrm>
        <a:graphic>
          <a:graphicData uri="http://schemas.openxmlformats.org/drawingml/2006/table">
            <a:tbl>
              <a:tblPr firstRow="1" firstCol="1" bandRow="1">
                <a:tableStyleId>{616DA210-FB5B-4158-B5E0-FEB733F419BA}</a:tableStyleId>
              </a:tblPr>
              <a:tblGrid>
                <a:gridCol w="1964973">
                  <a:extLst>
                    <a:ext uri="{9D8B030D-6E8A-4147-A177-3AD203B41FA5}">
                      <a16:colId xmlns:a16="http://schemas.microsoft.com/office/drawing/2014/main" val="2984060727"/>
                    </a:ext>
                  </a:extLst>
                </a:gridCol>
                <a:gridCol w="750332">
                  <a:extLst>
                    <a:ext uri="{9D8B030D-6E8A-4147-A177-3AD203B41FA5}">
                      <a16:colId xmlns:a16="http://schemas.microsoft.com/office/drawing/2014/main" val="3520417804"/>
                    </a:ext>
                  </a:extLst>
                </a:gridCol>
                <a:gridCol w="583485">
                  <a:extLst>
                    <a:ext uri="{9D8B030D-6E8A-4147-A177-3AD203B41FA5}">
                      <a16:colId xmlns:a16="http://schemas.microsoft.com/office/drawing/2014/main" val="2791951866"/>
                    </a:ext>
                  </a:extLst>
                </a:gridCol>
                <a:gridCol w="686452">
                  <a:extLst>
                    <a:ext uri="{9D8B030D-6E8A-4147-A177-3AD203B41FA5}">
                      <a16:colId xmlns:a16="http://schemas.microsoft.com/office/drawing/2014/main" val="4106773489"/>
                    </a:ext>
                  </a:extLst>
                </a:gridCol>
                <a:gridCol w="1438362">
                  <a:extLst>
                    <a:ext uri="{9D8B030D-6E8A-4147-A177-3AD203B41FA5}">
                      <a16:colId xmlns:a16="http://schemas.microsoft.com/office/drawing/2014/main" val="1905900054"/>
                    </a:ext>
                  </a:extLst>
                </a:gridCol>
                <a:gridCol w="1124398">
                  <a:extLst>
                    <a:ext uri="{9D8B030D-6E8A-4147-A177-3AD203B41FA5}">
                      <a16:colId xmlns:a16="http://schemas.microsoft.com/office/drawing/2014/main" val="1488968840"/>
                    </a:ext>
                  </a:extLst>
                </a:gridCol>
                <a:gridCol w="464476">
                  <a:extLst>
                    <a:ext uri="{9D8B030D-6E8A-4147-A177-3AD203B41FA5}">
                      <a16:colId xmlns:a16="http://schemas.microsoft.com/office/drawing/2014/main" val="4282624078"/>
                    </a:ext>
                  </a:extLst>
                </a:gridCol>
                <a:gridCol w="596454">
                  <a:extLst>
                    <a:ext uri="{9D8B030D-6E8A-4147-A177-3AD203B41FA5}">
                      <a16:colId xmlns:a16="http://schemas.microsoft.com/office/drawing/2014/main" val="2187233730"/>
                    </a:ext>
                  </a:extLst>
                </a:gridCol>
                <a:gridCol w="1912295">
                  <a:extLst>
                    <a:ext uri="{9D8B030D-6E8A-4147-A177-3AD203B41FA5}">
                      <a16:colId xmlns:a16="http://schemas.microsoft.com/office/drawing/2014/main" val="2397995691"/>
                    </a:ext>
                  </a:extLst>
                </a:gridCol>
              </a:tblGrid>
              <a:tr h="938316">
                <a:tc>
                  <a:txBody>
                    <a:bodyPr/>
                    <a:lstStyle/>
                    <a:p>
                      <a:pPr marL="0" marR="0">
                        <a:lnSpc>
                          <a:spcPct val="107000"/>
                        </a:lnSpc>
                        <a:spcBef>
                          <a:spcPts val="0"/>
                        </a:spcBef>
                        <a:spcAft>
                          <a:spcPts val="0"/>
                        </a:spcAft>
                      </a:pPr>
                      <a:r>
                        <a:rPr lang="en-US" sz="1000" dirty="0">
                          <a:solidFill>
                            <a:schemeClr val="bg1"/>
                          </a:solidFill>
                          <a:effectLst/>
                        </a:rPr>
                        <a:t>Name 1 - Enter/Update Name 1</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Store/Plant/</a:t>
                      </a:r>
                    </a:p>
                    <a:p>
                      <a:pPr marL="0" marR="0">
                        <a:lnSpc>
                          <a:spcPct val="107000"/>
                        </a:lnSpc>
                        <a:spcBef>
                          <a:spcPts val="0"/>
                        </a:spcBef>
                        <a:spcAft>
                          <a:spcPts val="0"/>
                        </a:spcAft>
                      </a:pPr>
                      <a:r>
                        <a:rPr lang="en-US" sz="1000" dirty="0">
                          <a:solidFill>
                            <a:schemeClr val="bg1"/>
                          </a:solidFill>
                          <a:effectLst/>
                        </a:rPr>
                        <a:t>Location Identifier</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Name 2 - Enter/</a:t>
                      </a:r>
                    </a:p>
                    <a:p>
                      <a:pPr marL="0" marR="0">
                        <a:lnSpc>
                          <a:spcPct val="107000"/>
                        </a:lnSpc>
                        <a:spcBef>
                          <a:spcPts val="0"/>
                        </a:spcBef>
                        <a:spcAft>
                          <a:spcPts val="0"/>
                        </a:spcAft>
                      </a:pPr>
                      <a:r>
                        <a:rPr lang="en-US" sz="1000" dirty="0">
                          <a:solidFill>
                            <a:schemeClr val="bg1"/>
                          </a:solidFill>
                          <a:effectLst/>
                        </a:rPr>
                        <a:t>Update Name 2</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EIN</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Number and Street - Enter/Update street address</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City, town, village, etc. - Enter/Update city</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State - Enter/Update state</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ZIP Code - Enter/</a:t>
                      </a:r>
                    </a:p>
                    <a:p>
                      <a:pPr marL="0" marR="0">
                        <a:lnSpc>
                          <a:spcPct val="107000"/>
                        </a:lnSpc>
                        <a:spcBef>
                          <a:spcPts val="0"/>
                        </a:spcBef>
                        <a:spcAft>
                          <a:spcPts val="0"/>
                        </a:spcAft>
                      </a:pPr>
                      <a:r>
                        <a:rPr lang="en-US" sz="1000" dirty="0">
                          <a:solidFill>
                            <a:schemeClr val="bg1"/>
                          </a:solidFill>
                          <a:effectLst/>
                        </a:rPr>
                        <a:t>Update ZIP Code</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tc>
                  <a:txBody>
                    <a:bodyPr/>
                    <a:lstStyle/>
                    <a:p>
                      <a:pPr marL="0" marR="0">
                        <a:lnSpc>
                          <a:spcPct val="107000"/>
                        </a:lnSpc>
                        <a:spcBef>
                          <a:spcPts val="0"/>
                        </a:spcBef>
                        <a:spcAft>
                          <a:spcPts val="0"/>
                        </a:spcAft>
                      </a:pPr>
                      <a:r>
                        <a:rPr lang="en-US" sz="1000" dirty="0">
                          <a:solidFill>
                            <a:schemeClr val="bg1"/>
                          </a:solidFill>
                          <a:effectLst/>
                        </a:rPr>
                        <a:t>Industry Description</a:t>
                      </a:r>
                      <a:endParaRPr lang="en-US"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lnL w="12700" cmpd="sng">
                      <a:noFill/>
                    </a:lnL>
                    <a:lnR w="12700" cmpd="sng">
                      <a:noFill/>
                    </a:lnR>
                    <a:lnT w="12700" cmpd="sng">
                      <a:noFill/>
                    </a:lnT>
                    <a:lnB w="25400" cmpd="sng">
                      <a:noFill/>
                    </a:lnB>
                    <a:lnTlToBr w="12700" cmpd="sng">
                      <a:noFill/>
                      <a:prstDash val="solid"/>
                    </a:lnTlToBr>
                    <a:lnBlToTr w="12700" cmpd="sng">
                      <a:noFill/>
                      <a:prstDash val="solid"/>
                    </a:lnBlToTr>
                    <a:solidFill>
                      <a:srgbClr val="395572"/>
                    </a:solidFill>
                  </a:tcPr>
                </a:tc>
                <a:extLst>
                  <a:ext uri="{0D108BD9-81ED-4DB2-BD59-A6C34878D82A}">
                    <a16:rowId xmlns:a16="http://schemas.microsoft.com/office/drawing/2014/main" val="1801469093"/>
                  </a:ext>
                </a:extLst>
              </a:tr>
              <a:tr h="349351">
                <a:tc>
                  <a:txBody>
                    <a:bodyPr/>
                    <a:lstStyle/>
                    <a:p>
                      <a:pPr algn="l" fontAlgn="b"/>
                      <a:r>
                        <a:rPr lang="en-US" sz="1000" b="0" i="0" u="none" strike="noStrike" dirty="0">
                          <a:solidFill>
                            <a:srgbClr val="000000"/>
                          </a:solidFill>
                          <a:effectLst/>
                          <a:latin typeface="Calibri" panose="020F0502020204030204" pitchFamily="34" charset="0"/>
                        </a:rPr>
                        <a:t>CENSUS BIRD COMPANY WHOLESALES</a:t>
                      </a: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WHOLESALE PLANT 1</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r" fontAlgn="b"/>
                      <a:r>
                        <a:rPr lang="en-US" sz="1000" b="0" u="none" strike="noStrike" dirty="0">
                          <a:solidFill>
                            <a:srgbClr val="000000"/>
                          </a:solidFill>
                          <a:effectLst/>
                        </a:rPr>
                        <a:t>123456789</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i="0" u="none" strike="noStrike">
                          <a:solidFill>
                            <a:srgbClr val="000000"/>
                          </a:solidFill>
                          <a:effectLst/>
                          <a:latin typeface="Calibri" panose="020F0502020204030204" pitchFamily="34" charset="0"/>
                        </a:rPr>
                        <a:t>1004 BIRD FOOD ROAD</a:t>
                      </a: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NEW BRIGHTON</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PA</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marL="0" marR="0">
                        <a:lnSpc>
                          <a:spcPct val="107000"/>
                        </a:lnSpc>
                        <a:spcBef>
                          <a:spcPts val="0"/>
                        </a:spcBef>
                        <a:spcAft>
                          <a:spcPts val="0"/>
                        </a:spcAft>
                      </a:pPr>
                      <a:r>
                        <a:rPr lang="en-US" sz="1000" dirty="0">
                          <a:effectLst/>
                        </a:rPr>
                        <a:t> 15066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tc>
                  <a:txBody>
                    <a:bodyPr/>
                    <a:lstStyle/>
                    <a:p>
                      <a:pPr algn="l" fontAlgn="b"/>
                      <a:r>
                        <a:rPr lang="en-US" sz="1000" b="0" u="none" strike="noStrike" dirty="0">
                          <a:solidFill>
                            <a:srgbClr val="000000"/>
                          </a:solidFill>
                          <a:effectLst/>
                        </a:rPr>
                        <a:t>Other Grocery and Related Products Merchant Wholesalers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25400" cmpd="sng">
                      <a:noFill/>
                    </a:lnT>
                    <a:lnB w="12700" cmpd="sng">
                      <a:noFill/>
                    </a:lnB>
                    <a:lnTlToBr w="12700" cmpd="sng">
                      <a:noFill/>
                      <a:prstDash val="solid"/>
                    </a:lnTlToBr>
                    <a:lnBlToTr w="12700" cmpd="sng">
                      <a:noFill/>
                      <a:prstDash val="solid"/>
                    </a:lnBlToTr>
                    <a:solidFill>
                      <a:srgbClr val="F1EFF1"/>
                    </a:solidFill>
                  </a:tcPr>
                </a:tc>
                <a:extLst>
                  <a:ext uri="{0D108BD9-81ED-4DB2-BD59-A6C34878D82A}">
                    <a16:rowId xmlns:a16="http://schemas.microsoft.com/office/drawing/2014/main" val="3669375077"/>
                  </a:ext>
                </a:extLst>
              </a:tr>
              <a:tr h="404632">
                <a:tc>
                  <a:txBody>
                    <a:bodyPr/>
                    <a:lstStyle/>
                    <a:p>
                      <a:pPr algn="l" fontAlgn="b"/>
                      <a:r>
                        <a:rPr lang="en-US" sz="1000" b="0" i="0" u="none" strike="noStrike">
                          <a:solidFill>
                            <a:srgbClr val="000000"/>
                          </a:solidFill>
                          <a:effectLst/>
                          <a:latin typeface="Calibri" panose="020F0502020204030204" pitchFamily="34" charset="0"/>
                        </a:rPr>
                        <a:t>CENSUS BIRD COMPANY WHOLESALES</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WHOLESALE PLANT 2</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dirty="0">
                          <a:solidFill>
                            <a:srgbClr val="000000"/>
                          </a:solidFill>
                          <a:effectLst/>
                        </a:rPr>
                        <a:t>123456789</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dirty="0">
                          <a:solidFill>
                            <a:srgbClr val="000000"/>
                          </a:solidFill>
                          <a:effectLst/>
                          <a:latin typeface="Calibri" panose="020F0502020204030204" pitchFamily="34" charset="0"/>
                        </a:rPr>
                        <a:t>1005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NEW BRIGHTON</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15066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Other Grocery and Related Products Merchant Wholesalers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55539910"/>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1006</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1006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CRANBERRY</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16319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11669157"/>
                  </a:ext>
                </a:extLst>
              </a:tr>
              <a:tr h="221559">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1007</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1007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YOUNGSTOWN</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OH</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44501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77938142"/>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1008</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1008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BEAVER FALLS</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15010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87714325"/>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1009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1009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FOMBELL</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16123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48579988"/>
                  </a:ext>
                </a:extLst>
              </a:tr>
              <a:tr h="181242">
                <a:tc>
                  <a:txBody>
                    <a:bodyPr/>
                    <a:lstStyle/>
                    <a:p>
                      <a:pPr algn="l" fontAlgn="b"/>
                      <a:r>
                        <a:rPr lang="en-US" sz="1000" b="0" i="0" u="none" strike="noStrike">
                          <a:solidFill>
                            <a:srgbClr val="000000"/>
                          </a:solidFill>
                          <a:effectLst/>
                          <a:latin typeface="Calibri" panose="020F0502020204030204" pitchFamily="34" charset="0"/>
                        </a:rPr>
                        <a:t>CENSUS BIRD COMPANY</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1010</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dirty="0">
                          <a:solidFill>
                            <a:srgbClr val="000000"/>
                          </a:solidFill>
                          <a:effectLst/>
                          <a:latin typeface="Calibri" panose="020F0502020204030204" pitchFamily="34" charset="0"/>
                        </a:rPr>
                        <a:t>1010 BIRD FOOD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ELLWOOD CITY</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16117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and Pet Supplies Stores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59542705"/>
                  </a:ext>
                </a:extLst>
              </a:tr>
              <a:tr h="303811">
                <a:tc>
                  <a:txBody>
                    <a:bodyPr/>
                    <a:lstStyle/>
                    <a:p>
                      <a:pPr algn="l" fontAlgn="b"/>
                      <a:r>
                        <a:rPr lang="en-US" sz="1000" b="0" i="0" u="none" strike="noStrike">
                          <a:solidFill>
                            <a:srgbClr val="000000"/>
                          </a:solidFill>
                          <a:effectLst/>
                          <a:latin typeface="Calibri" panose="020F0502020204030204" pitchFamily="34" charset="0"/>
                        </a:rPr>
                        <a:t>CENSUS BIRD GROOMING</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1011</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a:solidFill>
                            <a:srgbClr val="000000"/>
                          </a:solidFill>
                          <a:effectLst/>
                          <a:latin typeface="Calibri" panose="020F0502020204030204" pitchFamily="34" charset="0"/>
                        </a:rPr>
                        <a:t>1011 FUZZY BIRDIE ROAD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NEW BRIGHTON</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15066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Care (except Veterinary) Services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16761093"/>
                  </a:ext>
                </a:extLst>
              </a:tr>
              <a:tr h="303811">
                <a:tc>
                  <a:txBody>
                    <a:bodyPr/>
                    <a:lstStyle/>
                    <a:p>
                      <a:pPr algn="l" fontAlgn="b"/>
                      <a:r>
                        <a:rPr lang="en-US" sz="1000" b="0" i="0" u="none" strike="noStrike" dirty="0">
                          <a:solidFill>
                            <a:srgbClr val="000000"/>
                          </a:solidFill>
                          <a:effectLst/>
                          <a:latin typeface="Calibri" panose="020F0502020204030204" pitchFamily="34" charset="0"/>
                        </a:rPr>
                        <a:t>CENSUS BIRD SHELTER</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STORE 1012</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b"/>
                      <a:r>
                        <a:rPr lang="en-US" sz="1000" b="0" u="none" strike="noStrike">
                          <a:solidFill>
                            <a:srgbClr val="000000"/>
                          </a:solidFill>
                          <a:effectLst/>
                        </a:rPr>
                        <a:t>123456789</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i="0" u="none" strike="noStrike" dirty="0">
                          <a:solidFill>
                            <a:srgbClr val="000000"/>
                          </a:solidFill>
                          <a:effectLst/>
                          <a:latin typeface="Calibri" panose="020F0502020204030204" pitchFamily="34" charset="0"/>
                        </a:rPr>
                        <a:t>1012 BIRD ADOPTION LANE</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MARS</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a:solidFill>
                            <a:srgbClr val="000000"/>
                          </a:solidFill>
                          <a:effectLst/>
                        </a:rPr>
                        <a:t>PA</a:t>
                      </a:r>
                      <a:endParaRPr lang="en-US" sz="1000" b="0" i="0" u="none" strike="noStrike">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nSpc>
                          <a:spcPct val="107000"/>
                        </a:lnSpc>
                        <a:spcBef>
                          <a:spcPts val="0"/>
                        </a:spcBef>
                        <a:spcAft>
                          <a:spcPts val="0"/>
                        </a:spcAft>
                      </a:pPr>
                      <a:r>
                        <a:rPr lang="en-US" sz="1000" dirty="0">
                          <a:effectLst/>
                        </a:rPr>
                        <a:t>16046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266" marR="54266"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b"/>
                      <a:r>
                        <a:rPr lang="en-US" sz="1000" b="0" u="none" strike="noStrike" dirty="0">
                          <a:solidFill>
                            <a:srgbClr val="000000"/>
                          </a:solidFill>
                          <a:effectLst/>
                        </a:rPr>
                        <a:t>Pet Care (except Veterinary) Services </a:t>
                      </a:r>
                      <a:endParaRPr lang="en-US" sz="10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94207184"/>
                  </a:ext>
                </a:extLst>
              </a:tr>
            </a:tbl>
          </a:graphicData>
        </a:graphic>
      </p:graphicFrame>
      <p:sp>
        <p:nvSpPr>
          <p:cNvPr id="5" name="Rectangle 4">
            <a:extLst>
              <a:ext uri="{FF2B5EF4-FFF2-40B4-BE49-F238E27FC236}">
                <a16:creationId xmlns:a16="http://schemas.microsoft.com/office/drawing/2014/main" id="{B6E78DD5-59AE-5B5B-8738-E2A004D83D23}"/>
              </a:ext>
            </a:extLst>
          </p:cNvPr>
          <p:cNvSpPr/>
          <p:nvPr/>
        </p:nvSpPr>
        <p:spPr>
          <a:xfrm>
            <a:off x="1702195" y="2611600"/>
            <a:ext cx="9886990" cy="327845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pic>
        <p:nvPicPr>
          <p:cNvPr id="1026" name="Picture 2" descr="MS Windows Vista user interface - Vector stencils library">
            <a:extLst>
              <a:ext uri="{FF2B5EF4-FFF2-40B4-BE49-F238E27FC236}">
                <a16:creationId xmlns:a16="http://schemas.microsoft.com/office/drawing/2014/main" id="{8B228C90-C55B-DAB5-5DD9-67A6D94B08A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649" t="45398" r="6055" b="45323"/>
          <a:stretch/>
        </p:blipFill>
        <p:spPr bwMode="auto">
          <a:xfrm>
            <a:off x="1807158" y="5581558"/>
            <a:ext cx="9416264" cy="29055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Rounded Corners 5">
            <a:extLst>
              <a:ext uri="{FF2B5EF4-FFF2-40B4-BE49-F238E27FC236}">
                <a16:creationId xmlns:a16="http://schemas.microsoft.com/office/drawing/2014/main" id="{67488B9C-649F-32BB-7C05-E870287DEEB1}"/>
              </a:ext>
            </a:extLst>
          </p:cNvPr>
          <p:cNvSpPr/>
          <p:nvPr/>
        </p:nvSpPr>
        <p:spPr>
          <a:xfrm>
            <a:off x="10223149" y="6196944"/>
            <a:ext cx="1606649" cy="460584"/>
          </a:xfrm>
          <a:prstGeom prst="roundRect">
            <a:avLst/>
          </a:prstGeom>
          <a:gradFill>
            <a:gsLst>
              <a:gs pos="81000">
                <a:schemeClr val="tx2"/>
              </a:gs>
              <a:gs pos="100000">
                <a:srgbClr val="1B487F"/>
              </a:gs>
            </a:gsLst>
            <a:lin ang="5400000" scaled="1"/>
          </a:grad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Continue to Review &amp; Submit</a:t>
            </a:r>
          </a:p>
        </p:txBody>
      </p:sp>
      <p:pic>
        <p:nvPicPr>
          <p:cNvPr id="11" name="Picture 2" descr="MS Windows Vista user interface - Vector stencils library">
            <a:extLst>
              <a:ext uri="{FF2B5EF4-FFF2-40B4-BE49-F238E27FC236}">
                <a16:creationId xmlns:a16="http://schemas.microsoft.com/office/drawing/2014/main" id="{740E47E2-274B-C212-F90D-11A31DDFB38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649" t="45398" r="6055" b="45323"/>
          <a:stretch/>
        </p:blipFill>
        <p:spPr bwMode="auto">
          <a:xfrm rot="5400000">
            <a:off x="9957213" y="4216953"/>
            <a:ext cx="2870043" cy="33762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5C395D2E-EDE8-FAE3-CC34-FC78440A3F3E}"/>
              </a:ext>
            </a:extLst>
          </p:cNvPr>
          <p:cNvSpPr txBox="1"/>
          <p:nvPr/>
        </p:nvSpPr>
        <p:spPr>
          <a:xfrm>
            <a:off x="1575583" y="1148775"/>
            <a:ext cx="10459935" cy="1037143"/>
          </a:xfrm>
          <a:prstGeom prst="rect">
            <a:avLst/>
          </a:prstGeom>
          <a:noFill/>
        </p:spPr>
        <p:txBody>
          <a:bodyPr wrap="square">
            <a:spAutoFit/>
          </a:bodyPr>
          <a:lstStyle/>
          <a:p>
            <a:pPr marL="0" marR="0">
              <a:lnSpc>
                <a:spcPct val="107000"/>
              </a:lnSpc>
              <a:spcBef>
                <a:spcPts val="0"/>
              </a:spcBef>
            </a:pPr>
            <a:r>
              <a:rPr lang="en-US" sz="1600" b="1" dirty="0">
                <a:effectLst/>
                <a:latin typeface="Calibri" panose="020F0502020204030204" pitchFamily="34" charset="0"/>
                <a:ea typeface="Calibri" panose="020F0502020204030204" pitchFamily="34" charset="0"/>
                <a:cs typeface="Times New Roman" panose="02020603050405020304" pitchFamily="18" charset="0"/>
              </a:rPr>
              <a:t>Step Three: Detailed Data</a:t>
            </a:r>
          </a:p>
          <a:p>
            <a:pPr marL="0" marR="0">
              <a:lnSpc>
                <a:spcPct val="107000"/>
              </a:lnSpc>
              <a:spcBef>
                <a:spcPts val="0"/>
              </a:spcBef>
            </a:pPr>
            <a:r>
              <a:rPr lang="en-US" sz="1400" dirty="0">
                <a:effectLst/>
                <a:latin typeface="Calibri" panose="020F0502020204030204" pitchFamily="34" charset="0"/>
                <a:ea typeface="Calibri" panose="020F0502020204030204" pitchFamily="34" charset="0"/>
                <a:cs typeface="Times New Roman" panose="02020603050405020304" pitchFamily="18" charset="0"/>
              </a:rPr>
              <a:t>Welcome to your customized reporting spreadsheet. You can find a listing of all your locations and corresponding information on the </a:t>
            </a:r>
            <a:r>
              <a:rPr lang="en-US" sz="1400" i="1" dirty="0">
                <a:effectLst/>
                <a:latin typeface="Calibri" panose="020F0502020204030204" pitchFamily="34" charset="0"/>
                <a:ea typeface="Calibri" panose="020F0502020204030204" pitchFamily="34" charset="0"/>
                <a:cs typeface="Times New Roman" panose="02020603050405020304" pitchFamily="18" charset="0"/>
              </a:rPr>
              <a:t>Survey</a:t>
            </a:r>
            <a:r>
              <a:rPr lang="en-US" sz="1400" dirty="0">
                <a:effectLst/>
                <a:latin typeface="Calibri" panose="020F0502020204030204" pitchFamily="34" charset="0"/>
                <a:ea typeface="Calibri" panose="020F0502020204030204" pitchFamily="34" charset="0"/>
                <a:cs typeface="Times New Roman" panose="02020603050405020304" pitchFamily="18" charset="0"/>
              </a:rPr>
              <a:t> tab. You will fill in all the information from your company by either industry (in the first block of rows) or establishment (in the second block of rows).</a:t>
            </a:r>
            <a:endParaRPr lang="en-US" sz="14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0BF5A8A7-496F-E2AD-3B85-BB4CD8F80BFD}"/>
              </a:ext>
            </a:extLst>
          </p:cNvPr>
          <p:cNvSpPr txBox="1"/>
          <p:nvPr/>
        </p:nvSpPr>
        <p:spPr>
          <a:xfrm>
            <a:off x="5662863" y="5979567"/>
            <a:ext cx="4475748" cy="645241"/>
          </a:xfrm>
          <a:prstGeom prst="rect">
            <a:avLst/>
          </a:prstGeom>
          <a:noFill/>
        </p:spPr>
        <p:txBody>
          <a:bodyPr wrap="square" rtlCol="0">
            <a:spAutoFit/>
          </a:bodyPr>
          <a:lstStyle/>
          <a:p>
            <a:pPr marL="0" marR="0">
              <a:lnSpc>
                <a:spcPct val="107000"/>
              </a:lnSpc>
              <a:spcBef>
                <a:spcPts val="0"/>
              </a:spcBef>
              <a:spcAft>
                <a:spcPts val="800"/>
              </a:spcAft>
            </a:pPr>
            <a:r>
              <a:rPr lang="en-US" sz="1400" dirty="0">
                <a:latin typeface="Calibri" panose="020F0502020204030204" pitchFamily="34" charset="0"/>
                <a:cs typeface="Times New Roman" panose="02020603050405020304" pitchFamily="18" charset="0"/>
              </a:rPr>
              <a:t>Check box to indicate </a:t>
            </a:r>
            <a:r>
              <a:rPr lang="en-US" sz="1400" i="1" dirty="0">
                <a:latin typeface="Calibri" panose="020F0502020204030204" pitchFamily="34" charset="0"/>
                <a:cs typeface="Times New Roman" panose="02020603050405020304" pitchFamily="18" charset="0"/>
              </a:rPr>
              <a:t>Step Three </a:t>
            </a:r>
            <a:r>
              <a:rPr lang="en-US" sz="1400" dirty="0">
                <a:latin typeface="Calibri" panose="020F0502020204030204" pitchFamily="34" charset="0"/>
                <a:cs typeface="Times New Roman" panose="02020603050405020304" pitchFamily="18" charset="0"/>
              </a:rPr>
              <a:t>is complete:</a:t>
            </a:r>
          </a:p>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 have verified the survey information.</a:t>
            </a:r>
            <a:endParaRPr lang="en-US" sz="1400" dirty="0"/>
          </a:p>
        </p:txBody>
      </p:sp>
      <p:sp>
        <p:nvSpPr>
          <p:cNvPr id="16" name="Rectangle: Rounded Corners 15">
            <a:extLst>
              <a:ext uri="{FF2B5EF4-FFF2-40B4-BE49-F238E27FC236}">
                <a16:creationId xmlns:a16="http://schemas.microsoft.com/office/drawing/2014/main" id="{8E0D4C55-4E08-7355-2873-5C36FF3EEDDF}"/>
              </a:ext>
            </a:extLst>
          </p:cNvPr>
          <p:cNvSpPr/>
          <p:nvPr/>
        </p:nvSpPr>
        <p:spPr>
          <a:xfrm rot="10800000">
            <a:off x="8634828" y="6341642"/>
            <a:ext cx="244023" cy="232822"/>
          </a:xfrm>
          <a:prstGeom prst="roundRect">
            <a:avLst/>
          </a:prstGeom>
          <a:solidFill>
            <a:schemeClr val="accent1"/>
          </a:solidFill>
          <a:ln w="28575">
            <a:noFill/>
          </a:ln>
          <a:effectLst/>
          <a:scene3d>
            <a:camera prst="orthographicFront">
              <a:rot lat="0" lon="0" rev="0"/>
            </a:camera>
            <a:lightRig rig="chilly" dir="t">
              <a:rot lat="0" lon="0" rev="18480000"/>
            </a:lightRig>
          </a:scene3d>
          <a:sp3d prstMaterial="clear">
            <a:bevelT h="63500"/>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B8381F94-9B1E-8CB8-78FC-61E86F462A84}"/>
              </a:ext>
            </a:extLst>
          </p:cNvPr>
          <p:cNvSpPr/>
          <p:nvPr/>
        </p:nvSpPr>
        <p:spPr>
          <a:xfrm>
            <a:off x="156482" y="1681713"/>
            <a:ext cx="1306558" cy="3549167"/>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p:txBody>
      </p:sp>
      <p:sp>
        <p:nvSpPr>
          <p:cNvPr id="10" name="Rectangle: Rounded Corners 9">
            <a:extLst>
              <a:ext uri="{FF2B5EF4-FFF2-40B4-BE49-F238E27FC236}">
                <a16:creationId xmlns:a16="http://schemas.microsoft.com/office/drawing/2014/main" id="{20EC3BDC-3A94-9311-4DD6-1BA0F4185ED8}"/>
              </a:ext>
            </a:extLst>
          </p:cNvPr>
          <p:cNvSpPr/>
          <p:nvPr/>
        </p:nvSpPr>
        <p:spPr>
          <a:xfrm>
            <a:off x="156482" y="1222862"/>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dirty="0">
                <a:solidFill>
                  <a:schemeClr val="tx1"/>
                </a:solidFill>
              </a:rPr>
              <a:t>Main Menu</a:t>
            </a:r>
          </a:p>
        </p:txBody>
      </p:sp>
      <p:pic>
        <p:nvPicPr>
          <p:cNvPr id="2052" name="Picture 4" descr="139,771 Hamburger Menu Images, Stock Photos &amp; Vectors | Shutterstock">
            <a:extLst>
              <a:ext uri="{FF2B5EF4-FFF2-40B4-BE49-F238E27FC236}">
                <a16:creationId xmlns:a16="http://schemas.microsoft.com/office/drawing/2014/main" id="{1A5583FB-B7EC-58C8-B05D-70EBF61D4128}"/>
              </a:ext>
            </a:extLst>
          </p:cNvPr>
          <p:cNvPicPr>
            <a:picLocks noChangeAspect="1" noChangeArrowheads="1"/>
          </p:cNvPicPr>
          <p:nvPr/>
        </p:nvPicPr>
        <p:blipFill rotWithShape="1">
          <a:blip r:embed="rId5">
            <a:duotone>
              <a:schemeClr val="bg2">
                <a:shade val="45000"/>
                <a:satMod val="135000"/>
              </a:schemeClr>
              <a:prstClr val="white"/>
            </a:duotone>
            <a:extLst>
              <a:ext uri="{BEBA8EAE-BF5A-486C-A8C5-ECC9F3942E4B}">
                <a14:imgProps xmlns:a14="http://schemas.microsoft.com/office/drawing/2010/main">
                  <a14:imgLayer r:embed="rId6">
                    <a14:imgEffect>
                      <a14:backgroundRemoval t="10000" b="90000" l="10000" r="90000">
                        <a14:foregroundMark x1="28846" y1="33214" x2="51538" y2="33214"/>
                        <a14:foregroundMark x1="51538" y1="33214" x2="71923" y2="32143"/>
                        <a14:foregroundMark x1="71923" y1="32143" x2="71923" y2="32143"/>
                        <a14:foregroundMark x1="26154" y1="62500" x2="64615" y2="59643"/>
                        <a14:foregroundMark x1="64615" y1="59643" x2="70769" y2="60714"/>
                      </a14:backgroundRemoval>
                    </a14:imgEffect>
                    <a14:imgEffect>
                      <a14:saturation sat="377000"/>
                    </a14:imgEffect>
                  </a14:imgLayer>
                </a14:imgProps>
              </a:ext>
              <a:ext uri="{28A0092B-C50C-407E-A947-70E740481C1C}">
                <a14:useLocalDpi xmlns:a14="http://schemas.microsoft.com/office/drawing/2010/main" val="0"/>
              </a:ext>
            </a:extLst>
          </a:blip>
          <a:srcRect l="20440" t="23929" r="20329" b="29643"/>
          <a:stretch/>
        </p:blipFill>
        <p:spPr bwMode="auto">
          <a:xfrm>
            <a:off x="157617" y="1358772"/>
            <a:ext cx="287542" cy="242731"/>
          </a:xfrm>
          <a:prstGeom prst="rect">
            <a:avLst/>
          </a:prstGeom>
          <a:noFill/>
        </p:spPr>
      </p:pic>
      <p:sp>
        <p:nvSpPr>
          <p:cNvPr id="18" name="Rectangle: Rounded Corners 17">
            <a:extLst>
              <a:ext uri="{FF2B5EF4-FFF2-40B4-BE49-F238E27FC236}">
                <a16:creationId xmlns:a16="http://schemas.microsoft.com/office/drawing/2014/main" id="{69B030A9-3CDB-E736-61F1-453AFB7B315B}"/>
              </a:ext>
            </a:extLst>
          </p:cNvPr>
          <p:cNvSpPr/>
          <p:nvPr/>
        </p:nvSpPr>
        <p:spPr>
          <a:xfrm>
            <a:off x="155829" y="1744169"/>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Overview</a:t>
            </a:r>
          </a:p>
        </p:txBody>
      </p:sp>
      <p:sp>
        <p:nvSpPr>
          <p:cNvPr id="19" name="Rectangle: Rounded Corners 18">
            <a:extLst>
              <a:ext uri="{FF2B5EF4-FFF2-40B4-BE49-F238E27FC236}">
                <a16:creationId xmlns:a16="http://schemas.microsoft.com/office/drawing/2014/main" id="{11EC7920-15EF-EB00-A8F5-DA7DD642EA69}"/>
              </a:ext>
            </a:extLst>
          </p:cNvPr>
          <p:cNvSpPr/>
          <p:nvPr/>
        </p:nvSpPr>
        <p:spPr>
          <a:xfrm>
            <a:off x="166885" y="2251632"/>
            <a:ext cx="1306558" cy="653385"/>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One: Verify Locations</a:t>
            </a:r>
          </a:p>
        </p:txBody>
      </p:sp>
      <p:sp>
        <p:nvSpPr>
          <p:cNvPr id="20" name="Rectangle: Rounded Corners 19">
            <a:extLst>
              <a:ext uri="{FF2B5EF4-FFF2-40B4-BE49-F238E27FC236}">
                <a16:creationId xmlns:a16="http://schemas.microsoft.com/office/drawing/2014/main" id="{A4583582-B612-D16C-3AAE-16950354C89F}"/>
              </a:ext>
            </a:extLst>
          </p:cNvPr>
          <p:cNvSpPr/>
          <p:nvPr/>
        </p:nvSpPr>
        <p:spPr>
          <a:xfrm>
            <a:off x="164838" y="2897420"/>
            <a:ext cx="1306558" cy="653385"/>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Two: Company Data</a:t>
            </a:r>
          </a:p>
        </p:txBody>
      </p:sp>
      <p:sp>
        <p:nvSpPr>
          <p:cNvPr id="21" name="Rectangle: Rounded Corners 20">
            <a:extLst>
              <a:ext uri="{FF2B5EF4-FFF2-40B4-BE49-F238E27FC236}">
                <a16:creationId xmlns:a16="http://schemas.microsoft.com/office/drawing/2014/main" id="{48A6F7E1-72BE-E92A-1F6C-307B6597863A}"/>
              </a:ext>
            </a:extLst>
          </p:cNvPr>
          <p:cNvSpPr/>
          <p:nvPr/>
        </p:nvSpPr>
        <p:spPr>
          <a:xfrm>
            <a:off x="148182" y="3547551"/>
            <a:ext cx="1306558" cy="649042"/>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Step Three: Detailed Data</a:t>
            </a:r>
          </a:p>
        </p:txBody>
      </p:sp>
      <p:sp>
        <p:nvSpPr>
          <p:cNvPr id="22" name="Rectangle: Rounded Corners 21">
            <a:extLst>
              <a:ext uri="{FF2B5EF4-FFF2-40B4-BE49-F238E27FC236}">
                <a16:creationId xmlns:a16="http://schemas.microsoft.com/office/drawing/2014/main" id="{0CEC7340-F65D-E2D6-15F3-430F5C470F4B}"/>
              </a:ext>
            </a:extLst>
          </p:cNvPr>
          <p:cNvSpPr/>
          <p:nvPr/>
        </p:nvSpPr>
        <p:spPr>
          <a:xfrm>
            <a:off x="164838" y="4195331"/>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Additional Help</a:t>
            </a:r>
          </a:p>
        </p:txBody>
      </p:sp>
      <p:pic>
        <p:nvPicPr>
          <p:cNvPr id="1028" name="Picture 4" descr="Pop-Out Icons - Free SVG &amp; PNG Pop-Out Images - Noun Project">
            <a:extLst>
              <a:ext uri="{FF2B5EF4-FFF2-40B4-BE49-F238E27FC236}">
                <a16:creationId xmlns:a16="http://schemas.microsoft.com/office/drawing/2014/main" id="{F3591E89-1E9C-8871-DC6A-1C50810C752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220784" y="2595556"/>
            <a:ext cx="349733" cy="34973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Check Symbols Copy and Paste ✓ ✓ ✓ ✘ ❌ ✖ ✕ ❎ ☓ ✗">
            <a:extLst>
              <a:ext uri="{FF2B5EF4-FFF2-40B4-BE49-F238E27FC236}">
                <a16:creationId xmlns:a16="http://schemas.microsoft.com/office/drawing/2014/main" id="{03505316-842F-21D5-3AAE-45F258B2E4A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31765" y="2287067"/>
            <a:ext cx="567414" cy="567414"/>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Check Symbols Copy and Paste ✓ ✓ ✓ ✘ ❌ ✖ ✕ ❎ ☓ ✗">
            <a:extLst>
              <a:ext uri="{FF2B5EF4-FFF2-40B4-BE49-F238E27FC236}">
                <a16:creationId xmlns:a16="http://schemas.microsoft.com/office/drawing/2014/main" id="{88FACDC4-9D2D-C115-CB0C-EFD6E3A86B7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2295" y="2821552"/>
            <a:ext cx="567414" cy="567414"/>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Rounded Corners 22">
            <a:extLst>
              <a:ext uri="{FF2B5EF4-FFF2-40B4-BE49-F238E27FC236}">
                <a16:creationId xmlns:a16="http://schemas.microsoft.com/office/drawing/2014/main" id="{241BA871-9224-660A-6086-3A2E84567E0C}"/>
              </a:ext>
            </a:extLst>
          </p:cNvPr>
          <p:cNvSpPr/>
          <p:nvPr/>
        </p:nvSpPr>
        <p:spPr>
          <a:xfrm>
            <a:off x="170342" y="4723416"/>
            <a:ext cx="1306558" cy="507464"/>
          </a:xfrm>
          <a:prstGeom prst="roundRect">
            <a:avLst/>
          </a:prstGeom>
          <a:solidFill>
            <a:srgbClr val="F1EFF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lumMod val="65000"/>
                    <a:lumOff val="35000"/>
                  </a:schemeClr>
                </a:solidFill>
              </a:rPr>
              <a:t>Review &amp; Submit</a:t>
            </a:r>
          </a:p>
        </p:txBody>
      </p:sp>
      <p:sp>
        <p:nvSpPr>
          <p:cNvPr id="25" name="Rectangle: Single Corner Snipped 24">
            <a:extLst>
              <a:ext uri="{FF2B5EF4-FFF2-40B4-BE49-F238E27FC236}">
                <a16:creationId xmlns:a16="http://schemas.microsoft.com/office/drawing/2014/main" id="{DBEEB558-0FF5-CF92-04E7-9C01A84AF219}"/>
              </a:ext>
            </a:extLst>
          </p:cNvPr>
          <p:cNvSpPr/>
          <p:nvPr/>
        </p:nvSpPr>
        <p:spPr>
          <a:xfrm>
            <a:off x="1702195" y="2185918"/>
            <a:ext cx="1111158" cy="387014"/>
          </a:xfrm>
          <a:prstGeom prst="snip1Rect">
            <a:avLst>
              <a:gd name="adj" fmla="val 50000"/>
            </a:avLst>
          </a:prstGeom>
          <a:solidFill>
            <a:srgbClr val="39557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Overview</a:t>
            </a:r>
          </a:p>
        </p:txBody>
      </p:sp>
      <p:sp>
        <p:nvSpPr>
          <p:cNvPr id="26" name="Rectangle: Single Corner Snipped 25">
            <a:extLst>
              <a:ext uri="{FF2B5EF4-FFF2-40B4-BE49-F238E27FC236}">
                <a16:creationId xmlns:a16="http://schemas.microsoft.com/office/drawing/2014/main" id="{92AC721C-CD56-A209-3D1E-23D2FD6EAE40}"/>
              </a:ext>
            </a:extLst>
          </p:cNvPr>
          <p:cNvSpPr/>
          <p:nvPr/>
        </p:nvSpPr>
        <p:spPr>
          <a:xfrm>
            <a:off x="2620156" y="2185918"/>
            <a:ext cx="1111158" cy="387014"/>
          </a:xfrm>
          <a:prstGeom prst="snip1Rect">
            <a:avLst>
              <a:gd name="adj" fmla="val 50000"/>
            </a:avLst>
          </a:prstGeom>
          <a:solidFill>
            <a:srgbClr val="39557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Survey</a:t>
            </a:r>
          </a:p>
        </p:txBody>
      </p:sp>
      <p:sp>
        <p:nvSpPr>
          <p:cNvPr id="27" name="Rectangle: Single Corner Snipped 26">
            <a:extLst>
              <a:ext uri="{FF2B5EF4-FFF2-40B4-BE49-F238E27FC236}">
                <a16:creationId xmlns:a16="http://schemas.microsoft.com/office/drawing/2014/main" id="{7A989F6A-3C76-31D1-E682-71DE4E49D97F}"/>
              </a:ext>
            </a:extLst>
          </p:cNvPr>
          <p:cNvSpPr/>
          <p:nvPr/>
        </p:nvSpPr>
        <p:spPr>
          <a:xfrm>
            <a:off x="3538535" y="2185918"/>
            <a:ext cx="1111158" cy="387014"/>
          </a:xfrm>
          <a:prstGeom prst="snip1Rect">
            <a:avLst>
              <a:gd name="adj" fmla="val 50000"/>
            </a:avLst>
          </a:prstGeom>
          <a:solidFill>
            <a:srgbClr val="39557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Products</a:t>
            </a:r>
          </a:p>
        </p:txBody>
      </p:sp>
      <p:sp>
        <p:nvSpPr>
          <p:cNvPr id="28" name="Rectangle: Single Corner Snipped 27">
            <a:extLst>
              <a:ext uri="{FF2B5EF4-FFF2-40B4-BE49-F238E27FC236}">
                <a16:creationId xmlns:a16="http://schemas.microsoft.com/office/drawing/2014/main" id="{1FE76398-2DD7-CFA9-D4AC-72EA8AB30CF1}"/>
              </a:ext>
            </a:extLst>
          </p:cNvPr>
          <p:cNvSpPr/>
          <p:nvPr/>
        </p:nvSpPr>
        <p:spPr>
          <a:xfrm>
            <a:off x="4456496" y="2185918"/>
            <a:ext cx="1111994" cy="387014"/>
          </a:xfrm>
          <a:prstGeom prst="snip1Rect">
            <a:avLst>
              <a:gd name="adj" fmla="val 50000"/>
            </a:avLst>
          </a:prstGeom>
          <a:solidFill>
            <a:srgbClr val="39557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Instructions</a:t>
            </a:r>
          </a:p>
        </p:txBody>
      </p:sp>
      <p:sp>
        <p:nvSpPr>
          <p:cNvPr id="29" name="Rectangle: Single Corner Snipped 28">
            <a:extLst>
              <a:ext uri="{FF2B5EF4-FFF2-40B4-BE49-F238E27FC236}">
                <a16:creationId xmlns:a16="http://schemas.microsoft.com/office/drawing/2014/main" id="{6616862F-E8FD-01A8-3E33-408AF7557926}"/>
              </a:ext>
            </a:extLst>
          </p:cNvPr>
          <p:cNvSpPr/>
          <p:nvPr/>
        </p:nvSpPr>
        <p:spPr>
          <a:xfrm>
            <a:off x="5424512" y="2185918"/>
            <a:ext cx="1111994" cy="387014"/>
          </a:xfrm>
          <a:prstGeom prst="snip1Rect">
            <a:avLst>
              <a:gd name="adj" fmla="val 50000"/>
            </a:avLst>
          </a:prstGeom>
          <a:solidFill>
            <a:srgbClr val="39557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Tutorial</a:t>
            </a:r>
          </a:p>
        </p:txBody>
      </p:sp>
    </p:spTree>
    <p:extLst>
      <p:ext uri="{BB962C8B-B14F-4D97-AF65-F5344CB8AC3E}">
        <p14:creationId xmlns:p14="http://schemas.microsoft.com/office/powerpoint/2010/main" val="14805850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1759</Words>
  <Application>Microsoft Office PowerPoint</Application>
  <PresentationFormat>Widescreen</PresentationFormat>
  <Paragraphs>398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AIES Transitional Language &amp; Mockup</vt:lpstr>
      <vt:lpstr>PowerPoint Presentation</vt:lpstr>
      <vt:lpstr>PowerPoint Presentation</vt:lpstr>
      <vt:lpstr>PowerPoint Presentation</vt:lpstr>
      <vt:lpstr>PowerPoint Presentation</vt:lpstr>
      <vt:lpstr>PowerPoint Presentation</vt:lpstr>
    </vt:vector>
  </TitlesOfParts>
  <Company>U.S. Census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AIES Transitional Language &amp; Mock Up Draft</dc:title>
  <dc:creator>Rebecca Keegan (CENSUS/ESMD FED)</dc:creator>
  <cp:lastModifiedBy>Rebecca Keegan (CENSUS/ESMD FED)</cp:lastModifiedBy>
  <cp:revision>6</cp:revision>
  <dcterms:created xsi:type="dcterms:W3CDTF">2023-02-23T17:06:13Z</dcterms:created>
  <dcterms:modified xsi:type="dcterms:W3CDTF">2023-03-23T22:13:17Z</dcterms:modified>
</cp:coreProperties>
</file>