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61" r:id="rId4"/>
    <p:sldId id="258" r:id="rId5"/>
    <p:sldId id="275" r:id="rId6"/>
    <p:sldId id="326" r:id="rId7"/>
    <p:sldId id="335" r:id="rId8"/>
    <p:sldId id="277" r:id="rId9"/>
    <p:sldId id="265" r:id="rId10"/>
    <p:sldId id="278" r:id="rId11"/>
    <p:sldId id="282" r:id="rId12"/>
    <p:sldId id="269" r:id="rId13"/>
    <p:sldId id="266" r:id="rId14"/>
    <p:sldId id="268" r:id="rId15"/>
    <p:sldId id="270" r:id="rId16"/>
    <p:sldId id="284" r:id="rId17"/>
    <p:sldId id="285" r:id="rId18"/>
    <p:sldId id="327" r:id="rId19"/>
    <p:sldId id="331" r:id="rId20"/>
    <p:sldId id="290" r:id="rId21"/>
    <p:sldId id="306" r:id="rId22"/>
    <p:sldId id="332" r:id="rId23"/>
    <p:sldId id="288" r:id="rId24"/>
    <p:sldId id="325" r:id="rId25"/>
    <p:sldId id="293" r:id="rId26"/>
    <p:sldId id="295" r:id="rId27"/>
    <p:sldId id="296" r:id="rId28"/>
    <p:sldId id="333" r:id="rId29"/>
    <p:sldId id="323" r:id="rId30"/>
    <p:sldId id="298" r:id="rId31"/>
    <p:sldId id="321" r:id="rId32"/>
    <p:sldId id="299" r:id="rId33"/>
    <p:sldId id="334" r:id="rId34"/>
    <p:sldId id="324" r:id="rId35"/>
    <p:sldId id="271" r:id="rId36"/>
    <p:sldId id="320" r:id="rId37"/>
    <p:sldId id="313" r:id="rId38"/>
    <p:sldId id="319" r:id="rId39"/>
    <p:sldId id="322" r:id="rId40"/>
    <p:sldId id="314" r:id="rId41"/>
    <p:sldId id="315" r:id="rId42"/>
    <p:sldId id="316" r:id="rId43"/>
    <p:sldId id="317" r:id="rId44"/>
    <p:sldId id="31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78" autoAdjust="0"/>
    <p:restoredTop sz="94524" autoAdjust="0"/>
  </p:normalViewPr>
  <p:slideViewPr>
    <p:cSldViewPr snapToGrid="0">
      <p:cViewPr varScale="1">
        <p:scale>
          <a:sx n="80" d="100"/>
          <a:sy n="80" d="100"/>
        </p:scale>
        <p:origin x="348" y="44"/>
      </p:cViewPr>
      <p:guideLst/>
    </p:cSldViewPr>
  </p:slideViewPr>
  <p:outlineViewPr>
    <p:cViewPr>
      <p:scale>
        <a:sx n="33" d="100"/>
        <a:sy n="33" d="100"/>
      </p:scale>
      <p:origin x="0" y="-28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55F43-5886-42EB-81F3-A97A134783C8}"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77D37-1754-496D-A633-8BCC8F4CB543}" type="slidenum">
              <a:rPr lang="en-US" smtClean="0"/>
              <a:t>‹#›</a:t>
            </a:fld>
            <a:endParaRPr lang="en-US"/>
          </a:p>
        </p:txBody>
      </p:sp>
    </p:spTree>
    <p:extLst>
      <p:ext uri="{BB962C8B-B14F-4D97-AF65-F5344CB8AC3E}">
        <p14:creationId xmlns:p14="http://schemas.microsoft.com/office/powerpoint/2010/main" val="173645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B46E-9100-B2A9-3D75-D9147A2DF4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A8697A-0387-8EC9-7A56-6A0365807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C29564-0A7E-AB8A-C8F5-FF96F3AC43BD}"/>
              </a:ext>
            </a:extLst>
          </p:cNvPr>
          <p:cNvSpPr>
            <a:spLocks noGrp="1"/>
          </p:cNvSpPr>
          <p:nvPr>
            <p:ph type="dt" sz="half" idx="10"/>
          </p:nvPr>
        </p:nvSpPr>
        <p:spPr/>
        <p:txBody>
          <a:bodyPr/>
          <a:lstStyle/>
          <a:p>
            <a:fld id="{6388C40F-87FC-4400-8A57-98A7871EA29E}" type="datetime1">
              <a:rPr lang="en-US" smtClean="0"/>
              <a:t>10/27/2023</a:t>
            </a:fld>
            <a:endParaRPr lang="en-US"/>
          </a:p>
        </p:txBody>
      </p:sp>
      <p:sp>
        <p:nvSpPr>
          <p:cNvPr id="5" name="Footer Placeholder 4">
            <a:extLst>
              <a:ext uri="{FF2B5EF4-FFF2-40B4-BE49-F238E27FC236}">
                <a16:creationId xmlns:a16="http://schemas.microsoft.com/office/drawing/2014/main" id="{C92BB45E-EF56-828B-F5D8-F6C6E187B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3A2CE-336D-8217-433B-0BE4401AAA15}"/>
              </a:ext>
            </a:extLst>
          </p:cNvPr>
          <p:cNvSpPr>
            <a:spLocks noGrp="1"/>
          </p:cNvSpPr>
          <p:nvPr>
            <p:ph type="sldNum" sz="quarter" idx="12"/>
          </p:nvPr>
        </p:nvSpPr>
        <p:spPr/>
        <p:txBody>
          <a:bodyPr/>
          <a:lstStyle/>
          <a:p>
            <a:fld id="{5D4B0815-77BD-4BC3-A29B-D94299B6765B}" type="slidenum">
              <a:rPr lang="en-US" smtClean="0"/>
              <a:t>‹#›</a:t>
            </a:fld>
            <a:endParaRPr lang="en-US"/>
          </a:p>
        </p:txBody>
      </p:sp>
    </p:spTree>
    <p:extLst>
      <p:ext uri="{BB962C8B-B14F-4D97-AF65-F5344CB8AC3E}">
        <p14:creationId xmlns:p14="http://schemas.microsoft.com/office/powerpoint/2010/main" val="196778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D30E-FA09-9D5B-C8AC-DA71A9D68F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0583C1-06EF-39E2-F828-3C527BA17D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4D2D2-B950-AA58-20D5-2B141A67DEBE}"/>
              </a:ext>
            </a:extLst>
          </p:cNvPr>
          <p:cNvSpPr>
            <a:spLocks noGrp="1"/>
          </p:cNvSpPr>
          <p:nvPr>
            <p:ph type="dt" sz="half" idx="10"/>
          </p:nvPr>
        </p:nvSpPr>
        <p:spPr/>
        <p:txBody>
          <a:bodyPr/>
          <a:lstStyle/>
          <a:p>
            <a:fld id="{698AB282-5B9F-4B66-B172-9CC6E88BF8BD}" type="datetime1">
              <a:rPr lang="en-US" smtClean="0"/>
              <a:t>10/27/2023</a:t>
            </a:fld>
            <a:endParaRPr lang="en-US"/>
          </a:p>
        </p:txBody>
      </p:sp>
      <p:sp>
        <p:nvSpPr>
          <p:cNvPr id="5" name="Footer Placeholder 4">
            <a:extLst>
              <a:ext uri="{FF2B5EF4-FFF2-40B4-BE49-F238E27FC236}">
                <a16:creationId xmlns:a16="http://schemas.microsoft.com/office/drawing/2014/main" id="{0FD5A4CF-B98F-94F6-15F2-E7086BA5C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94D06-6FFB-632F-60B9-3452827A615F}"/>
              </a:ext>
            </a:extLst>
          </p:cNvPr>
          <p:cNvSpPr>
            <a:spLocks noGrp="1"/>
          </p:cNvSpPr>
          <p:nvPr>
            <p:ph type="sldNum" sz="quarter" idx="12"/>
          </p:nvPr>
        </p:nvSpPr>
        <p:spPr/>
        <p:txBody>
          <a:bodyPr/>
          <a:lstStyle/>
          <a:p>
            <a:fld id="{5D4B0815-77BD-4BC3-A29B-D94299B6765B}" type="slidenum">
              <a:rPr lang="en-US" smtClean="0"/>
              <a:t>‹#›</a:t>
            </a:fld>
            <a:endParaRPr lang="en-US"/>
          </a:p>
        </p:txBody>
      </p:sp>
    </p:spTree>
    <p:extLst>
      <p:ext uri="{BB962C8B-B14F-4D97-AF65-F5344CB8AC3E}">
        <p14:creationId xmlns:p14="http://schemas.microsoft.com/office/powerpoint/2010/main" val="55459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2E5794-458D-B590-A009-7AB85CB831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9BCDC-EAFB-2FD7-1F43-C149D8FBE0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85595-82B0-65F3-6990-95A172464C4C}"/>
              </a:ext>
            </a:extLst>
          </p:cNvPr>
          <p:cNvSpPr>
            <a:spLocks noGrp="1"/>
          </p:cNvSpPr>
          <p:nvPr>
            <p:ph type="dt" sz="half" idx="10"/>
          </p:nvPr>
        </p:nvSpPr>
        <p:spPr/>
        <p:txBody>
          <a:bodyPr/>
          <a:lstStyle/>
          <a:p>
            <a:fld id="{92E010A1-1BAD-4FA8-9374-CAA72F42B3FD}" type="datetime1">
              <a:rPr lang="en-US" smtClean="0"/>
              <a:t>10/27/2023</a:t>
            </a:fld>
            <a:endParaRPr lang="en-US"/>
          </a:p>
        </p:txBody>
      </p:sp>
      <p:sp>
        <p:nvSpPr>
          <p:cNvPr id="5" name="Footer Placeholder 4">
            <a:extLst>
              <a:ext uri="{FF2B5EF4-FFF2-40B4-BE49-F238E27FC236}">
                <a16:creationId xmlns:a16="http://schemas.microsoft.com/office/drawing/2014/main" id="{58D09763-2714-F597-D0E7-EDECDB6D1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3B0BF-3C32-207D-0811-8316839C99D5}"/>
              </a:ext>
            </a:extLst>
          </p:cNvPr>
          <p:cNvSpPr>
            <a:spLocks noGrp="1"/>
          </p:cNvSpPr>
          <p:nvPr>
            <p:ph type="sldNum" sz="quarter" idx="12"/>
          </p:nvPr>
        </p:nvSpPr>
        <p:spPr/>
        <p:txBody>
          <a:bodyPr/>
          <a:lstStyle/>
          <a:p>
            <a:fld id="{5D4B0815-77BD-4BC3-A29B-D94299B6765B}" type="slidenum">
              <a:rPr lang="en-US" smtClean="0"/>
              <a:t>‹#›</a:t>
            </a:fld>
            <a:endParaRPr lang="en-US"/>
          </a:p>
        </p:txBody>
      </p:sp>
    </p:spTree>
    <p:extLst>
      <p:ext uri="{BB962C8B-B14F-4D97-AF65-F5344CB8AC3E}">
        <p14:creationId xmlns:p14="http://schemas.microsoft.com/office/powerpoint/2010/main" val="287643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974A-19D5-0ED5-56D2-2B8359051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A4CC9-8D9D-DFD7-7089-33D5C6BC2E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3B721-3B12-5648-8089-D6E89E6E148B}"/>
              </a:ext>
            </a:extLst>
          </p:cNvPr>
          <p:cNvSpPr>
            <a:spLocks noGrp="1"/>
          </p:cNvSpPr>
          <p:nvPr>
            <p:ph type="dt" sz="half" idx="10"/>
          </p:nvPr>
        </p:nvSpPr>
        <p:spPr/>
        <p:txBody>
          <a:bodyPr/>
          <a:lstStyle/>
          <a:p>
            <a:fld id="{45EC3C77-5D17-4F46-9BB2-217AB9FE4C42}" type="datetime1">
              <a:rPr lang="en-US" smtClean="0"/>
              <a:t>10/27/2023</a:t>
            </a:fld>
            <a:endParaRPr lang="en-US"/>
          </a:p>
        </p:txBody>
      </p:sp>
      <p:sp>
        <p:nvSpPr>
          <p:cNvPr id="5" name="Footer Placeholder 4">
            <a:extLst>
              <a:ext uri="{FF2B5EF4-FFF2-40B4-BE49-F238E27FC236}">
                <a16:creationId xmlns:a16="http://schemas.microsoft.com/office/drawing/2014/main" id="{1EF35F47-EE32-CA10-09A2-A2267166E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CED24-9E0C-472E-9CA2-332634066AE7}"/>
              </a:ext>
            </a:extLst>
          </p:cNvPr>
          <p:cNvSpPr>
            <a:spLocks noGrp="1"/>
          </p:cNvSpPr>
          <p:nvPr>
            <p:ph type="sldNum" sz="quarter" idx="12"/>
          </p:nvPr>
        </p:nvSpPr>
        <p:spPr/>
        <p:txBody>
          <a:bodyPr/>
          <a:lstStyle/>
          <a:p>
            <a:fld id="{5D4B0815-77BD-4BC3-A29B-D94299B6765B}" type="slidenum">
              <a:rPr lang="en-US" smtClean="0"/>
              <a:t>‹#›</a:t>
            </a:fld>
            <a:endParaRPr lang="en-US"/>
          </a:p>
        </p:txBody>
      </p:sp>
    </p:spTree>
    <p:extLst>
      <p:ext uri="{BB962C8B-B14F-4D97-AF65-F5344CB8AC3E}">
        <p14:creationId xmlns:p14="http://schemas.microsoft.com/office/powerpoint/2010/main" val="198019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ACAA-510A-8622-5244-AA9AD1378B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7D718C-5060-064C-A8D6-54DDA948D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A9A6BC-2AAA-CB89-D9E6-F360905FCC50}"/>
              </a:ext>
            </a:extLst>
          </p:cNvPr>
          <p:cNvSpPr>
            <a:spLocks noGrp="1"/>
          </p:cNvSpPr>
          <p:nvPr>
            <p:ph type="dt" sz="half" idx="10"/>
          </p:nvPr>
        </p:nvSpPr>
        <p:spPr/>
        <p:txBody>
          <a:bodyPr/>
          <a:lstStyle/>
          <a:p>
            <a:fld id="{969CB3E6-CCC4-4ECF-B619-ABAD315674AE}" type="datetime1">
              <a:rPr lang="en-US" smtClean="0"/>
              <a:t>10/27/2023</a:t>
            </a:fld>
            <a:endParaRPr lang="en-US"/>
          </a:p>
        </p:txBody>
      </p:sp>
      <p:sp>
        <p:nvSpPr>
          <p:cNvPr id="5" name="Footer Placeholder 4">
            <a:extLst>
              <a:ext uri="{FF2B5EF4-FFF2-40B4-BE49-F238E27FC236}">
                <a16:creationId xmlns:a16="http://schemas.microsoft.com/office/drawing/2014/main" id="{2D9BAC2B-650C-BDFF-0AC1-186CC104A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A17FA-A75D-E469-1E91-79E86BD7798F}"/>
              </a:ext>
            </a:extLst>
          </p:cNvPr>
          <p:cNvSpPr>
            <a:spLocks noGrp="1"/>
          </p:cNvSpPr>
          <p:nvPr>
            <p:ph type="sldNum" sz="quarter" idx="12"/>
          </p:nvPr>
        </p:nvSpPr>
        <p:spPr/>
        <p:txBody>
          <a:bodyPr/>
          <a:lstStyle/>
          <a:p>
            <a:fld id="{5D4B0815-77BD-4BC3-A29B-D94299B6765B}" type="slidenum">
              <a:rPr lang="en-US" smtClean="0"/>
              <a:t>‹#›</a:t>
            </a:fld>
            <a:endParaRPr lang="en-US"/>
          </a:p>
        </p:txBody>
      </p:sp>
    </p:spTree>
    <p:extLst>
      <p:ext uri="{BB962C8B-B14F-4D97-AF65-F5344CB8AC3E}">
        <p14:creationId xmlns:p14="http://schemas.microsoft.com/office/powerpoint/2010/main" val="337101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5AAE-5DBA-A963-C364-7D336B174C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C01CC-37DC-BB29-E6FB-02557B1343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C6E2BD-2287-D022-E25E-E0D2F2C24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359A63-B661-63D5-FD71-F14DDFA4792B}"/>
              </a:ext>
            </a:extLst>
          </p:cNvPr>
          <p:cNvSpPr>
            <a:spLocks noGrp="1"/>
          </p:cNvSpPr>
          <p:nvPr>
            <p:ph type="dt" sz="half" idx="10"/>
          </p:nvPr>
        </p:nvSpPr>
        <p:spPr/>
        <p:txBody>
          <a:bodyPr/>
          <a:lstStyle/>
          <a:p>
            <a:fld id="{479ABB3A-9D72-4929-8ED7-59F46FCA6F27}" type="datetime1">
              <a:rPr lang="en-US" smtClean="0"/>
              <a:t>10/27/2023</a:t>
            </a:fld>
            <a:endParaRPr lang="en-US"/>
          </a:p>
        </p:txBody>
      </p:sp>
      <p:sp>
        <p:nvSpPr>
          <p:cNvPr id="6" name="Footer Placeholder 5">
            <a:extLst>
              <a:ext uri="{FF2B5EF4-FFF2-40B4-BE49-F238E27FC236}">
                <a16:creationId xmlns:a16="http://schemas.microsoft.com/office/drawing/2014/main" id="{A5FB9017-07E6-77AB-9E77-6BF70F781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40929-34F3-D1E7-0D0E-9F739F6C61DC}"/>
              </a:ext>
            </a:extLst>
          </p:cNvPr>
          <p:cNvSpPr>
            <a:spLocks noGrp="1"/>
          </p:cNvSpPr>
          <p:nvPr>
            <p:ph type="sldNum" sz="quarter" idx="12"/>
          </p:nvPr>
        </p:nvSpPr>
        <p:spPr/>
        <p:txBody>
          <a:bodyPr/>
          <a:lstStyle/>
          <a:p>
            <a:fld id="{5D4B0815-77BD-4BC3-A29B-D94299B6765B}" type="slidenum">
              <a:rPr lang="en-US" smtClean="0"/>
              <a:t>‹#›</a:t>
            </a:fld>
            <a:endParaRPr lang="en-US"/>
          </a:p>
        </p:txBody>
      </p:sp>
    </p:spTree>
    <p:extLst>
      <p:ext uri="{BB962C8B-B14F-4D97-AF65-F5344CB8AC3E}">
        <p14:creationId xmlns:p14="http://schemas.microsoft.com/office/powerpoint/2010/main" val="55981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7108-B15E-86E5-7F4E-916C65D1B7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846E68-B939-D2C1-F29F-2B0F34F316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01185F-5CB9-1A25-73A3-619A397A8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7C218-4B41-9A5F-7A4B-AC5C43AC32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7A5688-2B8B-8010-CD74-F95328FEC9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5DC097-6F92-C003-576B-322172BC13D8}"/>
              </a:ext>
            </a:extLst>
          </p:cNvPr>
          <p:cNvSpPr>
            <a:spLocks noGrp="1"/>
          </p:cNvSpPr>
          <p:nvPr>
            <p:ph type="dt" sz="half" idx="10"/>
          </p:nvPr>
        </p:nvSpPr>
        <p:spPr/>
        <p:txBody>
          <a:bodyPr/>
          <a:lstStyle/>
          <a:p>
            <a:fld id="{13FB4BC3-000F-4197-91E0-1B4E2DAE7675}" type="datetime1">
              <a:rPr lang="en-US" smtClean="0"/>
              <a:t>10/27/2023</a:t>
            </a:fld>
            <a:endParaRPr lang="en-US"/>
          </a:p>
        </p:txBody>
      </p:sp>
      <p:sp>
        <p:nvSpPr>
          <p:cNvPr id="8" name="Footer Placeholder 7">
            <a:extLst>
              <a:ext uri="{FF2B5EF4-FFF2-40B4-BE49-F238E27FC236}">
                <a16:creationId xmlns:a16="http://schemas.microsoft.com/office/drawing/2014/main" id="{235F1DF7-410A-EED7-AE8E-5F477C0294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0BECEF-2492-8173-74F1-6EFF5EE12DFE}"/>
              </a:ext>
            </a:extLst>
          </p:cNvPr>
          <p:cNvSpPr>
            <a:spLocks noGrp="1"/>
          </p:cNvSpPr>
          <p:nvPr>
            <p:ph type="sldNum" sz="quarter" idx="12"/>
          </p:nvPr>
        </p:nvSpPr>
        <p:spPr/>
        <p:txBody>
          <a:bodyPr/>
          <a:lstStyle/>
          <a:p>
            <a:fld id="{5D4B0815-77BD-4BC3-A29B-D94299B6765B}" type="slidenum">
              <a:rPr lang="en-US" smtClean="0"/>
              <a:t>‹#›</a:t>
            </a:fld>
            <a:endParaRPr lang="en-US"/>
          </a:p>
        </p:txBody>
      </p:sp>
    </p:spTree>
    <p:extLst>
      <p:ext uri="{BB962C8B-B14F-4D97-AF65-F5344CB8AC3E}">
        <p14:creationId xmlns:p14="http://schemas.microsoft.com/office/powerpoint/2010/main" val="147115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D5FB-D3C8-4E74-58AC-BAFC3CD1A0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F317BA-DBD4-B70F-CF64-0399B3031691}"/>
              </a:ext>
            </a:extLst>
          </p:cNvPr>
          <p:cNvSpPr>
            <a:spLocks noGrp="1"/>
          </p:cNvSpPr>
          <p:nvPr>
            <p:ph type="dt" sz="half" idx="10"/>
          </p:nvPr>
        </p:nvSpPr>
        <p:spPr/>
        <p:txBody>
          <a:bodyPr/>
          <a:lstStyle/>
          <a:p>
            <a:fld id="{BA21BDFA-A055-4FBA-AA26-9A03C05E56B9}" type="datetime1">
              <a:rPr lang="en-US" smtClean="0"/>
              <a:t>10/27/2023</a:t>
            </a:fld>
            <a:endParaRPr lang="en-US"/>
          </a:p>
        </p:txBody>
      </p:sp>
      <p:sp>
        <p:nvSpPr>
          <p:cNvPr id="4" name="Footer Placeholder 3">
            <a:extLst>
              <a:ext uri="{FF2B5EF4-FFF2-40B4-BE49-F238E27FC236}">
                <a16:creationId xmlns:a16="http://schemas.microsoft.com/office/drawing/2014/main" id="{DC3D8029-0E52-11B5-1759-1D087F8B9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888935-9F2C-A0BB-CE5C-265A07EA8DEF}"/>
              </a:ext>
            </a:extLst>
          </p:cNvPr>
          <p:cNvSpPr>
            <a:spLocks noGrp="1"/>
          </p:cNvSpPr>
          <p:nvPr>
            <p:ph type="sldNum" sz="quarter" idx="12"/>
          </p:nvPr>
        </p:nvSpPr>
        <p:spPr/>
        <p:txBody>
          <a:bodyPr/>
          <a:lstStyle/>
          <a:p>
            <a:fld id="{5D4B0815-77BD-4BC3-A29B-D94299B6765B}" type="slidenum">
              <a:rPr lang="en-US" smtClean="0"/>
              <a:t>‹#›</a:t>
            </a:fld>
            <a:endParaRPr lang="en-US"/>
          </a:p>
        </p:txBody>
      </p:sp>
    </p:spTree>
    <p:extLst>
      <p:ext uri="{BB962C8B-B14F-4D97-AF65-F5344CB8AC3E}">
        <p14:creationId xmlns:p14="http://schemas.microsoft.com/office/powerpoint/2010/main" val="290172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BD6A6B-C8C7-C391-2B95-1ED6EA355ED3}"/>
              </a:ext>
            </a:extLst>
          </p:cNvPr>
          <p:cNvSpPr>
            <a:spLocks noGrp="1"/>
          </p:cNvSpPr>
          <p:nvPr>
            <p:ph type="dt" sz="half" idx="10"/>
          </p:nvPr>
        </p:nvSpPr>
        <p:spPr/>
        <p:txBody>
          <a:bodyPr/>
          <a:lstStyle/>
          <a:p>
            <a:fld id="{FD86EF5B-7F5C-4CA7-A5C0-B843691C1A2C}" type="datetime1">
              <a:rPr lang="en-US" smtClean="0"/>
              <a:t>10/27/2023</a:t>
            </a:fld>
            <a:endParaRPr lang="en-US"/>
          </a:p>
        </p:txBody>
      </p:sp>
      <p:sp>
        <p:nvSpPr>
          <p:cNvPr id="3" name="Footer Placeholder 2">
            <a:extLst>
              <a:ext uri="{FF2B5EF4-FFF2-40B4-BE49-F238E27FC236}">
                <a16:creationId xmlns:a16="http://schemas.microsoft.com/office/drawing/2014/main" id="{09732AA2-82D5-A4A9-89CF-B8CEFABFBA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D8E434-A826-0CE3-E57F-7162CCF98F6D}"/>
              </a:ext>
            </a:extLst>
          </p:cNvPr>
          <p:cNvSpPr>
            <a:spLocks noGrp="1"/>
          </p:cNvSpPr>
          <p:nvPr>
            <p:ph type="sldNum" sz="quarter" idx="12"/>
          </p:nvPr>
        </p:nvSpPr>
        <p:spPr/>
        <p:txBody>
          <a:bodyPr/>
          <a:lstStyle/>
          <a:p>
            <a:fld id="{5D4B0815-77BD-4BC3-A29B-D94299B6765B}" type="slidenum">
              <a:rPr lang="en-US" smtClean="0"/>
              <a:t>‹#›</a:t>
            </a:fld>
            <a:endParaRPr lang="en-US"/>
          </a:p>
        </p:txBody>
      </p:sp>
    </p:spTree>
    <p:extLst>
      <p:ext uri="{BB962C8B-B14F-4D97-AF65-F5344CB8AC3E}">
        <p14:creationId xmlns:p14="http://schemas.microsoft.com/office/powerpoint/2010/main" val="6079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F853C-7A80-240B-B4EC-622C86E4C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7169C5-6251-852D-4621-C650E4182E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9640B0-313B-0CE2-2C65-352311A60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F4690-7F68-DC2A-EB7D-7796B2BED7ED}"/>
              </a:ext>
            </a:extLst>
          </p:cNvPr>
          <p:cNvSpPr>
            <a:spLocks noGrp="1"/>
          </p:cNvSpPr>
          <p:nvPr>
            <p:ph type="dt" sz="half" idx="10"/>
          </p:nvPr>
        </p:nvSpPr>
        <p:spPr/>
        <p:txBody>
          <a:bodyPr/>
          <a:lstStyle/>
          <a:p>
            <a:fld id="{24090230-1944-41FB-81D9-565ABB6FAC18}" type="datetime1">
              <a:rPr lang="en-US" smtClean="0"/>
              <a:t>10/27/2023</a:t>
            </a:fld>
            <a:endParaRPr lang="en-US"/>
          </a:p>
        </p:txBody>
      </p:sp>
      <p:sp>
        <p:nvSpPr>
          <p:cNvPr id="6" name="Footer Placeholder 5">
            <a:extLst>
              <a:ext uri="{FF2B5EF4-FFF2-40B4-BE49-F238E27FC236}">
                <a16:creationId xmlns:a16="http://schemas.microsoft.com/office/drawing/2014/main" id="{2B27C79D-250A-6136-6C85-143CE5ED7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54B930-1525-34AD-2CA1-96FB09A542A6}"/>
              </a:ext>
            </a:extLst>
          </p:cNvPr>
          <p:cNvSpPr>
            <a:spLocks noGrp="1"/>
          </p:cNvSpPr>
          <p:nvPr>
            <p:ph type="sldNum" sz="quarter" idx="12"/>
          </p:nvPr>
        </p:nvSpPr>
        <p:spPr/>
        <p:txBody>
          <a:bodyPr/>
          <a:lstStyle/>
          <a:p>
            <a:fld id="{5D4B0815-77BD-4BC3-A29B-D94299B6765B}" type="slidenum">
              <a:rPr lang="en-US" smtClean="0"/>
              <a:t>‹#›</a:t>
            </a:fld>
            <a:endParaRPr lang="en-US"/>
          </a:p>
        </p:txBody>
      </p:sp>
    </p:spTree>
    <p:extLst>
      <p:ext uri="{BB962C8B-B14F-4D97-AF65-F5344CB8AC3E}">
        <p14:creationId xmlns:p14="http://schemas.microsoft.com/office/powerpoint/2010/main" val="240128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9B6D-260D-F907-30E9-3EA5A6521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D1CA46-13FB-A56A-48F6-FB1C2D7270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6B79A2-32C6-21D8-9790-DCB09B465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6DA76-638D-5E1C-38FB-0F18D4F671FE}"/>
              </a:ext>
            </a:extLst>
          </p:cNvPr>
          <p:cNvSpPr>
            <a:spLocks noGrp="1"/>
          </p:cNvSpPr>
          <p:nvPr>
            <p:ph type="dt" sz="half" idx="10"/>
          </p:nvPr>
        </p:nvSpPr>
        <p:spPr/>
        <p:txBody>
          <a:bodyPr/>
          <a:lstStyle/>
          <a:p>
            <a:fld id="{19305F51-136B-4DD8-BEB1-2CE1792A9051}" type="datetime1">
              <a:rPr lang="en-US" smtClean="0"/>
              <a:t>10/27/2023</a:t>
            </a:fld>
            <a:endParaRPr lang="en-US"/>
          </a:p>
        </p:txBody>
      </p:sp>
      <p:sp>
        <p:nvSpPr>
          <p:cNvPr id="6" name="Footer Placeholder 5">
            <a:extLst>
              <a:ext uri="{FF2B5EF4-FFF2-40B4-BE49-F238E27FC236}">
                <a16:creationId xmlns:a16="http://schemas.microsoft.com/office/drawing/2014/main" id="{0B9F1B5C-E9A5-2688-8640-B32F3834A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968936-E9A7-1F92-EE37-76CB5D8B588D}"/>
              </a:ext>
            </a:extLst>
          </p:cNvPr>
          <p:cNvSpPr>
            <a:spLocks noGrp="1"/>
          </p:cNvSpPr>
          <p:nvPr>
            <p:ph type="sldNum" sz="quarter" idx="12"/>
          </p:nvPr>
        </p:nvSpPr>
        <p:spPr/>
        <p:txBody>
          <a:bodyPr/>
          <a:lstStyle/>
          <a:p>
            <a:fld id="{5D4B0815-77BD-4BC3-A29B-D94299B6765B}" type="slidenum">
              <a:rPr lang="en-US" smtClean="0"/>
              <a:t>‹#›</a:t>
            </a:fld>
            <a:endParaRPr lang="en-US"/>
          </a:p>
        </p:txBody>
      </p:sp>
    </p:spTree>
    <p:extLst>
      <p:ext uri="{BB962C8B-B14F-4D97-AF65-F5344CB8AC3E}">
        <p14:creationId xmlns:p14="http://schemas.microsoft.com/office/powerpoint/2010/main" val="313840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6072A5-261F-AEFE-5E6F-9F470AEC5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F638CD-BC6A-04C8-3D46-CEBDD3BDA0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50F3A-4982-7F4C-511D-A99D1E4487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32C85-1F15-4376-97B7-0190CA1A96D1}" type="datetime1">
              <a:rPr lang="en-US" smtClean="0"/>
              <a:t>10/27/2023</a:t>
            </a:fld>
            <a:endParaRPr lang="en-US"/>
          </a:p>
        </p:txBody>
      </p:sp>
      <p:sp>
        <p:nvSpPr>
          <p:cNvPr id="5" name="Footer Placeholder 4">
            <a:extLst>
              <a:ext uri="{FF2B5EF4-FFF2-40B4-BE49-F238E27FC236}">
                <a16:creationId xmlns:a16="http://schemas.microsoft.com/office/drawing/2014/main" id="{84EEA377-700F-7C48-2981-EE1220DBC2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92513A-AD40-F73F-85DA-706C46581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B0815-77BD-4BC3-A29B-D94299B6765B}" type="slidenum">
              <a:rPr lang="en-US" smtClean="0"/>
              <a:t>‹#›</a:t>
            </a:fld>
            <a:endParaRPr lang="en-US"/>
          </a:p>
        </p:txBody>
      </p:sp>
    </p:spTree>
    <p:extLst>
      <p:ext uri="{BB962C8B-B14F-4D97-AF65-F5344CB8AC3E}">
        <p14:creationId xmlns:p14="http://schemas.microsoft.com/office/powerpoint/2010/main" val="3247915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ED3C-E069-987D-A7BF-EA8F32B6115D}"/>
              </a:ext>
            </a:extLst>
          </p:cNvPr>
          <p:cNvSpPr>
            <a:spLocks noGrp="1"/>
          </p:cNvSpPr>
          <p:nvPr>
            <p:ph type="ctrTitle"/>
          </p:nvPr>
        </p:nvSpPr>
        <p:spPr>
          <a:xfrm>
            <a:off x="1524000" y="1122363"/>
            <a:ext cx="9144000" cy="3258806"/>
          </a:xfrm>
        </p:spPr>
        <p:txBody>
          <a:bodyPr>
            <a:normAutofit/>
          </a:bodyPr>
          <a:lstStyle/>
          <a:p>
            <a:r>
              <a:rPr lang="en-US" dirty="0"/>
              <a:t>Electronic Group Quarters Advance Contact Instrument Wireframe</a:t>
            </a:r>
          </a:p>
        </p:txBody>
      </p:sp>
      <p:sp>
        <p:nvSpPr>
          <p:cNvPr id="4" name="Slide Number Placeholder 3">
            <a:extLst>
              <a:ext uri="{FF2B5EF4-FFF2-40B4-BE49-F238E27FC236}">
                <a16:creationId xmlns:a16="http://schemas.microsoft.com/office/drawing/2014/main" id="{693EC84B-16A5-963B-57F2-58298FEEBB30}"/>
              </a:ext>
            </a:extLst>
          </p:cNvPr>
          <p:cNvSpPr>
            <a:spLocks noGrp="1"/>
          </p:cNvSpPr>
          <p:nvPr>
            <p:ph type="sldNum" sz="quarter" idx="12"/>
          </p:nvPr>
        </p:nvSpPr>
        <p:spPr/>
        <p:txBody>
          <a:bodyPr/>
          <a:lstStyle/>
          <a:p>
            <a:fld id="{5D4B0815-77BD-4BC3-A29B-D94299B6765B}" type="slidenum">
              <a:rPr lang="en-US" smtClean="0"/>
              <a:t>1</a:t>
            </a:fld>
            <a:endParaRPr lang="en-US"/>
          </a:p>
        </p:txBody>
      </p:sp>
    </p:spTree>
    <p:extLst>
      <p:ext uri="{BB962C8B-B14F-4D97-AF65-F5344CB8AC3E}">
        <p14:creationId xmlns:p14="http://schemas.microsoft.com/office/powerpoint/2010/main" val="1344585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0000000-0008-0000-0300-000075010000}"/>
              </a:ext>
            </a:extLst>
          </p:cNvPr>
          <p:cNvSpPr/>
          <p:nvPr/>
        </p:nvSpPr>
        <p:spPr>
          <a:xfrm>
            <a:off x="164874" y="196056"/>
            <a:ext cx="1795462" cy="306388"/>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dirty="0">
                <a:solidFill>
                  <a:schemeClr val="dk1"/>
                </a:solidFill>
                <a:effectLst/>
                <a:latin typeface="+mn-lt"/>
                <a:ea typeface="+mn-ea"/>
                <a:cs typeface="+mn-cs"/>
              </a:rPr>
              <a:t>Max Pop Zero</a:t>
            </a:r>
            <a:endParaRPr lang="en-US" dirty="0">
              <a:effectLst/>
            </a:endParaRPr>
          </a:p>
        </p:txBody>
      </p:sp>
      <p:grpSp>
        <p:nvGrpSpPr>
          <p:cNvPr id="38" name="Group 37">
            <a:extLst>
              <a:ext uri="{FF2B5EF4-FFF2-40B4-BE49-F238E27FC236}">
                <a16:creationId xmlns:a16="http://schemas.microsoft.com/office/drawing/2014/main" id="{094554C0-F2E3-4C9A-C82E-833C47B8AC83}"/>
              </a:ext>
            </a:extLst>
          </p:cNvPr>
          <p:cNvGrpSpPr/>
          <p:nvPr/>
        </p:nvGrpSpPr>
        <p:grpSpPr>
          <a:xfrm>
            <a:off x="4085999" y="341298"/>
            <a:ext cx="7397750" cy="5783263"/>
            <a:chOff x="4085999" y="349250"/>
            <a:chExt cx="7397750" cy="5783263"/>
          </a:xfrm>
        </p:grpSpPr>
        <p:pic>
          <p:nvPicPr>
            <p:cNvPr id="5" name="Picture 4">
              <a:extLst>
                <a:ext uri="{FF2B5EF4-FFF2-40B4-BE49-F238E27FC236}">
                  <a16:creationId xmlns:a16="http://schemas.microsoft.com/office/drawing/2014/main" id="{00000000-0008-0000-0300-000042000000}"/>
                </a:ext>
              </a:extLst>
            </p:cNvPr>
            <p:cNvPicPr>
              <a:picLocks noChangeAspect="1"/>
            </p:cNvPicPr>
            <p:nvPr/>
          </p:nvPicPr>
          <p:blipFill>
            <a:blip r:embed="rId2"/>
            <a:stretch>
              <a:fillRect/>
            </a:stretch>
          </p:blipFill>
          <p:spPr>
            <a:xfrm>
              <a:off x="4085999" y="349250"/>
              <a:ext cx="7397750" cy="5783263"/>
            </a:xfrm>
            <a:prstGeom prst="rect">
              <a:avLst/>
            </a:prstGeom>
          </p:spPr>
        </p:pic>
        <p:sp>
          <p:nvSpPr>
            <p:cNvPr id="6" name="Rectangle 5">
              <a:extLst>
                <a:ext uri="{FF2B5EF4-FFF2-40B4-BE49-F238E27FC236}">
                  <a16:creationId xmlns:a16="http://schemas.microsoft.com/office/drawing/2014/main" id="{00000000-0008-0000-0300-000043000000}"/>
                </a:ext>
              </a:extLst>
            </p:cNvPr>
            <p:cNvSpPr/>
            <p:nvPr/>
          </p:nvSpPr>
          <p:spPr>
            <a:xfrm>
              <a:off x="4230461" y="1089025"/>
              <a:ext cx="7124700" cy="4937125"/>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7" name="TextBox 67">
              <a:extLst>
                <a:ext uri="{FF2B5EF4-FFF2-40B4-BE49-F238E27FC236}">
                  <a16:creationId xmlns:a16="http://schemas.microsoft.com/office/drawing/2014/main" id="{00000000-0008-0000-0300-000044000000}"/>
                </a:ext>
              </a:extLst>
            </p:cNvPr>
            <p:cNvSpPr txBox="1"/>
            <p:nvPr/>
          </p:nvSpPr>
          <p:spPr>
            <a:xfrm>
              <a:off x="5073424" y="1500188"/>
              <a:ext cx="5499100" cy="528637"/>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1400" b="1">
                  <a:solidFill>
                    <a:schemeClr val="dk1"/>
                  </a:solidFill>
                  <a:effectLst/>
                  <a:latin typeface="+mn-lt"/>
                  <a:ea typeface="+mn-ea"/>
                  <a:cs typeface="+mn-cs"/>
                </a:rPr>
                <a:t>For XYZ University, RESIDENCE HALL A, 451 Branch AVE </a:t>
              </a:r>
              <a:endParaRPr lang="en-US" sz="1400">
                <a:effectLst/>
              </a:endParaRPr>
            </a:p>
            <a:p>
              <a:pPr algn="ctr" rtl="0" eaLnBrk="1" latinLnBrk="0" hangingPunct="1"/>
              <a:r>
                <a:rPr lang="en-US" sz="1400" b="1">
                  <a:solidFill>
                    <a:schemeClr val="dk1"/>
                  </a:solidFill>
                  <a:effectLst/>
                  <a:latin typeface="+mn-lt"/>
                  <a:ea typeface="+mn-ea"/>
                  <a:cs typeface="+mn-cs"/>
                </a:rPr>
                <a:t>Marlow Heights MD 20748:</a:t>
              </a:r>
              <a:endParaRPr lang="en-US" sz="1400">
                <a:effectLst/>
              </a:endParaRPr>
            </a:p>
          </p:txBody>
        </p:sp>
        <p:sp>
          <p:nvSpPr>
            <p:cNvPr id="8" name="Rectangle: Rounded Corners 7">
              <a:extLst>
                <a:ext uri="{FF2B5EF4-FFF2-40B4-BE49-F238E27FC236}">
                  <a16:creationId xmlns:a16="http://schemas.microsoft.com/office/drawing/2014/main" id="{00000000-0008-0000-0300-000045000000}"/>
                </a:ext>
              </a:extLst>
            </p:cNvPr>
            <p:cNvSpPr/>
            <p:nvPr/>
          </p:nvSpPr>
          <p:spPr>
            <a:xfrm>
              <a:off x="8789761" y="5632275"/>
              <a:ext cx="1878013" cy="344487"/>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Save and Continue</a:t>
              </a:r>
            </a:p>
          </p:txBody>
        </p:sp>
        <p:sp>
          <p:nvSpPr>
            <p:cNvPr id="9" name="TextBox 74">
              <a:extLst>
                <a:ext uri="{FF2B5EF4-FFF2-40B4-BE49-F238E27FC236}">
                  <a16:creationId xmlns:a16="http://schemas.microsoft.com/office/drawing/2014/main" id="{00000000-0008-0000-0300-00004B000000}"/>
                </a:ext>
              </a:extLst>
            </p:cNvPr>
            <p:cNvSpPr txBox="1"/>
            <p:nvPr/>
          </p:nvSpPr>
          <p:spPr>
            <a:xfrm>
              <a:off x="4754336" y="2106613"/>
              <a:ext cx="3082925" cy="704850"/>
            </a:xfrm>
            <a:prstGeom prst="rect">
              <a:avLst/>
            </a:prstGeom>
            <a:solidFill>
              <a:schemeClr val="accent1">
                <a:lumMod val="20000"/>
                <a:lumOff val="80000"/>
              </a:schemeClr>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400" b="1">
                  <a:solidFill>
                    <a:schemeClr val="dk1"/>
                  </a:solidFill>
                  <a:effectLst/>
                  <a:latin typeface="+mn-lt"/>
                  <a:ea typeface="+mn-ea"/>
                  <a:cs typeface="+mn-cs"/>
                </a:rPr>
                <a:t>1a. Why can no one live or stay at this GQ?  Please select a reason below.</a:t>
              </a:r>
              <a:endParaRPr lang="en-US" sz="1400">
                <a:effectLst/>
              </a:endParaRPr>
            </a:p>
          </p:txBody>
        </p:sp>
        <p:sp>
          <p:nvSpPr>
            <p:cNvPr id="10" name="TextBox 75">
              <a:extLst>
                <a:ext uri="{FF2B5EF4-FFF2-40B4-BE49-F238E27FC236}">
                  <a16:creationId xmlns:a16="http://schemas.microsoft.com/office/drawing/2014/main" id="{00000000-0008-0000-0300-00004C000000}"/>
                </a:ext>
              </a:extLst>
            </p:cNvPr>
            <p:cNvSpPr txBox="1"/>
            <p:nvPr/>
          </p:nvSpPr>
          <p:spPr>
            <a:xfrm>
              <a:off x="5127399" y="3005138"/>
              <a:ext cx="1897062" cy="2952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u="none">
                  <a:solidFill>
                    <a:schemeClr val="dk1"/>
                  </a:solidFill>
                  <a:effectLst/>
                  <a:latin typeface="+mn-lt"/>
                  <a:ea typeface="+mn-ea"/>
                  <a:cs typeface="+mn-cs"/>
                </a:rPr>
                <a:t>Closed/Not Operating</a:t>
              </a:r>
              <a:endParaRPr lang="en-US" sz="1200" u="none">
                <a:effectLst/>
              </a:endParaRPr>
            </a:p>
          </p:txBody>
        </p:sp>
        <p:sp>
          <p:nvSpPr>
            <p:cNvPr id="11" name="TextBox 76">
              <a:extLst>
                <a:ext uri="{FF2B5EF4-FFF2-40B4-BE49-F238E27FC236}">
                  <a16:creationId xmlns:a16="http://schemas.microsoft.com/office/drawing/2014/main" id="{00000000-0008-0000-0300-00004D000000}"/>
                </a:ext>
              </a:extLst>
            </p:cNvPr>
            <p:cNvSpPr txBox="1"/>
            <p:nvPr/>
          </p:nvSpPr>
          <p:spPr>
            <a:xfrm>
              <a:off x="5127399" y="3886200"/>
              <a:ext cx="2970212" cy="4603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u="none">
                  <a:solidFill>
                    <a:schemeClr val="dk1"/>
                  </a:solidFill>
                  <a:effectLst/>
                  <a:latin typeface="+mn-lt"/>
                  <a:ea typeface="+mn-ea"/>
                  <a:cs typeface="+mn-cs"/>
                </a:rPr>
                <a:t>Uninhabitable (Open to elements/condemned/Under Construction)</a:t>
              </a:r>
              <a:endParaRPr lang="en-US" sz="1200" u="none">
                <a:effectLst/>
              </a:endParaRPr>
            </a:p>
          </p:txBody>
        </p:sp>
        <p:sp>
          <p:nvSpPr>
            <p:cNvPr id="12" name="TextBox 77">
              <a:extLst>
                <a:ext uri="{FF2B5EF4-FFF2-40B4-BE49-F238E27FC236}">
                  <a16:creationId xmlns:a16="http://schemas.microsoft.com/office/drawing/2014/main" id="{00000000-0008-0000-0300-00004E000000}"/>
                </a:ext>
              </a:extLst>
            </p:cNvPr>
            <p:cNvSpPr txBox="1"/>
            <p:nvPr/>
          </p:nvSpPr>
          <p:spPr>
            <a:xfrm>
              <a:off x="5127399" y="3421063"/>
              <a:ext cx="2203450" cy="34766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u="none">
                  <a:solidFill>
                    <a:schemeClr val="dk1"/>
                  </a:solidFill>
                  <a:effectLst/>
                  <a:latin typeface="+mn-lt"/>
                  <a:ea typeface="+mn-ea"/>
                  <a:cs typeface="+mn-cs"/>
                </a:rPr>
                <a:t>Demolished/Burned Out</a:t>
              </a:r>
              <a:endParaRPr lang="en-US" sz="1200" u="none">
                <a:effectLst/>
              </a:endParaRPr>
            </a:p>
          </p:txBody>
        </p:sp>
        <p:sp>
          <p:nvSpPr>
            <p:cNvPr id="13" name="TextBox 78">
              <a:extLst>
                <a:ext uri="{FF2B5EF4-FFF2-40B4-BE49-F238E27FC236}">
                  <a16:creationId xmlns:a16="http://schemas.microsoft.com/office/drawing/2014/main" id="{00000000-0008-0000-0300-00004F000000}"/>
                </a:ext>
              </a:extLst>
            </p:cNvPr>
            <p:cNvSpPr txBox="1"/>
            <p:nvPr/>
          </p:nvSpPr>
          <p:spPr>
            <a:xfrm>
              <a:off x="5127399" y="4979988"/>
              <a:ext cx="2208212" cy="3683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u="none">
                  <a:solidFill>
                    <a:schemeClr val="dk1"/>
                  </a:solidFill>
                  <a:effectLst/>
                  <a:latin typeface="+mn-lt"/>
                  <a:ea typeface="+mn-ea"/>
                  <a:cs typeface="+mn-cs"/>
                </a:rPr>
                <a:t>Other - Please explain in NOTES</a:t>
              </a:r>
              <a:endParaRPr lang="en-US" sz="1200" u="none">
                <a:effectLst/>
              </a:endParaRPr>
            </a:p>
          </p:txBody>
        </p:sp>
        <p:sp>
          <p:nvSpPr>
            <p:cNvPr id="14" name="TextBox 79">
              <a:extLst>
                <a:ext uri="{FF2B5EF4-FFF2-40B4-BE49-F238E27FC236}">
                  <a16:creationId xmlns:a16="http://schemas.microsoft.com/office/drawing/2014/main" id="{00000000-0008-0000-0300-000050000000}"/>
                </a:ext>
              </a:extLst>
            </p:cNvPr>
            <p:cNvSpPr txBox="1"/>
            <p:nvPr/>
          </p:nvSpPr>
          <p:spPr>
            <a:xfrm>
              <a:off x="5127399" y="4533900"/>
              <a:ext cx="2208212" cy="3524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u="none">
                  <a:solidFill>
                    <a:schemeClr val="dk1"/>
                  </a:solidFill>
                  <a:effectLst/>
                  <a:latin typeface="+mn-lt"/>
                  <a:ea typeface="+mn-ea"/>
                  <a:cs typeface="+mn-cs"/>
                </a:rPr>
                <a:t>Non Residential</a:t>
              </a:r>
              <a:endParaRPr lang="en-US" sz="1200" u="none">
                <a:effectLst/>
              </a:endParaRPr>
            </a:p>
          </p:txBody>
        </p:sp>
        <p:sp>
          <p:nvSpPr>
            <p:cNvPr id="15" name="Oval 14">
              <a:extLst>
                <a:ext uri="{FF2B5EF4-FFF2-40B4-BE49-F238E27FC236}">
                  <a16:creationId xmlns:a16="http://schemas.microsoft.com/office/drawing/2014/main" id="{00000000-0008-0000-0300-000051000000}"/>
                </a:ext>
              </a:extLst>
            </p:cNvPr>
            <p:cNvSpPr/>
            <p:nvPr/>
          </p:nvSpPr>
          <p:spPr>
            <a:xfrm>
              <a:off x="4778149" y="3043238"/>
              <a:ext cx="276225" cy="269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6" name="Oval 15">
              <a:extLst>
                <a:ext uri="{FF2B5EF4-FFF2-40B4-BE49-F238E27FC236}">
                  <a16:creationId xmlns:a16="http://schemas.microsoft.com/office/drawing/2014/main" id="{00000000-0008-0000-0300-00007B000000}"/>
                </a:ext>
              </a:extLst>
            </p:cNvPr>
            <p:cNvSpPr/>
            <p:nvPr/>
          </p:nvSpPr>
          <p:spPr>
            <a:xfrm>
              <a:off x="4778149" y="3511550"/>
              <a:ext cx="276225" cy="280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7" name="Oval 16">
              <a:extLst>
                <a:ext uri="{FF2B5EF4-FFF2-40B4-BE49-F238E27FC236}">
                  <a16:creationId xmlns:a16="http://schemas.microsoft.com/office/drawing/2014/main" id="{00000000-0008-0000-0300-00007D000000}"/>
                </a:ext>
              </a:extLst>
            </p:cNvPr>
            <p:cNvSpPr/>
            <p:nvPr/>
          </p:nvSpPr>
          <p:spPr>
            <a:xfrm>
              <a:off x="4778149" y="3979863"/>
              <a:ext cx="276225" cy="273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8" name="Oval 17">
              <a:extLst>
                <a:ext uri="{FF2B5EF4-FFF2-40B4-BE49-F238E27FC236}">
                  <a16:creationId xmlns:a16="http://schemas.microsoft.com/office/drawing/2014/main" id="{00000000-0008-0000-0300-00008D000000}"/>
                </a:ext>
              </a:extLst>
            </p:cNvPr>
            <p:cNvSpPr/>
            <p:nvPr/>
          </p:nvSpPr>
          <p:spPr>
            <a:xfrm>
              <a:off x="4778149" y="4514850"/>
              <a:ext cx="276225" cy="280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9" name="Oval 18">
              <a:extLst>
                <a:ext uri="{FF2B5EF4-FFF2-40B4-BE49-F238E27FC236}">
                  <a16:creationId xmlns:a16="http://schemas.microsoft.com/office/drawing/2014/main" id="{00000000-0008-0000-0300-0000A1000000}"/>
                </a:ext>
              </a:extLst>
            </p:cNvPr>
            <p:cNvSpPr/>
            <p:nvPr/>
          </p:nvSpPr>
          <p:spPr>
            <a:xfrm>
              <a:off x="4778149" y="5016500"/>
              <a:ext cx="27940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1" name="TextBox 382">
              <a:extLst>
                <a:ext uri="{FF2B5EF4-FFF2-40B4-BE49-F238E27FC236}">
                  <a16:creationId xmlns:a16="http://schemas.microsoft.com/office/drawing/2014/main" id="{00000000-0008-0000-0300-00007F010000}"/>
                </a:ext>
              </a:extLst>
            </p:cNvPr>
            <p:cNvSpPr txBox="1"/>
            <p:nvPr/>
          </p:nvSpPr>
          <p:spPr>
            <a:xfrm>
              <a:off x="8096024" y="2105025"/>
              <a:ext cx="2906712" cy="708025"/>
            </a:xfrm>
            <a:prstGeom prst="rect">
              <a:avLst/>
            </a:prstGeom>
            <a:solidFill>
              <a:schemeClr val="accent1">
                <a:lumMod val="20000"/>
                <a:lumOff val="80000"/>
              </a:schemeClr>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400" b="1">
                  <a:solidFill>
                    <a:schemeClr val="dk1"/>
                  </a:solidFill>
                  <a:effectLst/>
                  <a:latin typeface="+mn-lt"/>
                  <a:ea typeface="+mn-ea"/>
                  <a:cs typeface="+mn-cs"/>
                </a:rPr>
                <a:t>1b. What was the last date that someone lived or stayed  at this GQ?</a:t>
              </a:r>
              <a:endParaRPr lang="en-US" sz="1400">
                <a:effectLst/>
              </a:endParaRPr>
            </a:p>
          </p:txBody>
        </p:sp>
        <p:sp>
          <p:nvSpPr>
            <p:cNvPr id="22" name="TextBox 6143">
              <a:extLst>
                <a:ext uri="{FF2B5EF4-FFF2-40B4-BE49-F238E27FC236}">
                  <a16:creationId xmlns:a16="http://schemas.microsoft.com/office/drawing/2014/main" id="{00000000-0008-0000-0300-000000180000}"/>
                </a:ext>
              </a:extLst>
            </p:cNvPr>
            <p:cNvSpPr txBox="1"/>
            <p:nvPr/>
          </p:nvSpPr>
          <p:spPr>
            <a:xfrm>
              <a:off x="8162699" y="4373563"/>
              <a:ext cx="2636837" cy="315912"/>
            </a:xfrm>
            <a:prstGeom prst="rect">
              <a:avLst/>
            </a:prstGeom>
            <a:solidFill>
              <a:schemeClr val="accent1">
                <a:lumMod val="20000"/>
                <a:lumOff val="80000"/>
              </a:schemeClr>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dk1"/>
                  </a:solidFill>
                  <a:effectLst/>
                  <a:latin typeface="+mn-lt"/>
                  <a:ea typeface="+mn-ea"/>
                  <a:cs typeface="+mn-cs"/>
                </a:rPr>
                <a:t>Enter additional information below:</a:t>
              </a:r>
              <a:endParaRPr lang="en-US">
                <a:effectLst/>
              </a:endParaRPr>
            </a:p>
          </p:txBody>
        </p:sp>
        <p:sp>
          <p:nvSpPr>
            <p:cNvPr id="23" name="Rectangle 22">
              <a:extLst>
                <a:ext uri="{FF2B5EF4-FFF2-40B4-BE49-F238E27FC236}">
                  <a16:creationId xmlns:a16="http://schemas.microsoft.com/office/drawing/2014/main" id="{00000000-0008-0000-0300-000001180000}"/>
                </a:ext>
              </a:extLst>
            </p:cNvPr>
            <p:cNvSpPr/>
            <p:nvPr/>
          </p:nvSpPr>
          <p:spPr>
            <a:xfrm>
              <a:off x="8162699" y="4802188"/>
              <a:ext cx="2508250" cy="704850"/>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100">
                  <a:solidFill>
                    <a:sysClr val="windowText" lastClr="000000"/>
                  </a:solidFill>
                  <a:effectLst/>
                  <a:latin typeface="+mn-lt"/>
                  <a:ea typeface="+mn-ea"/>
                  <a:cs typeface="+mn-cs"/>
                </a:rPr>
                <a:t>Type Text Here</a:t>
              </a:r>
              <a:endParaRPr lang="en-US">
                <a:solidFill>
                  <a:sysClr val="windowText" lastClr="000000"/>
                </a:solidFill>
                <a:effectLst/>
              </a:endParaRPr>
            </a:p>
            <a:p>
              <a:pPr algn="l"/>
              <a:endParaRPr lang="en-US" sz="1100">
                <a:solidFill>
                  <a:sysClr val="windowText" lastClr="000000"/>
                </a:solidFill>
              </a:endParaRPr>
            </a:p>
          </p:txBody>
        </p:sp>
        <p:sp>
          <p:nvSpPr>
            <p:cNvPr id="24" name="Rectangle: Rounded Corners 23">
              <a:extLst>
                <a:ext uri="{FF2B5EF4-FFF2-40B4-BE49-F238E27FC236}">
                  <a16:creationId xmlns:a16="http://schemas.microsoft.com/office/drawing/2014/main" id="{00000000-0008-0000-0300-000002180000}"/>
                </a:ext>
              </a:extLst>
            </p:cNvPr>
            <p:cNvSpPr/>
            <p:nvPr/>
          </p:nvSpPr>
          <p:spPr>
            <a:xfrm>
              <a:off x="8140474" y="2901950"/>
              <a:ext cx="1616075" cy="4206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Rectangle 24">
              <a:extLst>
                <a:ext uri="{FF2B5EF4-FFF2-40B4-BE49-F238E27FC236}">
                  <a16:creationId xmlns:a16="http://schemas.microsoft.com/office/drawing/2014/main" id="{00000000-0008-0000-0300-000004180000}"/>
                </a:ext>
              </a:extLst>
            </p:cNvPr>
            <p:cNvSpPr/>
            <p:nvPr/>
          </p:nvSpPr>
          <p:spPr>
            <a:xfrm>
              <a:off x="8253186" y="3000375"/>
              <a:ext cx="261938" cy="214313"/>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200" i="1">
                <a:solidFill>
                  <a:schemeClr val="bg2">
                    <a:lumMod val="50000"/>
                  </a:schemeClr>
                </a:solidFill>
              </a:endParaRPr>
            </a:p>
          </p:txBody>
        </p:sp>
        <p:sp>
          <p:nvSpPr>
            <p:cNvPr id="26" name="TextBox 6150">
              <a:extLst>
                <a:ext uri="{FF2B5EF4-FFF2-40B4-BE49-F238E27FC236}">
                  <a16:creationId xmlns:a16="http://schemas.microsoft.com/office/drawing/2014/main" id="{00000000-0008-0000-0300-000007180000}"/>
                </a:ext>
              </a:extLst>
            </p:cNvPr>
            <p:cNvSpPr txBox="1"/>
            <p:nvPr/>
          </p:nvSpPr>
          <p:spPr>
            <a:xfrm>
              <a:off x="8621486" y="2974975"/>
              <a:ext cx="1085850" cy="29686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00"/>
                <a:t>Don't Know</a:t>
              </a:r>
            </a:p>
          </p:txBody>
        </p:sp>
        <p:sp>
          <p:nvSpPr>
            <p:cNvPr id="27" name="Rectangle 26">
              <a:extLst>
                <a:ext uri="{FF2B5EF4-FFF2-40B4-BE49-F238E27FC236}">
                  <a16:creationId xmlns:a16="http://schemas.microsoft.com/office/drawing/2014/main" id="{00000000-0008-0000-0300-00000C180000}"/>
                </a:ext>
              </a:extLst>
            </p:cNvPr>
            <p:cNvSpPr/>
            <p:nvPr/>
          </p:nvSpPr>
          <p:spPr>
            <a:xfrm>
              <a:off x="8167461" y="3421063"/>
              <a:ext cx="862013" cy="30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t>Month</a:t>
              </a:r>
            </a:p>
          </p:txBody>
        </p:sp>
        <p:sp>
          <p:nvSpPr>
            <p:cNvPr id="28" name="Rectangle 27">
              <a:extLst>
                <a:ext uri="{FF2B5EF4-FFF2-40B4-BE49-F238E27FC236}">
                  <a16:creationId xmlns:a16="http://schemas.microsoft.com/office/drawing/2014/main" id="{00000000-0008-0000-0300-00000D180000}"/>
                </a:ext>
              </a:extLst>
            </p:cNvPr>
            <p:cNvSpPr/>
            <p:nvPr/>
          </p:nvSpPr>
          <p:spPr>
            <a:xfrm>
              <a:off x="9232674" y="3421063"/>
              <a:ext cx="873125" cy="301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t>Year</a:t>
              </a:r>
            </a:p>
          </p:txBody>
        </p:sp>
        <p:sp>
          <p:nvSpPr>
            <p:cNvPr id="29" name="TextBox 6157">
              <a:extLst>
                <a:ext uri="{FF2B5EF4-FFF2-40B4-BE49-F238E27FC236}">
                  <a16:creationId xmlns:a16="http://schemas.microsoft.com/office/drawing/2014/main" id="{00000000-0008-0000-0300-00000E180000}"/>
                </a:ext>
              </a:extLst>
            </p:cNvPr>
            <p:cNvSpPr txBox="1"/>
            <p:nvPr/>
          </p:nvSpPr>
          <p:spPr>
            <a:xfrm>
              <a:off x="8162699" y="3722688"/>
              <a:ext cx="887412" cy="52705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dk1"/>
                  </a:solidFill>
                  <a:effectLst/>
                  <a:latin typeface="+mn-lt"/>
                  <a:ea typeface="+mn-ea"/>
                  <a:cs typeface="+mn-cs"/>
                </a:rPr>
                <a:t>January</a:t>
              </a:r>
            </a:p>
            <a:p>
              <a:pPr rtl="0" eaLnBrk="1" latinLnBrk="0" hangingPunct="1"/>
              <a:r>
                <a:rPr lang="en-US" sz="1100" b="1">
                  <a:solidFill>
                    <a:schemeClr val="dk1"/>
                  </a:solidFill>
                  <a:effectLst/>
                  <a:latin typeface="+mn-lt"/>
                  <a:ea typeface="+mn-ea"/>
                  <a:cs typeface="+mn-cs"/>
                </a:rPr>
                <a:t>February</a:t>
              </a:r>
              <a:endParaRPr lang="en-US">
                <a:effectLst/>
              </a:endParaRPr>
            </a:p>
          </p:txBody>
        </p:sp>
        <p:sp>
          <p:nvSpPr>
            <p:cNvPr id="30" name="TextBox 6158">
              <a:extLst>
                <a:ext uri="{FF2B5EF4-FFF2-40B4-BE49-F238E27FC236}">
                  <a16:creationId xmlns:a16="http://schemas.microsoft.com/office/drawing/2014/main" id="{00000000-0008-0000-0300-00000F180000}"/>
                </a:ext>
              </a:extLst>
            </p:cNvPr>
            <p:cNvSpPr txBox="1"/>
            <p:nvPr/>
          </p:nvSpPr>
          <p:spPr>
            <a:xfrm>
              <a:off x="9224736" y="3729038"/>
              <a:ext cx="889000" cy="55880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dk1"/>
                  </a:solidFill>
                  <a:effectLst/>
                  <a:latin typeface="+mn-lt"/>
                  <a:ea typeface="+mn-ea"/>
                  <a:cs typeface="+mn-cs"/>
                </a:rPr>
                <a:t>2023</a:t>
              </a:r>
            </a:p>
            <a:p>
              <a:pPr rtl="0" eaLnBrk="1" latinLnBrk="0" hangingPunct="1"/>
              <a:r>
                <a:rPr lang="en-US" sz="1100" b="1">
                  <a:solidFill>
                    <a:schemeClr val="dk1"/>
                  </a:solidFill>
                  <a:effectLst/>
                  <a:latin typeface="+mn-lt"/>
                  <a:ea typeface="+mn-ea"/>
                  <a:cs typeface="+mn-cs"/>
                </a:rPr>
                <a:t>2024</a:t>
              </a:r>
              <a:endParaRPr lang="en-US">
                <a:effectLst/>
              </a:endParaRPr>
            </a:p>
          </p:txBody>
        </p:sp>
        <p:sp>
          <p:nvSpPr>
            <p:cNvPr id="31" name="Arrow: Down 30">
              <a:extLst>
                <a:ext uri="{FF2B5EF4-FFF2-40B4-BE49-F238E27FC236}">
                  <a16:creationId xmlns:a16="http://schemas.microsoft.com/office/drawing/2014/main" id="{00000000-0008-0000-0300-000010180000}"/>
                </a:ext>
              </a:extLst>
            </p:cNvPr>
            <p:cNvSpPr/>
            <p:nvPr/>
          </p:nvSpPr>
          <p:spPr>
            <a:xfrm>
              <a:off x="8777061" y="3430588"/>
              <a:ext cx="261938" cy="27146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2" name="Arrow: Down 31">
              <a:extLst>
                <a:ext uri="{FF2B5EF4-FFF2-40B4-BE49-F238E27FC236}">
                  <a16:creationId xmlns:a16="http://schemas.microsoft.com/office/drawing/2014/main" id="{00000000-0008-0000-0300-000011180000}"/>
                </a:ext>
              </a:extLst>
            </p:cNvPr>
            <p:cNvSpPr/>
            <p:nvPr/>
          </p:nvSpPr>
          <p:spPr>
            <a:xfrm>
              <a:off x="9859736" y="3433763"/>
              <a:ext cx="254000" cy="26987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3" name="Rectangle: Rounded Corners 32">
              <a:extLst>
                <a:ext uri="{FF2B5EF4-FFF2-40B4-BE49-F238E27FC236}">
                  <a16:creationId xmlns:a16="http://schemas.microsoft.com/office/drawing/2014/main" id="{00000000-0008-0000-0300-000095000000}"/>
                </a:ext>
              </a:extLst>
            </p:cNvPr>
            <p:cNvSpPr/>
            <p:nvPr/>
          </p:nvSpPr>
          <p:spPr>
            <a:xfrm>
              <a:off x="4778149" y="5617987"/>
              <a:ext cx="1863725" cy="358775"/>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dirty="0">
                  <a:solidFill>
                    <a:schemeClr val="bg1"/>
                  </a:solidFill>
                  <a:latin typeface="Times New Roman" panose="02020603050405020304" pitchFamily="18" charset="0"/>
                  <a:ea typeface="+mn-ea"/>
                  <a:cs typeface="Times New Roman" panose="02020603050405020304" pitchFamily="18" charset="0"/>
                </a:rPr>
                <a:t>Go</a:t>
              </a:r>
              <a:r>
                <a:rPr lang="en-US" sz="1600" b="0" kern="1200" baseline="0" dirty="0">
                  <a:solidFill>
                    <a:schemeClr val="bg1"/>
                  </a:solidFill>
                  <a:latin typeface="Times New Roman" panose="02020603050405020304" pitchFamily="18" charset="0"/>
                  <a:ea typeface="+mn-ea"/>
                  <a:cs typeface="Times New Roman" panose="02020603050405020304" pitchFamily="18" charset="0"/>
                </a:rPr>
                <a:t> Back</a:t>
              </a:r>
              <a:endParaRPr lang="en-US" sz="1600" b="0" kern="1200" dirty="0">
                <a:solidFill>
                  <a:schemeClr val="bg1"/>
                </a:solidFill>
                <a:latin typeface="Times New Roman" panose="02020603050405020304" pitchFamily="18" charset="0"/>
                <a:ea typeface="+mn-ea"/>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00000000-0008-0000-0300-00009C000000}"/>
                </a:ext>
              </a:extLst>
            </p:cNvPr>
            <p:cNvSpPr/>
            <p:nvPr/>
          </p:nvSpPr>
          <p:spPr>
            <a:xfrm>
              <a:off x="8643711" y="1087438"/>
              <a:ext cx="1620838" cy="355600"/>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36" name="Rectangle: Rounded Corners 35">
              <a:extLst>
                <a:ext uri="{FF2B5EF4-FFF2-40B4-BE49-F238E27FC236}">
                  <a16:creationId xmlns:a16="http://schemas.microsoft.com/office/drawing/2014/main" id="{00000000-0008-0000-0300-00009D000000}"/>
                </a:ext>
              </a:extLst>
            </p:cNvPr>
            <p:cNvSpPr/>
            <p:nvPr/>
          </p:nvSpPr>
          <p:spPr>
            <a:xfrm>
              <a:off x="7483249" y="1087438"/>
              <a:ext cx="1109662" cy="346075"/>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37" name="Rectangle: Rounded Corners 36">
              <a:extLst>
                <a:ext uri="{FF2B5EF4-FFF2-40B4-BE49-F238E27FC236}">
                  <a16:creationId xmlns:a16="http://schemas.microsoft.com/office/drawing/2014/main" id="{00000000-0008-0000-0300-00009E000000}"/>
                </a:ext>
              </a:extLst>
            </p:cNvPr>
            <p:cNvSpPr/>
            <p:nvPr/>
          </p:nvSpPr>
          <p:spPr>
            <a:xfrm>
              <a:off x="10318524" y="1087438"/>
              <a:ext cx="1077912" cy="347662"/>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39" name="Rectangle 38">
            <a:extLst>
              <a:ext uri="{FF2B5EF4-FFF2-40B4-BE49-F238E27FC236}">
                <a16:creationId xmlns:a16="http://schemas.microsoft.com/office/drawing/2014/main" id="{00000000-0008-0000-0300-000074010000}"/>
              </a:ext>
            </a:extLst>
          </p:cNvPr>
          <p:cNvSpPr/>
          <p:nvPr/>
        </p:nvSpPr>
        <p:spPr>
          <a:xfrm>
            <a:off x="164874" y="892837"/>
            <a:ext cx="3267876" cy="1743338"/>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baseline="0">
                <a:solidFill>
                  <a:schemeClr val="dk1"/>
                </a:solidFill>
                <a:effectLst/>
                <a:latin typeface="+mn-lt"/>
                <a:ea typeface="+mn-ea"/>
                <a:cs typeface="+mn-cs"/>
              </a:rPr>
              <a:t>'Max Pop Zero' screen will pop up when the Max Pop is selected as ZERO.</a:t>
            </a:r>
          </a:p>
          <a:p>
            <a:pPr rtl="0" eaLnBrk="1" latinLnBrk="0" hangingPunct="1"/>
            <a:endParaRPr lang="en-US" sz="1100" b="1" baseline="0">
              <a:solidFill>
                <a:schemeClr val="dk1"/>
              </a:solidFill>
              <a:effectLst/>
              <a:latin typeface="+mn-lt"/>
              <a:ea typeface="+mn-ea"/>
              <a:cs typeface="+mn-cs"/>
            </a:endParaRPr>
          </a:p>
          <a:p>
            <a:pPr rtl="0" eaLnBrk="1" latinLnBrk="0" hangingPunct="1"/>
            <a:r>
              <a:rPr lang="en-US" sz="1100" b="1" baseline="0">
                <a:solidFill>
                  <a:schemeClr val="dk1"/>
                </a:solidFill>
                <a:effectLst/>
                <a:latin typeface="+mn-lt"/>
                <a:ea typeface="+mn-ea"/>
                <a:cs typeface="+mn-cs"/>
              </a:rPr>
              <a:t>For every address where the Max Pop is Zero the window will be displayed.</a:t>
            </a:r>
          </a:p>
          <a:p>
            <a:pPr rtl="0" eaLnBrk="1" latinLnBrk="0" hangingPunct="1"/>
            <a:endParaRPr lang="en-US" sz="1100" b="1" baseline="0">
              <a:solidFill>
                <a:schemeClr val="dk1"/>
              </a:solidFill>
              <a:effectLst/>
              <a:latin typeface="+mn-lt"/>
              <a:ea typeface="+mn-ea"/>
              <a:cs typeface="+mn-cs"/>
            </a:endParaRPr>
          </a:p>
          <a:p>
            <a:pPr rtl="0" eaLnBrk="1" latinLnBrk="0" hangingPunct="1"/>
            <a:r>
              <a:rPr lang="en-US" sz="1100" b="1" baseline="0">
                <a:solidFill>
                  <a:srgbClr val="FF0000"/>
                </a:solidFill>
                <a:effectLst/>
                <a:latin typeface="+mn-lt"/>
                <a:ea typeface="+mn-ea"/>
                <a:cs typeface="+mn-cs"/>
              </a:rPr>
              <a:t>Save and Continue will trigger every address with MAX POP = ZERO FIRST</a:t>
            </a:r>
            <a:endParaRPr lang="en-US">
              <a:solidFill>
                <a:srgbClr val="FF0000"/>
              </a:solidFill>
              <a:effectLst/>
            </a:endParaRPr>
          </a:p>
        </p:txBody>
      </p:sp>
      <p:sp>
        <p:nvSpPr>
          <p:cNvPr id="2" name="Slide Number Placeholder 1">
            <a:extLst>
              <a:ext uri="{FF2B5EF4-FFF2-40B4-BE49-F238E27FC236}">
                <a16:creationId xmlns:a16="http://schemas.microsoft.com/office/drawing/2014/main" id="{A5704237-80BA-4CA8-5134-D4473EB36F63}"/>
              </a:ext>
            </a:extLst>
          </p:cNvPr>
          <p:cNvSpPr>
            <a:spLocks noGrp="1"/>
          </p:cNvSpPr>
          <p:nvPr>
            <p:ph type="sldNum" sz="quarter" idx="12"/>
          </p:nvPr>
        </p:nvSpPr>
        <p:spPr/>
        <p:txBody>
          <a:bodyPr/>
          <a:lstStyle/>
          <a:p>
            <a:fld id="{5D4B0815-77BD-4BC3-A29B-D94299B6765B}" type="slidenum">
              <a:rPr lang="en-US" smtClean="0"/>
              <a:t>10</a:t>
            </a:fld>
            <a:endParaRPr lang="en-US"/>
          </a:p>
        </p:txBody>
      </p:sp>
    </p:spTree>
    <p:extLst>
      <p:ext uri="{BB962C8B-B14F-4D97-AF65-F5344CB8AC3E}">
        <p14:creationId xmlns:p14="http://schemas.microsoft.com/office/powerpoint/2010/main" val="130322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000000-0008-0000-0300-0000B1010000}"/>
              </a:ext>
            </a:extLst>
          </p:cNvPr>
          <p:cNvSpPr/>
          <p:nvPr/>
        </p:nvSpPr>
        <p:spPr>
          <a:xfrm>
            <a:off x="212162" y="261149"/>
            <a:ext cx="1785476" cy="29050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dirty="0">
                <a:solidFill>
                  <a:schemeClr val="dk1"/>
                </a:solidFill>
                <a:effectLst/>
                <a:latin typeface="+mn-lt"/>
                <a:ea typeface="+mn-ea"/>
                <a:cs typeface="+mn-cs"/>
              </a:rPr>
              <a:t>GQ Serves Males/Females</a:t>
            </a:r>
            <a:endParaRPr lang="en-US" dirty="0">
              <a:effectLst/>
            </a:endParaRPr>
          </a:p>
        </p:txBody>
      </p:sp>
      <p:grpSp>
        <p:nvGrpSpPr>
          <p:cNvPr id="21" name="Group 20">
            <a:extLst>
              <a:ext uri="{FF2B5EF4-FFF2-40B4-BE49-F238E27FC236}">
                <a16:creationId xmlns:a16="http://schemas.microsoft.com/office/drawing/2014/main" id="{5D40FFDC-18F5-C881-79CA-895400AB2BE7}"/>
              </a:ext>
            </a:extLst>
          </p:cNvPr>
          <p:cNvGrpSpPr/>
          <p:nvPr/>
        </p:nvGrpSpPr>
        <p:grpSpPr>
          <a:xfrm>
            <a:off x="4071031" y="540099"/>
            <a:ext cx="7389812" cy="5572125"/>
            <a:chOff x="4071031" y="551651"/>
            <a:chExt cx="7389812" cy="5572125"/>
          </a:xfrm>
        </p:grpSpPr>
        <p:pic>
          <p:nvPicPr>
            <p:cNvPr id="6" name="Picture 5">
              <a:extLst>
                <a:ext uri="{FF2B5EF4-FFF2-40B4-BE49-F238E27FC236}">
                  <a16:creationId xmlns:a16="http://schemas.microsoft.com/office/drawing/2014/main" id="{00000000-0008-0000-0300-00002D180000}"/>
                </a:ext>
              </a:extLst>
            </p:cNvPr>
            <p:cNvPicPr>
              <a:picLocks noChangeAspect="1"/>
            </p:cNvPicPr>
            <p:nvPr/>
          </p:nvPicPr>
          <p:blipFill>
            <a:blip r:embed="rId2"/>
            <a:stretch>
              <a:fillRect/>
            </a:stretch>
          </p:blipFill>
          <p:spPr>
            <a:xfrm>
              <a:off x="4071031" y="551651"/>
              <a:ext cx="7389812" cy="5519738"/>
            </a:xfrm>
            <a:prstGeom prst="rect">
              <a:avLst/>
            </a:prstGeom>
          </p:spPr>
        </p:pic>
        <p:sp>
          <p:nvSpPr>
            <p:cNvPr id="7" name="Rectangle 6">
              <a:extLst>
                <a:ext uri="{FF2B5EF4-FFF2-40B4-BE49-F238E27FC236}">
                  <a16:creationId xmlns:a16="http://schemas.microsoft.com/office/drawing/2014/main" id="{00000000-0008-0000-0300-000034180000}"/>
                </a:ext>
              </a:extLst>
            </p:cNvPr>
            <p:cNvSpPr/>
            <p:nvPr/>
          </p:nvSpPr>
          <p:spPr>
            <a:xfrm>
              <a:off x="4183743" y="1259676"/>
              <a:ext cx="7164388" cy="4772025"/>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8" name="TextBox 6196">
              <a:extLst>
                <a:ext uri="{FF2B5EF4-FFF2-40B4-BE49-F238E27FC236}">
                  <a16:creationId xmlns:a16="http://schemas.microsoft.com/office/drawing/2014/main" id="{00000000-0008-0000-0300-000035180000}"/>
                </a:ext>
              </a:extLst>
            </p:cNvPr>
            <p:cNvSpPr txBox="1"/>
            <p:nvPr/>
          </p:nvSpPr>
          <p:spPr>
            <a:xfrm>
              <a:off x="5780768" y="1724814"/>
              <a:ext cx="5219700" cy="871537"/>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400" b="1">
                  <a:solidFill>
                    <a:schemeClr val="dk1"/>
                  </a:solidFill>
                  <a:effectLst/>
                  <a:latin typeface="+mn-lt"/>
                  <a:ea typeface="+mn-ea"/>
                  <a:cs typeface="+mn-cs"/>
                </a:rPr>
                <a:t>3. Does this GQ serve males only, females only, or both males and females?  Please make your selection from the dropdown menu.</a:t>
              </a:r>
              <a:endParaRPr lang="en-US" sz="1400">
                <a:effectLst/>
              </a:endParaRPr>
            </a:p>
          </p:txBody>
        </p:sp>
        <p:sp>
          <p:nvSpPr>
            <p:cNvPr id="9" name="TextBox 6206">
              <a:extLst>
                <a:ext uri="{FF2B5EF4-FFF2-40B4-BE49-F238E27FC236}">
                  <a16:creationId xmlns:a16="http://schemas.microsoft.com/office/drawing/2014/main" id="{00000000-0008-0000-0300-00003F180000}"/>
                </a:ext>
              </a:extLst>
            </p:cNvPr>
            <p:cNvSpPr txBox="1"/>
            <p:nvPr/>
          </p:nvSpPr>
          <p:spPr>
            <a:xfrm>
              <a:off x="4648881" y="5350664"/>
              <a:ext cx="1895475" cy="33020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Showing 1 to 4 of 10 entries</a:t>
              </a:r>
              <a:endParaRPr lang="en-US" sz="1400">
                <a:solidFill>
                  <a:schemeClr val="accent1"/>
                </a:solidFill>
                <a:effectLst/>
              </a:endParaRPr>
            </a:p>
          </p:txBody>
        </p:sp>
        <p:sp>
          <p:nvSpPr>
            <p:cNvPr id="10" name="TextBox 383">
              <a:extLst>
                <a:ext uri="{FF2B5EF4-FFF2-40B4-BE49-F238E27FC236}">
                  <a16:creationId xmlns:a16="http://schemas.microsoft.com/office/drawing/2014/main" id="{00000000-0008-0000-0300-000080010000}"/>
                </a:ext>
              </a:extLst>
            </p:cNvPr>
            <p:cNvSpPr txBox="1"/>
            <p:nvPr/>
          </p:nvSpPr>
          <p:spPr>
            <a:xfrm>
              <a:off x="9403443" y="5366539"/>
              <a:ext cx="1836738" cy="36195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Previous     1      2         Next</a:t>
              </a:r>
              <a:endParaRPr lang="en-US" sz="1400">
                <a:solidFill>
                  <a:schemeClr val="accent1"/>
                </a:solidFill>
                <a:effectLst/>
              </a:endParaRPr>
            </a:p>
          </p:txBody>
        </p:sp>
        <p:sp>
          <p:nvSpPr>
            <p:cNvPr id="11" name="Rectangle 10">
              <a:extLst>
                <a:ext uri="{FF2B5EF4-FFF2-40B4-BE49-F238E27FC236}">
                  <a16:creationId xmlns:a16="http://schemas.microsoft.com/office/drawing/2014/main" id="{00000000-0008-0000-0300-000085010000}"/>
                </a:ext>
              </a:extLst>
            </p:cNvPr>
            <p:cNvSpPr/>
            <p:nvPr/>
          </p:nvSpPr>
          <p:spPr>
            <a:xfrm>
              <a:off x="10054318" y="5399876"/>
              <a:ext cx="306388" cy="288925"/>
            </a:xfrm>
            <a:prstGeom prst="rect">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12" name="Object 10">
              <a:extLst>
                <a:ext uri="{63B3BB69-23CF-44E3-9099-C40C66FF867C}">
                  <a14:compatExt xmlns:a14="http://schemas.microsoft.com/office/drawing/2010/main" spid="_x0000_s6154"/>
                </a:ext>
                <a:ext uri="{FF2B5EF4-FFF2-40B4-BE49-F238E27FC236}">
                  <a16:creationId xmlns:a16="http://schemas.microsoft.com/office/drawing/2014/main" id="{00000000-0008-0000-0300-00000D000000}"/>
                </a:ext>
              </a:extLst>
            </p:cNvPr>
            <p:cNvPicPr>
              <a:picLocks noChangeAspect="1"/>
            </p:cNvPicPr>
            <p:nvPr/>
          </p:nvPicPr>
          <p:blipFill>
            <a:blip r:embed="rId3"/>
            <a:stretch>
              <a:fillRect/>
            </a:stretch>
          </p:blipFill>
          <p:spPr>
            <a:xfrm>
              <a:off x="4858431" y="2682076"/>
              <a:ext cx="5954712" cy="2628900"/>
            </a:xfrm>
            <a:prstGeom prst="rect">
              <a:avLst/>
            </a:prstGeom>
          </p:spPr>
        </p:pic>
        <p:sp>
          <p:nvSpPr>
            <p:cNvPr id="13" name="Rectangle: Rounded Corners 12">
              <a:extLst>
                <a:ext uri="{FF2B5EF4-FFF2-40B4-BE49-F238E27FC236}">
                  <a16:creationId xmlns:a16="http://schemas.microsoft.com/office/drawing/2014/main" id="{00000000-0008-0000-0300-000025180000}"/>
                </a:ext>
              </a:extLst>
            </p:cNvPr>
            <p:cNvSpPr/>
            <p:nvPr/>
          </p:nvSpPr>
          <p:spPr>
            <a:xfrm>
              <a:off x="9362168" y="5793576"/>
              <a:ext cx="1878013" cy="330200"/>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Save and Continue</a:t>
              </a:r>
            </a:p>
          </p:txBody>
        </p:sp>
        <p:sp>
          <p:nvSpPr>
            <p:cNvPr id="14" name="TextBox 429">
              <a:extLst>
                <a:ext uri="{FF2B5EF4-FFF2-40B4-BE49-F238E27FC236}">
                  <a16:creationId xmlns:a16="http://schemas.microsoft.com/office/drawing/2014/main" id="{00000000-0008-0000-0300-0000AE010000}"/>
                </a:ext>
              </a:extLst>
            </p:cNvPr>
            <p:cNvSpPr txBox="1"/>
            <p:nvPr/>
          </p:nvSpPr>
          <p:spPr>
            <a:xfrm>
              <a:off x="4858431" y="1377151"/>
              <a:ext cx="661987" cy="450850"/>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FINISH</a:t>
              </a:r>
            </a:p>
            <a:p>
              <a:pPr algn="ctr"/>
              <a:r>
                <a:rPr lang="en-US" sz="1100">
                  <a:solidFill>
                    <a:schemeClr val="bg1"/>
                  </a:solidFill>
                </a:rPr>
                <a:t>by:</a:t>
              </a:r>
            </a:p>
          </p:txBody>
        </p:sp>
        <p:sp>
          <p:nvSpPr>
            <p:cNvPr id="15" name="Rectangle 14">
              <a:extLst>
                <a:ext uri="{FF2B5EF4-FFF2-40B4-BE49-F238E27FC236}">
                  <a16:creationId xmlns:a16="http://schemas.microsoft.com/office/drawing/2014/main" id="{00000000-0008-0000-0300-0000AF010000}"/>
                </a:ext>
              </a:extLst>
            </p:cNvPr>
            <p:cNvSpPr/>
            <p:nvPr/>
          </p:nvSpPr>
          <p:spPr>
            <a:xfrm flipH="1">
              <a:off x="4190093" y="1889914"/>
              <a:ext cx="642938" cy="477837"/>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16" name="Rectangle 15">
              <a:extLst>
                <a:ext uri="{FF2B5EF4-FFF2-40B4-BE49-F238E27FC236}">
                  <a16:creationId xmlns:a16="http://schemas.microsoft.com/office/drawing/2014/main" id="{00000000-0008-0000-0300-000040180000}"/>
                </a:ext>
              </a:extLst>
            </p:cNvPr>
            <p:cNvSpPr/>
            <p:nvPr/>
          </p:nvSpPr>
          <p:spPr>
            <a:xfrm flipH="1">
              <a:off x="4858431" y="1889914"/>
              <a:ext cx="661987" cy="476250"/>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17" name="TextBox 6208">
              <a:extLst>
                <a:ext uri="{FF2B5EF4-FFF2-40B4-BE49-F238E27FC236}">
                  <a16:creationId xmlns:a16="http://schemas.microsoft.com/office/drawing/2014/main" id="{00000000-0008-0000-0300-000041180000}"/>
                </a:ext>
              </a:extLst>
            </p:cNvPr>
            <p:cNvSpPr txBox="1"/>
            <p:nvPr/>
          </p:nvSpPr>
          <p:spPr>
            <a:xfrm>
              <a:off x="4190093" y="1377151"/>
              <a:ext cx="642938" cy="447675"/>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Today</a:t>
              </a:r>
            </a:p>
            <a:p>
              <a:pPr algn="ctr"/>
              <a:r>
                <a:rPr lang="en-US" sz="1100">
                  <a:solidFill>
                    <a:schemeClr val="bg1"/>
                  </a:solidFill>
                </a:rPr>
                <a:t>IS:</a:t>
              </a:r>
            </a:p>
          </p:txBody>
        </p:sp>
        <p:sp>
          <p:nvSpPr>
            <p:cNvPr id="18" name="Rectangle: Rounded Corners 17">
              <a:extLst>
                <a:ext uri="{FF2B5EF4-FFF2-40B4-BE49-F238E27FC236}">
                  <a16:creationId xmlns:a16="http://schemas.microsoft.com/office/drawing/2014/main" id="{00000000-0008-0000-0300-000088000000}"/>
                </a:ext>
              </a:extLst>
            </p:cNvPr>
            <p:cNvSpPr/>
            <p:nvPr/>
          </p:nvSpPr>
          <p:spPr>
            <a:xfrm>
              <a:off x="8658906" y="1256501"/>
              <a:ext cx="1620837" cy="354013"/>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19" name="Rectangle: Rounded Corners 18">
              <a:extLst>
                <a:ext uri="{FF2B5EF4-FFF2-40B4-BE49-F238E27FC236}">
                  <a16:creationId xmlns:a16="http://schemas.microsoft.com/office/drawing/2014/main" id="{00000000-0008-0000-0300-000089000000}"/>
                </a:ext>
              </a:extLst>
            </p:cNvPr>
            <p:cNvSpPr/>
            <p:nvPr/>
          </p:nvSpPr>
          <p:spPr>
            <a:xfrm>
              <a:off x="7501618" y="1256501"/>
              <a:ext cx="1096963" cy="333375"/>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00000000-0008-0000-0300-00008A000000}"/>
                </a:ext>
              </a:extLst>
            </p:cNvPr>
            <p:cNvSpPr/>
            <p:nvPr/>
          </p:nvSpPr>
          <p:spPr>
            <a:xfrm>
              <a:off x="10333718" y="1256501"/>
              <a:ext cx="1074738" cy="358775"/>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2" name="Slide Number Placeholder 1">
            <a:extLst>
              <a:ext uri="{FF2B5EF4-FFF2-40B4-BE49-F238E27FC236}">
                <a16:creationId xmlns:a16="http://schemas.microsoft.com/office/drawing/2014/main" id="{389CE8A3-5598-76A8-4AF0-A38D3DBC07E6}"/>
              </a:ext>
            </a:extLst>
          </p:cNvPr>
          <p:cNvSpPr>
            <a:spLocks noGrp="1"/>
          </p:cNvSpPr>
          <p:nvPr>
            <p:ph type="sldNum" sz="quarter" idx="12"/>
          </p:nvPr>
        </p:nvSpPr>
        <p:spPr/>
        <p:txBody>
          <a:bodyPr/>
          <a:lstStyle/>
          <a:p>
            <a:fld id="{5D4B0815-77BD-4BC3-A29B-D94299B6765B}" type="slidenum">
              <a:rPr lang="en-US" smtClean="0"/>
              <a:t>11</a:t>
            </a:fld>
            <a:endParaRPr lang="en-US"/>
          </a:p>
        </p:txBody>
      </p:sp>
    </p:spTree>
    <p:extLst>
      <p:ext uri="{BB962C8B-B14F-4D97-AF65-F5344CB8AC3E}">
        <p14:creationId xmlns:p14="http://schemas.microsoft.com/office/powerpoint/2010/main" val="217036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00000000-0008-0000-0300-0000B2010000}"/>
              </a:ext>
            </a:extLst>
          </p:cNvPr>
          <p:cNvSpPr/>
          <p:nvPr/>
        </p:nvSpPr>
        <p:spPr>
          <a:xfrm>
            <a:off x="344713" y="469899"/>
            <a:ext cx="2397353" cy="1028701"/>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600" b="1" dirty="0">
                <a:solidFill>
                  <a:sysClr val="windowText" lastClr="000000"/>
                </a:solidFill>
                <a:effectLst/>
                <a:latin typeface="+mn-lt"/>
                <a:ea typeface="+mn-ea"/>
                <a:cs typeface="+mn-cs"/>
              </a:rPr>
              <a:t>Select GQ from list to select its enumeration method</a:t>
            </a:r>
            <a:endParaRPr lang="en-US" sz="1600" dirty="0">
              <a:solidFill>
                <a:sysClr val="windowText" lastClr="000000"/>
              </a:solidFill>
              <a:effectLst/>
            </a:endParaRPr>
          </a:p>
        </p:txBody>
      </p:sp>
      <p:grpSp>
        <p:nvGrpSpPr>
          <p:cNvPr id="59" name="Group 58">
            <a:extLst>
              <a:ext uri="{FF2B5EF4-FFF2-40B4-BE49-F238E27FC236}">
                <a16:creationId xmlns:a16="http://schemas.microsoft.com/office/drawing/2014/main" id="{0E458E27-9EAD-5404-DD40-54DD6E866779}"/>
              </a:ext>
            </a:extLst>
          </p:cNvPr>
          <p:cNvGrpSpPr/>
          <p:nvPr/>
        </p:nvGrpSpPr>
        <p:grpSpPr>
          <a:xfrm>
            <a:off x="4182835" y="708025"/>
            <a:ext cx="7421563" cy="5654675"/>
            <a:chOff x="4182835" y="708025"/>
            <a:chExt cx="7421563" cy="5654675"/>
          </a:xfrm>
        </p:grpSpPr>
        <p:pic>
          <p:nvPicPr>
            <p:cNvPr id="42" name="Picture 41">
              <a:extLst>
                <a:ext uri="{FF2B5EF4-FFF2-40B4-BE49-F238E27FC236}">
                  <a16:creationId xmlns:a16="http://schemas.microsoft.com/office/drawing/2014/main" id="{00000000-0008-0000-0300-000099010000}"/>
                </a:ext>
              </a:extLst>
            </p:cNvPr>
            <p:cNvPicPr>
              <a:picLocks noChangeAspect="1"/>
            </p:cNvPicPr>
            <p:nvPr/>
          </p:nvPicPr>
          <p:blipFill>
            <a:blip r:embed="rId2"/>
            <a:stretch>
              <a:fillRect/>
            </a:stretch>
          </p:blipFill>
          <p:spPr>
            <a:xfrm>
              <a:off x="4182835" y="708025"/>
              <a:ext cx="7421563" cy="5654675"/>
            </a:xfrm>
            <a:prstGeom prst="rect">
              <a:avLst/>
            </a:prstGeom>
          </p:spPr>
        </p:pic>
        <p:sp>
          <p:nvSpPr>
            <p:cNvPr id="43" name="Rectangle 42">
              <a:extLst>
                <a:ext uri="{FF2B5EF4-FFF2-40B4-BE49-F238E27FC236}">
                  <a16:creationId xmlns:a16="http://schemas.microsoft.com/office/drawing/2014/main" id="{00000000-0008-0000-0300-00009A010000}"/>
                </a:ext>
              </a:extLst>
            </p:cNvPr>
            <p:cNvSpPr/>
            <p:nvPr/>
          </p:nvSpPr>
          <p:spPr>
            <a:xfrm>
              <a:off x="4333648" y="1408112"/>
              <a:ext cx="7119937" cy="4865688"/>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44" name="TextBox 410">
              <a:extLst>
                <a:ext uri="{FF2B5EF4-FFF2-40B4-BE49-F238E27FC236}">
                  <a16:creationId xmlns:a16="http://schemas.microsoft.com/office/drawing/2014/main" id="{00000000-0008-0000-0300-00009B010000}"/>
                </a:ext>
              </a:extLst>
            </p:cNvPr>
            <p:cNvSpPr txBox="1"/>
            <p:nvPr/>
          </p:nvSpPr>
          <p:spPr>
            <a:xfrm>
              <a:off x="6198960" y="1801812"/>
              <a:ext cx="4956175" cy="836613"/>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1400" b="1" i="1">
                  <a:solidFill>
                    <a:schemeClr val="dk1"/>
                  </a:solidFill>
                  <a:effectLst/>
                  <a:latin typeface="+mn-lt"/>
                  <a:ea typeface="+mn-ea"/>
                  <a:cs typeface="+mn-cs"/>
                </a:rPr>
                <a:t>Click </a:t>
              </a:r>
              <a:r>
                <a:rPr lang="en-US" sz="1400" b="1" i="1" u="sng">
                  <a:solidFill>
                    <a:schemeClr val="dk1"/>
                  </a:solidFill>
                  <a:effectLst/>
                  <a:latin typeface="+mn-lt"/>
                  <a:ea typeface="+mn-ea"/>
                  <a:cs typeface="+mn-cs"/>
                </a:rPr>
                <a:t>START</a:t>
              </a:r>
              <a:r>
                <a:rPr lang="en-US" sz="1400" b="1" i="1">
                  <a:solidFill>
                    <a:schemeClr val="dk1"/>
                  </a:solidFill>
                  <a:effectLst/>
                  <a:latin typeface="+mn-lt"/>
                  <a:ea typeface="+mn-ea"/>
                  <a:cs typeface="+mn-cs"/>
                </a:rPr>
                <a:t> for each GQ to select a method that will be used to count your residents:</a:t>
              </a:r>
              <a:endParaRPr lang="en-US" sz="1400">
                <a:effectLst/>
              </a:endParaRPr>
            </a:p>
          </p:txBody>
        </p:sp>
        <p:sp>
          <p:nvSpPr>
            <p:cNvPr id="45" name="TextBox 415">
              <a:extLst>
                <a:ext uri="{FF2B5EF4-FFF2-40B4-BE49-F238E27FC236}">
                  <a16:creationId xmlns:a16="http://schemas.microsoft.com/office/drawing/2014/main" id="{00000000-0008-0000-0300-0000A0010000}"/>
                </a:ext>
              </a:extLst>
            </p:cNvPr>
            <p:cNvSpPr txBox="1"/>
            <p:nvPr/>
          </p:nvSpPr>
          <p:spPr>
            <a:xfrm>
              <a:off x="4762273" y="5454650"/>
              <a:ext cx="1874837" cy="33020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Showing 1 to 7 of 10 entries</a:t>
              </a:r>
              <a:endParaRPr lang="en-US" sz="1400">
                <a:solidFill>
                  <a:schemeClr val="accent1"/>
                </a:solidFill>
                <a:effectLst/>
              </a:endParaRPr>
            </a:p>
          </p:txBody>
        </p:sp>
        <p:sp>
          <p:nvSpPr>
            <p:cNvPr id="46" name="TextBox 416">
              <a:extLst>
                <a:ext uri="{FF2B5EF4-FFF2-40B4-BE49-F238E27FC236}">
                  <a16:creationId xmlns:a16="http://schemas.microsoft.com/office/drawing/2014/main" id="{00000000-0008-0000-0300-0000A1010000}"/>
                </a:ext>
              </a:extLst>
            </p:cNvPr>
            <p:cNvSpPr txBox="1"/>
            <p:nvPr/>
          </p:nvSpPr>
          <p:spPr>
            <a:xfrm>
              <a:off x="9439048" y="5392737"/>
              <a:ext cx="1833562" cy="40005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Previous     1      2         Next</a:t>
              </a:r>
              <a:endParaRPr lang="en-US" sz="1400">
                <a:solidFill>
                  <a:schemeClr val="accent1"/>
                </a:solidFill>
                <a:effectLst/>
              </a:endParaRPr>
            </a:p>
          </p:txBody>
        </p:sp>
        <p:sp>
          <p:nvSpPr>
            <p:cNvPr id="47" name="Rectangle 46">
              <a:extLst>
                <a:ext uri="{FF2B5EF4-FFF2-40B4-BE49-F238E27FC236}">
                  <a16:creationId xmlns:a16="http://schemas.microsoft.com/office/drawing/2014/main" id="{00000000-0008-0000-0300-0000A2010000}"/>
                </a:ext>
              </a:extLst>
            </p:cNvPr>
            <p:cNvSpPr/>
            <p:nvPr/>
          </p:nvSpPr>
          <p:spPr>
            <a:xfrm>
              <a:off x="10131198" y="5446712"/>
              <a:ext cx="309562" cy="295275"/>
            </a:xfrm>
            <a:prstGeom prst="rect">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48" name="Object 12">
              <a:extLst>
                <a:ext uri="{63B3BB69-23CF-44E3-9099-C40C66FF867C}">
                  <a14:compatExt xmlns:a14="http://schemas.microsoft.com/office/drawing/2010/main" spid="_x0000_s6156"/>
                </a:ext>
                <a:ext uri="{FF2B5EF4-FFF2-40B4-BE49-F238E27FC236}">
                  <a16:creationId xmlns:a16="http://schemas.microsoft.com/office/drawing/2014/main" id="{00000000-0008-0000-0300-00000F000000}"/>
                </a:ext>
              </a:extLst>
            </p:cNvPr>
            <p:cNvPicPr>
              <a:picLocks noChangeAspect="1"/>
            </p:cNvPicPr>
            <p:nvPr/>
          </p:nvPicPr>
          <p:blipFill>
            <a:blip r:embed="rId3"/>
            <a:stretch>
              <a:fillRect/>
            </a:stretch>
          </p:blipFill>
          <p:spPr>
            <a:xfrm>
              <a:off x="4654323" y="2674937"/>
              <a:ext cx="6840537" cy="2670175"/>
            </a:xfrm>
            <a:prstGeom prst="rect">
              <a:avLst/>
            </a:prstGeom>
          </p:spPr>
        </p:pic>
        <p:sp>
          <p:nvSpPr>
            <p:cNvPr id="49" name="Rectangle: Rounded Corners 48">
              <a:extLst>
                <a:ext uri="{FF2B5EF4-FFF2-40B4-BE49-F238E27FC236}">
                  <a16:creationId xmlns:a16="http://schemas.microsoft.com/office/drawing/2014/main" id="{00000000-0008-0000-0300-000098010000}"/>
                </a:ext>
              </a:extLst>
            </p:cNvPr>
            <p:cNvSpPr/>
            <p:nvPr/>
          </p:nvSpPr>
          <p:spPr>
            <a:xfrm>
              <a:off x="9092973" y="5857875"/>
              <a:ext cx="2179637" cy="333375"/>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Confirm and Submit</a:t>
              </a:r>
            </a:p>
          </p:txBody>
        </p:sp>
        <p:sp>
          <p:nvSpPr>
            <p:cNvPr id="50" name="Rectangle: Rounded Corners 49">
              <a:extLst>
                <a:ext uri="{FF2B5EF4-FFF2-40B4-BE49-F238E27FC236}">
                  <a16:creationId xmlns:a16="http://schemas.microsoft.com/office/drawing/2014/main" id="{00000000-0008-0000-0300-0000B0010000}"/>
                </a:ext>
              </a:extLst>
            </p:cNvPr>
            <p:cNvSpPr/>
            <p:nvPr/>
          </p:nvSpPr>
          <p:spPr>
            <a:xfrm>
              <a:off x="4762273" y="5857875"/>
              <a:ext cx="1838325" cy="309562"/>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Save and Logout</a:t>
              </a:r>
            </a:p>
          </p:txBody>
        </p:sp>
        <p:sp>
          <p:nvSpPr>
            <p:cNvPr id="52" name="TextBox 423">
              <a:extLst>
                <a:ext uri="{FF2B5EF4-FFF2-40B4-BE49-F238E27FC236}">
                  <a16:creationId xmlns:a16="http://schemas.microsoft.com/office/drawing/2014/main" id="{00000000-0008-0000-0300-0000A8010000}"/>
                </a:ext>
              </a:extLst>
            </p:cNvPr>
            <p:cNvSpPr txBox="1"/>
            <p:nvPr/>
          </p:nvSpPr>
          <p:spPr>
            <a:xfrm>
              <a:off x="5119460" y="1408112"/>
              <a:ext cx="647700" cy="479425"/>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FINISH</a:t>
              </a:r>
            </a:p>
            <a:p>
              <a:pPr algn="ctr"/>
              <a:r>
                <a:rPr lang="en-US" sz="1100">
                  <a:solidFill>
                    <a:schemeClr val="bg1"/>
                  </a:solidFill>
                </a:rPr>
                <a:t>by:</a:t>
              </a:r>
            </a:p>
          </p:txBody>
        </p:sp>
        <p:sp>
          <p:nvSpPr>
            <p:cNvPr id="53" name="Rectangle 52">
              <a:extLst>
                <a:ext uri="{FF2B5EF4-FFF2-40B4-BE49-F238E27FC236}">
                  <a16:creationId xmlns:a16="http://schemas.microsoft.com/office/drawing/2014/main" id="{00000000-0008-0000-0300-0000A9010000}"/>
                </a:ext>
              </a:extLst>
            </p:cNvPr>
            <p:cNvSpPr/>
            <p:nvPr/>
          </p:nvSpPr>
          <p:spPr>
            <a:xfrm flipH="1">
              <a:off x="4371748" y="1903412"/>
              <a:ext cx="627062" cy="482600"/>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54" name="Rectangle 53">
              <a:extLst>
                <a:ext uri="{FF2B5EF4-FFF2-40B4-BE49-F238E27FC236}">
                  <a16:creationId xmlns:a16="http://schemas.microsoft.com/office/drawing/2014/main" id="{00000000-0008-0000-0300-0000AA010000}"/>
                </a:ext>
              </a:extLst>
            </p:cNvPr>
            <p:cNvSpPr/>
            <p:nvPr/>
          </p:nvSpPr>
          <p:spPr>
            <a:xfrm flipH="1">
              <a:off x="5119460" y="1903412"/>
              <a:ext cx="647700" cy="482600"/>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55" name="TextBox 426">
              <a:extLst>
                <a:ext uri="{FF2B5EF4-FFF2-40B4-BE49-F238E27FC236}">
                  <a16:creationId xmlns:a16="http://schemas.microsoft.com/office/drawing/2014/main" id="{00000000-0008-0000-0300-0000AB010000}"/>
                </a:ext>
              </a:extLst>
            </p:cNvPr>
            <p:cNvSpPr txBox="1"/>
            <p:nvPr/>
          </p:nvSpPr>
          <p:spPr>
            <a:xfrm>
              <a:off x="4371748" y="1408112"/>
              <a:ext cx="627062" cy="473075"/>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Today</a:t>
              </a:r>
            </a:p>
            <a:p>
              <a:pPr algn="ctr"/>
              <a:r>
                <a:rPr lang="en-US" sz="1100">
                  <a:solidFill>
                    <a:schemeClr val="bg1"/>
                  </a:solidFill>
                </a:rPr>
                <a:t>IS:</a:t>
              </a:r>
            </a:p>
          </p:txBody>
        </p:sp>
        <p:sp>
          <p:nvSpPr>
            <p:cNvPr id="56" name="Rectangle: Rounded Corners 55">
              <a:extLst>
                <a:ext uri="{FF2B5EF4-FFF2-40B4-BE49-F238E27FC236}">
                  <a16:creationId xmlns:a16="http://schemas.microsoft.com/office/drawing/2014/main" id="{00000000-0008-0000-0300-000085000000}"/>
                </a:ext>
              </a:extLst>
            </p:cNvPr>
            <p:cNvSpPr/>
            <p:nvPr/>
          </p:nvSpPr>
          <p:spPr>
            <a:xfrm>
              <a:off x="8842148" y="1408112"/>
              <a:ext cx="1609725" cy="355600"/>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57" name="Rectangle: Rounded Corners 56">
              <a:extLst>
                <a:ext uri="{FF2B5EF4-FFF2-40B4-BE49-F238E27FC236}">
                  <a16:creationId xmlns:a16="http://schemas.microsoft.com/office/drawing/2014/main" id="{00000000-0008-0000-0300-000086000000}"/>
                </a:ext>
              </a:extLst>
            </p:cNvPr>
            <p:cNvSpPr/>
            <p:nvPr/>
          </p:nvSpPr>
          <p:spPr>
            <a:xfrm>
              <a:off x="7681685" y="1408112"/>
              <a:ext cx="1104900" cy="338138"/>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58" name="Rectangle: Rounded Corners 57">
              <a:extLst>
                <a:ext uri="{FF2B5EF4-FFF2-40B4-BE49-F238E27FC236}">
                  <a16:creationId xmlns:a16="http://schemas.microsoft.com/office/drawing/2014/main" id="{00000000-0008-0000-0300-000087000000}"/>
                </a:ext>
              </a:extLst>
            </p:cNvPr>
            <p:cNvSpPr/>
            <p:nvPr/>
          </p:nvSpPr>
          <p:spPr>
            <a:xfrm>
              <a:off x="10464573" y="1408112"/>
              <a:ext cx="1073150" cy="350838"/>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2" name="Slide Number Placeholder 1">
            <a:extLst>
              <a:ext uri="{FF2B5EF4-FFF2-40B4-BE49-F238E27FC236}">
                <a16:creationId xmlns:a16="http://schemas.microsoft.com/office/drawing/2014/main" id="{F31338DF-5409-25C4-6239-6D40F7679D8C}"/>
              </a:ext>
            </a:extLst>
          </p:cNvPr>
          <p:cNvSpPr>
            <a:spLocks noGrp="1"/>
          </p:cNvSpPr>
          <p:nvPr>
            <p:ph type="sldNum" sz="quarter" idx="12"/>
          </p:nvPr>
        </p:nvSpPr>
        <p:spPr/>
        <p:txBody>
          <a:bodyPr/>
          <a:lstStyle/>
          <a:p>
            <a:fld id="{5D4B0815-77BD-4BC3-A29B-D94299B6765B}" type="slidenum">
              <a:rPr lang="en-US" smtClean="0"/>
              <a:t>12</a:t>
            </a:fld>
            <a:endParaRPr lang="en-US"/>
          </a:p>
        </p:txBody>
      </p:sp>
    </p:spTree>
    <p:extLst>
      <p:ext uri="{BB962C8B-B14F-4D97-AF65-F5344CB8AC3E}">
        <p14:creationId xmlns:p14="http://schemas.microsoft.com/office/powerpoint/2010/main" val="158717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id="{00000000-0008-0000-0300-000059180000}"/>
              </a:ext>
            </a:extLst>
          </p:cNvPr>
          <p:cNvSpPr/>
          <p:nvPr/>
        </p:nvSpPr>
        <p:spPr>
          <a:xfrm>
            <a:off x="375388" y="554037"/>
            <a:ext cx="2456711" cy="762032"/>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800" b="1" dirty="0">
                <a:solidFill>
                  <a:schemeClr val="dk1"/>
                </a:solidFill>
                <a:effectLst/>
                <a:latin typeface="+mn-lt"/>
                <a:ea typeface="+mn-ea"/>
                <a:cs typeface="+mn-cs"/>
              </a:rPr>
              <a:t>Select Enum method for selected GQ</a:t>
            </a:r>
            <a:endParaRPr lang="en-US" sz="1800" dirty="0">
              <a:effectLst/>
            </a:endParaRPr>
          </a:p>
        </p:txBody>
      </p:sp>
      <p:grpSp>
        <p:nvGrpSpPr>
          <p:cNvPr id="135" name="Group 134">
            <a:extLst>
              <a:ext uri="{FF2B5EF4-FFF2-40B4-BE49-F238E27FC236}">
                <a16:creationId xmlns:a16="http://schemas.microsoft.com/office/drawing/2014/main" id="{9E3BB705-AA68-FD02-47FA-338D0AA2C759}"/>
              </a:ext>
            </a:extLst>
          </p:cNvPr>
          <p:cNvGrpSpPr/>
          <p:nvPr/>
        </p:nvGrpSpPr>
        <p:grpSpPr>
          <a:xfrm>
            <a:off x="4568598" y="554037"/>
            <a:ext cx="6797675" cy="5715000"/>
            <a:chOff x="4568598" y="554037"/>
            <a:chExt cx="6797675" cy="5715000"/>
          </a:xfrm>
        </p:grpSpPr>
        <p:pic>
          <p:nvPicPr>
            <p:cNvPr id="108" name="Picture 107">
              <a:extLst>
                <a:ext uri="{FF2B5EF4-FFF2-40B4-BE49-F238E27FC236}">
                  <a16:creationId xmlns:a16="http://schemas.microsoft.com/office/drawing/2014/main" id="{00000000-0008-0000-0300-0000B4010000}"/>
                </a:ext>
              </a:extLst>
            </p:cNvPr>
            <p:cNvPicPr>
              <a:picLocks noChangeAspect="1"/>
            </p:cNvPicPr>
            <p:nvPr/>
          </p:nvPicPr>
          <p:blipFill>
            <a:blip r:embed="rId2"/>
            <a:stretch>
              <a:fillRect/>
            </a:stretch>
          </p:blipFill>
          <p:spPr>
            <a:xfrm>
              <a:off x="4568598" y="554037"/>
              <a:ext cx="6797675" cy="5715000"/>
            </a:xfrm>
            <a:prstGeom prst="rect">
              <a:avLst/>
            </a:prstGeom>
          </p:spPr>
        </p:pic>
        <p:sp>
          <p:nvSpPr>
            <p:cNvPr id="109" name="Rectangle 108">
              <a:extLst>
                <a:ext uri="{FF2B5EF4-FFF2-40B4-BE49-F238E27FC236}">
                  <a16:creationId xmlns:a16="http://schemas.microsoft.com/office/drawing/2014/main" id="{00000000-0008-0000-0300-0000B5010000}"/>
                </a:ext>
              </a:extLst>
            </p:cNvPr>
            <p:cNvSpPr/>
            <p:nvPr/>
          </p:nvSpPr>
          <p:spPr>
            <a:xfrm>
              <a:off x="4660673" y="1273175"/>
              <a:ext cx="6611937" cy="487045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10" name="TextBox 437">
              <a:extLst>
                <a:ext uri="{FF2B5EF4-FFF2-40B4-BE49-F238E27FC236}">
                  <a16:creationId xmlns:a16="http://schemas.microsoft.com/office/drawing/2014/main" id="{00000000-0008-0000-0300-0000B6010000}"/>
                </a:ext>
              </a:extLst>
            </p:cNvPr>
            <p:cNvSpPr txBox="1"/>
            <p:nvPr/>
          </p:nvSpPr>
          <p:spPr>
            <a:xfrm>
              <a:off x="6510110" y="1712912"/>
              <a:ext cx="4540250" cy="903288"/>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1400" b="1">
                  <a:solidFill>
                    <a:schemeClr val="dk1"/>
                  </a:solidFill>
                  <a:effectLst/>
                  <a:latin typeface="+mn-lt"/>
                  <a:ea typeface="+mn-ea"/>
                  <a:cs typeface="+mn-cs"/>
                </a:rPr>
                <a:t>For XYZ University, RESIDENCE HALL A, 451 Branch Ave </a:t>
              </a:r>
              <a:endParaRPr lang="en-US" sz="1400">
                <a:effectLst/>
              </a:endParaRPr>
            </a:p>
            <a:p>
              <a:pPr algn="ctr" rtl="0" eaLnBrk="1" latinLnBrk="0" hangingPunct="1"/>
              <a:r>
                <a:rPr lang="en-US" sz="1400" b="1">
                  <a:solidFill>
                    <a:schemeClr val="dk1"/>
                  </a:solidFill>
                  <a:effectLst/>
                  <a:latin typeface="+mn-lt"/>
                  <a:ea typeface="+mn-ea"/>
                  <a:cs typeface="+mn-cs"/>
                </a:rPr>
                <a:t>Marlow Heights MD 20748</a:t>
              </a:r>
              <a:endParaRPr lang="en-US" sz="1400">
                <a:effectLst/>
              </a:endParaRPr>
            </a:p>
          </p:txBody>
        </p:sp>
        <p:sp>
          <p:nvSpPr>
            <p:cNvPr id="111" name="Rectangle: Rounded Corners 110">
              <a:extLst>
                <a:ext uri="{FF2B5EF4-FFF2-40B4-BE49-F238E27FC236}">
                  <a16:creationId xmlns:a16="http://schemas.microsoft.com/office/drawing/2014/main" id="{00000000-0008-0000-0300-0000BB010000}"/>
                </a:ext>
              </a:extLst>
            </p:cNvPr>
            <p:cNvSpPr/>
            <p:nvPr/>
          </p:nvSpPr>
          <p:spPr>
            <a:xfrm>
              <a:off x="9310460" y="5805487"/>
              <a:ext cx="1793875" cy="307975"/>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Save and Continue</a:t>
              </a:r>
            </a:p>
          </p:txBody>
        </p:sp>
        <p:sp>
          <p:nvSpPr>
            <p:cNvPr id="112" name="TextBox 6217">
              <a:extLst>
                <a:ext uri="{FF2B5EF4-FFF2-40B4-BE49-F238E27FC236}">
                  <a16:creationId xmlns:a16="http://schemas.microsoft.com/office/drawing/2014/main" id="{00000000-0008-0000-0300-00004A180000}"/>
                </a:ext>
              </a:extLst>
            </p:cNvPr>
            <p:cNvSpPr txBox="1"/>
            <p:nvPr/>
          </p:nvSpPr>
          <p:spPr>
            <a:xfrm>
              <a:off x="7270523" y="3273425"/>
              <a:ext cx="2971800" cy="3238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dirty="0">
                  <a:solidFill>
                    <a:schemeClr val="dk1"/>
                  </a:solidFill>
                  <a:effectLst/>
                  <a:latin typeface="+mn-lt"/>
                  <a:ea typeface="+mn-ea"/>
                  <a:cs typeface="+mn-cs"/>
                </a:rPr>
                <a:t>GQ Internet Self-Response (GQ ISR) </a:t>
              </a:r>
              <a:endParaRPr lang="en-US" sz="1200" u="none" dirty="0">
                <a:effectLst/>
              </a:endParaRPr>
            </a:p>
          </p:txBody>
        </p:sp>
        <p:sp>
          <p:nvSpPr>
            <p:cNvPr id="113" name="Oval 112">
              <a:extLst>
                <a:ext uri="{FF2B5EF4-FFF2-40B4-BE49-F238E27FC236}">
                  <a16:creationId xmlns:a16="http://schemas.microsoft.com/office/drawing/2014/main" id="{00000000-0008-0000-0300-00004B180000}"/>
                </a:ext>
              </a:extLst>
            </p:cNvPr>
            <p:cNvSpPr/>
            <p:nvPr/>
          </p:nvSpPr>
          <p:spPr>
            <a:xfrm>
              <a:off x="6616473" y="3297237"/>
              <a:ext cx="228600" cy="184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4" name="TextBox 6219">
              <a:extLst>
                <a:ext uri="{FF2B5EF4-FFF2-40B4-BE49-F238E27FC236}">
                  <a16:creationId xmlns:a16="http://schemas.microsoft.com/office/drawing/2014/main" id="{00000000-0008-0000-0300-00004C180000}"/>
                </a:ext>
              </a:extLst>
            </p:cNvPr>
            <p:cNvSpPr txBox="1"/>
            <p:nvPr/>
          </p:nvSpPr>
          <p:spPr>
            <a:xfrm>
              <a:off x="4994048" y="2695575"/>
              <a:ext cx="1408112" cy="1008062"/>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dk1"/>
                  </a:solidFill>
                  <a:effectLst/>
                  <a:latin typeface="+mn-lt"/>
                  <a:ea typeface="+mn-ea"/>
                  <a:cs typeface="+mn-cs"/>
                </a:rPr>
                <a:t>1</a:t>
              </a:r>
              <a:r>
                <a:rPr lang="en-US" sz="1100">
                  <a:solidFill>
                    <a:schemeClr val="dk1"/>
                  </a:solidFill>
                  <a:effectLst/>
                  <a:latin typeface="+mn-lt"/>
                  <a:ea typeface="+mn-ea"/>
                  <a:cs typeface="+mn-cs"/>
                </a:rPr>
                <a:t>.   </a:t>
              </a:r>
              <a:r>
                <a:rPr lang="en-US" sz="1100" b="1">
                  <a:solidFill>
                    <a:schemeClr val="dk1"/>
                  </a:solidFill>
                  <a:effectLst/>
                  <a:latin typeface="+mn-lt"/>
                  <a:ea typeface="+mn-ea"/>
                  <a:cs typeface="+mn-cs"/>
                </a:rPr>
                <a:t>Please select one of the enumeration methods available to your GQ.</a:t>
              </a:r>
              <a:endParaRPr lang="en-US">
                <a:effectLst/>
              </a:endParaRPr>
            </a:p>
          </p:txBody>
        </p:sp>
        <p:sp>
          <p:nvSpPr>
            <p:cNvPr id="115" name="TextBox 6220">
              <a:extLst>
                <a:ext uri="{FF2B5EF4-FFF2-40B4-BE49-F238E27FC236}">
                  <a16:creationId xmlns:a16="http://schemas.microsoft.com/office/drawing/2014/main" id="{00000000-0008-0000-0300-00004D180000}"/>
                </a:ext>
              </a:extLst>
            </p:cNvPr>
            <p:cNvSpPr txBox="1"/>
            <p:nvPr/>
          </p:nvSpPr>
          <p:spPr>
            <a:xfrm>
              <a:off x="7270523" y="3668712"/>
              <a:ext cx="3486150" cy="32543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u="none" dirty="0">
                  <a:solidFill>
                    <a:schemeClr val="dk1"/>
                  </a:solidFill>
                  <a:effectLst/>
                  <a:latin typeface="+mn-lt"/>
                  <a:ea typeface="+mn-ea"/>
                  <a:cs typeface="+mn-cs"/>
                </a:rPr>
                <a:t>Electronic Response Data Transfer (eResponse)</a:t>
              </a:r>
              <a:endParaRPr lang="en-US" sz="1200" u="none" dirty="0">
                <a:effectLst/>
              </a:endParaRPr>
            </a:p>
          </p:txBody>
        </p:sp>
        <p:sp>
          <p:nvSpPr>
            <p:cNvPr id="116" name="Oval 115">
              <a:extLst>
                <a:ext uri="{FF2B5EF4-FFF2-40B4-BE49-F238E27FC236}">
                  <a16:creationId xmlns:a16="http://schemas.microsoft.com/office/drawing/2014/main" id="{00000000-0008-0000-0300-00004E180000}"/>
                </a:ext>
              </a:extLst>
            </p:cNvPr>
            <p:cNvSpPr/>
            <p:nvPr/>
          </p:nvSpPr>
          <p:spPr>
            <a:xfrm>
              <a:off x="6616473" y="3697287"/>
              <a:ext cx="228600" cy="182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7" name="TextBox 6222">
              <a:extLst>
                <a:ext uri="{FF2B5EF4-FFF2-40B4-BE49-F238E27FC236}">
                  <a16:creationId xmlns:a16="http://schemas.microsoft.com/office/drawing/2014/main" id="{00000000-0008-0000-0300-00004F180000}"/>
                </a:ext>
              </a:extLst>
            </p:cNvPr>
            <p:cNvSpPr txBox="1"/>
            <p:nvPr/>
          </p:nvSpPr>
          <p:spPr>
            <a:xfrm>
              <a:off x="7270523" y="4049712"/>
              <a:ext cx="2208212" cy="33813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u="none" dirty="0">
                  <a:solidFill>
                    <a:schemeClr val="dk1"/>
                  </a:solidFill>
                  <a:effectLst/>
                  <a:latin typeface="+mn-lt"/>
                  <a:ea typeface="+mn-ea"/>
                  <a:cs typeface="+mn-cs"/>
                </a:rPr>
                <a:t>In-Person Interview</a:t>
              </a:r>
              <a:endParaRPr lang="en-US" sz="1200" u="none" dirty="0">
                <a:effectLst/>
              </a:endParaRPr>
            </a:p>
          </p:txBody>
        </p:sp>
        <p:sp>
          <p:nvSpPr>
            <p:cNvPr id="118" name="Oval 117">
              <a:extLst>
                <a:ext uri="{FF2B5EF4-FFF2-40B4-BE49-F238E27FC236}">
                  <a16:creationId xmlns:a16="http://schemas.microsoft.com/office/drawing/2014/main" id="{00000000-0008-0000-0300-000050180000}"/>
                </a:ext>
              </a:extLst>
            </p:cNvPr>
            <p:cNvSpPr/>
            <p:nvPr/>
          </p:nvSpPr>
          <p:spPr>
            <a:xfrm>
              <a:off x="6616473" y="4075112"/>
              <a:ext cx="228600" cy="184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9" name="TextBox 6224">
              <a:extLst>
                <a:ext uri="{FF2B5EF4-FFF2-40B4-BE49-F238E27FC236}">
                  <a16:creationId xmlns:a16="http://schemas.microsoft.com/office/drawing/2014/main" id="{00000000-0008-0000-0300-000051180000}"/>
                </a:ext>
              </a:extLst>
            </p:cNvPr>
            <p:cNvSpPr txBox="1"/>
            <p:nvPr/>
          </p:nvSpPr>
          <p:spPr>
            <a:xfrm>
              <a:off x="7270523" y="4456112"/>
              <a:ext cx="2741612" cy="33813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u="none" dirty="0">
                  <a:solidFill>
                    <a:schemeClr val="dk1"/>
                  </a:solidFill>
                  <a:effectLst/>
                  <a:latin typeface="+mn-lt"/>
                  <a:ea typeface="+mn-ea"/>
                  <a:cs typeface="+mn-cs"/>
                </a:rPr>
                <a:t>Drop Off/Pick up</a:t>
              </a:r>
              <a:r>
                <a:rPr lang="en-US" sz="1100" b="1" u="none" baseline="0" dirty="0">
                  <a:solidFill>
                    <a:schemeClr val="dk1"/>
                  </a:solidFill>
                  <a:effectLst/>
                  <a:latin typeface="+mn-lt"/>
                  <a:ea typeface="+mn-ea"/>
                  <a:cs typeface="+mn-cs"/>
                </a:rPr>
                <a:t> of Questionnaires</a:t>
              </a:r>
              <a:endParaRPr lang="en-US" sz="1200" u="none" dirty="0">
                <a:effectLst/>
              </a:endParaRPr>
            </a:p>
          </p:txBody>
        </p:sp>
        <p:sp>
          <p:nvSpPr>
            <p:cNvPr id="120" name="Oval 119">
              <a:extLst>
                <a:ext uri="{FF2B5EF4-FFF2-40B4-BE49-F238E27FC236}">
                  <a16:creationId xmlns:a16="http://schemas.microsoft.com/office/drawing/2014/main" id="{00000000-0008-0000-0300-000052180000}"/>
                </a:ext>
              </a:extLst>
            </p:cNvPr>
            <p:cNvSpPr/>
            <p:nvPr/>
          </p:nvSpPr>
          <p:spPr>
            <a:xfrm>
              <a:off x="6616473" y="4530725"/>
              <a:ext cx="228600" cy="182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1" name="TextBox 6226">
              <a:extLst>
                <a:ext uri="{FF2B5EF4-FFF2-40B4-BE49-F238E27FC236}">
                  <a16:creationId xmlns:a16="http://schemas.microsoft.com/office/drawing/2014/main" id="{00000000-0008-0000-0300-000053180000}"/>
                </a:ext>
              </a:extLst>
            </p:cNvPr>
            <p:cNvSpPr txBox="1"/>
            <p:nvPr/>
          </p:nvSpPr>
          <p:spPr>
            <a:xfrm>
              <a:off x="7270523" y="4948237"/>
              <a:ext cx="3255962" cy="33813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u="none" dirty="0">
                  <a:solidFill>
                    <a:schemeClr val="dk1"/>
                  </a:solidFill>
                  <a:effectLst/>
                  <a:latin typeface="+mn-lt"/>
                  <a:ea typeface="+mn-ea"/>
                  <a:cs typeface="+mn-cs"/>
                </a:rPr>
                <a:t>Paper Response Data</a:t>
              </a:r>
              <a:r>
                <a:rPr lang="en-US" sz="1100" b="1" u="none" baseline="0" dirty="0">
                  <a:solidFill>
                    <a:schemeClr val="dk1"/>
                  </a:solidFill>
                  <a:effectLst/>
                  <a:latin typeface="+mn-lt"/>
                  <a:ea typeface="+mn-ea"/>
                  <a:cs typeface="+mn-cs"/>
                </a:rPr>
                <a:t> Collection (Paper Listings)</a:t>
              </a:r>
              <a:endParaRPr lang="en-US" sz="1200" u="none" dirty="0">
                <a:effectLst/>
              </a:endParaRPr>
            </a:p>
          </p:txBody>
        </p:sp>
        <p:sp>
          <p:nvSpPr>
            <p:cNvPr id="122" name="Oval 121">
              <a:extLst>
                <a:ext uri="{FF2B5EF4-FFF2-40B4-BE49-F238E27FC236}">
                  <a16:creationId xmlns:a16="http://schemas.microsoft.com/office/drawing/2014/main" id="{00000000-0008-0000-0300-000054180000}"/>
                </a:ext>
              </a:extLst>
            </p:cNvPr>
            <p:cNvSpPr/>
            <p:nvPr/>
          </p:nvSpPr>
          <p:spPr>
            <a:xfrm>
              <a:off x="6616473" y="5000625"/>
              <a:ext cx="228600" cy="174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3" name="TextBox 6228">
              <a:extLst>
                <a:ext uri="{FF2B5EF4-FFF2-40B4-BE49-F238E27FC236}">
                  <a16:creationId xmlns:a16="http://schemas.microsoft.com/office/drawing/2014/main" id="{00000000-0008-0000-0300-000055180000}"/>
                </a:ext>
              </a:extLst>
            </p:cNvPr>
            <p:cNvSpPr txBox="1"/>
            <p:nvPr/>
          </p:nvSpPr>
          <p:spPr>
            <a:xfrm>
              <a:off x="7270523" y="5397500"/>
              <a:ext cx="2225675" cy="3302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u="none">
                  <a:solidFill>
                    <a:schemeClr val="dk1"/>
                  </a:solidFill>
                  <a:effectLst/>
                  <a:latin typeface="+mn-lt"/>
                  <a:ea typeface="+mn-ea"/>
                  <a:cs typeface="+mn-cs"/>
                </a:rPr>
                <a:t>Facility Self-Enumeration</a:t>
              </a:r>
              <a:endParaRPr lang="en-US" sz="1200" u="none">
                <a:effectLst/>
              </a:endParaRPr>
            </a:p>
          </p:txBody>
        </p:sp>
        <p:sp>
          <p:nvSpPr>
            <p:cNvPr id="124" name="Oval 123">
              <a:extLst>
                <a:ext uri="{FF2B5EF4-FFF2-40B4-BE49-F238E27FC236}">
                  <a16:creationId xmlns:a16="http://schemas.microsoft.com/office/drawing/2014/main" id="{00000000-0008-0000-0300-000056180000}"/>
                </a:ext>
              </a:extLst>
            </p:cNvPr>
            <p:cNvSpPr/>
            <p:nvPr/>
          </p:nvSpPr>
          <p:spPr>
            <a:xfrm>
              <a:off x="6616473" y="5464175"/>
              <a:ext cx="228600" cy="174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126" name="Picture 125" descr="Watch The Video Svg Png Icon Free Download (#329343) - OnlineWebFonts.COM">
              <a:extLst>
                <a:ext uri="{FF2B5EF4-FFF2-40B4-BE49-F238E27FC236}">
                  <a16:creationId xmlns:a16="http://schemas.microsoft.com/office/drawing/2014/main" id="{00000000-0008-0000-0300-00006D010000}"/>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64098" y="2740025"/>
              <a:ext cx="223837" cy="280987"/>
            </a:xfrm>
            <a:prstGeom prst="rect">
              <a:avLst/>
            </a:prstGeom>
            <a:noFill/>
            <a:extLst>
              <a:ext uri="{909E8E84-426E-40DD-AFC4-6F175D3DCCD1}">
                <a14:hiddenFill xmlns:a14="http://schemas.microsoft.com/office/drawing/2010/main">
                  <a:solidFill>
                    <a:srgbClr val="FFFFFF"/>
                  </a:solidFill>
                </a14:hiddenFill>
              </a:ext>
            </a:extLst>
          </p:spPr>
        </p:pic>
        <p:sp>
          <p:nvSpPr>
            <p:cNvPr id="127" name="Rectangle 126">
              <a:extLst>
                <a:ext uri="{FF2B5EF4-FFF2-40B4-BE49-F238E27FC236}">
                  <a16:creationId xmlns:a16="http://schemas.microsoft.com/office/drawing/2014/main" id="{00000000-0008-0000-0300-000076010000}"/>
                </a:ext>
              </a:extLst>
            </p:cNvPr>
            <p:cNvSpPr/>
            <p:nvPr/>
          </p:nvSpPr>
          <p:spPr>
            <a:xfrm>
              <a:off x="7060973" y="2649537"/>
              <a:ext cx="3505200" cy="515938"/>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rgbClr val="0070C0"/>
                  </a:solidFill>
                  <a:effectLst/>
                  <a:latin typeface="+mn-lt"/>
                  <a:ea typeface="+mn-ea"/>
                  <a:cs typeface="+mn-cs"/>
                </a:rPr>
                <a:t>CLICK HERE TO WATCH THE VIDEOS ABOUT THE ENUMERATION METHODS AVAILABLE TO YOUR GQ</a:t>
              </a:r>
            </a:p>
          </p:txBody>
        </p:sp>
        <p:sp>
          <p:nvSpPr>
            <p:cNvPr id="128" name="TextBox 399">
              <a:extLst>
                <a:ext uri="{FF2B5EF4-FFF2-40B4-BE49-F238E27FC236}">
                  <a16:creationId xmlns:a16="http://schemas.microsoft.com/office/drawing/2014/main" id="{00000000-0008-0000-0300-000090010000}"/>
                </a:ext>
              </a:extLst>
            </p:cNvPr>
            <p:cNvSpPr txBox="1"/>
            <p:nvPr/>
          </p:nvSpPr>
          <p:spPr>
            <a:xfrm>
              <a:off x="5743348" y="1563687"/>
              <a:ext cx="647700" cy="473075"/>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FINISH</a:t>
              </a:r>
            </a:p>
            <a:p>
              <a:pPr algn="ctr"/>
              <a:r>
                <a:rPr lang="en-US" sz="1100">
                  <a:solidFill>
                    <a:schemeClr val="bg1"/>
                  </a:solidFill>
                </a:rPr>
                <a:t>by:</a:t>
              </a:r>
            </a:p>
          </p:txBody>
        </p:sp>
        <p:sp>
          <p:nvSpPr>
            <p:cNvPr id="129" name="Rectangle 128">
              <a:extLst>
                <a:ext uri="{FF2B5EF4-FFF2-40B4-BE49-F238E27FC236}">
                  <a16:creationId xmlns:a16="http://schemas.microsoft.com/office/drawing/2014/main" id="{00000000-0008-0000-0300-000091010000}"/>
                </a:ext>
              </a:extLst>
            </p:cNvPr>
            <p:cNvSpPr/>
            <p:nvPr/>
          </p:nvSpPr>
          <p:spPr>
            <a:xfrm flipH="1">
              <a:off x="5008335" y="2063750"/>
              <a:ext cx="614363" cy="482600"/>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130" name="Rectangle 129">
              <a:extLst>
                <a:ext uri="{FF2B5EF4-FFF2-40B4-BE49-F238E27FC236}">
                  <a16:creationId xmlns:a16="http://schemas.microsoft.com/office/drawing/2014/main" id="{00000000-0008-0000-0300-000092010000}"/>
                </a:ext>
              </a:extLst>
            </p:cNvPr>
            <p:cNvSpPr/>
            <p:nvPr/>
          </p:nvSpPr>
          <p:spPr>
            <a:xfrm flipH="1">
              <a:off x="5743348" y="2063750"/>
              <a:ext cx="647700" cy="482600"/>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131" name="TextBox 402">
              <a:extLst>
                <a:ext uri="{FF2B5EF4-FFF2-40B4-BE49-F238E27FC236}">
                  <a16:creationId xmlns:a16="http://schemas.microsoft.com/office/drawing/2014/main" id="{00000000-0008-0000-0300-000093010000}"/>
                </a:ext>
              </a:extLst>
            </p:cNvPr>
            <p:cNvSpPr txBox="1"/>
            <p:nvPr/>
          </p:nvSpPr>
          <p:spPr>
            <a:xfrm>
              <a:off x="5008335" y="1563687"/>
              <a:ext cx="614363" cy="471488"/>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Today</a:t>
              </a:r>
            </a:p>
            <a:p>
              <a:pPr algn="ctr"/>
              <a:r>
                <a:rPr lang="en-US" sz="1100">
                  <a:solidFill>
                    <a:schemeClr val="bg1"/>
                  </a:solidFill>
                </a:rPr>
                <a:t>IS:</a:t>
              </a:r>
            </a:p>
          </p:txBody>
        </p:sp>
        <p:sp>
          <p:nvSpPr>
            <p:cNvPr id="132" name="Rectangle: Rounded Corners 131">
              <a:extLst>
                <a:ext uri="{FF2B5EF4-FFF2-40B4-BE49-F238E27FC236}">
                  <a16:creationId xmlns:a16="http://schemas.microsoft.com/office/drawing/2014/main" id="{00000000-0008-0000-0300-000082000000}"/>
                </a:ext>
              </a:extLst>
            </p:cNvPr>
            <p:cNvSpPr/>
            <p:nvPr/>
          </p:nvSpPr>
          <p:spPr>
            <a:xfrm>
              <a:off x="8537348" y="1273175"/>
              <a:ext cx="1606550" cy="349250"/>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133" name="Rectangle: Rounded Corners 132">
              <a:extLst>
                <a:ext uri="{FF2B5EF4-FFF2-40B4-BE49-F238E27FC236}">
                  <a16:creationId xmlns:a16="http://schemas.microsoft.com/office/drawing/2014/main" id="{00000000-0008-0000-0300-000083000000}"/>
                </a:ext>
              </a:extLst>
            </p:cNvPr>
            <p:cNvSpPr/>
            <p:nvPr/>
          </p:nvSpPr>
          <p:spPr>
            <a:xfrm>
              <a:off x="7375298" y="1273175"/>
              <a:ext cx="1098550" cy="331787"/>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134" name="Rectangle: Rounded Corners 133">
              <a:extLst>
                <a:ext uri="{FF2B5EF4-FFF2-40B4-BE49-F238E27FC236}">
                  <a16:creationId xmlns:a16="http://schemas.microsoft.com/office/drawing/2014/main" id="{00000000-0008-0000-0300-000084000000}"/>
                </a:ext>
              </a:extLst>
            </p:cNvPr>
            <p:cNvSpPr/>
            <p:nvPr/>
          </p:nvSpPr>
          <p:spPr>
            <a:xfrm>
              <a:off x="10208985" y="1273175"/>
              <a:ext cx="1087438" cy="350837"/>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136" name="Rectangle 135">
            <a:extLst>
              <a:ext uri="{FF2B5EF4-FFF2-40B4-BE49-F238E27FC236}">
                <a16:creationId xmlns:a16="http://schemas.microsoft.com/office/drawing/2014/main" id="{00000000-0008-0000-0400-00001A000000}"/>
              </a:ext>
            </a:extLst>
          </p:cNvPr>
          <p:cNvSpPr/>
          <p:nvPr/>
        </p:nvSpPr>
        <p:spPr>
          <a:xfrm>
            <a:off x="375388" y="1697157"/>
            <a:ext cx="1796310" cy="1042868"/>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fontAlgn="auto" latinLnBrk="0" hangingPunct="1"/>
            <a:r>
              <a:rPr lang="en-US" dirty="0"/>
              <a:t>This full list of options will be modified for specific GQ types (not all GQ types are eligible for all enumeration options).</a:t>
            </a:r>
            <a:endParaRPr lang="en-US" dirty="0">
              <a:effectLst/>
            </a:endParaRPr>
          </a:p>
        </p:txBody>
      </p:sp>
      <p:sp>
        <p:nvSpPr>
          <p:cNvPr id="2" name="Slide Number Placeholder 1">
            <a:extLst>
              <a:ext uri="{FF2B5EF4-FFF2-40B4-BE49-F238E27FC236}">
                <a16:creationId xmlns:a16="http://schemas.microsoft.com/office/drawing/2014/main" id="{249FFFD1-3DB9-3314-F64C-1793DD05ADE7}"/>
              </a:ext>
            </a:extLst>
          </p:cNvPr>
          <p:cNvSpPr>
            <a:spLocks noGrp="1"/>
          </p:cNvSpPr>
          <p:nvPr>
            <p:ph type="sldNum" sz="quarter" idx="12"/>
          </p:nvPr>
        </p:nvSpPr>
        <p:spPr/>
        <p:txBody>
          <a:bodyPr/>
          <a:lstStyle/>
          <a:p>
            <a:fld id="{5D4B0815-77BD-4BC3-A29B-D94299B6765B}" type="slidenum">
              <a:rPr lang="en-US" smtClean="0"/>
              <a:t>13</a:t>
            </a:fld>
            <a:endParaRPr lang="en-US"/>
          </a:p>
        </p:txBody>
      </p:sp>
    </p:spTree>
    <p:extLst>
      <p:ext uri="{BB962C8B-B14F-4D97-AF65-F5344CB8AC3E}">
        <p14:creationId xmlns:p14="http://schemas.microsoft.com/office/powerpoint/2010/main" val="269896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000000-0008-0000-0400-00004B000000}"/>
              </a:ext>
            </a:extLst>
          </p:cNvPr>
          <p:cNvPicPr>
            <a:picLocks noChangeAspect="1"/>
          </p:cNvPicPr>
          <p:nvPr/>
        </p:nvPicPr>
        <p:blipFill>
          <a:blip r:embed="rId2"/>
          <a:stretch>
            <a:fillRect/>
          </a:stretch>
        </p:blipFill>
        <p:spPr>
          <a:xfrm>
            <a:off x="3627437" y="642031"/>
            <a:ext cx="7496175" cy="5499100"/>
          </a:xfrm>
          <a:prstGeom prst="rect">
            <a:avLst/>
          </a:prstGeom>
        </p:spPr>
      </p:pic>
      <p:sp>
        <p:nvSpPr>
          <p:cNvPr id="26" name="Rectangle 25">
            <a:extLst>
              <a:ext uri="{FF2B5EF4-FFF2-40B4-BE49-F238E27FC236}">
                <a16:creationId xmlns:a16="http://schemas.microsoft.com/office/drawing/2014/main" id="{00000000-0008-0000-0400-00004D000000}"/>
              </a:ext>
            </a:extLst>
          </p:cNvPr>
          <p:cNvSpPr/>
          <p:nvPr/>
        </p:nvSpPr>
        <p:spPr>
          <a:xfrm>
            <a:off x="3725862" y="1265918"/>
            <a:ext cx="7270750" cy="477520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27" name="TextBox 14404">
            <a:extLst>
              <a:ext uri="{FF2B5EF4-FFF2-40B4-BE49-F238E27FC236}">
                <a16:creationId xmlns:a16="http://schemas.microsoft.com/office/drawing/2014/main" id="{00000000-0008-0000-0400-000045380000}"/>
              </a:ext>
            </a:extLst>
          </p:cNvPr>
          <p:cNvSpPr txBox="1"/>
          <p:nvPr/>
        </p:nvSpPr>
        <p:spPr>
          <a:xfrm>
            <a:off x="5588000" y="1891393"/>
            <a:ext cx="5164137" cy="928687"/>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1200" b="1" dirty="0">
                <a:solidFill>
                  <a:schemeClr val="dk1"/>
                </a:solidFill>
                <a:effectLst/>
                <a:latin typeface="+mn-lt"/>
                <a:ea typeface="+mn-ea"/>
                <a:cs typeface="+mn-cs"/>
              </a:rPr>
              <a:t>You selected</a:t>
            </a:r>
            <a:endParaRPr lang="en-US" sz="1200" dirty="0">
              <a:effectLst/>
            </a:endParaRPr>
          </a:p>
          <a:p>
            <a:pPr algn="ctr" rtl="0" eaLnBrk="1" latinLnBrk="0" hangingPunct="1"/>
            <a:r>
              <a:rPr lang="en-US" sz="1200" b="1" dirty="0">
                <a:solidFill>
                  <a:schemeClr val="dk1"/>
                </a:solidFill>
                <a:effectLst/>
                <a:latin typeface="+mn-lt"/>
                <a:ea typeface="+mn-ea"/>
                <a:cs typeface="+mn-cs"/>
              </a:rPr>
              <a:t>Electronic Response Data Transfer (eReponse) for </a:t>
            </a:r>
            <a:endParaRPr lang="en-US" sz="1200" dirty="0">
              <a:effectLst/>
            </a:endParaRPr>
          </a:p>
          <a:p>
            <a:pPr algn="ctr" rtl="0" eaLnBrk="1" latinLnBrk="0" hangingPunct="1"/>
            <a:r>
              <a:rPr lang="en-US" sz="1200" b="1" dirty="0">
                <a:solidFill>
                  <a:schemeClr val="dk1"/>
                </a:solidFill>
                <a:effectLst/>
                <a:latin typeface="+mn-lt"/>
                <a:ea typeface="+mn-ea"/>
                <a:cs typeface="+mn-cs"/>
              </a:rPr>
              <a:t>XYZ University, RESIDENCE HALL A, 451 Branch Ave </a:t>
            </a:r>
            <a:endParaRPr lang="en-US" sz="1200" dirty="0">
              <a:effectLst/>
            </a:endParaRPr>
          </a:p>
          <a:p>
            <a:pPr algn="ctr" rtl="0" eaLnBrk="1" latinLnBrk="0" hangingPunct="1"/>
            <a:r>
              <a:rPr lang="en-US" sz="1200" b="1" dirty="0">
                <a:solidFill>
                  <a:schemeClr val="dk1"/>
                </a:solidFill>
                <a:effectLst/>
                <a:latin typeface="+mn-lt"/>
                <a:ea typeface="+mn-ea"/>
                <a:cs typeface="+mn-cs"/>
              </a:rPr>
              <a:t>Marlow Heights MD 20748</a:t>
            </a:r>
            <a:endParaRPr lang="en-US" sz="1200" dirty="0">
              <a:effectLst/>
            </a:endParaRPr>
          </a:p>
        </p:txBody>
      </p:sp>
      <p:sp>
        <p:nvSpPr>
          <p:cNvPr id="28" name="TextBox 14405">
            <a:extLst>
              <a:ext uri="{FF2B5EF4-FFF2-40B4-BE49-F238E27FC236}">
                <a16:creationId xmlns:a16="http://schemas.microsoft.com/office/drawing/2014/main" id="{00000000-0008-0000-0400-000046380000}"/>
              </a:ext>
            </a:extLst>
          </p:cNvPr>
          <p:cNvSpPr txBox="1"/>
          <p:nvPr/>
        </p:nvSpPr>
        <p:spPr>
          <a:xfrm>
            <a:off x="4876800" y="1839006"/>
            <a:ext cx="571500" cy="465137"/>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FINISH</a:t>
            </a:r>
          </a:p>
          <a:p>
            <a:pPr algn="ctr"/>
            <a:r>
              <a:rPr lang="en-US" sz="1100">
                <a:solidFill>
                  <a:schemeClr val="bg1"/>
                </a:solidFill>
              </a:rPr>
              <a:t>by:</a:t>
            </a:r>
          </a:p>
        </p:txBody>
      </p:sp>
      <p:sp>
        <p:nvSpPr>
          <p:cNvPr id="29" name="Rectangle 28">
            <a:extLst>
              <a:ext uri="{FF2B5EF4-FFF2-40B4-BE49-F238E27FC236}">
                <a16:creationId xmlns:a16="http://schemas.microsoft.com/office/drawing/2014/main" id="{00000000-0008-0000-0400-000048380000}"/>
              </a:ext>
            </a:extLst>
          </p:cNvPr>
          <p:cNvSpPr/>
          <p:nvPr/>
        </p:nvSpPr>
        <p:spPr>
          <a:xfrm flipH="1">
            <a:off x="4119562" y="2347006"/>
            <a:ext cx="628650" cy="460375"/>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srgbClr val="FF0000"/>
                </a:solidFill>
                <a:effectLst/>
                <a:uLnTx/>
                <a:uFillTx/>
                <a:latin typeface="+mn-lt"/>
                <a:ea typeface="+mn-ea"/>
                <a:cs typeface="+mn-cs"/>
              </a:rPr>
              <a:t>XXXX</a:t>
            </a:r>
            <a:endParaRPr kumimoji="0" lang="en-US" sz="1200" b="0" i="1" u="none" strike="noStrike" kern="0" cap="none" spc="0" normalizeH="0" baseline="0" noProof="0">
              <a:ln>
                <a:noFill/>
              </a:ln>
              <a:solidFill>
                <a:sysClr val="windowText" lastClr="000000"/>
              </a:solidFill>
              <a:effectLst/>
              <a:uLnTx/>
              <a:uFillTx/>
              <a:latin typeface="+mn-lt"/>
              <a:ea typeface="+mn-ea"/>
              <a:cs typeface="+mn-cs"/>
            </a:endParaRPr>
          </a:p>
        </p:txBody>
      </p:sp>
      <p:sp>
        <p:nvSpPr>
          <p:cNvPr id="30" name="Rectangle 29">
            <a:extLst>
              <a:ext uri="{FF2B5EF4-FFF2-40B4-BE49-F238E27FC236}">
                <a16:creationId xmlns:a16="http://schemas.microsoft.com/office/drawing/2014/main" id="{00000000-0008-0000-0400-000061380000}"/>
              </a:ext>
            </a:extLst>
          </p:cNvPr>
          <p:cNvSpPr/>
          <p:nvPr/>
        </p:nvSpPr>
        <p:spPr>
          <a:xfrm flipH="1">
            <a:off x="4840287" y="2332718"/>
            <a:ext cx="649288" cy="473075"/>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srgbClr val="FF0000"/>
                </a:solidFill>
                <a:effectLst/>
                <a:uLnTx/>
                <a:uFillTx/>
                <a:latin typeface="+mn-lt"/>
                <a:ea typeface="+mn-ea"/>
                <a:cs typeface="+mn-cs"/>
              </a:rPr>
              <a:t>XXXX</a:t>
            </a:r>
            <a:endParaRPr kumimoji="0" lang="en-US" sz="1200" b="0" i="1" u="none" strike="noStrike" kern="0" cap="none" spc="0" normalizeH="0" baseline="0" noProof="0">
              <a:ln>
                <a:noFill/>
              </a:ln>
              <a:solidFill>
                <a:sysClr val="windowText" lastClr="000000"/>
              </a:solidFill>
              <a:effectLst/>
              <a:uLnTx/>
              <a:uFillTx/>
              <a:latin typeface="+mn-lt"/>
              <a:ea typeface="+mn-ea"/>
              <a:cs typeface="+mn-cs"/>
            </a:endParaRPr>
          </a:p>
        </p:txBody>
      </p:sp>
      <p:sp>
        <p:nvSpPr>
          <p:cNvPr id="31" name="Oval 30">
            <a:extLst>
              <a:ext uri="{FF2B5EF4-FFF2-40B4-BE49-F238E27FC236}">
                <a16:creationId xmlns:a16="http://schemas.microsoft.com/office/drawing/2014/main" id="{00000000-0008-0000-0400-000079380000}"/>
              </a:ext>
            </a:extLst>
          </p:cNvPr>
          <p:cNvSpPr/>
          <p:nvPr/>
        </p:nvSpPr>
        <p:spPr>
          <a:xfrm>
            <a:off x="6381750" y="4499656"/>
            <a:ext cx="1819275" cy="896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0" eaLnBrk="1" latinLnBrk="0" hangingPunct="1"/>
            <a:r>
              <a:rPr lang="en-US" sz="1100">
                <a:solidFill>
                  <a:schemeClr val="lt1"/>
                </a:solidFill>
                <a:effectLst/>
                <a:latin typeface="+mn-lt"/>
                <a:ea typeface="+mn-ea"/>
                <a:cs typeface="+mn-cs"/>
              </a:rPr>
              <a:t>If you are sure, please click SAVE AND CONTINUE.</a:t>
            </a:r>
            <a:endParaRPr lang="en-US" sz="900">
              <a:effectLst/>
            </a:endParaRPr>
          </a:p>
        </p:txBody>
      </p:sp>
      <p:sp>
        <p:nvSpPr>
          <p:cNvPr id="32" name="TextBox 14457">
            <a:extLst>
              <a:ext uri="{FF2B5EF4-FFF2-40B4-BE49-F238E27FC236}">
                <a16:creationId xmlns:a16="http://schemas.microsoft.com/office/drawing/2014/main" id="{00000000-0008-0000-0400-00007A380000}"/>
              </a:ext>
            </a:extLst>
          </p:cNvPr>
          <p:cNvSpPr txBox="1"/>
          <p:nvPr/>
        </p:nvSpPr>
        <p:spPr>
          <a:xfrm>
            <a:off x="4121150" y="1840593"/>
            <a:ext cx="608012" cy="417513"/>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Today</a:t>
            </a:r>
          </a:p>
          <a:p>
            <a:pPr algn="ctr"/>
            <a:r>
              <a:rPr lang="en-US" sz="1100">
                <a:solidFill>
                  <a:schemeClr val="bg1"/>
                </a:solidFill>
              </a:rPr>
              <a:t>IS:</a:t>
            </a:r>
          </a:p>
        </p:txBody>
      </p:sp>
      <p:sp>
        <p:nvSpPr>
          <p:cNvPr id="33" name="Rectangle: Rounded Corners 32">
            <a:extLst>
              <a:ext uri="{FF2B5EF4-FFF2-40B4-BE49-F238E27FC236}">
                <a16:creationId xmlns:a16="http://schemas.microsoft.com/office/drawing/2014/main" id="{00000000-0008-0000-0400-0000BB000000}"/>
              </a:ext>
            </a:extLst>
          </p:cNvPr>
          <p:cNvSpPr/>
          <p:nvPr/>
        </p:nvSpPr>
        <p:spPr>
          <a:xfrm>
            <a:off x="8707437" y="5026706"/>
            <a:ext cx="1835150" cy="293687"/>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Save and Continue</a:t>
            </a:r>
          </a:p>
        </p:txBody>
      </p:sp>
      <p:sp>
        <p:nvSpPr>
          <p:cNvPr id="34" name="Rectangle: Rounded Corners 33">
            <a:extLst>
              <a:ext uri="{FF2B5EF4-FFF2-40B4-BE49-F238E27FC236}">
                <a16:creationId xmlns:a16="http://schemas.microsoft.com/office/drawing/2014/main" id="{00000000-0008-0000-0400-0000BC000000}"/>
              </a:ext>
            </a:extLst>
          </p:cNvPr>
          <p:cNvSpPr/>
          <p:nvPr/>
        </p:nvSpPr>
        <p:spPr>
          <a:xfrm>
            <a:off x="4156075" y="5017181"/>
            <a:ext cx="1831975" cy="301625"/>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Go Back</a:t>
            </a:r>
          </a:p>
        </p:txBody>
      </p:sp>
      <p:sp>
        <p:nvSpPr>
          <p:cNvPr id="35" name="TextBox 14477">
            <a:extLst>
              <a:ext uri="{FF2B5EF4-FFF2-40B4-BE49-F238E27FC236}">
                <a16:creationId xmlns:a16="http://schemas.microsoft.com/office/drawing/2014/main" id="{00000000-0008-0000-0400-00008E380000}"/>
              </a:ext>
            </a:extLst>
          </p:cNvPr>
          <p:cNvSpPr txBox="1"/>
          <p:nvPr/>
        </p:nvSpPr>
        <p:spPr>
          <a:xfrm>
            <a:off x="4460875" y="2864531"/>
            <a:ext cx="5962650" cy="258762"/>
          </a:xfrm>
          <a:prstGeom prst="rect">
            <a:avLst/>
          </a:prstGeom>
          <a:solidFill>
            <a:schemeClr val="accent1">
              <a:lumMod val="20000"/>
              <a:lumOff val="80000"/>
            </a:schemeClr>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dk1"/>
                </a:solidFill>
                <a:effectLst/>
                <a:latin typeface="+mn-lt"/>
                <a:ea typeface="+mn-ea"/>
                <a:cs typeface="+mn-cs"/>
              </a:rPr>
              <a:t>Do you want to apply this enumeration method to MORE THAN ONE of your GQs? </a:t>
            </a:r>
            <a:endParaRPr lang="en-US">
              <a:effectLst/>
            </a:endParaRPr>
          </a:p>
        </p:txBody>
      </p:sp>
      <p:sp>
        <p:nvSpPr>
          <p:cNvPr id="36" name="Oval 35">
            <a:extLst>
              <a:ext uri="{FF2B5EF4-FFF2-40B4-BE49-F238E27FC236}">
                <a16:creationId xmlns:a16="http://schemas.microsoft.com/office/drawing/2014/main" id="{00000000-0008-0000-0400-000090380000}"/>
              </a:ext>
            </a:extLst>
          </p:cNvPr>
          <p:cNvSpPr/>
          <p:nvPr/>
        </p:nvSpPr>
        <p:spPr>
          <a:xfrm>
            <a:off x="5934075" y="4001181"/>
            <a:ext cx="269875"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7" name="Rectangle 36">
            <a:extLst>
              <a:ext uri="{FF2B5EF4-FFF2-40B4-BE49-F238E27FC236}">
                <a16:creationId xmlns:a16="http://schemas.microsoft.com/office/drawing/2014/main" id="{00000000-0008-0000-0400-000091380000}"/>
              </a:ext>
            </a:extLst>
          </p:cNvPr>
          <p:cNvSpPr/>
          <p:nvPr/>
        </p:nvSpPr>
        <p:spPr>
          <a:xfrm flipH="1">
            <a:off x="6461125" y="3436031"/>
            <a:ext cx="498475" cy="330200"/>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i="1">
                <a:solidFill>
                  <a:sysClr val="windowText" lastClr="000000"/>
                </a:solidFill>
              </a:rPr>
              <a:t>YES</a:t>
            </a:r>
          </a:p>
        </p:txBody>
      </p:sp>
      <p:sp>
        <p:nvSpPr>
          <p:cNvPr id="38" name="Rectangle 37">
            <a:extLst>
              <a:ext uri="{FF2B5EF4-FFF2-40B4-BE49-F238E27FC236}">
                <a16:creationId xmlns:a16="http://schemas.microsoft.com/office/drawing/2014/main" id="{00000000-0008-0000-0400-0000BB380000}"/>
              </a:ext>
            </a:extLst>
          </p:cNvPr>
          <p:cNvSpPr/>
          <p:nvPr/>
        </p:nvSpPr>
        <p:spPr>
          <a:xfrm flipH="1">
            <a:off x="6461125" y="4015468"/>
            <a:ext cx="534987" cy="325438"/>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i="1">
                <a:solidFill>
                  <a:sysClr val="windowText" lastClr="000000"/>
                </a:solidFill>
              </a:rPr>
              <a:t>NO</a:t>
            </a:r>
          </a:p>
        </p:txBody>
      </p:sp>
      <p:sp>
        <p:nvSpPr>
          <p:cNvPr id="39" name="Oval 38">
            <a:extLst>
              <a:ext uri="{FF2B5EF4-FFF2-40B4-BE49-F238E27FC236}">
                <a16:creationId xmlns:a16="http://schemas.microsoft.com/office/drawing/2014/main" id="{00000000-0008-0000-0400-00007B010000}"/>
              </a:ext>
            </a:extLst>
          </p:cNvPr>
          <p:cNvSpPr/>
          <p:nvPr/>
        </p:nvSpPr>
        <p:spPr>
          <a:xfrm>
            <a:off x="5934075" y="3409043"/>
            <a:ext cx="268287" cy="288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2" name="Rectangle: Rounded Corners 41">
            <a:extLst>
              <a:ext uri="{FF2B5EF4-FFF2-40B4-BE49-F238E27FC236}">
                <a16:creationId xmlns:a16="http://schemas.microsoft.com/office/drawing/2014/main" id="{00000000-0008-0000-0400-000070390000}"/>
              </a:ext>
            </a:extLst>
          </p:cNvPr>
          <p:cNvSpPr/>
          <p:nvPr/>
        </p:nvSpPr>
        <p:spPr>
          <a:xfrm>
            <a:off x="8094662" y="1269093"/>
            <a:ext cx="1576388" cy="328613"/>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43" name="Rectangle: Rounded Corners 42">
            <a:extLst>
              <a:ext uri="{FF2B5EF4-FFF2-40B4-BE49-F238E27FC236}">
                <a16:creationId xmlns:a16="http://schemas.microsoft.com/office/drawing/2014/main" id="{00000000-0008-0000-0400-000071390000}"/>
              </a:ext>
            </a:extLst>
          </p:cNvPr>
          <p:cNvSpPr/>
          <p:nvPr/>
        </p:nvSpPr>
        <p:spPr>
          <a:xfrm>
            <a:off x="6954837" y="1269093"/>
            <a:ext cx="1085850" cy="319088"/>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44" name="Rectangle: Rounded Corners 43">
            <a:extLst>
              <a:ext uri="{FF2B5EF4-FFF2-40B4-BE49-F238E27FC236}">
                <a16:creationId xmlns:a16="http://schemas.microsoft.com/office/drawing/2014/main" id="{00000000-0008-0000-0400-000072390000}"/>
              </a:ext>
            </a:extLst>
          </p:cNvPr>
          <p:cNvSpPr/>
          <p:nvPr/>
        </p:nvSpPr>
        <p:spPr>
          <a:xfrm>
            <a:off x="9717087" y="1269093"/>
            <a:ext cx="1066800" cy="320675"/>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sp>
        <p:nvSpPr>
          <p:cNvPr id="45" name="Rectangle 44">
            <a:extLst>
              <a:ext uri="{FF2B5EF4-FFF2-40B4-BE49-F238E27FC236}">
                <a16:creationId xmlns:a16="http://schemas.microsoft.com/office/drawing/2014/main" id="{00000000-0008-0000-0400-000030380000}"/>
              </a:ext>
            </a:extLst>
          </p:cNvPr>
          <p:cNvSpPr/>
          <p:nvPr/>
        </p:nvSpPr>
        <p:spPr>
          <a:xfrm>
            <a:off x="465547" y="642031"/>
            <a:ext cx="2286120" cy="955675"/>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800" b="1" dirty="0">
                <a:solidFill>
                  <a:schemeClr val="dk1"/>
                </a:solidFill>
                <a:effectLst/>
                <a:latin typeface="+mn-lt"/>
                <a:ea typeface="+mn-ea"/>
                <a:cs typeface="+mn-cs"/>
              </a:rPr>
              <a:t>Apply enumeration method to more tha</a:t>
            </a:r>
            <a:r>
              <a:rPr lang="en-US" sz="1800" b="1" dirty="0"/>
              <a:t>n one GQ</a:t>
            </a:r>
            <a:r>
              <a:rPr lang="en-US" sz="1800" b="1" dirty="0">
                <a:solidFill>
                  <a:schemeClr val="dk1"/>
                </a:solidFill>
                <a:effectLst/>
                <a:latin typeface="+mn-lt"/>
                <a:ea typeface="+mn-ea"/>
                <a:cs typeface="+mn-cs"/>
              </a:rPr>
              <a:t>?</a:t>
            </a:r>
            <a:endParaRPr lang="en-US" sz="1800" dirty="0">
              <a:effectLst/>
            </a:endParaRPr>
          </a:p>
        </p:txBody>
      </p:sp>
      <p:sp>
        <p:nvSpPr>
          <p:cNvPr id="2" name="Slide Number Placeholder 1">
            <a:extLst>
              <a:ext uri="{FF2B5EF4-FFF2-40B4-BE49-F238E27FC236}">
                <a16:creationId xmlns:a16="http://schemas.microsoft.com/office/drawing/2014/main" id="{6D8CDE51-3B92-B83B-58AE-3125B822F522}"/>
              </a:ext>
            </a:extLst>
          </p:cNvPr>
          <p:cNvSpPr>
            <a:spLocks noGrp="1"/>
          </p:cNvSpPr>
          <p:nvPr>
            <p:ph type="sldNum" sz="quarter" idx="12"/>
          </p:nvPr>
        </p:nvSpPr>
        <p:spPr/>
        <p:txBody>
          <a:bodyPr/>
          <a:lstStyle/>
          <a:p>
            <a:fld id="{5D4B0815-77BD-4BC3-A29B-D94299B6765B}" type="slidenum">
              <a:rPr lang="en-US" smtClean="0"/>
              <a:t>14</a:t>
            </a:fld>
            <a:endParaRPr lang="en-US"/>
          </a:p>
        </p:txBody>
      </p:sp>
    </p:spTree>
    <p:extLst>
      <p:ext uri="{BB962C8B-B14F-4D97-AF65-F5344CB8AC3E}">
        <p14:creationId xmlns:p14="http://schemas.microsoft.com/office/powerpoint/2010/main" val="279018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796E4C5-2915-236C-EE00-2AC16F804FEB}"/>
              </a:ext>
            </a:extLst>
          </p:cNvPr>
          <p:cNvGrpSpPr/>
          <p:nvPr/>
        </p:nvGrpSpPr>
        <p:grpSpPr>
          <a:xfrm>
            <a:off x="4309382" y="465066"/>
            <a:ext cx="7359650" cy="5603876"/>
            <a:chOff x="4601482" y="238124"/>
            <a:chExt cx="7359650" cy="5603876"/>
          </a:xfrm>
        </p:grpSpPr>
        <p:pic>
          <p:nvPicPr>
            <p:cNvPr id="17" name="Picture 16">
              <a:extLst>
                <a:ext uri="{FF2B5EF4-FFF2-40B4-BE49-F238E27FC236}">
                  <a16:creationId xmlns:a16="http://schemas.microsoft.com/office/drawing/2014/main" id="{00000000-0008-0000-0400-0000D1000000}"/>
                </a:ext>
              </a:extLst>
            </p:cNvPr>
            <p:cNvPicPr>
              <a:picLocks noChangeAspect="1"/>
            </p:cNvPicPr>
            <p:nvPr/>
          </p:nvPicPr>
          <p:blipFill>
            <a:blip r:embed="rId2"/>
            <a:stretch>
              <a:fillRect/>
            </a:stretch>
          </p:blipFill>
          <p:spPr>
            <a:xfrm>
              <a:off x="4601482" y="238124"/>
              <a:ext cx="7310438" cy="5603876"/>
            </a:xfrm>
            <a:prstGeom prst="rect">
              <a:avLst/>
            </a:prstGeom>
          </p:spPr>
        </p:pic>
        <p:sp>
          <p:nvSpPr>
            <p:cNvPr id="18" name="Rectangle 17">
              <a:extLst>
                <a:ext uri="{FF2B5EF4-FFF2-40B4-BE49-F238E27FC236}">
                  <a16:creationId xmlns:a16="http://schemas.microsoft.com/office/drawing/2014/main" id="{00000000-0008-0000-0400-0000D2000000}"/>
                </a:ext>
              </a:extLst>
            </p:cNvPr>
            <p:cNvSpPr/>
            <p:nvPr/>
          </p:nvSpPr>
          <p:spPr>
            <a:xfrm>
              <a:off x="4712607" y="912812"/>
              <a:ext cx="7248525" cy="4773612"/>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9" name="TextBox 212">
              <a:extLst>
                <a:ext uri="{FF2B5EF4-FFF2-40B4-BE49-F238E27FC236}">
                  <a16:creationId xmlns:a16="http://schemas.microsoft.com/office/drawing/2014/main" id="{00000000-0008-0000-0400-0000D5000000}"/>
                </a:ext>
              </a:extLst>
            </p:cNvPr>
            <p:cNvSpPr txBox="1"/>
            <p:nvPr/>
          </p:nvSpPr>
          <p:spPr>
            <a:xfrm>
              <a:off x="6517595" y="1584351"/>
              <a:ext cx="5164137" cy="722286"/>
            </a:xfrm>
            <a:prstGeom prst="rect">
              <a:avLst/>
            </a:prstGeom>
            <a:no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200" b="1" dirty="0">
                  <a:solidFill>
                    <a:schemeClr val="dk1"/>
                  </a:solidFill>
                  <a:effectLst/>
                  <a:latin typeface="+mn-lt"/>
                  <a:ea typeface="+mn-ea"/>
                  <a:cs typeface="+mn-cs"/>
                </a:rPr>
                <a:t>You selected Electronic Response Data Transfer (eReponse) for </a:t>
              </a:r>
              <a:endParaRPr lang="en-US" sz="1200" dirty="0">
                <a:effectLst/>
              </a:endParaRPr>
            </a:p>
            <a:p>
              <a:pPr rtl="0" eaLnBrk="1" latinLnBrk="0" hangingPunct="1"/>
              <a:r>
                <a:rPr lang="en-US" sz="1200" b="1" dirty="0">
                  <a:solidFill>
                    <a:schemeClr val="dk1"/>
                  </a:solidFill>
                  <a:effectLst/>
                  <a:latin typeface="+mn-lt"/>
                  <a:ea typeface="+mn-ea"/>
                  <a:cs typeface="+mn-cs"/>
                </a:rPr>
                <a:t>XYZ University, RESIDENCE HALL A, 451 Branch Ave Marlow Heights MD 20748</a:t>
              </a:r>
              <a:endParaRPr lang="en-US" sz="1200" dirty="0">
                <a:effectLst/>
              </a:endParaRPr>
            </a:p>
          </p:txBody>
        </p:sp>
        <p:sp>
          <p:nvSpPr>
            <p:cNvPr id="20" name="TextBox 213">
              <a:extLst>
                <a:ext uri="{FF2B5EF4-FFF2-40B4-BE49-F238E27FC236}">
                  <a16:creationId xmlns:a16="http://schemas.microsoft.com/office/drawing/2014/main" id="{00000000-0008-0000-0400-0000D6000000}"/>
                </a:ext>
              </a:extLst>
            </p:cNvPr>
            <p:cNvSpPr txBox="1"/>
            <p:nvPr/>
          </p:nvSpPr>
          <p:spPr>
            <a:xfrm>
              <a:off x="5798457" y="1457324"/>
              <a:ext cx="577850" cy="434975"/>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FINISH</a:t>
              </a:r>
            </a:p>
            <a:p>
              <a:pPr algn="ctr"/>
              <a:r>
                <a:rPr lang="en-US" sz="1100">
                  <a:solidFill>
                    <a:schemeClr val="bg1"/>
                  </a:solidFill>
                </a:rPr>
                <a:t>by:</a:t>
              </a:r>
            </a:p>
          </p:txBody>
        </p:sp>
        <p:sp>
          <p:nvSpPr>
            <p:cNvPr id="21" name="Rectangle 20">
              <a:extLst>
                <a:ext uri="{FF2B5EF4-FFF2-40B4-BE49-F238E27FC236}">
                  <a16:creationId xmlns:a16="http://schemas.microsoft.com/office/drawing/2014/main" id="{00000000-0008-0000-0400-0000D7000000}"/>
                </a:ext>
              </a:extLst>
            </p:cNvPr>
            <p:cNvSpPr/>
            <p:nvPr/>
          </p:nvSpPr>
          <p:spPr>
            <a:xfrm flipH="1">
              <a:off x="5041220" y="1951037"/>
              <a:ext cx="633412" cy="496887"/>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srgbClr val="FF0000"/>
                  </a:solidFill>
                  <a:effectLst/>
                  <a:uLnTx/>
                  <a:uFillTx/>
                  <a:latin typeface="+mn-lt"/>
                  <a:ea typeface="+mn-ea"/>
                  <a:cs typeface="+mn-cs"/>
                </a:rPr>
                <a:t>XXXX</a:t>
              </a:r>
              <a:endParaRPr kumimoji="0" lang="en-US" sz="1200" b="0" i="1" u="none" strike="noStrike" kern="0" cap="none" spc="0" normalizeH="0" baseline="0" noProof="0">
                <a:ln>
                  <a:noFill/>
                </a:ln>
                <a:solidFill>
                  <a:sysClr val="windowText" lastClr="000000"/>
                </a:solidFill>
                <a:effectLst/>
                <a:uLnTx/>
                <a:uFillTx/>
                <a:latin typeface="+mn-lt"/>
                <a:ea typeface="+mn-ea"/>
                <a:cs typeface="+mn-cs"/>
              </a:endParaRPr>
            </a:p>
          </p:txBody>
        </p:sp>
        <p:sp>
          <p:nvSpPr>
            <p:cNvPr id="22" name="Rectangle 21">
              <a:extLst>
                <a:ext uri="{FF2B5EF4-FFF2-40B4-BE49-F238E27FC236}">
                  <a16:creationId xmlns:a16="http://schemas.microsoft.com/office/drawing/2014/main" id="{00000000-0008-0000-0400-0000D8000000}"/>
                </a:ext>
              </a:extLst>
            </p:cNvPr>
            <p:cNvSpPr/>
            <p:nvPr/>
          </p:nvSpPr>
          <p:spPr>
            <a:xfrm flipH="1">
              <a:off x="5761945" y="1970087"/>
              <a:ext cx="649287" cy="449262"/>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srgbClr val="FF0000"/>
                  </a:solidFill>
                  <a:effectLst/>
                  <a:uLnTx/>
                  <a:uFillTx/>
                  <a:latin typeface="+mn-lt"/>
                  <a:ea typeface="+mn-ea"/>
                  <a:cs typeface="+mn-cs"/>
                </a:rPr>
                <a:t>XXXX</a:t>
              </a:r>
              <a:endParaRPr kumimoji="0" lang="en-US" sz="1200" b="0" i="1" u="none" strike="noStrike" kern="0" cap="none" spc="0" normalizeH="0" baseline="0" noProof="0">
                <a:ln>
                  <a:noFill/>
                </a:ln>
                <a:solidFill>
                  <a:sysClr val="windowText" lastClr="000000"/>
                </a:solidFill>
                <a:effectLst/>
                <a:uLnTx/>
                <a:uFillTx/>
                <a:latin typeface="+mn-lt"/>
                <a:ea typeface="+mn-ea"/>
                <a:cs typeface="+mn-cs"/>
              </a:endParaRPr>
            </a:p>
          </p:txBody>
        </p:sp>
        <p:sp>
          <p:nvSpPr>
            <p:cNvPr id="23" name="Oval 22">
              <a:extLst>
                <a:ext uri="{FF2B5EF4-FFF2-40B4-BE49-F238E27FC236}">
                  <a16:creationId xmlns:a16="http://schemas.microsoft.com/office/drawing/2014/main" id="{00000000-0008-0000-0400-0000D9000000}"/>
                </a:ext>
              </a:extLst>
            </p:cNvPr>
            <p:cNvSpPr/>
            <p:nvPr/>
          </p:nvSpPr>
          <p:spPr>
            <a:xfrm>
              <a:off x="7311345" y="4349749"/>
              <a:ext cx="1817687" cy="896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rtl="0" eaLnBrk="1" latinLnBrk="0" hangingPunct="1"/>
              <a:r>
                <a:rPr lang="en-US" sz="1100" dirty="0">
                  <a:solidFill>
                    <a:schemeClr val="lt1"/>
                  </a:solidFill>
                  <a:effectLst/>
                  <a:latin typeface="+mn-lt"/>
                  <a:ea typeface="+mn-ea"/>
                  <a:cs typeface="+mn-cs"/>
                </a:rPr>
                <a:t>If you are sure, please click SAVE AND CONTINUE.</a:t>
              </a:r>
              <a:endParaRPr lang="en-US" sz="900" dirty="0">
                <a:effectLst/>
              </a:endParaRPr>
            </a:p>
          </p:txBody>
        </p:sp>
        <p:sp>
          <p:nvSpPr>
            <p:cNvPr id="24" name="TextBox 217">
              <a:extLst>
                <a:ext uri="{FF2B5EF4-FFF2-40B4-BE49-F238E27FC236}">
                  <a16:creationId xmlns:a16="http://schemas.microsoft.com/office/drawing/2014/main" id="{00000000-0008-0000-0400-0000DA000000}"/>
                </a:ext>
              </a:extLst>
            </p:cNvPr>
            <p:cNvSpPr txBox="1"/>
            <p:nvPr/>
          </p:nvSpPr>
          <p:spPr>
            <a:xfrm>
              <a:off x="5041220" y="1465262"/>
              <a:ext cx="615950" cy="433387"/>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Today</a:t>
              </a:r>
            </a:p>
            <a:p>
              <a:pPr algn="ctr"/>
              <a:r>
                <a:rPr lang="en-US" sz="1100">
                  <a:solidFill>
                    <a:schemeClr val="bg1"/>
                  </a:solidFill>
                </a:rPr>
                <a:t>IS:</a:t>
              </a:r>
            </a:p>
          </p:txBody>
        </p:sp>
        <p:sp>
          <p:nvSpPr>
            <p:cNvPr id="25" name="TextBox 218">
              <a:extLst>
                <a:ext uri="{FF2B5EF4-FFF2-40B4-BE49-F238E27FC236}">
                  <a16:creationId xmlns:a16="http://schemas.microsoft.com/office/drawing/2014/main" id="{00000000-0008-0000-0400-0000DB000000}"/>
                </a:ext>
              </a:extLst>
            </p:cNvPr>
            <p:cNvSpPr txBox="1"/>
            <p:nvPr/>
          </p:nvSpPr>
          <p:spPr>
            <a:xfrm>
              <a:off x="5084082" y="4359274"/>
              <a:ext cx="1854200" cy="33020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Showing 1 to 4 of 10 entries</a:t>
              </a:r>
              <a:endParaRPr lang="en-US" sz="1400">
                <a:solidFill>
                  <a:schemeClr val="accent1"/>
                </a:solidFill>
                <a:effectLst/>
              </a:endParaRPr>
            </a:p>
          </p:txBody>
        </p:sp>
        <p:sp>
          <p:nvSpPr>
            <p:cNvPr id="26" name="TextBox 219">
              <a:extLst>
                <a:ext uri="{FF2B5EF4-FFF2-40B4-BE49-F238E27FC236}">
                  <a16:creationId xmlns:a16="http://schemas.microsoft.com/office/drawing/2014/main" id="{00000000-0008-0000-0400-0000DC000000}"/>
                </a:ext>
              </a:extLst>
            </p:cNvPr>
            <p:cNvSpPr txBox="1"/>
            <p:nvPr/>
          </p:nvSpPr>
          <p:spPr>
            <a:xfrm>
              <a:off x="9706882" y="4386262"/>
              <a:ext cx="1765300" cy="36195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Previous     1      2         Next</a:t>
              </a:r>
              <a:endParaRPr lang="en-US" sz="1400">
                <a:solidFill>
                  <a:schemeClr val="accent1"/>
                </a:solidFill>
                <a:effectLst/>
              </a:endParaRPr>
            </a:p>
          </p:txBody>
        </p:sp>
        <p:sp>
          <p:nvSpPr>
            <p:cNvPr id="27" name="Rectangle 26">
              <a:extLst>
                <a:ext uri="{FF2B5EF4-FFF2-40B4-BE49-F238E27FC236}">
                  <a16:creationId xmlns:a16="http://schemas.microsoft.com/office/drawing/2014/main" id="{00000000-0008-0000-0400-0000DD000000}"/>
                </a:ext>
              </a:extLst>
            </p:cNvPr>
            <p:cNvSpPr/>
            <p:nvPr/>
          </p:nvSpPr>
          <p:spPr>
            <a:xfrm>
              <a:off x="10349820" y="4410074"/>
              <a:ext cx="323850" cy="282575"/>
            </a:xfrm>
            <a:prstGeom prst="rect">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8" name="Rectangle: Rounded Corners 27">
              <a:extLst>
                <a:ext uri="{FF2B5EF4-FFF2-40B4-BE49-F238E27FC236}">
                  <a16:creationId xmlns:a16="http://schemas.microsoft.com/office/drawing/2014/main" id="{00000000-0008-0000-0400-0000DE000000}"/>
                </a:ext>
              </a:extLst>
            </p:cNvPr>
            <p:cNvSpPr/>
            <p:nvPr/>
          </p:nvSpPr>
          <p:spPr>
            <a:xfrm>
              <a:off x="9632270" y="4867274"/>
              <a:ext cx="1839912" cy="306388"/>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Save and Continue</a:t>
              </a:r>
            </a:p>
          </p:txBody>
        </p:sp>
        <p:sp>
          <p:nvSpPr>
            <p:cNvPr id="29" name="Rectangle: Rounded Corners 28">
              <a:extLst>
                <a:ext uri="{FF2B5EF4-FFF2-40B4-BE49-F238E27FC236}">
                  <a16:creationId xmlns:a16="http://schemas.microsoft.com/office/drawing/2014/main" id="{00000000-0008-0000-0400-0000DF000000}"/>
                </a:ext>
              </a:extLst>
            </p:cNvPr>
            <p:cNvSpPr/>
            <p:nvPr/>
          </p:nvSpPr>
          <p:spPr>
            <a:xfrm>
              <a:off x="5084082" y="4875212"/>
              <a:ext cx="1830388" cy="301625"/>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Go Back</a:t>
              </a:r>
            </a:p>
          </p:txBody>
        </p:sp>
        <p:pic>
          <p:nvPicPr>
            <p:cNvPr id="30" name="Object 1">
              <a:extLst>
                <a:ext uri="{63B3BB69-23CF-44E3-9099-C40C66FF867C}">
                  <a14:compatExt xmlns:a14="http://schemas.microsoft.com/office/drawing/2010/main" spid="_x0000_s14337"/>
                </a:ext>
                <a:ext uri="{FF2B5EF4-FFF2-40B4-BE49-F238E27FC236}">
                  <a16:creationId xmlns:a16="http://schemas.microsoft.com/office/drawing/2014/main" id="{00000000-0008-0000-0400-000001380000}"/>
                </a:ext>
              </a:extLst>
            </p:cNvPr>
            <p:cNvPicPr>
              <a:picLocks noChangeAspect="1"/>
            </p:cNvPicPr>
            <p:nvPr/>
          </p:nvPicPr>
          <p:blipFill rotWithShape="1">
            <a:blip r:embed="rId3"/>
            <a:srcRect b="14698"/>
            <a:stretch/>
          </p:blipFill>
          <p:spPr>
            <a:xfrm>
              <a:off x="5286488" y="2581301"/>
              <a:ext cx="5867400" cy="1649385"/>
            </a:xfrm>
            <a:prstGeom prst="rect">
              <a:avLst/>
            </a:prstGeom>
          </p:spPr>
        </p:pic>
        <p:sp>
          <p:nvSpPr>
            <p:cNvPr id="32" name="Rectangle: Rounded Corners 31">
              <a:extLst>
                <a:ext uri="{FF2B5EF4-FFF2-40B4-BE49-F238E27FC236}">
                  <a16:creationId xmlns:a16="http://schemas.microsoft.com/office/drawing/2014/main" id="{00000000-0008-0000-0400-00006D390000}"/>
                </a:ext>
              </a:extLst>
            </p:cNvPr>
            <p:cNvSpPr/>
            <p:nvPr/>
          </p:nvSpPr>
          <p:spPr>
            <a:xfrm>
              <a:off x="9011557" y="917574"/>
              <a:ext cx="1573213" cy="312738"/>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33" name="Rectangle: Rounded Corners 32">
              <a:extLst>
                <a:ext uri="{FF2B5EF4-FFF2-40B4-BE49-F238E27FC236}">
                  <a16:creationId xmlns:a16="http://schemas.microsoft.com/office/drawing/2014/main" id="{00000000-0008-0000-0400-00006E390000}"/>
                </a:ext>
              </a:extLst>
            </p:cNvPr>
            <p:cNvSpPr/>
            <p:nvPr/>
          </p:nvSpPr>
          <p:spPr>
            <a:xfrm>
              <a:off x="7876495" y="917574"/>
              <a:ext cx="1082675" cy="300038"/>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34" name="Rectangle: Rounded Corners 33">
              <a:extLst>
                <a:ext uri="{FF2B5EF4-FFF2-40B4-BE49-F238E27FC236}">
                  <a16:creationId xmlns:a16="http://schemas.microsoft.com/office/drawing/2014/main" id="{00000000-0008-0000-0400-00006F390000}"/>
                </a:ext>
              </a:extLst>
            </p:cNvPr>
            <p:cNvSpPr/>
            <p:nvPr/>
          </p:nvSpPr>
          <p:spPr>
            <a:xfrm>
              <a:off x="10630807" y="917574"/>
              <a:ext cx="1069975" cy="317500"/>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36" name="Rectangle 35">
            <a:extLst>
              <a:ext uri="{FF2B5EF4-FFF2-40B4-BE49-F238E27FC236}">
                <a16:creationId xmlns:a16="http://schemas.microsoft.com/office/drawing/2014/main" id="{C7AC6225-199B-12E0-CC31-4C0BBF08EBF1}"/>
              </a:ext>
            </a:extLst>
          </p:cNvPr>
          <p:cNvSpPr/>
          <p:nvPr/>
        </p:nvSpPr>
        <p:spPr>
          <a:xfrm>
            <a:off x="465546" y="642031"/>
            <a:ext cx="2413121" cy="951777"/>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Apply enumeration method to more than one GQ? Yes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33470C1B-714E-DC0C-58D3-9296417AF526}"/>
              </a:ext>
            </a:extLst>
          </p:cNvPr>
          <p:cNvSpPr>
            <a:spLocks noGrp="1"/>
          </p:cNvSpPr>
          <p:nvPr>
            <p:ph type="sldNum" sz="quarter" idx="12"/>
          </p:nvPr>
        </p:nvSpPr>
        <p:spPr/>
        <p:txBody>
          <a:bodyPr/>
          <a:lstStyle/>
          <a:p>
            <a:fld id="{5D4B0815-77BD-4BC3-A29B-D94299B6765B}" type="slidenum">
              <a:rPr lang="en-US" smtClean="0"/>
              <a:t>15</a:t>
            </a:fld>
            <a:endParaRPr lang="en-US"/>
          </a:p>
        </p:txBody>
      </p:sp>
    </p:spTree>
    <p:extLst>
      <p:ext uri="{BB962C8B-B14F-4D97-AF65-F5344CB8AC3E}">
        <p14:creationId xmlns:p14="http://schemas.microsoft.com/office/powerpoint/2010/main" val="1437840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000000-0008-0000-0400-00000C000000}"/>
              </a:ext>
            </a:extLst>
          </p:cNvPr>
          <p:cNvSpPr/>
          <p:nvPr/>
        </p:nvSpPr>
        <p:spPr>
          <a:xfrm>
            <a:off x="232682" y="190221"/>
            <a:ext cx="1778997" cy="66852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dirty="0">
                <a:solidFill>
                  <a:schemeClr val="dk1"/>
                </a:solidFill>
                <a:effectLst/>
                <a:latin typeface="+mn-lt"/>
                <a:ea typeface="+mn-ea"/>
                <a:cs typeface="+mn-cs"/>
              </a:rPr>
              <a:t>Confirmation of completed list of GQs</a:t>
            </a:r>
            <a:endParaRPr lang="en-US" dirty="0">
              <a:effectLst/>
            </a:endParaRPr>
          </a:p>
        </p:txBody>
      </p:sp>
      <p:grpSp>
        <p:nvGrpSpPr>
          <p:cNvPr id="23" name="Group 22">
            <a:extLst>
              <a:ext uri="{FF2B5EF4-FFF2-40B4-BE49-F238E27FC236}">
                <a16:creationId xmlns:a16="http://schemas.microsoft.com/office/drawing/2014/main" id="{9EB8758E-A0ED-3D20-0EED-9D0B0A836E89}"/>
              </a:ext>
            </a:extLst>
          </p:cNvPr>
          <p:cNvGrpSpPr/>
          <p:nvPr/>
        </p:nvGrpSpPr>
        <p:grpSpPr>
          <a:xfrm>
            <a:off x="3848100" y="207962"/>
            <a:ext cx="7505700" cy="6442075"/>
            <a:chOff x="4255407" y="415925"/>
            <a:chExt cx="7505700" cy="6442075"/>
          </a:xfrm>
        </p:grpSpPr>
        <p:pic>
          <p:nvPicPr>
            <p:cNvPr id="4" name="Picture 3">
              <a:extLst>
                <a:ext uri="{FF2B5EF4-FFF2-40B4-BE49-F238E27FC236}">
                  <a16:creationId xmlns:a16="http://schemas.microsoft.com/office/drawing/2014/main" id="{00000000-0008-0000-0400-00008B380000}"/>
                </a:ext>
              </a:extLst>
            </p:cNvPr>
            <p:cNvPicPr>
              <a:picLocks noChangeAspect="1"/>
            </p:cNvPicPr>
            <p:nvPr/>
          </p:nvPicPr>
          <p:blipFill>
            <a:blip r:embed="rId2"/>
            <a:stretch>
              <a:fillRect/>
            </a:stretch>
          </p:blipFill>
          <p:spPr>
            <a:xfrm>
              <a:off x="4255407" y="415925"/>
              <a:ext cx="7505700" cy="6442075"/>
            </a:xfrm>
            <a:prstGeom prst="rect">
              <a:avLst/>
            </a:prstGeom>
          </p:spPr>
        </p:pic>
        <p:sp>
          <p:nvSpPr>
            <p:cNvPr id="5" name="Rectangle 4">
              <a:extLst>
                <a:ext uri="{FF2B5EF4-FFF2-40B4-BE49-F238E27FC236}">
                  <a16:creationId xmlns:a16="http://schemas.microsoft.com/office/drawing/2014/main" id="{00000000-0008-0000-0400-00008C380000}"/>
                </a:ext>
              </a:extLst>
            </p:cNvPr>
            <p:cNvSpPr/>
            <p:nvPr/>
          </p:nvSpPr>
          <p:spPr>
            <a:xfrm>
              <a:off x="4330020" y="1179512"/>
              <a:ext cx="7356475" cy="560070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6" name="TextBox 14476">
              <a:extLst>
                <a:ext uri="{FF2B5EF4-FFF2-40B4-BE49-F238E27FC236}">
                  <a16:creationId xmlns:a16="http://schemas.microsoft.com/office/drawing/2014/main" id="{00000000-0008-0000-0400-00008D380000}"/>
                </a:ext>
              </a:extLst>
            </p:cNvPr>
            <p:cNvSpPr txBox="1"/>
            <p:nvPr/>
          </p:nvSpPr>
          <p:spPr>
            <a:xfrm>
              <a:off x="6214382" y="1890712"/>
              <a:ext cx="4837113" cy="966788"/>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1400" b="1" i="1" dirty="0">
                  <a:solidFill>
                    <a:schemeClr val="dk1"/>
                  </a:solidFill>
                  <a:effectLst/>
                  <a:latin typeface="+mn-lt"/>
                  <a:ea typeface="+mn-ea"/>
                  <a:cs typeface="+mn-cs"/>
                </a:rPr>
                <a:t>Thank you.</a:t>
              </a:r>
              <a:endParaRPr lang="en-US" sz="1400" dirty="0">
                <a:effectLst/>
              </a:endParaRPr>
            </a:p>
            <a:p>
              <a:pPr algn="ctr" rtl="0" eaLnBrk="1" latinLnBrk="0" hangingPunct="1"/>
              <a:r>
                <a:rPr lang="en-US" sz="1400" b="1" i="1" dirty="0">
                  <a:solidFill>
                    <a:schemeClr val="dk1"/>
                  </a:solidFill>
                  <a:effectLst/>
                  <a:latin typeface="+mn-lt"/>
                  <a:ea typeface="+mn-ea"/>
                  <a:cs typeface="+mn-cs"/>
                </a:rPr>
                <a:t>You have completed the GQAC Internet questionnaire. Below is a list of your GQs and the selected enumeration method(s).</a:t>
              </a:r>
              <a:endParaRPr lang="en-US" sz="1400" dirty="0">
                <a:effectLst/>
              </a:endParaRPr>
            </a:p>
          </p:txBody>
        </p:sp>
        <p:sp>
          <p:nvSpPr>
            <p:cNvPr id="7" name="TextBox 14481">
              <a:extLst>
                <a:ext uri="{FF2B5EF4-FFF2-40B4-BE49-F238E27FC236}">
                  <a16:creationId xmlns:a16="http://schemas.microsoft.com/office/drawing/2014/main" id="{00000000-0008-0000-0400-000092380000}"/>
                </a:ext>
              </a:extLst>
            </p:cNvPr>
            <p:cNvSpPr txBox="1"/>
            <p:nvPr/>
          </p:nvSpPr>
          <p:spPr>
            <a:xfrm>
              <a:off x="4771345" y="5549900"/>
              <a:ext cx="1847850" cy="338137"/>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Showing 1 to 4 of 10 entries</a:t>
              </a:r>
              <a:endParaRPr lang="en-US" sz="1400">
                <a:solidFill>
                  <a:schemeClr val="accent1"/>
                </a:solidFill>
                <a:effectLst/>
              </a:endParaRPr>
            </a:p>
          </p:txBody>
        </p:sp>
        <p:sp>
          <p:nvSpPr>
            <p:cNvPr id="8" name="TextBox 14482">
              <a:extLst>
                <a:ext uri="{FF2B5EF4-FFF2-40B4-BE49-F238E27FC236}">
                  <a16:creationId xmlns:a16="http://schemas.microsoft.com/office/drawing/2014/main" id="{00000000-0008-0000-0400-000093380000}"/>
                </a:ext>
              </a:extLst>
            </p:cNvPr>
            <p:cNvSpPr txBox="1"/>
            <p:nvPr/>
          </p:nvSpPr>
          <p:spPr>
            <a:xfrm>
              <a:off x="9405257" y="5586412"/>
              <a:ext cx="1774825" cy="34925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Previous     1      2         Next</a:t>
              </a:r>
              <a:endParaRPr lang="en-US" sz="1400">
                <a:solidFill>
                  <a:schemeClr val="accent1"/>
                </a:solidFill>
                <a:effectLst/>
              </a:endParaRPr>
            </a:p>
          </p:txBody>
        </p:sp>
        <p:sp>
          <p:nvSpPr>
            <p:cNvPr id="9" name="Rectangle 8">
              <a:extLst>
                <a:ext uri="{FF2B5EF4-FFF2-40B4-BE49-F238E27FC236}">
                  <a16:creationId xmlns:a16="http://schemas.microsoft.com/office/drawing/2014/main" id="{00000000-0008-0000-0400-000094380000}"/>
                </a:ext>
              </a:extLst>
            </p:cNvPr>
            <p:cNvSpPr/>
            <p:nvPr/>
          </p:nvSpPr>
          <p:spPr>
            <a:xfrm>
              <a:off x="10065657" y="5614987"/>
              <a:ext cx="300038" cy="276225"/>
            </a:xfrm>
            <a:prstGeom prst="rect">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0" name="Rectangle: Rounded Corners 9">
              <a:extLst>
                <a:ext uri="{FF2B5EF4-FFF2-40B4-BE49-F238E27FC236}">
                  <a16:creationId xmlns:a16="http://schemas.microsoft.com/office/drawing/2014/main" id="{00000000-0008-0000-0400-000095380000}"/>
                </a:ext>
              </a:extLst>
            </p:cNvPr>
            <p:cNvSpPr/>
            <p:nvPr/>
          </p:nvSpPr>
          <p:spPr>
            <a:xfrm>
              <a:off x="9000445" y="6099175"/>
              <a:ext cx="2179637" cy="260350"/>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Confirm and Submit</a:t>
              </a:r>
            </a:p>
          </p:txBody>
        </p:sp>
        <p:sp>
          <p:nvSpPr>
            <p:cNvPr id="11" name="Rectangle: Rounded Corners 10">
              <a:extLst>
                <a:ext uri="{FF2B5EF4-FFF2-40B4-BE49-F238E27FC236}">
                  <a16:creationId xmlns:a16="http://schemas.microsoft.com/office/drawing/2014/main" id="{00000000-0008-0000-0400-000096380000}"/>
                </a:ext>
              </a:extLst>
            </p:cNvPr>
            <p:cNvSpPr/>
            <p:nvPr/>
          </p:nvSpPr>
          <p:spPr>
            <a:xfrm>
              <a:off x="4790395" y="6080125"/>
              <a:ext cx="3076575" cy="274637"/>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dirty="0">
                  <a:solidFill>
                    <a:schemeClr val="bg1"/>
                  </a:solidFill>
                  <a:latin typeface="Times New Roman" panose="02020603050405020304" pitchFamily="18" charset="0"/>
                  <a:ea typeface="+mn-ea"/>
                  <a:cs typeface="Times New Roman" panose="02020603050405020304" pitchFamily="18" charset="0"/>
                </a:rPr>
                <a:t>Download</a:t>
              </a:r>
              <a:r>
                <a:rPr lang="en-US" sz="1600" b="0" kern="1200" baseline="0" dirty="0">
                  <a:solidFill>
                    <a:schemeClr val="bg1"/>
                  </a:solidFill>
                  <a:latin typeface="Times New Roman" panose="02020603050405020304" pitchFamily="18" charset="0"/>
                  <a:ea typeface="+mn-ea"/>
                  <a:cs typeface="Times New Roman" panose="02020603050405020304" pitchFamily="18" charset="0"/>
                </a:rPr>
                <a:t> GQs for your records</a:t>
              </a:r>
              <a:endParaRPr lang="en-US" sz="1600" b="0" kern="1200" dirty="0">
                <a:solidFill>
                  <a:schemeClr val="bg1"/>
                </a:solidFill>
                <a:latin typeface="Times New Roman" panose="02020603050405020304" pitchFamily="18" charset="0"/>
                <a:ea typeface="+mn-ea"/>
                <a:cs typeface="Times New Roman" panose="02020603050405020304" pitchFamily="18" charset="0"/>
              </a:endParaRPr>
            </a:p>
          </p:txBody>
        </p:sp>
        <p:pic>
          <p:nvPicPr>
            <p:cNvPr id="12" name="Object 5">
              <a:extLst>
                <a:ext uri="{63B3BB69-23CF-44E3-9099-C40C66FF867C}">
                  <a14:compatExt xmlns:a14="http://schemas.microsoft.com/office/drawing/2010/main" spid="_x0000_s14341"/>
                </a:ext>
                <a:ext uri="{FF2B5EF4-FFF2-40B4-BE49-F238E27FC236}">
                  <a16:creationId xmlns:a16="http://schemas.microsoft.com/office/drawing/2014/main" id="{00000000-0008-0000-0400-000009000000}"/>
                </a:ext>
              </a:extLst>
            </p:cNvPr>
            <p:cNvPicPr>
              <a:picLocks noChangeAspect="1"/>
            </p:cNvPicPr>
            <p:nvPr/>
          </p:nvPicPr>
          <p:blipFill>
            <a:blip r:embed="rId3"/>
            <a:stretch>
              <a:fillRect/>
            </a:stretch>
          </p:blipFill>
          <p:spPr>
            <a:xfrm>
              <a:off x="4423682" y="3001962"/>
              <a:ext cx="7002463" cy="2425700"/>
            </a:xfrm>
            <a:prstGeom prst="rect">
              <a:avLst/>
            </a:prstGeom>
          </p:spPr>
        </p:pic>
        <p:sp>
          <p:nvSpPr>
            <p:cNvPr id="15" name="TextBox 14514">
              <a:extLst>
                <a:ext uri="{FF2B5EF4-FFF2-40B4-BE49-F238E27FC236}">
                  <a16:creationId xmlns:a16="http://schemas.microsoft.com/office/drawing/2014/main" id="{00000000-0008-0000-0400-0000B3380000}"/>
                </a:ext>
              </a:extLst>
            </p:cNvPr>
            <p:cNvSpPr txBox="1"/>
            <p:nvPr/>
          </p:nvSpPr>
          <p:spPr>
            <a:xfrm>
              <a:off x="5506357" y="1949450"/>
              <a:ext cx="641350" cy="452437"/>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FINISH</a:t>
              </a:r>
            </a:p>
            <a:p>
              <a:pPr algn="ctr"/>
              <a:r>
                <a:rPr lang="en-US" sz="1100">
                  <a:solidFill>
                    <a:schemeClr val="bg1"/>
                  </a:solidFill>
                </a:rPr>
                <a:t>by:</a:t>
              </a:r>
            </a:p>
          </p:txBody>
        </p:sp>
        <p:sp>
          <p:nvSpPr>
            <p:cNvPr id="16" name="Rectangle 15">
              <a:extLst>
                <a:ext uri="{FF2B5EF4-FFF2-40B4-BE49-F238E27FC236}">
                  <a16:creationId xmlns:a16="http://schemas.microsoft.com/office/drawing/2014/main" id="{00000000-0008-0000-0400-0000B4380000}"/>
                </a:ext>
              </a:extLst>
            </p:cNvPr>
            <p:cNvSpPr/>
            <p:nvPr/>
          </p:nvSpPr>
          <p:spPr>
            <a:xfrm flipH="1">
              <a:off x="4753882" y="2471737"/>
              <a:ext cx="635000" cy="450850"/>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17" name="Rectangle 16">
              <a:extLst>
                <a:ext uri="{FF2B5EF4-FFF2-40B4-BE49-F238E27FC236}">
                  <a16:creationId xmlns:a16="http://schemas.microsoft.com/office/drawing/2014/main" id="{00000000-0008-0000-0400-0000B5380000}"/>
                </a:ext>
              </a:extLst>
            </p:cNvPr>
            <p:cNvSpPr/>
            <p:nvPr/>
          </p:nvSpPr>
          <p:spPr>
            <a:xfrm flipH="1">
              <a:off x="5506357" y="2471737"/>
              <a:ext cx="641350" cy="450850"/>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18" name="TextBox 14517">
              <a:extLst>
                <a:ext uri="{FF2B5EF4-FFF2-40B4-BE49-F238E27FC236}">
                  <a16:creationId xmlns:a16="http://schemas.microsoft.com/office/drawing/2014/main" id="{00000000-0008-0000-0400-0000B6380000}"/>
                </a:ext>
              </a:extLst>
            </p:cNvPr>
            <p:cNvSpPr txBox="1"/>
            <p:nvPr/>
          </p:nvSpPr>
          <p:spPr>
            <a:xfrm>
              <a:off x="4753882" y="1949450"/>
              <a:ext cx="635000" cy="452437"/>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Today</a:t>
              </a:r>
            </a:p>
            <a:p>
              <a:pPr algn="ctr"/>
              <a:r>
                <a:rPr lang="en-US" sz="1100">
                  <a:solidFill>
                    <a:schemeClr val="bg1"/>
                  </a:solidFill>
                </a:rPr>
                <a:t>IS:</a:t>
              </a:r>
            </a:p>
          </p:txBody>
        </p:sp>
        <p:sp>
          <p:nvSpPr>
            <p:cNvPr id="20" name="Rectangle: Rounded Corners 19">
              <a:extLst>
                <a:ext uri="{FF2B5EF4-FFF2-40B4-BE49-F238E27FC236}">
                  <a16:creationId xmlns:a16="http://schemas.microsoft.com/office/drawing/2014/main" id="{00000000-0008-0000-0400-00003D390000}"/>
                </a:ext>
              </a:extLst>
            </p:cNvPr>
            <p:cNvSpPr/>
            <p:nvPr/>
          </p:nvSpPr>
          <p:spPr>
            <a:xfrm>
              <a:off x="8819470" y="1174750"/>
              <a:ext cx="1582737" cy="320675"/>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21" name="Rectangle: Rounded Corners 20">
              <a:extLst>
                <a:ext uri="{FF2B5EF4-FFF2-40B4-BE49-F238E27FC236}">
                  <a16:creationId xmlns:a16="http://schemas.microsoft.com/office/drawing/2014/main" id="{00000000-0008-0000-0400-00003E390000}"/>
                </a:ext>
              </a:extLst>
            </p:cNvPr>
            <p:cNvSpPr/>
            <p:nvPr/>
          </p:nvSpPr>
          <p:spPr>
            <a:xfrm>
              <a:off x="7689170" y="1174750"/>
              <a:ext cx="1084262" cy="303212"/>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00000000-0008-0000-0400-00003F390000}"/>
                </a:ext>
              </a:extLst>
            </p:cNvPr>
            <p:cNvSpPr/>
            <p:nvPr/>
          </p:nvSpPr>
          <p:spPr>
            <a:xfrm>
              <a:off x="10430782" y="1174750"/>
              <a:ext cx="1073150" cy="320675"/>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2" name="Slide Number Placeholder 1">
            <a:extLst>
              <a:ext uri="{FF2B5EF4-FFF2-40B4-BE49-F238E27FC236}">
                <a16:creationId xmlns:a16="http://schemas.microsoft.com/office/drawing/2014/main" id="{8CFFEA94-994E-445E-3EA3-A9431EC13122}"/>
              </a:ext>
            </a:extLst>
          </p:cNvPr>
          <p:cNvSpPr>
            <a:spLocks noGrp="1"/>
          </p:cNvSpPr>
          <p:nvPr>
            <p:ph type="sldNum" sz="quarter" idx="12"/>
          </p:nvPr>
        </p:nvSpPr>
        <p:spPr/>
        <p:txBody>
          <a:bodyPr/>
          <a:lstStyle/>
          <a:p>
            <a:fld id="{5D4B0815-77BD-4BC3-A29B-D94299B6765B}" type="slidenum">
              <a:rPr lang="en-US" smtClean="0"/>
              <a:t>16</a:t>
            </a:fld>
            <a:endParaRPr lang="en-US"/>
          </a:p>
        </p:txBody>
      </p:sp>
    </p:spTree>
    <p:extLst>
      <p:ext uri="{BB962C8B-B14F-4D97-AF65-F5344CB8AC3E}">
        <p14:creationId xmlns:p14="http://schemas.microsoft.com/office/powerpoint/2010/main" val="1819728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000000-0008-0000-0400-000033380000}"/>
              </a:ext>
            </a:extLst>
          </p:cNvPr>
          <p:cNvSpPr/>
          <p:nvPr/>
        </p:nvSpPr>
        <p:spPr>
          <a:xfrm>
            <a:off x="138113" y="287337"/>
            <a:ext cx="1423987" cy="436563"/>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b="1" u="none">
                <a:effectLst/>
              </a:rPr>
              <a:t>LOGOUT</a:t>
            </a:r>
          </a:p>
        </p:txBody>
      </p:sp>
      <p:grpSp>
        <p:nvGrpSpPr>
          <p:cNvPr id="11" name="Group 10">
            <a:extLst>
              <a:ext uri="{FF2B5EF4-FFF2-40B4-BE49-F238E27FC236}">
                <a16:creationId xmlns:a16="http://schemas.microsoft.com/office/drawing/2014/main" id="{4E5FEEEA-8785-4A79-FC1F-38B92DB7F342}"/>
              </a:ext>
            </a:extLst>
          </p:cNvPr>
          <p:cNvGrpSpPr/>
          <p:nvPr/>
        </p:nvGrpSpPr>
        <p:grpSpPr>
          <a:xfrm>
            <a:off x="4022725" y="386556"/>
            <a:ext cx="7386638" cy="6007100"/>
            <a:chOff x="4022725" y="386556"/>
            <a:chExt cx="7386638" cy="6007100"/>
          </a:xfrm>
        </p:grpSpPr>
        <p:pic>
          <p:nvPicPr>
            <p:cNvPr id="3" name="Picture 2">
              <a:extLst>
                <a:ext uri="{FF2B5EF4-FFF2-40B4-BE49-F238E27FC236}">
                  <a16:creationId xmlns:a16="http://schemas.microsoft.com/office/drawing/2014/main" id="{00000000-0008-0000-0400-000009380000}"/>
                </a:ext>
              </a:extLst>
            </p:cNvPr>
            <p:cNvPicPr>
              <a:picLocks noChangeAspect="1"/>
            </p:cNvPicPr>
            <p:nvPr/>
          </p:nvPicPr>
          <p:blipFill>
            <a:blip r:embed="rId2"/>
            <a:stretch>
              <a:fillRect/>
            </a:stretch>
          </p:blipFill>
          <p:spPr>
            <a:xfrm>
              <a:off x="4022725" y="386556"/>
              <a:ext cx="7386638" cy="6007100"/>
            </a:xfrm>
            <a:prstGeom prst="rect">
              <a:avLst/>
            </a:prstGeom>
          </p:spPr>
        </p:pic>
        <p:sp>
          <p:nvSpPr>
            <p:cNvPr id="4" name="Rectangle 3">
              <a:extLst>
                <a:ext uri="{FF2B5EF4-FFF2-40B4-BE49-F238E27FC236}">
                  <a16:creationId xmlns:a16="http://schemas.microsoft.com/office/drawing/2014/main" id="{00000000-0008-0000-0400-00000A380000}"/>
                </a:ext>
              </a:extLst>
            </p:cNvPr>
            <p:cNvSpPr/>
            <p:nvPr/>
          </p:nvSpPr>
          <p:spPr>
            <a:xfrm>
              <a:off x="4141788" y="1239044"/>
              <a:ext cx="7151687" cy="5089525"/>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5" name="TextBox 14347">
              <a:extLst>
                <a:ext uri="{FF2B5EF4-FFF2-40B4-BE49-F238E27FC236}">
                  <a16:creationId xmlns:a16="http://schemas.microsoft.com/office/drawing/2014/main" id="{00000000-0008-0000-0400-00000C380000}"/>
                </a:ext>
              </a:extLst>
            </p:cNvPr>
            <p:cNvSpPr txBox="1"/>
            <p:nvPr/>
          </p:nvSpPr>
          <p:spPr>
            <a:xfrm>
              <a:off x="4854575" y="2440781"/>
              <a:ext cx="5678488" cy="1976438"/>
            </a:xfrm>
            <a:prstGeom prst="rect">
              <a:avLst/>
            </a:prstGeom>
            <a:solidFill>
              <a:schemeClr val="lt1"/>
            </a:solidFill>
            <a:ln w="9525" cmpd="sng">
              <a:solidFill>
                <a:srgbClr val="007693"/>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2400" i="0" baseline="0">
                  <a:solidFill>
                    <a:schemeClr val="dk1"/>
                  </a:solidFill>
                  <a:effectLst/>
                  <a:latin typeface="+mn-lt"/>
                  <a:ea typeface="+mn-ea"/>
                  <a:cs typeface="+mn-cs"/>
                </a:rPr>
                <a:t>Thank yo</a:t>
              </a:r>
              <a:r>
                <a:rPr lang="en-US" sz="2400">
                  <a:solidFill>
                    <a:schemeClr val="dk1"/>
                  </a:solidFill>
                  <a:effectLst/>
                  <a:latin typeface="+mn-lt"/>
                  <a:ea typeface="+mn-ea"/>
                  <a:cs typeface="+mn-cs"/>
                </a:rPr>
                <a:t>u for your time and cooperation!  You will receive a confirmation email shortly.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1">
                  <a:solidFill>
                    <a:schemeClr val="dk1"/>
                  </a:solidFill>
                  <a:effectLst/>
                  <a:latin typeface="+mn-lt"/>
                  <a:ea typeface="+mn-ea"/>
                  <a:cs typeface="+mn-cs"/>
                </a:rPr>
                <a:t>Please Logout.</a:t>
              </a:r>
              <a:endParaRPr lang="en-US" sz="2400">
                <a:effectLst/>
              </a:endParaRPr>
            </a:p>
            <a:p>
              <a:pPr algn="ctr" rtl="0" eaLnBrk="1" latinLnBrk="0" hangingPunct="1"/>
              <a:endParaRPr lang="en-US" sz="2400">
                <a:effectLst/>
              </a:endParaRPr>
            </a:p>
          </p:txBody>
        </p:sp>
        <p:sp>
          <p:nvSpPr>
            <p:cNvPr id="6" name="Rectangle: Rounded Corners 5">
              <a:extLst>
                <a:ext uri="{FF2B5EF4-FFF2-40B4-BE49-F238E27FC236}">
                  <a16:creationId xmlns:a16="http://schemas.microsoft.com/office/drawing/2014/main" id="{00000000-0008-0000-0400-00001B380000}"/>
                </a:ext>
              </a:extLst>
            </p:cNvPr>
            <p:cNvSpPr/>
            <p:nvPr/>
          </p:nvSpPr>
          <p:spPr>
            <a:xfrm>
              <a:off x="6746875" y="5282406"/>
              <a:ext cx="1865313" cy="341313"/>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Logout</a:t>
              </a:r>
            </a:p>
          </p:txBody>
        </p:sp>
        <p:sp>
          <p:nvSpPr>
            <p:cNvPr id="8" name="Rectangle: Rounded Corners 7">
              <a:extLst>
                <a:ext uri="{FF2B5EF4-FFF2-40B4-BE49-F238E27FC236}">
                  <a16:creationId xmlns:a16="http://schemas.microsoft.com/office/drawing/2014/main" id="{00000000-0008-0000-0400-00003A390000}"/>
                </a:ext>
              </a:extLst>
            </p:cNvPr>
            <p:cNvSpPr/>
            <p:nvPr/>
          </p:nvSpPr>
          <p:spPr>
            <a:xfrm>
              <a:off x="8485188" y="1281906"/>
              <a:ext cx="1587500" cy="319088"/>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9" name="Rectangle: Rounded Corners 8">
              <a:extLst>
                <a:ext uri="{FF2B5EF4-FFF2-40B4-BE49-F238E27FC236}">
                  <a16:creationId xmlns:a16="http://schemas.microsoft.com/office/drawing/2014/main" id="{00000000-0008-0000-0400-00003B390000}"/>
                </a:ext>
              </a:extLst>
            </p:cNvPr>
            <p:cNvSpPr/>
            <p:nvPr/>
          </p:nvSpPr>
          <p:spPr>
            <a:xfrm>
              <a:off x="7343775" y="1294606"/>
              <a:ext cx="1092200" cy="314325"/>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00000000-0008-0000-0400-00003C390000}"/>
                </a:ext>
              </a:extLst>
            </p:cNvPr>
            <p:cNvSpPr/>
            <p:nvPr/>
          </p:nvSpPr>
          <p:spPr>
            <a:xfrm>
              <a:off x="10106025" y="1281906"/>
              <a:ext cx="1073150" cy="319088"/>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2" name="Slide Number Placeholder 1">
            <a:extLst>
              <a:ext uri="{FF2B5EF4-FFF2-40B4-BE49-F238E27FC236}">
                <a16:creationId xmlns:a16="http://schemas.microsoft.com/office/drawing/2014/main" id="{72FA6DDD-7A06-815F-A69F-AD549EDBF880}"/>
              </a:ext>
            </a:extLst>
          </p:cNvPr>
          <p:cNvSpPr>
            <a:spLocks noGrp="1"/>
          </p:cNvSpPr>
          <p:nvPr>
            <p:ph type="sldNum" sz="quarter" idx="12"/>
          </p:nvPr>
        </p:nvSpPr>
        <p:spPr/>
        <p:txBody>
          <a:bodyPr/>
          <a:lstStyle/>
          <a:p>
            <a:fld id="{5D4B0815-77BD-4BC3-A29B-D94299B6765B}" type="slidenum">
              <a:rPr lang="en-US" smtClean="0"/>
              <a:t>17</a:t>
            </a:fld>
            <a:endParaRPr lang="en-US"/>
          </a:p>
        </p:txBody>
      </p:sp>
    </p:spTree>
    <p:extLst>
      <p:ext uri="{BB962C8B-B14F-4D97-AF65-F5344CB8AC3E}">
        <p14:creationId xmlns:p14="http://schemas.microsoft.com/office/powerpoint/2010/main" val="333444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0000000-0008-0000-0300-000014000000}"/>
              </a:ext>
            </a:extLst>
          </p:cNvPr>
          <p:cNvSpPr/>
          <p:nvPr/>
        </p:nvSpPr>
        <p:spPr>
          <a:xfrm>
            <a:off x="264813" y="427152"/>
            <a:ext cx="2489044" cy="49563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b="1" dirty="0"/>
              <a:t>Steps FOR GQ review, correction, and adding missing GQs</a:t>
            </a:r>
            <a:endParaRPr lang="en-US" dirty="0">
              <a:effectLst/>
            </a:endParaRPr>
          </a:p>
        </p:txBody>
      </p:sp>
      <p:sp>
        <p:nvSpPr>
          <p:cNvPr id="2" name="Slide Number Placeholder 1">
            <a:extLst>
              <a:ext uri="{FF2B5EF4-FFF2-40B4-BE49-F238E27FC236}">
                <a16:creationId xmlns:a16="http://schemas.microsoft.com/office/drawing/2014/main" id="{DD14F9E2-7270-D489-320E-3524742AE20A}"/>
              </a:ext>
            </a:extLst>
          </p:cNvPr>
          <p:cNvSpPr>
            <a:spLocks noGrp="1"/>
          </p:cNvSpPr>
          <p:nvPr>
            <p:ph type="sldNum" sz="quarter" idx="12"/>
          </p:nvPr>
        </p:nvSpPr>
        <p:spPr/>
        <p:txBody>
          <a:bodyPr/>
          <a:lstStyle/>
          <a:p>
            <a:fld id="{5D4B0815-77BD-4BC3-A29B-D94299B6765B}" type="slidenum">
              <a:rPr lang="en-US" smtClean="0"/>
              <a:t>18</a:t>
            </a:fld>
            <a:endParaRPr lang="en-US"/>
          </a:p>
        </p:txBody>
      </p:sp>
      <p:pic>
        <p:nvPicPr>
          <p:cNvPr id="3" name="Picture 2">
            <a:extLst>
              <a:ext uri="{FF2B5EF4-FFF2-40B4-BE49-F238E27FC236}">
                <a16:creationId xmlns:a16="http://schemas.microsoft.com/office/drawing/2014/main" id="{62339390-EE67-EFDF-01ED-40BCC21BB44E}"/>
              </a:ext>
            </a:extLst>
          </p:cNvPr>
          <p:cNvPicPr>
            <a:picLocks noChangeAspect="1"/>
          </p:cNvPicPr>
          <p:nvPr/>
        </p:nvPicPr>
        <p:blipFill>
          <a:blip r:embed="rId2"/>
          <a:stretch>
            <a:fillRect/>
          </a:stretch>
        </p:blipFill>
        <p:spPr>
          <a:xfrm>
            <a:off x="194714" y="1239614"/>
            <a:ext cx="5118286" cy="4335686"/>
          </a:xfrm>
          <a:prstGeom prst="rect">
            <a:avLst/>
          </a:prstGeom>
        </p:spPr>
      </p:pic>
      <p:pic>
        <p:nvPicPr>
          <p:cNvPr id="31" name="Picture 30">
            <a:extLst>
              <a:ext uri="{FF2B5EF4-FFF2-40B4-BE49-F238E27FC236}">
                <a16:creationId xmlns:a16="http://schemas.microsoft.com/office/drawing/2014/main" id="{C790780A-89F8-1735-D589-E5C1FCF14C20}"/>
              </a:ext>
            </a:extLst>
          </p:cNvPr>
          <p:cNvPicPr>
            <a:picLocks noChangeAspect="1"/>
          </p:cNvPicPr>
          <p:nvPr/>
        </p:nvPicPr>
        <p:blipFill>
          <a:blip r:embed="rId3"/>
          <a:stretch>
            <a:fillRect/>
          </a:stretch>
        </p:blipFill>
        <p:spPr>
          <a:xfrm>
            <a:off x="4853023" y="204479"/>
            <a:ext cx="3957022" cy="3314290"/>
          </a:xfrm>
          <a:prstGeom prst="rect">
            <a:avLst/>
          </a:prstGeom>
        </p:spPr>
      </p:pic>
      <p:pic>
        <p:nvPicPr>
          <p:cNvPr id="5" name="Picture 4">
            <a:extLst>
              <a:ext uri="{FF2B5EF4-FFF2-40B4-BE49-F238E27FC236}">
                <a16:creationId xmlns:a16="http://schemas.microsoft.com/office/drawing/2014/main" id="{DB9C28FD-B181-3D4E-AEB2-C0824D36CEC7}"/>
              </a:ext>
            </a:extLst>
          </p:cNvPr>
          <p:cNvPicPr>
            <a:picLocks noChangeAspect="1"/>
          </p:cNvPicPr>
          <p:nvPr/>
        </p:nvPicPr>
        <p:blipFill>
          <a:blip r:embed="rId4"/>
          <a:stretch>
            <a:fillRect/>
          </a:stretch>
        </p:blipFill>
        <p:spPr>
          <a:xfrm>
            <a:off x="8118199" y="1315289"/>
            <a:ext cx="3879087" cy="3024201"/>
          </a:xfrm>
          <a:prstGeom prst="rect">
            <a:avLst/>
          </a:prstGeom>
        </p:spPr>
      </p:pic>
      <p:pic>
        <p:nvPicPr>
          <p:cNvPr id="6" name="Picture 5">
            <a:extLst>
              <a:ext uri="{FF2B5EF4-FFF2-40B4-BE49-F238E27FC236}">
                <a16:creationId xmlns:a16="http://schemas.microsoft.com/office/drawing/2014/main" id="{A32A56AF-7337-D84B-EC30-52AC688275F6}"/>
              </a:ext>
            </a:extLst>
          </p:cNvPr>
          <p:cNvPicPr>
            <a:picLocks noChangeAspect="1"/>
          </p:cNvPicPr>
          <p:nvPr/>
        </p:nvPicPr>
        <p:blipFill>
          <a:blip r:embed="rId5"/>
          <a:stretch>
            <a:fillRect/>
          </a:stretch>
        </p:blipFill>
        <p:spPr>
          <a:xfrm>
            <a:off x="5600328" y="3677184"/>
            <a:ext cx="3783864" cy="3044291"/>
          </a:xfrm>
          <a:prstGeom prst="rect">
            <a:avLst/>
          </a:prstGeom>
        </p:spPr>
      </p:pic>
    </p:spTree>
    <p:extLst>
      <p:ext uri="{BB962C8B-B14F-4D97-AF65-F5344CB8AC3E}">
        <p14:creationId xmlns:p14="http://schemas.microsoft.com/office/powerpoint/2010/main" val="145996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B034DE-AE40-3B37-ECB7-F406BAE2BAF0}"/>
              </a:ext>
            </a:extLst>
          </p:cNvPr>
          <p:cNvSpPr>
            <a:spLocks noGrp="1"/>
          </p:cNvSpPr>
          <p:nvPr>
            <p:ph type="sldNum" sz="quarter" idx="12"/>
          </p:nvPr>
        </p:nvSpPr>
        <p:spPr/>
        <p:txBody>
          <a:bodyPr/>
          <a:lstStyle/>
          <a:p>
            <a:fld id="{5D4B0815-77BD-4BC3-A29B-D94299B6765B}" type="slidenum">
              <a:rPr lang="en-US" smtClean="0"/>
              <a:t>19</a:t>
            </a:fld>
            <a:endParaRPr lang="en-US"/>
          </a:p>
        </p:txBody>
      </p:sp>
      <p:pic>
        <p:nvPicPr>
          <p:cNvPr id="3" name="Picture 2">
            <a:extLst>
              <a:ext uri="{FF2B5EF4-FFF2-40B4-BE49-F238E27FC236}">
                <a16:creationId xmlns:a16="http://schemas.microsoft.com/office/drawing/2014/main" id="{ACFBD0C6-DB24-465D-D2C2-476F2BD73B8A}"/>
              </a:ext>
            </a:extLst>
          </p:cNvPr>
          <p:cNvPicPr>
            <a:picLocks noChangeAspect="1"/>
          </p:cNvPicPr>
          <p:nvPr/>
        </p:nvPicPr>
        <p:blipFill>
          <a:blip r:embed="rId2"/>
          <a:stretch>
            <a:fillRect/>
          </a:stretch>
        </p:blipFill>
        <p:spPr>
          <a:xfrm>
            <a:off x="361726" y="756464"/>
            <a:ext cx="4373029" cy="3218636"/>
          </a:xfrm>
          <a:prstGeom prst="rect">
            <a:avLst/>
          </a:prstGeom>
        </p:spPr>
      </p:pic>
      <p:pic>
        <p:nvPicPr>
          <p:cNvPr id="6" name="Picture 5">
            <a:extLst>
              <a:ext uri="{FF2B5EF4-FFF2-40B4-BE49-F238E27FC236}">
                <a16:creationId xmlns:a16="http://schemas.microsoft.com/office/drawing/2014/main" id="{2DF6ADBC-E3B6-D478-58E0-E0055FFA4566}"/>
              </a:ext>
            </a:extLst>
          </p:cNvPr>
          <p:cNvPicPr>
            <a:picLocks noChangeAspect="1"/>
          </p:cNvPicPr>
          <p:nvPr/>
        </p:nvPicPr>
        <p:blipFill>
          <a:blip r:embed="rId3"/>
          <a:stretch>
            <a:fillRect/>
          </a:stretch>
        </p:blipFill>
        <p:spPr>
          <a:xfrm>
            <a:off x="4019032" y="1651003"/>
            <a:ext cx="4248667" cy="3321240"/>
          </a:xfrm>
          <a:prstGeom prst="rect">
            <a:avLst/>
          </a:prstGeom>
        </p:spPr>
      </p:pic>
      <p:pic>
        <p:nvPicPr>
          <p:cNvPr id="23" name="Picture 22">
            <a:extLst>
              <a:ext uri="{FF2B5EF4-FFF2-40B4-BE49-F238E27FC236}">
                <a16:creationId xmlns:a16="http://schemas.microsoft.com/office/drawing/2014/main" id="{BDCEC1F9-ACE6-BBF0-756E-25CE335C0025}"/>
              </a:ext>
            </a:extLst>
          </p:cNvPr>
          <p:cNvPicPr>
            <a:picLocks noChangeAspect="1"/>
          </p:cNvPicPr>
          <p:nvPr/>
        </p:nvPicPr>
        <p:blipFill>
          <a:blip r:embed="rId4"/>
          <a:stretch>
            <a:fillRect/>
          </a:stretch>
        </p:blipFill>
        <p:spPr>
          <a:xfrm>
            <a:off x="7457247" y="3063874"/>
            <a:ext cx="4100805" cy="3136507"/>
          </a:xfrm>
          <a:prstGeom prst="rect">
            <a:avLst/>
          </a:prstGeom>
        </p:spPr>
      </p:pic>
      <p:sp>
        <p:nvSpPr>
          <p:cNvPr id="24" name="Rectangle 23">
            <a:extLst>
              <a:ext uri="{FF2B5EF4-FFF2-40B4-BE49-F238E27FC236}">
                <a16:creationId xmlns:a16="http://schemas.microsoft.com/office/drawing/2014/main" id="{F87EF798-D0A6-05E7-C48A-4719A9FE6740}"/>
              </a:ext>
            </a:extLst>
          </p:cNvPr>
          <p:cNvSpPr/>
          <p:nvPr/>
        </p:nvSpPr>
        <p:spPr>
          <a:xfrm>
            <a:off x="254156" y="259744"/>
            <a:ext cx="2409531" cy="328651"/>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b="1" dirty="0"/>
              <a:t>Providing information for every GQ</a:t>
            </a:r>
            <a:endParaRPr lang="en-US" dirty="0">
              <a:effectLst/>
            </a:endParaRPr>
          </a:p>
        </p:txBody>
      </p:sp>
    </p:spTree>
    <p:extLst>
      <p:ext uri="{BB962C8B-B14F-4D97-AF65-F5344CB8AC3E}">
        <p14:creationId xmlns:p14="http://schemas.microsoft.com/office/powerpoint/2010/main" val="2031924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0000000-0008-0000-0100-00000E000000}"/>
              </a:ext>
            </a:extLst>
          </p:cNvPr>
          <p:cNvSpPr/>
          <p:nvPr/>
        </p:nvSpPr>
        <p:spPr>
          <a:xfrm>
            <a:off x="392738" y="492918"/>
            <a:ext cx="2163669" cy="282318"/>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b="1">
                <a:solidFill>
                  <a:schemeClr val="dk1"/>
                </a:solidFill>
                <a:effectLst/>
                <a:latin typeface="+mn-lt"/>
                <a:ea typeface="+mn-ea"/>
                <a:cs typeface="+mn-cs"/>
              </a:rPr>
              <a:t>WELCOME</a:t>
            </a:r>
            <a:endParaRPr lang="en-US" sz="1100" b="1">
              <a:solidFill>
                <a:schemeClr val="accent1">
                  <a:lumMod val="75000"/>
                </a:schemeClr>
              </a:solidFill>
            </a:endParaRPr>
          </a:p>
        </p:txBody>
      </p:sp>
      <p:graphicFrame>
        <p:nvGraphicFramePr>
          <p:cNvPr id="21" name="Table 20">
            <a:extLst>
              <a:ext uri="{FF2B5EF4-FFF2-40B4-BE49-F238E27FC236}">
                <a16:creationId xmlns:a16="http://schemas.microsoft.com/office/drawing/2014/main" id="{0D09B051-86F6-D70B-01F4-14F7A53C8C02}"/>
              </a:ext>
            </a:extLst>
          </p:cNvPr>
          <p:cNvGraphicFramePr>
            <a:graphicFrameLocks noGrp="1" noChangeAspect="1"/>
          </p:cNvGraphicFramePr>
          <p:nvPr>
            <p:extLst>
              <p:ext uri="{D42A27DB-BD31-4B8C-83A1-F6EECF244321}">
                <p14:modId xmlns:p14="http://schemas.microsoft.com/office/powerpoint/2010/main" val="178201391"/>
              </p:ext>
            </p:extLst>
          </p:nvPr>
        </p:nvGraphicFramePr>
        <p:xfrm>
          <a:off x="3702949" y="492918"/>
          <a:ext cx="4786102" cy="4351336"/>
        </p:xfrm>
        <a:graphic>
          <a:graphicData uri="http://schemas.openxmlformats.org/drawingml/2006/table">
            <a:tbl>
              <a:tblPr>
                <a:tableStyleId>{5C22544A-7EE6-4342-B048-85BDC9FD1C3A}</a:tableStyleId>
              </a:tblPr>
              <a:tblGrid>
                <a:gridCol w="393378">
                  <a:extLst>
                    <a:ext uri="{9D8B030D-6E8A-4147-A177-3AD203B41FA5}">
                      <a16:colId xmlns:a16="http://schemas.microsoft.com/office/drawing/2014/main" val="2111139241"/>
                    </a:ext>
                  </a:extLst>
                </a:gridCol>
                <a:gridCol w="393378">
                  <a:extLst>
                    <a:ext uri="{9D8B030D-6E8A-4147-A177-3AD203B41FA5}">
                      <a16:colId xmlns:a16="http://schemas.microsoft.com/office/drawing/2014/main" val="2214364720"/>
                    </a:ext>
                  </a:extLst>
                </a:gridCol>
                <a:gridCol w="393378">
                  <a:extLst>
                    <a:ext uri="{9D8B030D-6E8A-4147-A177-3AD203B41FA5}">
                      <a16:colId xmlns:a16="http://schemas.microsoft.com/office/drawing/2014/main" val="60642078"/>
                    </a:ext>
                  </a:extLst>
                </a:gridCol>
                <a:gridCol w="393378">
                  <a:extLst>
                    <a:ext uri="{9D8B030D-6E8A-4147-A177-3AD203B41FA5}">
                      <a16:colId xmlns:a16="http://schemas.microsoft.com/office/drawing/2014/main" val="2942809818"/>
                    </a:ext>
                  </a:extLst>
                </a:gridCol>
                <a:gridCol w="3212590">
                  <a:extLst>
                    <a:ext uri="{9D8B030D-6E8A-4147-A177-3AD203B41FA5}">
                      <a16:colId xmlns:a16="http://schemas.microsoft.com/office/drawing/2014/main" val="142467269"/>
                    </a:ext>
                  </a:extLst>
                </a:gridCol>
              </a:tblGrid>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12108296"/>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4981713"/>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0830058"/>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77556840"/>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54007256"/>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78457979"/>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62696427"/>
                  </a:ext>
                </a:extLst>
              </a:tr>
              <a:tr h="33109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81365583"/>
                  </a:ext>
                </a:extLst>
              </a:tr>
              <a:tr h="570808">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5490441"/>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84169850"/>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17721107"/>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16051193"/>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5076499"/>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79288800"/>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76670230"/>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51133346"/>
                  </a:ext>
                </a:extLst>
              </a:tr>
              <a:tr h="270448">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92231364"/>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47704081"/>
                  </a:ext>
                </a:extLst>
              </a:tr>
              <a:tr h="17210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18939701"/>
                  </a:ext>
                </a:extLst>
              </a:tr>
              <a:tr h="503196">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59481336"/>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97660744"/>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31466663"/>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5449232"/>
                  </a:ext>
                </a:extLst>
              </a:tr>
              <a:tr h="118833">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34035311"/>
                  </a:ext>
                </a:extLst>
              </a:tr>
              <a:tr h="245861">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15586465"/>
                  </a:ext>
                </a:extLst>
              </a:tr>
            </a:tbl>
          </a:graphicData>
        </a:graphic>
      </p:graphicFrame>
      <p:grpSp>
        <p:nvGrpSpPr>
          <p:cNvPr id="22" name="Group 21">
            <a:extLst>
              <a:ext uri="{FF2B5EF4-FFF2-40B4-BE49-F238E27FC236}">
                <a16:creationId xmlns:a16="http://schemas.microsoft.com/office/drawing/2014/main" id="{8434A682-2A92-0A13-0EDB-B6438A6F483B}"/>
              </a:ext>
            </a:extLst>
          </p:cNvPr>
          <p:cNvGrpSpPr>
            <a:grpSpLocks noChangeAspect="1"/>
          </p:cNvGrpSpPr>
          <p:nvPr/>
        </p:nvGrpSpPr>
        <p:grpSpPr>
          <a:xfrm>
            <a:off x="3702949" y="492918"/>
            <a:ext cx="7704137" cy="5872163"/>
            <a:chOff x="0" y="0"/>
            <a:chExt cx="7703531" cy="5872162"/>
          </a:xfrm>
        </p:grpSpPr>
        <p:pic>
          <p:nvPicPr>
            <p:cNvPr id="23" name="Picture 22">
              <a:extLst>
                <a:ext uri="{FF2B5EF4-FFF2-40B4-BE49-F238E27FC236}">
                  <a16:creationId xmlns:a16="http://schemas.microsoft.com/office/drawing/2014/main" id="{00000000-0008-0000-0300-0000C7000000}"/>
                </a:ext>
              </a:extLst>
            </p:cNvPr>
            <p:cNvPicPr>
              <a:picLocks noChangeAspect="1"/>
            </p:cNvPicPr>
            <p:nvPr/>
          </p:nvPicPr>
          <p:blipFill>
            <a:blip r:embed="rId2"/>
            <a:stretch>
              <a:fillRect/>
            </a:stretch>
          </p:blipFill>
          <p:spPr>
            <a:xfrm>
              <a:off x="0" y="0"/>
              <a:ext cx="7703531" cy="5872162"/>
            </a:xfrm>
            <a:prstGeom prst="rect">
              <a:avLst/>
            </a:prstGeom>
          </p:spPr>
        </p:pic>
        <p:sp>
          <p:nvSpPr>
            <p:cNvPr id="24" name="Rectangle 23">
              <a:extLst>
                <a:ext uri="{FF2B5EF4-FFF2-40B4-BE49-F238E27FC236}">
                  <a16:creationId xmlns:a16="http://schemas.microsoft.com/office/drawing/2014/main" id="{00000000-0008-0000-0300-0000C8000000}"/>
                </a:ext>
              </a:extLst>
            </p:cNvPr>
            <p:cNvSpPr/>
            <p:nvPr/>
          </p:nvSpPr>
          <p:spPr>
            <a:xfrm>
              <a:off x="174323" y="812750"/>
              <a:ext cx="7354887" cy="4928443"/>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grpSp>
      <p:sp>
        <p:nvSpPr>
          <p:cNvPr id="25" name="Rectangle: Rounded Corners 24">
            <a:extLst>
              <a:ext uri="{FF2B5EF4-FFF2-40B4-BE49-F238E27FC236}">
                <a16:creationId xmlns:a16="http://schemas.microsoft.com/office/drawing/2014/main" id="{00000000-0008-0000-0300-0000C9000000}"/>
              </a:ext>
            </a:extLst>
          </p:cNvPr>
          <p:cNvSpPr>
            <a:spLocks noChangeAspect="1"/>
          </p:cNvSpPr>
          <p:nvPr/>
        </p:nvSpPr>
        <p:spPr>
          <a:xfrm>
            <a:off x="6074673" y="2172096"/>
            <a:ext cx="4559300" cy="793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eaLnBrk="1" latinLnBrk="0" hangingPunct="1"/>
            <a:r>
              <a:rPr lang="en-US" sz="1200" b="1" dirty="0">
                <a:solidFill>
                  <a:schemeClr val="lt1"/>
                </a:solidFill>
                <a:effectLst/>
                <a:latin typeface="+mn-lt"/>
                <a:ea typeface="+mn-ea"/>
                <a:cs typeface="+mn-cs"/>
              </a:rPr>
              <a:t>You have logged on to the:</a:t>
            </a:r>
            <a:endParaRPr lang="en-US" sz="1200" dirty="0">
              <a:effectLst/>
            </a:endParaRPr>
          </a:p>
          <a:p>
            <a:pPr algn="ctr" rtl="0" eaLnBrk="1" latinLnBrk="0" hangingPunct="1"/>
            <a:r>
              <a:rPr lang="en-US" sz="1200" b="1" i="1" dirty="0">
                <a:solidFill>
                  <a:schemeClr val="lt1"/>
                </a:solidFill>
                <a:effectLst/>
                <a:latin typeface="+mn-lt"/>
                <a:ea typeface="+mn-ea"/>
                <a:cs typeface="+mn-cs"/>
              </a:rPr>
              <a:t>Group Quarters Advance Contact (GQAC) Internet Questionnaire</a:t>
            </a:r>
            <a:endParaRPr lang="en-US" sz="1200" dirty="0">
              <a:effectLst/>
            </a:endParaRPr>
          </a:p>
          <a:p>
            <a:pPr algn="ctr" rtl="0" eaLnBrk="1" latinLnBrk="0" hangingPunct="1"/>
            <a:r>
              <a:rPr lang="en-US" sz="1200" b="1" dirty="0">
                <a:solidFill>
                  <a:schemeClr val="lt1"/>
                </a:solidFill>
                <a:effectLst/>
                <a:latin typeface="+mn-lt"/>
                <a:ea typeface="+mn-ea"/>
                <a:cs typeface="+mn-cs"/>
              </a:rPr>
              <a:t>for Reporting Group Quarters Information </a:t>
            </a:r>
            <a:endParaRPr lang="en-US" sz="1200" dirty="0">
              <a:effectLst/>
            </a:endParaRPr>
          </a:p>
        </p:txBody>
      </p:sp>
      <p:sp>
        <p:nvSpPr>
          <p:cNvPr id="26" name="TextBox 202">
            <a:extLst>
              <a:ext uri="{FF2B5EF4-FFF2-40B4-BE49-F238E27FC236}">
                <a16:creationId xmlns:a16="http://schemas.microsoft.com/office/drawing/2014/main" id="{00000000-0008-0000-0300-0000CB000000}"/>
              </a:ext>
            </a:extLst>
          </p:cNvPr>
          <p:cNvSpPr txBox="1">
            <a:spLocks noChangeAspect="1"/>
          </p:cNvSpPr>
          <p:nvPr/>
        </p:nvSpPr>
        <p:spPr>
          <a:xfrm>
            <a:off x="5746061" y="1824830"/>
            <a:ext cx="3798888" cy="3048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1400" b="1">
                <a:solidFill>
                  <a:schemeClr val="dk1"/>
                </a:solidFill>
                <a:effectLst/>
                <a:latin typeface="+mn-lt"/>
                <a:ea typeface="+mn-ea"/>
                <a:cs typeface="+mn-cs"/>
              </a:rPr>
              <a:t>GQ ADMINISTRATOR WELCOME PAGE</a:t>
            </a:r>
            <a:endParaRPr lang="en-US" sz="2000">
              <a:effectLst/>
            </a:endParaRPr>
          </a:p>
        </p:txBody>
      </p:sp>
      <p:sp>
        <p:nvSpPr>
          <p:cNvPr id="27" name="Rectangle 26">
            <a:extLst>
              <a:ext uri="{FF2B5EF4-FFF2-40B4-BE49-F238E27FC236}">
                <a16:creationId xmlns:a16="http://schemas.microsoft.com/office/drawing/2014/main" id="{00000000-0008-0000-0300-0000CC000000}"/>
              </a:ext>
            </a:extLst>
          </p:cNvPr>
          <p:cNvSpPr>
            <a:spLocks noChangeAspect="1"/>
          </p:cNvSpPr>
          <p:nvPr/>
        </p:nvSpPr>
        <p:spPr>
          <a:xfrm flipH="1">
            <a:off x="4539560" y="3154358"/>
            <a:ext cx="6296025" cy="1484317"/>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1200" b="1" dirty="0">
                <a:solidFill>
                  <a:schemeClr val="dk1"/>
                </a:solidFill>
                <a:effectLst/>
                <a:latin typeface="+mn-lt"/>
                <a:ea typeface="+mn-ea"/>
                <a:cs typeface="+mn-cs"/>
              </a:rPr>
              <a:t>During the GQAC interview, you will be asked to:</a:t>
            </a:r>
            <a:endParaRPr lang="en-US" sz="1200" dirty="0">
              <a:effectLst/>
            </a:endParaRPr>
          </a:p>
          <a:p>
            <a:pPr marL="171450" indent="-171450" algn="l" rtl="0" eaLnBrk="1" latinLnBrk="0" hangingPunct="1">
              <a:buFont typeface="Arial" panose="020B0604020202020204" pitchFamily="34" charset="0"/>
              <a:buChar char="•"/>
            </a:pPr>
            <a:r>
              <a:rPr lang="en-US" sz="1200" b="1" dirty="0">
                <a:solidFill>
                  <a:schemeClr val="dk1"/>
                </a:solidFill>
                <a:effectLst/>
                <a:latin typeface="+mn-lt"/>
                <a:ea typeface="+mn-ea"/>
                <a:cs typeface="+mn-cs"/>
              </a:rPr>
              <a:t>Review a list of the Group Quarters (GQs) you are responsible for, and report issues, if necessary.</a:t>
            </a:r>
            <a:endParaRPr lang="en-US" sz="1200" dirty="0">
              <a:effectLst/>
            </a:endParaRPr>
          </a:p>
          <a:p>
            <a:pPr marL="171450" indent="-171450" algn="l" rtl="0" eaLnBrk="1" latinLnBrk="0" hangingPunct="1">
              <a:buFont typeface="Arial" panose="020B0604020202020204" pitchFamily="34" charset="0"/>
              <a:buChar char="•"/>
            </a:pPr>
            <a:r>
              <a:rPr lang="en-US" sz="1200" b="1" dirty="0">
                <a:solidFill>
                  <a:schemeClr val="dk1"/>
                </a:solidFill>
                <a:effectLst/>
                <a:latin typeface="+mn-lt"/>
                <a:ea typeface="+mn-ea"/>
                <a:cs typeface="+mn-cs"/>
              </a:rPr>
              <a:t>Verify/Provide a MAXIMUM POPULATION COUNT and provide an EXPECTED POPULATION COUNT for each GQ.</a:t>
            </a:r>
            <a:endParaRPr lang="en-US" sz="1200" dirty="0">
              <a:effectLst/>
            </a:endParaRPr>
          </a:p>
          <a:p>
            <a:pPr marL="171450" indent="-171450" algn="l" rtl="0" eaLnBrk="1" latinLnBrk="0" hangingPunct="1">
              <a:buFont typeface="Arial" panose="020B0604020202020204" pitchFamily="34" charset="0"/>
              <a:buChar char="•"/>
            </a:pPr>
            <a:r>
              <a:rPr lang="en-US" sz="1200" b="1" dirty="0">
                <a:solidFill>
                  <a:schemeClr val="dk1"/>
                </a:solidFill>
                <a:effectLst/>
                <a:latin typeface="+mn-lt"/>
                <a:ea typeface="+mn-ea"/>
                <a:cs typeface="+mn-cs"/>
              </a:rPr>
              <a:t>Answer a series of questions about each GQ, select an enumeration method and schedule a date and time for the enumeration, if applicable.</a:t>
            </a:r>
            <a:endParaRPr lang="en-US" sz="1200" dirty="0">
              <a:effectLst/>
            </a:endParaRPr>
          </a:p>
        </p:txBody>
      </p:sp>
      <p:sp>
        <p:nvSpPr>
          <p:cNvPr id="28" name="Rectangle: Rounded Corners 27">
            <a:extLst>
              <a:ext uri="{FF2B5EF4-FFF2-40B4-BE49-F238E27FC236}">
                <a16:creationId xmlns:a16="http://schemas.microsoft.com/office/drawing/2014/main" id="{00000000-0008-0000-0300-0000CD000000}"/>
              </a:ext>
            </a:extLst>
          </p:cNvPr>
          <p:cNvSpPr>
            <a:spLocks noChangeAspect="1"/>
          </p:cNvSpPr>
          <p:nvPr/>
        </p:nvSpPr>
        <p:spPr>
          <a:xfrm>
            <a:off x="7901886" y="5274465"/>
            <a:ext cx="2460625" cy="395287"/>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a:solidFill>
                  <a:schemeClr val="bg1"/>
                </a:solidFill>
                <a:latin typeface="+mn-lt"/>
                <a:cs typeface="Times New Roman" panose="02020603050405020304" pitchFamily="18" charset="0"/>
              </a:rPr>
              <a:t>Click Here to CONTINUE</a:t>
            </a:r>
          </a:p>
        </p:txBody>
      </p:sp>
      <p:sp>
        <p:nvSpPr>
          <p:cNvPr id="31" name="TextBox 335">
            <a:extLst>
              <a:ext uri="{FF2B5EF4-FFF2-40B4-BE49-F238E27FC236}">
                <a16:creationId xmlns:a16="http://schemas.microsoft.com/office/drawing/2014/main" id="{00000000-0008-0000-0300-000050010000}"/>
              </a:ext>
            </a:extLst>
          </p:cNvPr>
          <p:cNvSpPr txBox="1">
            <a:spLocks noChangeAspect="1"/>
          </p:cNvSpPr>
          <p:nvPr/>
        </p:nvSpPr>
        <p:spPr>
          <a:xfrm>
            <a:off x="5439673" y="4976412"/>
            <a:ext cx="649288" cy="433388"/>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FINISH</a:t>
            </a:r>
          </a:p>
          <a:p>
            <a:pPr algn="ctr"/>
            <a:r>
              <a:rPr lang="en-US" sz="1100">
                <a:solidFill>
                  <a:schemeClr val="bg1"/>
                </a:solidFill>
              </a:rPr>
              <a:t>by:</a:t>
            </a:r>
          </a:p>
        </p:txBody>
      </p:sp>
      <p:sp>
        <p:nvSpPr>
          <p:cNvPr id="32" name="Rectangle 31">
            <a:extLst>
              <a:ext uri="{FF2B5EF4-FFF2-40B4-BE49-F238E27FC236}">
                <a16:creationId xmlns:a16="http://schemas.microsoft.com/office/drawing/2014/main" id="{00000000-0008-0000-0300-000065010000}"/>
              </a:ext>
            </a:extLst>
          </p:cNvPr>
          <p:cNvSpPr>
            <a:spLocks noChangeAspect="1"/>
          </p:cNvSpPr>
          <p:nvPr/>
        </p:nvSpPr>
        <p:spPr>
          <a:xfrm flipH="1">
            <a:off x="4718948" y="5486000"/>
            <a:ext cx="615950" cy="457200"/>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33" name="Rectangle 32">
            <a:extLst>
              <a:ext uri="{FF2B5EF4-FFF2-40B4-BE49-F238E27FC236}">
                <a16:creationId xmlns:a16="http://schemas.microsoft.com/office/drawing/2014/main" id="{00000000-0008-0000-0300-000077010000}"/>
              </a:ext>
            </a:extLst>
          </p:cNvPr>
          <p:cNvSpPr>
            <a:spLocks noChangeAspect="1"/>
          </p:cNvSpPr>
          <p:nvPr/>
        </p:nvSpPr>
        <p:spPr>
          <a:xfrm flipH="1">
            <a:off x="5439673" y="5486000"/>
            <a:ext cx="649288" cy="457200"/>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34" name="TextBox 375">
            <a:extLst>
              <a:ext uri="{FF2B5EF4-FFF2-40B4-BE49-F238E27FC236}">
                <a16:creationId xmlns:a16="http://schemas.microsoft.com/office/drawing/2014/main" id="{00000000-0008-0000-0300-000078010000}"/>
              </a:ext>
            </a:extLst>
          </p:cNvPr>
          <p:cNvSpPr txBox="1">
            <a:spLocks noChangeAspect="1"/>
          </p:cNvSpPr>
          <p:nvPr/>
        </p:nvSpPr>
        <p:spPr>
          <a:xfrm>
            <a:off x="4718948" y="4976412"/>
            <a:ext cx="615950" cy="471488"/>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Today</a:t>
            </a:r>
          </a:p>
          <a:p>
            <a:pPr algn="ctr"/>
            <a:r>
              <a:rPr lang="en-US" sz="1100">
                <a:solidFill>
                  <a:schemeClr val="bg1"/>
                </a:solidFill>
              </a:rPr>
              <a:t>IS:</a:t>
            </a:r>
          </a:p>
        </p:txBody>
      </p:sp>
      <p:sp>
        <p:nvSpPr>
          <p:cNvPr id="35" name="TextBox 6292">
            <a:extLst>
              <a:ext uri="{FF2B5EF4-FFF2-40B4-BE49-F238E27FC236}">
                <a16:creationId xmlns:a16="http://schemas.microsoft.com/office/drawing/2014/main" id="{00000000-0008-0000-0300-000095180000}"/>
              </a:ext>
            </a:extLst>
          </p:cNvPr>
          <p:cNvSpPr txBox="1">
            <a:spLocks noChangeAspect="1"/>
          </p:cNvSpPr>
          <p:nvPr/>
        </p:nvSpPr>
        <p:spPr>
          <a:xfrm>
            <a:off x="4539561" y="1364455"/>
            <a:ext cx="1357313" cy="949325"/>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i="1">
                <a:solidFill>
                  <a:schemeClr val="bg1"/>
                </a:solidFill>
                <a:effectLst/>
                <a:latin typeface="+mn-lt"/>
                <a:ea typeface="+mn-ea"/>
                <a:cs typeface="+mn-cs"/>
              </a:rPr>
              <a:t>Please read GQ ADMIN Resources for full instructions on using this system</a:t>
            </a:r>
            <a:endParaRPr lang="en-US">
              <a:solidFill>
                <a:schemeClr val="bg1"/>
              </a:solidFill>
              <a:effectLst/>
            </a:endParaRPr>
          </a:p>
        </p:txBody>
      </p:sp>
      <p:sp>
        <p:nvSpPr>
          <p:cNvPr id="36" name="Rectangle: Rounded Corners 35">
            <a:extLst>
              <a:ext uri="{FF2B5EF4-FFF2-40B4-BE49-F238E27FC236}">
                <a16:creationId xmlns:a16="http://schemas.microsoft.com/office/drawing/2014/main" id="{00000000-0008-0000-0300-0000F1000000}"/>
              </a:ext>
            </a:extLst>
          </p:cNvPr>
          <p:cNvSpPr>
            <a:spLocks noChangeAspect="1"/>
          </p:cNvSpPr>
          <p:nvPr/>
        </p:nvSpPr>
        <p:spPr>
          <a:xfrm>
            <a:off x="7976499" y="1388268"/>
            <a:ext cx="1606550" cy="355600"/>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37" name="Rectangle: Rounded Corners 36">
            <a:extLst>
              <a:ext uri="{FF2B5EF4-FFF2-40B4-BE49-F238E27FC236}">
                <a16:creationId xmlns:a16="http://schemas.microsoft.com/office/drawing/2014/main" id="{00000000-0008-0000-0300-0000F3000000}"/>
              </a:ext>
            </a:extLst>
          </p:cNvPr>
          <p:cNvSpPr>
            <a:spLocks noChangeAspect="1"/>
          </p:cNvSpPr>
          <p:nvPr/>
        </p:nvSpPr>
        <p:spPr>
          <a:xfrm>
            <a:off x="6804924" y="1388268"/>
            <a:ext cx="1096962" cy="349250"/>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00000000-0008-0000-0300-0000F5000000}"/>
              </a:ext>
            </a:extLst>
          </p:cNvPr>
          <p:cNvSpPr>
            <a:spLocks noChangeAspect="1"/>
          </p:cNvSpPr>
          <p:nvPr/>
        </p:nvSpPr>
        <p:spPr>
          <a:xfrm>
            <a:off x="9635436" y="1388268"/>
            <a:ext cx="1095375" cy="354012"/>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sp>
        <p:nvSpPr>
          <p:cNvPr id="2" name="Slide Number Placeholder 1">
            <a:extLst>
              <a:ext uri="{FF2B5EF4-FFF2-40B4-BE49-F238E27FC236}">
                <a16:creationId xmlns:a16="http://schemas.microsoft.com/office/drawing/2014/main" id="{AB92F8F7-3ECB-DC42-F79D-435523E61354}"/>
              </a:ext>
            </a:extLst>
          </p:cNvPr>
          <p:cNvSpPr>
            <a:spLocks noGrp="1"/>
          </p:cNvSpPr>
          <p:nvPr>
            <p:ph type="sldNum" sz="quarter" idx="12"/>
          </p:nvPr>
        </p:nvSpPr>
        <p:spPr/>
        <p:txBody>
          <a:bodyPr/>
          <a:lstStyle/>
          <a:p>
            <a:fld id="{5D4B0815-77BD-4BC3-A29B-D94299B6765B}" type="slidenum">
              <a:rPr lang="en-US" smtClean="0"/>
              <a:t>2</a:t>
            </a:fld>
            <a:endParaRPr lang="en-US"/>
          </a:p>
        </p:txBody>
      </p:sp>
    </p:spTree>
    <p:extLst>
      <p:ext uri="{BB962C8B-B14F-4D97-AF65-F5344CB8AC3E}">
        <p14:creationId xmlns:p14="http://schemas.microsoft.com/office/powerpoint/2010/main" val="289780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31C624-F0CD-17EB-F545-4AF42E556AE7}"/>
              </a:ext>
            </a:extLst>
          </p:cNvPr>
          <p:cNvSpPr>
            <a:spLocks noGrp="1"/>
          </p:cNvSpPr>
          <p:nvPr>
            <p:ph type="sldNum" sz="quarter" idx="12"/>
          </p:nvPr>
        </p:nvSpPr>
        <p:spPr/>
        <p:txBody>
          <a:bodyPr/>
          <a:lstStyle/>
          <a:p>
            <a:fld id="{5D4B0815-77BD-4BC3-A29B-D94299B6765B}" type="slidenum">
              <a:rPr lang="en-US" smtClean="0"/>
              <a:t>20</a:t>
            </a:fld>
            <a:endParaRPr lang="en-US"/>
          </a:p>
        </p:txBody>
      </p:sp>
      <p:sp>
        <p:nvSpPr>
          <p:cNvPr id="5" name="Rectangle 4">
            <a:extLst>
              <a:ext uri="{FF2B5EF4-FFF2-40B4-BE49-F238E27FC236}">
                <a16:creationId xmlns:a16="http://schemas.microsoft.com/office/drawing/2014/main" id="{CD703CED-E5E7-103D-F0C8-6B30337634D3}"/>
              </a:ext>
            </a:extLst>
          </p:cNvPr>
          <p:cNvSpPr/>
          <p:nvPr/>
        </p:nvSpPr>
        <p:spPr>
          <a:xfrm>
            <a:off x="312889" y="6153218"/>
            <a:ext cx="2150912" cy="328543"/>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eaLnBrk="1" latinLnBrk="0" hangingPunct="1"/>
            <a:r>
              <a:rPr lang="en-US" sz="1600" b="1" i="1" dirty="0">
                <a:solidFill>
                  <a:srgbClr val="002060"/>
                </a:solidFill>
                <a:effectLst/>
                <a:latin typeface="+mn-lt"/>
                <a:ea typeface="+mn-ea"/>
                <a:cs typeface="+mn-cs"/>
              </a:rPr>
              <a:t>GQ Review V2</a:t>
            </a:r>
          </a:p>
        </p:txBody>
      </p:sp>
      <p:pic>
        <p:nvPicPr>
          <p:cNvPr id="4" name="Picture 3">
            <a:extLst>
              <a:ext uri="{FF2B5EF4-FFF2-40B4-BE49-F238E27FC236}">
                <a16:creationId xmlns:a16="http://schemas.microsoft.com/office/drawing/2014/main" id="{B6211D4F-261A-49FC-0504-29699AB67DE6}"/>
              </a:ext>
            </a:extLst>
          </p:cNvPr>
          <p:cNvPicPr>
            <a:picLocks noChangeAspect="1"/>
          </p:cNvPicPr>
          <p:nvPr/>
        </p:nvPicPr>
        <p:blipFill>
          <a:blip r:embed="rId2"/>
          <a:stretch>
            <a:fillRect/>
          </a:stretch>
        </p:blipFill>
        <p:spPr>
          <a:xfrm>
            <a:off x="6375152" y="136525"/>
            <a:ext cx="5614903" cy="6316003"/>
          </a:xfrm>
          <a:prstGeom prst="rect">
            <a:avLst/>
          </a:prstGeom>
        </p:spPr>
      </p:pic>
      <p:pic>
        <p:nvPicPr>
          <p:cNvPr id="6" name="Picture 5">
            <a:extLst>
              <a:ext uri="{FF2B5EF4-FFF2-40B4-BE49-F238E27FC236}">
                <a16:creationId xmlns:a16="http://schemas.microsoft.com/office/drawing/2014/main" id="{22A2D2D7-6307-2E27-F006-9782C1290539}"/>
              </a:ext>
            </a:extLst>
          </p:cNvPr>
          <p:cNvPicPr>
            <a:picLocks noChangeAspect="1"/>
          </p:cNvPicPr>
          <p:nvPr/>
        </p:nvPicPr>
        <p:blipFill>
          <a:blip r:embed="rId3"/>
          <a:stretch>
            <a:fillRect/>
          </a:stretch>
        </p:blipFill>
        <p:spPr>
          <a:xfrm>
            <a:off x="65245" y="136525"/>
            <a:ext cx="6309907" cy="4200508"/>
          </a:xfrm>
          <a:prstGeom prst="rect">
            <a:avLst/>
          </a:prstGeom>
        </p:spPr>
      </p:pic>
    </p:spTree>
    <p:extLst>
      <p:ext uri="{BB962C8B-B14F-4D97-AF65-F5344CB8AC3E}">
        <p14:creationId xmlns:p14="http://schemas.microsoft.com/office/powerpoint/2010/main" val="1495174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D08D9EC-D6F9-D14C-0084-0B0C466F9F5C}"/>
              </a:ext>
            </a:extLst>
          </p:cNvPr>
          <p:cNvSpPr>
            <a:spLocks noGrp="1"/>
          </p:cNvSpPr>
          <p:nvPr>
            <p:ph type="sldNum" sz="quarter" idx="12"/>
          </p:nvPr>
        </p:nvSpPr>
        <p:spPr/>
        <p:txBody>
          <a:bodyPr/>
          <a:lstStyle/>
          <a:p>
            <a:fld id="{5D4B0815-77BD-4BC3-A29B-D94299B6765B}" type="slidenum">
              <a:rPr lang="en-US" smtClean="0"/>
              <a:t>21</a:t>
            </a:fld>
            <a:endParaRPr lang="en-US"/>
          </a:p>
        </p:txBody>
      </p:sp>
      <p:pic>
        <p:nvPicPr>
          <p:cNvPr id="4" name="Picture 3">
            <a:extLst>
              <a:ext uri="{FF2B5EF4-FFF2-40B4-BE49-F238E27FC236}">
                <a16:creationId xmlns:a16="http://schemas.microsoft.com/office/drawing/2014/main" id="{20ABAB4F-44BF-BB2C-F045-4D650CF166F7}"/>
              </a:ext>
            </a:extLst>
          </p:cNvPr>
          <p:cNvPicPr>
            <a:picLocks noChangeAspect="1"/>
          </p:cNvPicPr>
          <p:nvPr/>
        </p:nvPicPr>
        <p:blipFill>
          <a:blip r:embed="rId2"/>
          <a:stretch>
            <a:fillRect/>
          </a:stretch>
        </p:blipFill>
        <p:spPr>
          <a:xfrm>
            <a:off x="243083" y="161943"/>
            <a:ext cx="5572597" cy="6194407"/>
          </a:xfrm>
          <a:prstGeom prst="rect">
            <a:avLst/>
          </a:prstGeom>
          <a:ln>
            <a:solidFill>
              <a:schemeClr val="bg1">
                <a:lumMod val="75000"/>
              </a:schemeClr>
            </a:solidFill>
          </a:ln>
        </p:spPr>
      </p:pic>
      <p:pic>
        <p:nvPicPr>
          <p:cNvPr id="5" name="Picture 4">
            <a:extLst>
              <a:ext uri="{FF2B5EF4-FFF2-40B4-BE49-F238E27FC236}">
                <a16:creationId xmlns:a16="http://schemas.microsoft.com/office/drawing/2014/main" id="{616AE6C7-011C-B4B4-768B-877B81717AE7}"/>
              </a:ext>
            </a:extLst>
          </p:cNvPr>
          <p:cNvPicPr>
            <a:picLocks noChangeAspect="1"/>
          </p:cNvPicPr>
          <p:nvPr/>
        </p:nvPicPr>
        <p:blipFill>
          <a:blip r:embed="rId3"/>
          <a:stretch>
            <a:fillRect/>
          </a:stretch>
        </p:blipFill>
        <p:spPr>
          <a:xfrm>
            <a:off x="5957917" y="0"/>
            <a:ext cx="5991000" cy="5914262"/>
          </a:xfrm>
          <a:prstGeom prst="rect">
            <a:avLst/>
          </a:prstGeom>
        </p:spPr>
      </p:pic>
    </p:spTree>
    <p:extLst>
      <p:ext uri="{BB962C8B-B14F-4D97-AF65-F5344CB8AC3E}">
        <p14:creationId xmlns:p14="http://schemas.microsoft.com/office/powerpoint/2010/main" val="144572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B034DE-AE40-3B37-ECB7-F406BAE2BAF0}"/>
              </a:ext>
            </a:extLst>
          </p:cNvPr>
          <p:cNvSpPr>
            <a:spLocks noGrp="1"/>
          </p:cNvSpPr>
          <p:nvPr>
            <p:ph type="sldNum" sz="quarter" idx="12"/>
          </p:nvPr>
        </p:nvSpPr>
        <p:spPr/>
        <p:txBody>
          <a:bodyPr/>
          <a:lstStyle/>
          <a:p>
            <a:fld id="{5D4B0815-77BD-4BC3-A29B-D94299B6765B}" type="slidenum">
              <a:rPr lang="en-US" smtClean="0"/>
              <a:t>22</a:t>
            </a:fld>
            <a:endParaRPr lang="en-US"/>
          </a:p>
        </p:txBody>
      </p:sp>
      <p:sp>
        <p:nvSpPr>
          <p:cNvPr id="24" name="Rectangle 23">
            <a:extLst>
              <a:ext uri="{FF2B5EF4-FFF2-40B4-BE49-F238E27FC236}">
                <a16:creationId xmlns:a16="http://schemas.microsoft.com/office/drawing/2014/main" id="{F87EF798-D0A6-05E7-C48A-4719A9FE6740}"/>
              </a:ext>
            </a:extLst>
          </p:cNvPr>
          <p:cNvSpPr/>
          <p:nvPr/>
        </p:nvSpPr>
        <p:spPr>
          <a:xfrm>
            <a:off x="254156" y="259744"/>
            <a:ext cx="2409531" cy="328651"/>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b="1" dirty="0"/>
              <a:t>Select enumeration methods</a:t>
            </a:r>
            <a:endParaRPr lang="en-US" dirty="0">
              <a:effectLst/>
            </a:endParaRPr>
          </a:p>
        </p:txBody>
      </p:sp>
      <p:pic>
        <p:nvPicPr>
          <p:cNvPr id="5" name="Picture 4">
            <a:extLst>
              <a:ext uri="{FF2B5EF4-FFF2-40B4-BE49-F238E27FC236}">
                <a16:creationId xmlns:a16="http://schemas.microsoft.com/office/drawing/2014/main" id="{E01A9876-F0DE-EAEE-487F-1F117DBB67DC}"/>
              </a:ext>
            </a:extLst>
          </p:cNvPr>
          <p:cNvPicPr>
            <a:picLocks noChangeAspect="1"/>
          </p:cNvPicPr>
          <p:nvPr/>
        </p:nvPicPr>
        <p:blipFill>
          <a:blip r:embed="rId2"/>
          <a:stretch>
            <a:fillRect/>
          </a:stretch>
        </p:blipFill>
        <p:spPr>
          <a:xfrm>
            <a:off x="5827939" y="679466"/>
            <a:ext cx="3733424" cy="3134604"/>
          </a:xfrm>
          <a:prstGeom prst="rect">
            <a:avLst/>
          </a:prstGeom>
        </p:spPr>
      </p:pic>
      <p:pic>
        <p:nvPicPr>
          <p:cNvPr id="9" name="Picture 8">
            <a:extLst>
              <a:ext uri="{FF2B5EF4-FFF2-40B4-BE49-F238E27FC236}">
                <a16:creationId xmlns:a16="http://schemas.microsoft.com/office/drawing/2014/main" id="{6FAA9064-748D-CDFE-4275-9A2E43F05892}"/>
              </a:ext>
            </a:extLst>
          </p:cNvPr>
          <p:cNvPicPr>
            <a:picLocks noChangeAspect="1"/>
          </p:cNvPicPr>
          <p:nvPr/>
        </p:nvPicPr>
        <p:blipFill>
          <a:blip r:embed="rId3"/>
          <a:stretch>
            <a:fillRect/>
          </a:stretch>
        </p:blipFill>
        <p:spPr>
          <a:xfrm>
            <a:off x="443043" y="737615"/>
            <a:ext cx="3961527" cy="3018306"/>
          </a:xfrm>
          <a:prstGeom prst="rect">
            <a:avLst/>
          </a:prstGeom>
        </p:spPr>
      </p:pic>
      <p:pic>
        <p:nvPicPr>
          <p:cNvPr id="8" name="Picture 7">
            <a:extLst>
              <a:ext uri="{FF2B5EF4-FFF2-40B4-BE49-F238E27FC236}">
                <a16:creationId xmlns:a16="http://schemas.microsoft.com/office/drawing/2014/main" id="{019E0259-158C-4DE3-C093-75FF1F3FBF51}"/>
              </a:ext>
            </a:extLst>
          </p:cNvPr>
          <p:cNvPicPr>
            <a:picLocks noChangeAspect="1"/>
          </p:cNvPicPr>
          <p:nvPr/>
        </p:nvPicPr>
        <p:blipFill>
          <a:blip r:embed="rId4"/>
          <a:stretch>
            <a:fillRect/>
          </a:stretch>
        </p:blipFill>
        <p:spPr>
          <a:xfrm>
            <a:off x="2346635" y="3160229"/>
            <a:ext cx="4115870" cy="3018305"/>
          </a:xfrm>
          <a:prstGeom prst="rect">
            <a:avLst/>
          </a:prstGeom>
        </p:spPr>
      </p:pic>
      <p:pic>
        <p:nvPicPr>
          <p:cNvPr id="4" name="Picture 3">
            <a:extLst>
              <a:ext uri="{FF2B5EF4-FFF2-40B4-BE49-F238E27FC236}">
                <a16:creationId xmlns:a16="http://schemas.microsoft.com/office/drawing/2014/main" id="{7DD2E947-0469-EE9A-1149-BCE632C8E494}"/>
              </a:ext>
            </a:extLst>
          </p:cNvPr>
          <p:cNvPicPr>
            <a:picLocks noChangeAspect="1"/>
          </p:cNvPicPr>
          <p:nvPr/>
        </p:nvPicPr>
        <p:blipFill>
          <a:blip r:embed="rId5"/>
          <a:stretch>
            <a:fillRect/>
          </a:stretch>
        </p:blipFill>
        <p:spPr>
          <a:xfrm>
            <a:off x="7503428" y="3102079"/>
            <a:ext cx="4115870" cy="3134603"/>
          </a:xfrm>
          <a:prstGeom prst="rect">
            <a:avLst/>
          </a:prstGeom>
        </p:spPr>
      </p:pic>
    </p:spTree>
    <p:extLst>
      <p:ext uri="{BB962C8B-B14F-4D97-AF65-F5344CB8AC3E}">
        <p14:creationId xmlns:p14="http://schemas.microsoft.com/office/powerpoint/2010/main" val="4228155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18B2-9FAD-E3F6-25A7-0A17C565A110}"/>
              </a:ext>
            </a:extLst>
          </p:cNvPr>
          <p:cNvSpPr>
            <a:spLocks noGrp="1"/>
          </p:cNvSpPr>
          <p:nvPr>
            <p:ph type="ctrTitle"/>
          </p:nvPr>
        </p:nvSpPr>
        <p:spPr>
          <a:xfrm>
            <a:off x="1524000" y="1122362"/>
            <a:ext cx="9144000" cy="3195195"/>
          </a:xfrm>
        </p:spPr>
        <p:txBody>
          <a:bodyPr>
            <a:normAutofit fontScale="90000"/>
          </a:bodyPr>
          <a:lstStyle/>
          <a:p>
            <a:r>
              <a:rPr lang="en-US" dirty="0"/>
              <a:t>Group Quarters Residents Internet Self-response Administrator Dashboard Wireframe</a:t>
            </a:r>
          </a:p>
        </p:txBody>
      </p:sp>
      <p:sp>
        <p:nvSpPr>
          <p:cNvPr id="4" name="Slide Number Placeholder 3">
            <a:extLst>
              <a:ext uri="{FF2B5EF4-FFF2-40B4-BE49-F238E27FC236}">
                <a16:creationId xmlns:a16="http://schemas.microsoft.com/office/drawing/2014/main" id="{D5158E81-14CE-E25E-6E91-9B5174F8493A}"/>
              </a:ext>
            </a:extLst>
          </p:cNvPr>
          <p:cNvSpPr>
            <a:spLocks noGrp="1"/>
          </p:cNvSpPr>
          <p:nvPr>
            <p:ph type="sldNum" sz="quarter" idx="12"/>
          </p:nvPr>
        </p:nvSpPr>
        <p:spPr/>
        <p:txBody>
          <a:bodyPr/>
          <a:lstStyle/>
          <a:p>
            <a:fld id="{5D4B0815-77BD-4BC3-A29B-D94299B6765B}" type="slidenum">
              <a:rPr lang="en-US" smtClean="0"/>
              <a:t>23</a:t>
            </a:fld>
            <a:endParaRPr lang="en-US"/>
          </a:p>
        </p:txBody>
      </p:sp>
    </p:spTree>
    <p:extLst>
      <p:ext uri="{BB962C8B-B14F-4D97-AF65-F5344CB8AC3E}">
        <p14:creationId xmlns:p14="http://schemas.microsoft.com/office/powerpoint/2010/main" val="100733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D9C4AC-F62D-8024-54A4-37CA6E45F43C}"/>
              </a:ext>
            </a:extLst>
          </p:cNvPr>
          <p:cNvSpPr>
            <a:spLocks noGrp="1"/>
          </p:cNvSpPr>
          <p:nvPr>
            <p:ph type="sldNum" sz="quarter" idx="12"/>
          </p:nvPr>
        </p:nvSpPr>
        <p:spPr/>
        <p:txBody>
          <a:bodyPr/>
          <a:lstStyle/>
          <a:p>
            <a:fld id="{5D4B0815-77BD-4BC3-A29B-D94299B6765B}" type="slidenum">
              <a:rPr lang="en-US" smtClean="0"/>
              <a:t>24</a:t>
            </a:fld>
            <a:endParaRPr lang="en-US"/>
          </a:p>
        </p:txBody>
      </p:sp>
      <p:graphicFrame>
        <p:nvGraphicFramePr>
          <p:cNvPr id="7" name="Table 6">
            <a:extLst>
              <a:ext uri="{FF2B5EF4-FFF2-40B4-BE49-F238E27FC236}">
                <a16:creationId xmlns:a16="http://schemas.microsoft.com/office/drawing/2014/main" id="{CB8674EF-A12E-CFF9-A5D2-8A9645E98716}"/>
              </a:ext>
            </a:extLst>
          </p:cNvPr>
          <p:cNvGraphicFramePr>
            <a:graphicFrameLocks noGrp="1"/>
          </p:cNvGraphicFramePr>
          <p:nvPr>
            <p:extLst>
              <p:ext uri="{D42A27DB-BD31-4B8C-83A1-F6EECF244321}">
                <p14:modId xmlns:p14="http://schemas.microsoft.com/office/powerpoint/2010/main" val="1401167583"/>
              </p:ext>
            </p:extLst>
          </p:nvPr>
        </p:nvGraphicFramePr>
        <p:xfrm>
          <a:off x="983166" y="455564"/>
          <a:ext cx="9897531" cy="5900786"/>
        </p:xfrm>
        <a:graphic>
          <a:graphicData uri="http://schemas.openxmlformats.org/drawingml/2006/table">
            <a:tbl>
              <a:tblPr/>
              <a:tblGrid>
                <a:gridCol w="2429932">
                  <a:extLst>
                    <a:ext uri="{9D8B030D-6E8A-4147-A177-3AD203B41FA5}">
                      <a16:colId xmlns:a16="http://schemas.microsoft.com/office/drawing/2014/main" val="3690973750"/>
                    </a:ext>
                  </a:extLst>
                </a:gridCol>
                <a:gridCol w="3708400">
                  <a:extLst>
                    <a:ext uri="{9D8B030D-6E8A-4147-A177-3AD203B41FA5}">
                      <a16:colId xmlns:a16="http://schemas.microsoft.com/office/drawing/2014/main" val="726449657"/>
                    </a:ext>
                  </a:extLst>
                </a:gridCol>
                <a:gridCol w="3759199">
                  <a:extLst>
                    <a:ext uri="{9D8B030D-6E8A-4147-A177-3AD203B41FA5}">
                      <a16:colId xmlns:a16="http://schemas.microsoft.com/office/drawing/2014/main" val="1058784735"/>
                    </a:ext>
                  </a:extLst>
                </a:gridCol>
              </a:tblGrid>
              <a:tr h="0">
                <a:tc rowSpan="2">
                  <a:txBody>
                    <a:bodyPr/>
                    <a:lstStyle/>
                    <a:p>
                      <a:pPr algn="l" fontAlgn="t"/>
                      <a:r>
                        <a:rPr lang="en-US" sz="1400" b="1" i="0" u="none" strike="noStrike" dirty="0">
                          <a:solidFill>
                            <a:srgbClr val="000000"/>
                          </a:solidFill>
                          <a:effectLst/>
                          <a:latin typeface="Calibri" panose="020F0502020204030204" pitchFamily="34" charset="0"/>
                        </a:rPr>
                        <a:t>Option 1 - Census Bureau sends email invitations to GQ residents</a:t>
                      </a: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The GQ administrator…</a:t>
                      </a:r>
                    </a:p>
                  </a:txBody>
                  <a:tcPr marL="45720" marR="4572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panose="020F0502020204030204" pitchFamily="34" charset="0"/>
                        </a:rPr>
                        <a:t>The Census Bureau…</a:t>
                      </a:r>
                    </a:p>
                  </a:txBody>
                  <a:tcPr marL="45720" marR="4572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85404815"/>
                  </a:ext>
                </a:extLst>
              </a:tr>
              <a:tr h="0">
                <a:tc vMerge="1">
                  <a:txBody>
                    <a:bodyPr/>
                    <a:lstStyle/>
                    <a:p>
                      <a:pPr algn="l" fontAlgn="t"/>
                      <a:r>
                        <a:rPr lang="en-US" sz="900" b="0" i="0" u="none" strike="noStrike" dirty="0">
                          <a:solidFill>
                            <a:srgbClr val="000000"/>
                          </a:solidFill>
                          <a:effectLst/>
                          <a:latin typeface="Calibri" panose="020F0502020204030204" pitchFamily="34" charset="0"/>
                        </a:rPr>
                        <a:t> </a:t>
                      </a:r>
                    </a:p>
                  </a:txBody>
                  <a:tcPr marL="5473" marR="5473" marT="5473"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Enters names and email addresses for residents in the system.</a:t>
                      </a:r>
                    </a:p>
                  </a:txBody>
                  <a:tcPr marL="45720" marR="4572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Sends an email to each resident with a link to the online census questionnaire.</a:t>
                      </a:r>
                    </a:p>
                  </a:txBody>
                  <a:tcPr marL="45720" marR="4572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296162"/>
                  </a:ext>
                </a:extLst>
              </a:tr>
              <a:tr h="0">
                <a:tc rowSpan="2">
                  <a:txBody>
                    <a:bodyPr/>
                    <a:lstStyle/>
                    <a:p>
                      <a:pPr algn="l" fontAlgn="t"/>
                      <a:r>
                        <a:rPr lang="en-US" sz="1400" b="1" i="0" u="none" strike="noStrike" dirty="0">
                          <a:solidFill>
                            <a:srgbClr val="000000"/>
                          </a:solidFill>
                          <a:effectLst/>
                          <a:latin typeface="Calibri" panose="020F0502020204030204" pitchFamily="34" charset="0"/>
                        </a:rPr>
                        <a:t>Option 2 - GQ Administrator sends Unique ID to each resident by email</a:t>
                      </a: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The Census Bureau…</a:t>
                      </a:r>
                    </a:p>
                  </a:txBody>
                  <a:tcPr marL="45720" marR="4572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panose="020F0502020204030204" pitchFamily="34" charset="0"/>
                        </a:rPr>
                        <a:t>The GQ administrator…</a:t>
                      </a:r>
                    </a:p>
                  </a:txBody>
                  <a:tcPr marL="45720" marR="4572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74332504"/>
                  </a:ext>
                </a:extLst>
              </a:tr>
              <a:tr h="810626">
                <a:tc vMerge="1">
                  <a:txBody>
                    <a:bodyPr/>
                    <a:lstStyle/>
                    <a:p>
                      <a:pPr algn="l" fontAlgn="t"/>
                      <a:r>
                        <a:rPr lang="en-US" sz="900" b="0" i="0" u="none" strike="noStrike" dirty="0">
                          <a:solidFill>
                            <a:srgbClr val="000000"/>
                          </a:solidFill>
                          <a:effectLst/>
                          <a:latin typeface="Calibri" panose="020F0502020204030204" pitchFamily="34" charset="0"/>
                        </a:rPr>
                        <a:t> </a:t>
                      </a:r>
                    </a:p>
                  </a:txBody>
                  <a:tcPr marL="5473" marR="5473" marT="5473"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Provides a list of unique Census IDs (one for each resident) and an example email. Each Census ID is a twelve-digit code that a respondent will enter into the online census questionnaire to complete the census.</a:t>
                      </a:r>
                    </a:p>
                  </a:txBody>
                  <a:tcPr marL="45720" marR="4572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Assigns each resident a Census ID and then emails each resident 1) their Census ID, 2) a link to the census questionnaire using the example email template.</a:t>
                      </a:r>
                    </a:p>
                  </a:txBody>
                  <a:tcPr marL="45720" marR="4572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968261"/>
                  </a:ext>
                </a:extLst>
              </a:tr>
              <a:tr h="0">
                <a:tc rowSpan="2">
                  <a:txBody>
                    <a:bodyPr/>
                    <a:lstStyle/>
                    <a:p>
                      <a:pPr algn="l" fontAlgn="t"/>
                      <a:r>
                        <a:rPr lang="en-US" sz="1400" b="1" i="0" u="none" strike="noStrike" dirty="0">
                          <a:solidFill>
                            <a:srgbClr val="000000"/>
                          </a:solidFill>
                          <a:effectLst/>
                          <a:latin typeface="Calibri" panose="020F0502020204030204" pitchFamily="34" charset="0"/>
                        </a:rPr>
                        <a:t>Option 3 - GQ Administrator sends GQ-specific questionnaire link to residents by email</a:t>
                      </a: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The Census Bureau…</a:t>
                      </a:r>
                    </a:p>
                  </a:txBody>
                  <a:tcPr marL="45720" marR="4572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panose="020F0502020204030204" pitchFamily="34" charset="0"/>
                        </a:rPr>
                        <a:t>The GQ administrator…</a:t>
                      </a:r>
                    </a:p>
                  </a:txBody>
                  <a:tcPr marL="45720" marR="4572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4803059"/>
                  </a:ext>
                </a:extLst>
              </a:tr>
              <a:tr h="408776">
                <a:tc vMerge="1">
                  <a:txBody>
                    <a:bodyPr/>
                    <a:lstStyle/>
                    <a:p>
                      <a:pPr algn="l" fontAlgn="t"/>
                      <a:r>
                        <a:rPr lang="en-US" sz="900" b="0" i="0" u="none" strike="noStrike" dirty="0">
                          <a:solidFill>
                            <a:srgbClr val="000000"/>
                          </a:solidFill>
                          <a:effectLst/>
                          <a:latin typeface="Calibri" panose="020F0502020204030204" pitchFamily="34" charset="0"/>
                        </a:rPr>
                        <a:t> </a:t>
                      </a:r>
                    </a:p>
                  </a:txBody>
                  <a:tcPr marL="5473" marR="5473" marT="5473"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Provides one unique link to the census questionnaire for each GQ. Residents of each GQ will use the same link.</a:t>
                      </a:r>
                    </a:p>
                  </a:txBody>
                  <a:tcPr marL="45720" marR="4572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Emails the GQ-specific links to residents of each GQ. </a:t>
                      </a:r>
                    </a:p>
                  </a:txBody>
                  <a:tcPr marL="45720" marR="4572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989692"/>
                  </a:ext>
                </a:extLst>
              </a:tr>
              <a:tr h="0">
                <a:tc rowSpan="2">
                  <a:txBody>
                    <a:bodyPr/>
                    <a:lstStyle/>
                    <a:p>
                      <a:pPr algn="l" fontAlgn="t"/>
                      <a:r>
                        <a:rPr lang="en-US" sz="1400" b="1" i="0" u="none" strike="noStrike" dirty="0">
                          <a:solidFill>
                            <a:srgbClr val="000000"/>
                          </a:solidFill>
                          <a:effectLst/>
                          <a:latin typeface="Calibri" panose="020F0502020204030204" pitchFamily="34" charset="0"/>
                        </a:rPr>
                        <a:t>Option 4 - GQ Administrator sends generic link and GQ-specific Census IDs to residents by email</a:t>
                      </a: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The Census Bureau…</a:t>
                      </a:r>
                    </a:p>
                  </a:txBody>
                  <a:tcPr marL="45720" marR="4572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panose="020F0502020204030204" pitchFamily="34" charset="0"/>
                        </a:rPr>
                        <a:t>The GQ administrator…</a:t>
                      </a:r>
                    </a:p>
                  </a:txBody>
                  <a:tcPr marL="45720" marR="4572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1558615"/>
                  </a:ext>
                </a:extLst>
              </a:tr>
              <a:tr h="810626">
                <a:tc vMerge="1">
                  <a:txBody>
                    <a:bodyPr/>
                    <a:lstStyle/>
                    <a:p>
                      <a:pPr algn="l" fontAlgn="t"/>
                      <a:r>
                        <a:rPr lang="en-US" sz="900" b="0" i="0" u="none" strike="noStrike" dirty="0">
                          <a:solidFill>
                            <a:srgbClr val="000000"/>
                          </a:solidFill>
                          <a:effectLst/>
                          <a:latin typeface="Calibri" panose="020F0502020204030204" pitchFamily="34" charset="0"/>
                        </a:rPr>
                        <a:t> </a:t>
                      </a:r>
                    </a:p>
                  </a:txBody>
                  <a:tcPr marL="5473" marR="5473" marT="5473"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Sends a generic link to the census questionnaire and a unique Census ID for each GQ. Residents of each GQ will use the same Census ID.</a:t>
                      </a:r>
                    </a:p>
                  </a:txBody>
                  <a:tcPr marL="45720" marR="4572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Emails the questionnaire link and the GQ-specific Census IDs to residents of each GQ. </a:t>
                      </a:r>
                    </a:p>
                  </a:txBody>
                  <a:tcPr marL="45720" marR="4572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45135"/>
                  </a:ext>
                </a:extLst>
              </a:tr>
              <a:tr h="0">
                <a:tc rowSpan="2">
                  <a:txBody>
                    <a:bodyPr/>
                    <a:lstStyle/>
                    <a:p>
                      <a:pPr algn="l" fontAlgn="t"/>
                      <a:r>
                        <a:rPr lang="en-US" sz="1400" b="1" i="0" u="none" strike="noStrike" dirty="0">
                          <a:solidFill>
                            <a:srgbClr val="000000"/>
                          </a:solidFill>
                          <a:effectLst/>
                          <a:latin typeface="Calibri" panose="020F0502020204030204" pitchFamily="34" charset="0"/>
                        </a:rPr>
                        <a:t>Option 5 – Census Bureau drops off paper letters to be distributed to residents</a:t>
                      </a:r>
                    </a:p>
                  </a:txBody>
                  <a:tcPr marL="45720" marR="4572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The Census Bureau…</a:t>
                      </a:r>
                    </a:p>
                  </a:txBody>
                  <a:tcPr marL="45720" marR="4572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panose="020F0502020204030204" pitchFamily="34" charset="0"/>
                        </a:rPr>
                        <a:t>The GQ administrator…</a:t>
                      </a:r>
                    </a:p>
                  </a:txBody>
                  <a:tcPr marL="45720" marR="4572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36658695"/>
                  </a:ext>
                </a:extLst>
              </a:tr>
              <a:tr h="1011550">
                <a:tc vMerge="1">
                  <a:txBody>
                    <a:bodyPr/>
                    <a:lstStyle/>
                    <a:p>
                      <a:pPr algn="l" fontAlgn="t"/>
                      <a:r>
                        <a:rPr lang="en-US" sz="900" b="0" i="0" u="none" strike="noStrike" dirty="0">
                          <a:solidFill>
                            <a:srgbClr val="000000"/>
                          </a:solidFill>
                          <a:effectLst/>
                          <a:latin typeface="Calibri" panose="020F0502020204030204" pitchFamily="34" charset="0"/>
                        </a:rPr>
                        <a:t> </a:t>
                      </a:r>
                    </a:p>
                  </a:txBody>
                  <a:tcPr marL="5473" marR="5473" marT="5473"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Drops off a set of paper invitation letters and paper census forms at a time selected by the administrator. Each letter is pre-printed with the name and address of a specific GQ and a unique ID for each resident.</a:t>
                      </a:r>
                    </a:p>
                  </a:txBody>
                  <a:tcPr marL="45720" marR="4572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Distributes the letters and census forms to residents of each GQ.</a:t>
                      </a:r>
                    </a:p>
                  </a:txBody>
                  <a:tcPr marL="45720" marR="4572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804267"/>
                  </a:ext>
                </a:extLst>
              </a:tr>
            </a:tbl>
          </a:graphicData>
        </a:graphic>
      </p:graphicFrame>
    </p:spTree>
    <p:extLst>
      <p:ext uri="{BB962C8B-B14F-4D97-AF65-F5344CB8AC3E}">
        <p14:creationId xmlns:p14="http://schemas.microsoft.com/office/powerpoint/2010/main" val="2359016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406EF7B-86E3-414B-858F-8AF1B728E88B}"/>
              </a:ext>
            </a:extLst>
          </p:cNvPr>
          <p:cNvSpPr/>
          <p:nvPr/>
        </p:nvSpPr>
        <p:spPr>
          <a:xfrm>
            <a:off x="239948" y="235998"/>
            <a:ext cx="2515952" cy="632799"/>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eaLnBrk="1" latinLnBrk="0" hangingPunct="1"/>
            <a:r>
              <a:rPr lang="en-US" sz="1600" b="1" i="1" dirty="0">
                <a:solidFill>
                  <a:srgbClr val="002060"/>
                </a:solidFill>
                <a:effectLst/>
                <a:latin typeface="+mn-lt"/>
                <a:ea typeface="+mn-ea"/>
                <a:cs typeface="+mn-cs"/>
              </a:rPr>
              <a:t>Option</a:t>
            </a:r>
            <a:r>
              <a:rPr lang="en-US" sz="1600" b="1" i="1" baseline="0" dirty="0">
                <a:solidFill>
                  <a:srgbClr val="002060"/>
                </a:solidFill>
                <a:effectLst/>
                <a:latin typeface="+mn-lt"/>
                <a:ea typeface="+mn-ea"/>
                <a:cs typeface="+mn-cs"/>
              </a:rPr>
              <a:t> 1 Start Page</a:t>
            </a:r>
            <a:endParaRPr lang="en-US" sz="1600" b="1" i="1" dirty="0">
              <a:solidFill>
                <a:srgbClr val="002060"/>
              </a:solidFill>
              <a:effectLst/>
              <a:latin typeface="+mn-lt"/>
              <a:ea typeface="+mn-ea"/>
              <a:cs typeface="+mn-cs"/>
            </a:endParaRPr>
          </a:p>
        </p:txBody>
      </p:sp>
      <p:grpSp>
        <p:nvGrpSpPr>
          <p:cNvPr id="27" name="Group 26">
            <a:extLst>
              <a:ext uri="{FF2B5EF4-FFF2-40B4-BE49-F238E27FC236}">
                <a16:creationId xmlns:a16="http://schemas.microsoft.com/office/drawing/2014/main" id="{BC654156-193B-ACBA-D728-A7228118AF3A}"/>
              </a:ext>
            </a:extLst>
          </p:cNvPr>
          <p:cNvGrpSpPr>
            <a:grpSpLocks noChangeAspect="1"/>
          </p:cNvGrpSpPr>
          <p:nvPr/>
        </p:nvGrpSpPr>
        <p:grpSpPr>
          <a:xfrm>
            <a:off x="4254500" y="229665"/>
            <a:ext cx="7226300" cy="6398670"/>
            <a:chOff x="4402137" y="-177801"/>
            <a:chExt cx="7789863" cy="6897688"/>
          </a:xfrm>
        </p:grpSpPr>
        <p:grpSp>
          <p:nvGrpSpPr>
            <p:cNvPr id="4" name="Group 3">
              <a:extLst>
                <a:ext uri="{FF2B5EF4-FFF2-40B4-BE49-F238E27FC236}">
                  <a16:creationId xmlns:a16="http://schemas.microsoft.com/office/drawing/2014/main" id="{F3BBC7FB-423F-2D25-CBB8-71517AA7E47B}"/>
                </a:ext>
              </a:extLst>
            </p:cNvPr>
            <p:cNvGrpSpPr/>
            <p:nvPr/>
          </p:nvGrpSpPr>
          <p:grpSpPr>
            <a:xfrm>
              <a:off x="4402137" y="-177801"/>
              <a:ext cx="7789863" cy="6897688"/>
              <a:chOff x="0" y="0"/>
              <a:chExt cx="7789520" cy="6897951"/>
            </a:xfrm>
          </p:grpSpPr>
          <p:pic>
            <p:nvPicPr>
              <p:cNvPr id="5" name="Picture 4">
                <a:extLst>
                  <a:ext uri="{FF2B5EF4-FFF2-40B4-BE49-F238E27FC236}">
                    <a16:creationId xmlns:a16="http://schemas.microsoft.com/office/drawing/2014/main" id="{7B1880B4-20F6-0DB9-AE9A-E97577E18405}"/>
                  </a:ext>
                </a:extLst>
              </p:cNvPr>
              <p:cNvPicPr>
                <a:picLocks noChangeAspect="1"/>
              </p:cNvPicPr>
              <p:nvPr/>
            </p:nvPicPr>
            <p:blipFill>
              <a:blip r:embed="rId2"/>
              <a:stretch>
                <a:fillRect/>
              </a:stretch>
            </p:blipFill>
            <p:spPr>
              <a:xfrm>
                <a:off x="0" y="0"/>
                <a:ext cx="7789520" cy="6897951"/>
              </a:xfrm>
              <a:prstGeom prst="rect">
                <a:avLst/>
              </a:prstGeom>
            </p:spPr>
          </p:pic>
          <p:sp>
            <p:nvSpPr>
              <p:cNvPr id="6" name="Rectangle 5">
                <a:extLst>
                  <a:ext uri="{FF2B5EF4-FFF2-40B4-BE49-F238E27FC236}">
                    <a16:creationId xmlns:a16="http://schemas.microsoft.com/office/drawing/2014/main" id="{6C1638F1-5EA6-AD58-ADAC-84C4D4F268B2}"/>
                  </a:ext>
                </a:extLst>
              </p:cNvPr>
              <p:cNvSpPr/>
              <p:nvPr/>
            </p:nvSpPr>
            <p:spPr>
              <a:xfrm>
                <a:off x="191824" y="1083457"/>
                <a:ext cx="7436984" cy="5660646"/>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grpSp>
        <p:sp>
          <p:nvSpPr>
            <p:cNvPr id="7" name="Rectangle: Rounded Corners 6">
              <a:extLst>
                <a:ext uri="{FF2B5EF4-FFF2-40B4-BE49-F238E27FC236}">
                  <a16:creationId xmlns:a16="http://schemas.microsoft.com/office/drawing/2014/main" id="{F4ECA62B-D481-4ED7-BB78-8CB484710398}"/>
                </a:ext>
              </a:extLst>
            </p:cNvPr>
            <p:cNvSpPr/>
            <p:nvPr/>
          </p:nvSpPr>
          <p:spPr>
            <a:xfrm>
              <a:off x="4770976" y="1071563"/>
              <a:ext cx="6946900" cy="417513"/>
            </a:xfrm>
            <a:prstGeom prst="roundRect">
              <a:avLst/>
            </a:prstGeom>
            <a:solidFill>
              <a:schemeClr val="bg1"/>
            </a:solidFill>
            <a:ln w="25400">
              <a:solidFill>
                <a:srgbClr val="007693"/>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chemeClr val="tx1"/>
                  </a:solidFill>
                </a:rPr>
                <a:t>GQ-ISR – GQ Administrator Sends Email Addresses to the Census Bureau</a:t>
              </a:r>
              <a:endParaRPr lang="en-US" sz="1600" b="1" u="sng" dirty="0">
                <a:solidFill>
                  <a:schemeClr val="tx1"/>
                </a:solidFill>
              </a:endParaRPr>
            </a:p>
          </p:txBody>
        </p:sp>
        <p:sp>
          <p:nvSpPr>
            <p:cNvPr id="10" name="Rectangle 9">
              <a:extLst>
                <a:ext uri="{FF2B5EF4-FFF2-40B4-BE49-F238E27FC236}">
                  <a16:creationId xmlns:a16="http://schemas.microsoft.com/office/drawing/2014/main" id="{7D78AA50-EF30-45C1-A17D-9326110FA620}"/>
                </a:ext>
              </a:extLst>
            </p:cNvPr>
            <p:cNvSpPr/>
            <p:nvPr/>
          </p:nvSpPr>
          <p:spPr>
            <a:xfrm>
              <a:off x="5521392" y="3272632"/>
              <a:ext cx="2674938" cy="2197891"/>
            </a:xfrm>
            <a:prstGeom prst="rect">
              <a:avLst/>
            </a:prstGeom>
            <a:solidFill>
              <a:schemeClr val="bg1"/>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rgbClr val="002060"/>
                  </a:solidFill>
                </a:rPr>
                <a:t>DOWNLOAD/</a:t>
              </a:r>
            </a:p>
            <a:p>
              <a:pPr algn="ctr"/>
              <a:r>
                <a:rPr lang="en-US" sz="1600" b="1" dirty="0">
                  <a:solidFill>
                    <a:srgbClr val="002060"/>
                  </a:solidFill>
                </a:rPr>
                <a:t>UPLOAD A SPREADSHEET</a:t>
              </a:r>
            </a:p>
            <a:p>
              <a:pPr algn="ctr"/>
              <a:endParaRPr lang="en-US" sz="1400" dirty="0">
                <a:solidFill>
                  <a:srgbClr val="002060"/>
                </a:solidFill>
              </a:endParaRPr>
            </a:p>
            <a:p>
              <a:pPr algn="ctr"/>
              <a:r>
                <a:rPr lang="en-US" sz="1400" dirty="0">
                  <a:solidFill>
                    <a:srgbClr val="002060"/>
                  </a:solidFill>
                </a:rPr>
                <a:t>Download an Excel file template, enter the information for each group quarters, and upload the file with the information in it.</a:t>
              </a:r>
            </a:p>
          </p:txBody>
        </p:sp>
        <p:sp>
          <p:nvSpPr>
            <p:cNvPr id="11" name="Rectangle 10">
              <a:extLst>
                <a:ext uri="{FF2B5EF4-FFF2-40B4-BE49-F238E27FC236}">
                  <a16:creationId xmlns:a16="http://schemas.microsoft.com/office/drawing/2014/main" id="{982B0CB6-9FC5-4F14-AD95-A26D8402059E}"/>
                </a:ext>
              </a:extLst>
            </p:cNvPr>
            <p:cNvSpPr/>
            <p:nvPr/>
          </p:nvSpPr>
          <p:spPr>
            <a:xfrm>
              <a:off x="8702742" y="3271043"/>
              <a:ext cx="2667000" cy="2195982"/>
            </a:xfrm>
            <a:prstGeom prst="rect">
              <a:avLst/>
            </a:prstGeom>
            <a:solidFill>
              <a:schemeClr val="bg1"/>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a:solidFill>
                    <a:srgbClr val="002060"/>
                  </a:solidFill>
                </a:rPr>
                <a:t>COMPLETE ONLINE SPREADSHEET</a:t>
              </a:r>
            </a:p>
            <a:p>
              <a:pPr algn="ctr"/>
              <a:endParaRPr lang="en-US" sz="1400" b="1">
                <a:solidFill>
                  <a:srgbClr val="002060"/>
                </a:solidFill>
              </a:endParaRPr>
            </a:p>
            <a:p>
              <a:pPr algn="ctr"/>
              <a:r>
                <a:rPr lang="en-US" sz="1400" b="0">
                  <a:solidFill>
                    <a:srgbClr val="002060"/>
                  </a:solidFill>
                </a:rPr>
                <a:t>Enter the information for each group quarters into an online spreadsheet format.</a:t>
              </a:r>
            </a:p>
          </p:txBody>
        </p:sp>
        <p:sp>
          <p:nvSpPr>
            <p:cNvPr id="19" name="TextBox 44">
              <a:extLst>
                <a:ext uri="{FF2B5EF4-FFF2-40B4-BE49-F238E27FC236}">
                  <a16:creationId xmlns:a16="http://schemas.microsoft.com/office/drawing/2014/main" id="{DEEB3A21-CDBA-48BD-B09E-B379F8DA2622}"/>
                </a:ext>
              </a:extLst>
            </p:cNvPr>
            <p:cNvSpPr txBox="1"/>
            <p:nvPr/>
          </p:nvSpPr>
          <p:spPr>
            <a:xfrm>
              <a:off x="4955380" y="1833636"/>
              <a:ext cx="6683375" cy="6540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400"/>
                <a:t>Please select the method that you would like to use to provide the names</a:t>
              </a:r>
              <a:r>
                <a:rPr lang="en-US" sz="1400" baseline="0"/>
                <a:t> and email addresses </a:t>
              </a:r>
              <a:r>
                <a:rPr lang="en-US" sz="1400"/>
                <a:t>of the people who lived or stayed in each of your GQs on April 1, 2030.</a:t>
              </a:r>
            </a:p>
          </p:txBody>
        </p:sp>
        <p:sp>
          <p:nvSpPr>
            <p:cNvPr id="20" name="TextBox 50">
              <a:extLst>
                <a:ext uri="{FF2B5EF4-FFF2-40B4-BE49-F238E27FC236}">
                  <a16:creationId xmlns:a16="http://schemas.microsoft.com/office/drawing/2014/main" id="{81A4CB88-8416-47DC-A003-E6646F0670BE}"/>
                </a:ext>
              </a:extLst>
            </p:cNvPr>
            <p:cNvSpPr txBox="1"/>
            <p:nvPr/>
          </p:nvSpPr>
          <p:spPr>
            <a:xfrm>
              <a:off x="4608290" y="2610662"/>
              <a:ext cx="6678612" cy="5429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i="1" u="sng">
                  <a:solidFill>
                    <a:srgbClr val="C00000"/>
                  </a:solidFill>
                </a:rPr>
                <a:t>Once you select a reporting method, it cannot be changed.</a:t>
              </a:r>
            </a:p>
          </p:txBody>
        </p:sp>
        <p:sp>
          <p:nvSpPr>
            <p:cNvPr id="23" name="TextBox 62">
              <a:extLst>
                <a:ext uri="{FF2B5EF4-FFF2-40B4-BE49-F238E27FC236}">
                  <a16:creationId xmlns:a16="http://schemas.microsoft.com/office/drawing/2014/main" id="{AA6CC40F-BEB6-4608-8100-7CC6930D7B7A}"/>
                </a:ext>
              </a:extLst>
            </p:cNvPr>
            <p:cNvSpPr txBox="1"/>
            <p:nvPr/>
          </p:nvSpPr>
          <p:spPr>
            <a:xfrm>
              <a:off x="8252420" y="3926869"/>
              <a:ext cx="377825" cy="32543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OR</a:t>
              </a:r>
            </a:p>
          </p:txBody>
        </p:sp>
        <p:sp>
          <p:nvSpPr>
            <p:cNvPr id="24" name="Rectangle: Rounded Corners 23">
              <a:extLst>
                <a:ext uri="{FF2B5EF4-FFF2-40B4-BE49-F238E27FC236}">
                  <a16:creationId xmlns:a16="http://schemas.microsoft.com/office/drawing/2014/main" id="{0AF6F15E-B15C-4211-83B1-C48A23607444}"/>
                </a:ext>
              </a:extLst>
            </p:cNvPr>
            <p:cNvSpPr/>
            <p:nvPr/>
          </p:nvSpPr>
          <p:spPr>
            <a:xfrm>
              <a:off x="8993221" y="6018322"/>
              <a:ext cx="2057400" cy="333375"/>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Save and Continue</a:t>
              </a:r>
            </a:p>
          </p:txBody>
        </p:sp>
        <p:sp>
          <p:nvSpPr>
            <p:cNvPr id="25" name="Rectangle 24">
              <a:extLst>
                <a:ext uri="{FF2B5EF4-FFF2-40B4-BE49-F238E27FC236}">
                  <a16:creationId xmlns:a16="http://schemas.microsoft.com/office/drawing/2014/main" id="{2E0AA4C5-2074-48FB-A725-62D1B099E1EB}"/>
                </a:ext>
              </a:extLst>
            </p:cNvPr>
            <p:cNvSpPr/>
            <p:nvPr/>
          </p:nvSpPr>
          <p:spPr>
            <a:xfrm>
              <a:off x="9188988" y="147638"/>
              <a:ext cx="1557338" cy="373063"/>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a:solidFill>
                    <a:schemeClr val="lt1"/>
                  </a:solidFill>
                  <a:effectLst/>
                  <a:latin typeface="+mn-lt"/>
                  <a:ea typeface="+mn-ea"/>
                  <a:cs typeface="+mn-cs"/>
                </a:rPr>
                <a:t>GQ Admin Resources</a:t>
              </a:r>
              <a:endParaRPr lang="en-US" sz="1200">
                <a:effectLst/>
              </a:endParaRPr>
            </a:p>
          </p:txBody>
        </p:sp>
        <p:sp>
          <p:nvSpPr>
            <p:cNvPr id="26" name="Rectangle 25">
              <a:extLst>
                <a:ext uri="{FF2B5EF4-FFF2-40B4-BE49-F238E27FC236}">
                  <a16:creationId xmlns:a16="http://schemas.microsoft.com/office/drawing/2014/main" id="{50A5BD81-7350-45B7-986F-5B3510C9B76A}"/>
                </a:ext>
              </a:extLst>
            </p:cNvPr>
            <p:cNvSpPr/>
            <p:nvPr/>
          </p:nvSpPr>
          <p:spPr>
            <a:xfrm>
              <a:off x="7761826" y="138113"/>
              <a:ext cx="1373187" cy="373063"/>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t>Contact Us</a:t>
              </a:r>
            </a:p>
          </p:txBody>
        </p:sp>
      </p:grpSp>
      <p:sp>
        <p:nvSpPr>
          <p:cNvPr id="2" name="Slide Number Placeholder 1">
            <a:extLst>
              <a:ext uri="{FF2B5EF4-FFF2-40B4-BE49-F238E27FC236}">
                <a16:creationId xmlns:a16="http://schemas.microsoft.com/office/drawing/2014/main" id="{B648F8C1-008A-1D49-640A-1E3B29329307}"/>
              </a:ext>
            </a:extLst>
          </p:cNvPr>
          <p:cNvSpPr>
            <a:spLocks noGrp="1"/>
          </p:cNvSpPr>
          <p:nvPr>
            <p:ph type="sldNum" sz="quarter" idx="12"/>
          </p:nvPr>
        </p:nvSpPr>
        <p:spPr/>
        <p:txBody>
          <a:bodyPr/>
          <a:lstStyle/>
          <a:p>
            <a:fld id="{5D4B0815-77BD-4BC3-A29B-D94299B6765B}" type="slidenum">
              <a:rPr lang="en-US" smtClean="0"/>
              <a:t>25</a:t>
            </a:fld>
            <a:endParaRPr lang="en-US"/>
          </a:p>
        </p:txBody>
      </p:sp>
    </p:spTree>
    <p:extLst>
      <p:ext uri="{BB962C8B-B14F-4D97-AF65-F5344CB8AC3E}">
        <p14:creationId xmlns:p14="http://schemas.microsoft.com/office/powerpoint/2010/main" val="216002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2D18831-3302-C4CC-B549-028308B72C3E}"/>
              </a:ext>
            </a:extLst>
          </p:cNvPr>
          <p:cNvGrpSpPr/>
          <p:nvPr/>
        </p:nvGrpSpPr>
        <p:grpSpPr>
          <a:xfrm>
            <a:off x="4191794" y="484188"/>
            <a:ext cx="7704138" cy="5872162"/>
            <a:chOff x="0" y="0"/>
            <a:chExt cx="7703531" cy="5872162"/>
          </a:xfrm>
        </p:grpSpPr>
        <p:pic>
          <p:nvPicPr>
            <p:cNvPr id="4" name="Picture 3">
              <a:extLst>
                <a:ext uri="{FF2B5EF4-FFF2-40B4-BE49-F238E27FC236}">
                  <a16:creationId xmlns:a16="http://schemas.microsoft.com/office/drawing/2014/main" id="{D7503543-D950-7556-E480-A0046617EB34}"/>
                </a:ext>
              </a:extLst>
            </p:cNvPr>
            <p:cNvPicPr>
              <a:picLocks noChangeAspect="1"/>
            </p:cNvPicPr>
            <p:nvPr/>
          </p:nvPicPr>
          <p:blipFill>
            <a:blip r:embed="rId2"/>
            <a:stretch>
              <a:fillRect/>
            </a:stretch>
          </p:blipFill>
          <p:spPr>
            <a:xfrm>
              <a:off x="0" y="0"/>
              <a:ext cx="7703531" cy="5872162"/>
            </a:xfrm>
            <a:prstGeom prst="rect">
              <a:avLst/>
            </a:prstGeom>
          </p:spPr>
        </p:pic>
        <p:sp>
          <p:nvSpPr>
            <p:cNvPr id="5" name="Rectangle 4">
              <a:extLst>
                <a:ext uri="{FF2B5EF4-FFF2-40B4-BE49-F238E27FC236}">
                  <a16:creationId xmlns:a16="http://schemas.microsoft.com/office/drawing/2014/main" id="{7010BCD6-3480-93D0-6B2B-D2DA44E21AE9}"/>
                </a:ext>
              </a:extLst>
            </p:cNvPr>
            <p:cNvSpPr/>
            <p:nvPr/>
          </p:nvSpPr>
          <p:spPr>
            <a:xfrm>
              <a:off x="249164" y="890557"/>
              <a:ext cx="7354887" cy="4784864"/>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grpSp>
      <p:sp>
        <p:nvSpPr>
          <p:cNvPr id="6" name="Rectangle 5">
            <a:extLst>
              <a:ext uri="{FF2B5EF4-FFF2-40B4-BE49-F238E27FC236}">
                <a16:creationId xmlns:a16="http://schemas.microsoft.com/office/drawing/2014/main" id="{EDBBC71D-D271-4CFA-AE8F-A5F19162EED7}"/>
              </a:ext>
            </a:extLst>
          </p:cNvPr>
          <p:cNvSpPr/>
          <p:nvPr/>
        </p:nvSpPr>
        <p:spPr>
          <a:xfrm>
            <a:off x="395555" y="361842"/>
            <a:ext cx="1785937" cy="1508124"/>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i="1" dirty="0">
                <a:solidFill>
                  <a:srgbClr val="002060"/>
                </a:solidFill>
                <a:effectLst/>
                <a:latin typeface="+mn-lt"/>
                <a:ea typeface="+mn-ea"/>
                <a:cs typeface="+mn-cs"/>
              </a:rPr>
              <a:t>Option 1 – Select </a:t>
            </a:r>
            <a:r>
              <a:rPr lang="en-US" sz="1600" b="1" i="1" dirty="0">
                <a:solidFill>
                  <a:srgbClr val="002060"/>
                </a:solidFill>
              </a:rPr>
              <a:t>GQ to enter resident roster using </a:t>
            </a:r>
            <a:r>
              <a:rPr lang="en-US" sz="1600" b="1" i="1" dirty="0">
                <a:solidFill>
                  <a:srgbClr val="002060"/>
                </a:solidFill>
                <a:effectLst/>
                <a:latin typeface="+mn-lt"/>
                <a:ea typeface="+mn-ea"/>
                <a:cs typeface="+mn-cs"/>
              </a:rPr>
              <a:t>online </a:t>
            </a:r>
            <a:r>
              <a:rPr lang="en-US" sz="1600" b="1" i="1" dirty="0">
                <a:solidFill>
                  <a:srgbClr val="002060"/>
                </a:solidFill>
              </a:rPr>
              <a:t>s</a:t>
            </a:r>
            <a:r>
              <a:rPr lang="en-US" sz="1600" b="1" i="1" dirty="0">
                <a:solidFill>
                  <a:srgbClr val="002060"/>
                </a:solidFill>
                <a:effectLst/>
                <a:latin typeface="+mn-lt"/>
                <a:ea typeface="+mn-ea"/>
                <a:cs typeface="+mn-cs"/>
              </a:rPr>
              <a:t>preadsheet</a:t>
            </a:r>
          </a:p>
        </p:txBody>
      </p:sp>
      <p:sp>
        <p:nvSpPr>
          <p:cNvPr id="7" name="TextBox 39">
            <a:extLst>
              <a:ext uri="{FF2B5EF4-FFF2-40B4-BE49-F238E27FC236}">
                <a16:creationId xmlns:a16="http://schemas.microsoft.com/office/drawing/2014/main" id="{96DAD11F-6C80-4AEC-AB98-66B32EC6C5D8}"/>
              </a:ext>
            </a:extLst>
          </p:cNvPr>
          <p:cNvSpPr txBox="1"/>
          <p:nvPr/>
        </p:nvSpPr>
        <p:spPr>
          <a:xfrm>
            <a:off x="5234727" y="1605786"/>
            <a:ext cx="5151438" cy="3571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effectLst/>
                <a:latin typeface="+mn-lt"/>
                <a:ea typeface="+mn-ea"/>
                <a:cs typeface="+mn-cs"/>
              </a:rPr>
              <a:t>Select a </a:t>
            </a:r>
            <a:r>
              <a:rPr lang="en-US" sz="1400" b="1" i="1" dirty="0">
                <a:solidFill>
                  <a:srgbClr val="002060"/>
                </a:solidFill>
              </a:rPr>
              <a:t>GQ to enter resident roster using an </a:t>
            </a:r>
            <a:r>
              <a:rPr lang="en-US" sz="1400" b="1" i="1" dirty="0">
                <a:solidFill>
                  <a:srgbClr val="002060"/>
                </a:solidFill>
                <a:effectLst/>
                <a:latin typeface="+mn-lt"/>
                <a:ea typeface="+mn-ea"/>
                <a:cs typeface="+mn-cs"/>
              </a:rPr>
              <a:t>online </a:t>
            </a:r>
            <a:r>
              <a:rPr lang="en-US" sz="1400" b="1" i="1" dirty="0">
                <a:solidFill>
                  <a:srgbClr val="002060"/>
                </a:solidFill>
              </a:rPr>
              <a:t>s</a:t>
            </a:r>
            <a:r>
              <a:rPr lang="en-US" sz="1400" b="1" i="1" dirty="0">
                <a:solidFill>
                  <a:srgbClr val="002060"/>
                </a:solidFill>
                <a:effectLst/>
                <a:latin typeface="+mn-lt"/>
                <a:ea typeface="+mn-ea"/>
                <a:cs typeface="+mn-cs"/>
              </a:rPr>
              <a:t>preadsheet.</a:t>
            </a:r>
            <a:endParaRPr lang="en-US" sz="1400" dirty="0"/>
          </a:p>
        </p:txBody>
      </p:sp>
      <p:sp>
        <p:nvSpPr>
          <p:cNvPr id="8" name="TextBox 40">
            <a:extLst>
              <a:ext uri="{FF2B5EF4-FFF2-40B4-BE49-F238E27FC236}">
                <a16:creationId xmlns:a16="http://schemas.microsoft.com/office/drawing/2014/main" id="{04404699-E87F-48C8-B464-07303769EEDC}"/>
              </a:ext>
            </a:extLst>
          </p:cNvPr>
          <p:cNvSpPr txBox="1"/>
          <p:nvPr/>
        </p:nvSpPr>
        <p:spPr>
          <a:xfrm>
            <a:off x="4614015" y="2704991"/>
            <a:ext cx="5303838" cy="39846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400" b="0" i="1">
                <a:solidFill>
                  <a:schemeClr val="dk1"/>
                </a:solidFill>
                <a:effectLst/>
                <a:latin typeface="+mn-lt"/>
                <a:ea typeface="+mn-ea"/>
                <a:cs typeface="+mn-cs"/>
              </a:rPr>
              <a:t>Select a GQ to start entering Resident Names and Email Addresses.</a:t>
            </a:r>
            <a:endParaRPr lang="en-US" sz="1400" b="0">
              <a:effectLst/>
            </a:endParaRPr>
          </a:p>
          <a:p>
            <a:endParaRPr lang="en-US" sz="1400" b="0"/>
          </a:p>
        </p:txBody>
      </p:sp>
      <p:sp>
        <p:nvSpPr>
          <p:cNvPr id="12" name="Rectangle 11">
            <a:extLst>
              <a:ext uri="{FF2B5EF4-FFF2-40B4-BE49-F238E27FC236}">
                <a16:creationId xmlns:a16="http://schemas.microsoft.com/office/drawing/2014/main" id="{ED110AF8-4321-4F6F-9C3B-C88D7AF55FB7}"/>
              </a:ext>
            </a:extLst>
          </p:cNvPr>
          <p:cNvSpPr/>
          <p:nvPr/>
        </p:nvSpPr>
        <p:spPr>
          <a:xfrm>
            <a:off x="4687040" y="5082242"/>
            <a:ext cx="1096963" cy="293687"/>
          </a:xfrm>
          <a:prstGeom prst="rect">
            <a:avLst/>
          </a:prstGeom>
          <a:solidFill>
            <a:srgbClr val="007693"/>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t>Today is: </a:t>
            </a:r>
          </a:p>
        </p:txBody>
      </p:sp>
      <p:sp>
        <p:nvSpPr>
          <p:cNvPr id="13" name="Rectangle 12">
            <a:extLst>
              <a:ext uri="{FF2B5EF4-FFF2-40B4-BE49-F238E27FC236}">
                <a16:creationId xmlns:a16="http://schemas.microsoft.com/office/drawing/2014/main" id="{D57DF19A-358F-4971-A0A4-D7C0A61C0FC6}"/>
              </a:ext>
            </a:extLst>
          </p:cNvPr>
          <p:cNvSpPr/>
          <p:nvPr/>
        </p:nvSpPr>
        <p:spPr>
          <a:xfrm>
            <a:off x="6079278" y="5079067"/>
            <a:ext cx="1077912" cy="284162"/>
          </a:xfrm>
          <a:prstGeom prst="rect">
            <a:avLst/>
          </a:prstGeom>
          <a:solidFill>
            <a:srgbClr val="007693"/>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t>Finish by: </a:t>
            </a:r>
          </a:p>
        </p:txBody>
      </p:sp>
      <p:sp>
        <p:nvSpPr>
          <p:cNvPr id="14" name="Rectangle 13">
            <a:extLst>
              <a:ext uri="{FF2B5EF4-FFF2-40B4-BE49-F238E27FC236}">
                <a16:creationId xmlns:a16="http://schemas.microsoft.com/office/drawing/2014/main" id="{7C17583A-4F32-45F7-973E-AB8CECF6C524}"/>
              </a:ext>
            </a:extLst>
          </p:cNvPr>
          <p:cNvSpPr/>
          <p:nvPr/>
        </p:nvSpPr>
        <p:spPr>
          <a:xfrm>
            <a:off x="4696565" y="5482292"/>
            <a:ext cx="1076325" cy="568325"/>
          </a:xfrm>
          <a:prstGeom prst="rect">
            <a:avLst/>
          </a:prstGeom>
          <a:solidFill>
            <a:schemeClr val="bg1"/>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rgbClr val="002060"/>
                </a:solidFill>
              </a:rPr>
              <a:t>April 1, 2030</a:t>
            </a:r>
          </a:p>
        </p:txBody>
      </p:sp>
      <p:sp>
        <p:nvSpPr>
          <p:cNvPr id="15" name="Rectangle 14">
            <a:extLst>
              <a:ext uri="{FF2B5EF4-FFF2-40B4-BE49-F238E27FC236}">
                <a16:creationId xmlns:a16="http://schemas.microsoft.com/office/drawing/2014/main" id="{18FAE4FE-E542-4121-8FF8-EC42273BD15E}"/>
              </a:ext>
            </a:extLst>
          </p:cNvPr>
          <p:cNvSpPr/>
          <p:nvPr/>
        </p:nvSpPr>
        <p:spPr>
          <a:xfrm>
            <a:off x="6063403" y="5480704"/>
            <a:ext cx="1074737" cy="569913"/>
          </a:xfrm>
          <a:prstGeom prst="rect">
            <a:avLst/>
          </a:prstGeom>
          <a:solidFill>
            <a:schemeClr val="bg1"/>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rgbClr val="002060"/>
                </a:solidFill>
              </a:rPr>
              <a:t>April 8, 2030</a:t>
            </a:r>
          </a:p>
        </p:txBody>
      </p:sp>
      <p:sp>
        <p:nvSpPr>
          <p:cNvPr id="16" name="Rectangle: Rounded Corners 15">
            <a:extLst>
              <a:ext uri="{FF2B5EF4-FFF2-40B4-BE49-F238E27FC236}">
                <a16:creationId xmlns:a16="http://schemas.microsoft.com/office/drawing/2014/main" id="{AC91CD98-500C-4217-9CFB-9E3E111A72C0}"/>
              </a:ext>
            </a:extLst>
          </p:cNvPr>
          <p:cNvSpPr/>
          <p:nvPr/>
        </p:nvSpPr>
        <p:spPr>
          <a:xfrm>
            <a:off x="9447953" y="5650567"/>
            <a:ext cx="2057400" cy="331787"/>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Save and Continue</a:t>
            </a:r>
          </a:p>
        </p:txBody>
      </p:sp>
      <p:pic>
        <p:nvPicPr>
          <p:cNvPr id="18" name="Picture 17" descr="Watch The Video Svg Png Icon Free Download (#329343) - OnlineWebFonts.COM">
            <a:extLst>
              <a:ext uri="{FF2B5EF4-FFF2-40B4-BE49-F238E27FC236}">
                <a16:creationId xmlns:a16="http://schemas.microsoft.com/office/drawing/2014/main" id="{396D3AD6-E12F-4D83-83FD-20FA09FA3D2E}"/>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1165" y="2150954"/>
            <a:ext cx="301625" cy="3111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AC2B1F2-043B-47A5-91D2-76D85665E09F}"/>
              </a:ext>
            </a:extLst>
          </p:cNvPr>
          <p:cNvSpPr/>
          <p:nvPr/>
        </p:nvSpPr>
        <p:spPr>
          <a:xfrm>
            <a:off x="5033115" y="2104916"/>
            <a:ext cx="6583363" cy="358775"/>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rgbClr val="0070C0"/>
                </a:solidFill>
                <a:effectLst/>
                <a:latin typeface="+mn-lt"/>
                <a:ea typeface="+mn-ea"/>
                <a:cs typeface="+mn-cs"/>
              </a:rPr>
              <a:t>CLICK HERE TO WATCH A VIDEO ABOUT HOW TO ENTER RESIDENT INFORMATION IN THE SPREADSHEET</a:t>
            </a:r>
          </a:p>
        </p:txBody>
      </p:sp>
      <p:sp>
        <p:nvSpPr>
          <p:cNvPr id="33" name="Rectangle: Rounded Corners 32">
            <a:extLst>
              <a:ext uri="{FF2B5EF4-FFF2-40B4-BE49-F238E27FC236}">
                <a16:creationId xmlns:a16="http://schemas.microsoft.com/office/drawing/2014/main" id="{8CD63F7D-D655-407D-A4ED-7DAD4D6D66DA}"/>
              </a:ext>
            </a:extLst>
          </p:cNvPr>
          <p:cNvSpPr/>
          <p:nvPr/>
        </p:nvSpPr>
        <p:spPr>
          <a:xfrm>
            <a:off x="9447953" y="5650567"/>
            <a:ext cx="2057400" cy="331787"/>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dirty="0">
                <a:solidFill>
                  <a:schemeClr val="bg1"/>
                </a:solidFill>
                <a:latin typeface="Times New Roman" panose="02020603050405020304" pitchFamily="18" charset="0"/>
                <a:ea typeface="+mn-ea"/>
                <a:cs typeface="Times New Roman" panose="02020603050405020304" pitchFamily="18" charset="0"/>
              </a:rPr>
              <a:t>Save and Continue</a:t>
            </a:r>
          </a:p>
        </p:txBody>
      </p:sp>
      <p:sp>
        <p:nvSpPr>
          <p:cNvPr id="37" name="Rectangle 36">
            <a:extLst>
              <a:ext uri="{FF2B5EF4-FFF2-40B4-BE49-F238E27FC236}">
                <a16:creationId xmlns:a16="http://schemas.microsoft.com/office/drawing/2014/main" id="{235EA921-3B93-448D-A522-92428614FD33}"/>
              </a:ext>
            </a:extLst>
          </p:cNvPr>
          <p:cNvSpPr/>
          <p:nvPr/>
        </p:nvSpPr>
        <p:spPr>
          <a:xfrm>
            <a:off x="8919315" y="739666"/>
            <a:ext cx="1557338" cy="376238"/>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a:solidFill>
                  <a:schemeClr val="lt1"/>
                </a:solidFill>
                <a:effectLst/>
                <a:latin typeface="+mn-lt"/>
                <a:ea typeface="+mn-ea"/>
                <a:cs typeface="+mn-cs"/>
              </a:rPr>
              <a:t>GQ Admin Resources</a:t>
            </a:r>
            <a:endParaRPr lang="en-US" sz="1200">
              <a:effectLst/>
            </a:endParaRPr>
          </a:p>
        </p:txBody>
      </p:sp>
      <p:sp>
        <p:nvSpPr>
          <p:cNvPr id="38" name="Rectangle 37">
            <a:extLst>
              <a:ext uri="{FF2B5EF4-FFF2-40B4-BE49-F238E27FC236}">
                <a16:creationId xmlns:a16="http://schemas.microsoft.com/office/drawing/2014/main" id="{ABC7E1B8-A366-421A-A8F8-7CEA6C341E0F}"/>
              </a:ext>
            </a:extLst>
          </p:cNvPr>
          <p:cNvSpPr/>
          <p:nvPr/>
        </p:nvSpPr>
        <p:spPr>
          <a:xfrm>
            <a:off x="7490565" y="728554"/>
            <a:ext cx="1376363" cy="377825"/>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t>Contact Us</a:t>
            </a:r>
          </a:p>
        </p:txBody>
      </p:sp>
      <p:sp>
        <p:nvSpPr>
          <p:cNvPr id="2" name="Slide Number Placeholder 1">
            <a:extLst>
              <a:ext uri="{FF2B5EF4-FFF2-40B4-BE49-F238E27FC236}">
                <a16:creationId xmlns:a16="http://schemas.microsoft.com/office/drawing/2014/main" id="{9A398CF4-43DD-806F-F907-1BEF13217F0C}"/>
              </a:ext>
            </a:extLst>
          </p:cNvPr>
          <p:cNvSpPr>
            <a:spLocks noGrp="1"/>
          </p:cNvSpPr>
          <p:nvPr>
            <p:ph type="sldNum" sz="quarter" idx="12"/>
          </p:nvPr>
        </p:nvSpPr>
        <p:spPr/>
        <p:txBody>
          <a:bodyPr/>
          <a:lstStyle/>
          <a:p>
            <a:fld id="{5D4B0815-77BD-4BC3-A29B-D94299B6765B}" type="slidenum">
              <a:rPr lang="en-US" smtClean="0"/>
              <a:t>26</a:t>
            </a:fld>
            <a:endParaRPr lang="en-US"/>
          </a:p>
        </p:txBody>
      </p:sp>
      <p:grpSp>
        <p:nvGrpSpPr>
          <p:cNvPr id="24" name="Group 23">
            <a:extLst>
              <a:ext uri="{FF2B5EF4-FFF2-40B4-BE49-F238E27FC236}">
                <a16:creationId xmlns:a16="http://schemas.microsoft.com/office/drawing/2014/main" id="{C303B0AC-E82C-DDA4-A7FF-00EBC4263067}"/>
              </a:ext>
            </a:extLst>
          </p:cNvPr>
          <p:cNvGrpSpPr/>
          <p:nvPr/>
        </p:nvGrpSpPr>
        <p:grpSpPr>
          <a:xfrm>
            <a:off x="4696565" y="3143903"/>
            <a:ext cx="6885725" cy="1522413"/>
            <a:chOff x="4696565" y="3132691"/>
            <a:chExt cx="6885725" cy="1522413"/>
          </a:xfrm>
        </p:grpSpPr>
        <p:grpSp>
          <p:nvGrpSpPr>
            <p:cNvPr id="20" name="Group 19">
              <a:extLst>
                <a:ext uri="{FF2B5EF4-FFF2-40B4-BE49-F238E27FC236}">
                  <a16:creationId xmlns:a16="http://schemas.microsoft.com/office/drawing/2014/main" id="{CEDD56CC-786E-AB6B-C4E0-3262883A18BB}"/>
                </a:ext>
              </a:extLst>
            </p:cNvPr>
            <p:cNvGrpSpPr/>
            <p:nvPr/>
          </p:nvGrpSpPr>
          <p:grpSpPr>
            <a:xfrm>
              <a:off x="4696565" y="3135866"/>
              <a:ext cx="6880226" cy="1519238"/>
              <a:chOff x="4699741" y="3137359"/>
              <a:chExt cx="6880226" cy="1519238"/>
            </a:xfrm>
          </p:grpSpPr>
          <p:sp>
            <p:nvSpPr>
              <p:cNvPr id="9" name="Rectangle 8">
                <a:extLst>
                  <a:ext uri="{FF2B5EF4-FFF2-40B4-BE49-F238E27FC236}">
                    <a16:creationId xmlns:a16="http://schemas.microsoft.com/office/drawing/2014/main" id="{556D3C1B-CB6A-494A-9C8F-C15125439682}"/>
                  </a:ext>
                </a:extLst>
              </p:cNvPr>
              <p:cNvSpPr/>
              <p:nvPr/>
            </p:nvSpPr>
            <p:spPr>
              <a:xfrm>
                <a:off x="10473478" y="3885071"/>
                <a:ext cx="1106488" cy="244475"/>
              </a:xfrm>
              <a:prstGeom prst="rect">
                <a:avLst/>
              </a:prstGeom>
              <a:solidFill>
                <a:schemeClr val="accent6">
                  <a:lumMod val="20000"/>
                  <a:lumOff val="80000"/>
                </a:schemeClr>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002060"/>
                    </a:solidFill>
                  </a:rPr>
                  <a:t>Complete</a:t>
                </a:r>
              </a:p>
            </p:txBody>
          </p:sp>
          <p:sp>
            <p:nvSpPr>
              <p:cNvPr id="10" name="Rectangle 9">
                <a:extLst>
                  <a:ext uri="{FF2B5EF4-FFF2-40B4-BE49-F238E27FC236}">
                    <a16:creationId xmlns:a16="http://schemas.microsoft.com/office/drawing/2014/main" id="{FD94ADB9-E22B-4825-A874-161CC87D55D1}"/>
                  </a:ext>
                </a:extLst>
              </p:cNvPr>
              <p:cNvSpPr/>
              <p:nvPr/>
            </p:nvSpPr>
            <p:spPr>
              <a:xfrm>
                <a:off x="10473479" y="4132721"/>
                <a:ext cx="1106488" cy="266778"/>
              </a:xfrm>
              <a:prstGeom prst="rect">
                <a:avLst/>
              </a:prstGeom>
              <a:solidFill>
                <a:schemeClr val="bg1"/>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002060"/>
                    </a:solidFill>
                  </a:rPr>
                  <a:t>In progress</a:t>
                </a:r>
              </a:p>
            </p:txBody>
          </p:sp>
          <p:sp>
            <p:nvSpPr>
              <p:cNvPr id="11" name="Rectangle 10">
                <a:extLst>
                  <a:ext uri="{FF2B5EF4-FFF2-40B4-BE49-F238E27FC236}">
                    <a16:creationId xmlns:a16="http://schemas.microsoft.com/office/drawing/2014/main" id="{03B56761-AC59-4DD2-894C-AF87910489CB}"/>
                  </a:ext>
                </a:extLst>
              </p:cNvPr>
              <p:cNvSpPr/>
              <p:nvPr/>
            </p:nvSpPr>
            <p:spPr>
              <a:xfrm>
                <a:off x="10473478" y="4389974"/>
                <a:ext cx="1106488" cy="249236"/>
              </a:xfrm>
              <a:prstGeom prst="rect">
                <a:avLst/>
              </a:prstGeom>
              <a:solidFill>
                <a:schemeClr val="bg1"/>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002060"/>
                    </a:solidFill>
                  </a:rPr>
                  <a:t>Not Started</a:t>
                </a:r>
              </a:p>
            </p:txBody>
          </p:sp>
          <p:pic>
            <p:nvPicPr>
              <p:cNvPr id="17" name="Picture 16">
                <a:extLst>
                  <a:ext uri="{FF2B5EF4-FFF2-40B4-BE49-F238E27FC236}">
                    <a16:creationId xmlns:a16="http://schemas.microsoft.com/office/drawing/2014/main" id="{AB527D74-BDA1-45DB-8258-B493B613D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741" y="3137359"/>
                <a:ext cx="5776912" cy="1519238"/>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a:extLst>
                <a:ext uri="{FF2B5EF4-FFF2-40B4-BE49-F238E27FC236}">
                  <a16:creationId xmlns:a16="http://schemas.microsoft.com/office/drawing/2014/main" id="{213A9D11-28DF-EBFA-5519-9B301FD5DBC6}"/>
                </a:ext>
              </a:extLst>
            </p:cNvPr>
            <p:cNvSpPr/>
            <p:nvPr/>
          </p:nvSpPr>
          <p:spPr>
            <a:xfrm>
              <a:off x="10454217" y="3132691"/>
              <a:ext cx="1128073" cy="747712"/>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Status</a:t>
              </a:r>
            </a:p>
          </p:txBody>
        </p:sp>
      </p:grpSp>
    </p:spTree>
    <p:extLst>
      <p:ext uri="{BB962C8B-B14F-4D97-AF65-F5344CB8AC3E}">
        <p14:creationId xmlns:p14="http://schemas.microsoft.com/office/powerpoint/2010/main" val="1764690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D9975A2-33C3-DC43-33C6-5A18CB3A8122}"/>
              </a:ext>
            </a:extLst>
          </p:cNvPr>
          <p:cNvGrpSpPr/>
          <p:nvPr/>
        </p:nvGrpSpPr>
        <p:grpSpPr>
          <a:xfrm>
            <a:off x="4182862" y="214533"/>
            <a:ext cx="7704138" cy="6165850"/>
            <a:chOff x="0" y="0"/>
            <a:chExt cx="7703531" cy="6166496"/>
          </a:xfrm>
        </p:grpSpPr>
        <p:pic>
          <p:nvPicPr>
            <p:cNvPr id="4" name="Picture 3">
              <a:extLst>
                <a:ext uri="{FF2B5EF4-FFF2-40B4-BE49-F238E27FC236}">
                  <a16:creationId xmlns:a16="http://schemas.microsoft.com/office/drawing/2014/main" id="{3EDE2D5D-39F7-4216-BBCF-9684722196F7}"/>
                </a:ext>
              </a:extLst>
            </p:cNvPr>
            <p:cNvPicPr>
              <a:picLocks noChangeAspect="1"/>
            </p:cNvPicPr>
            <p:nvPr/>
          </p:nvPicPr>
          <p:blipFill>
            <a:blip r:embed="rId2"/>
            <a:stretch>
              <a:fillRect/>
            </a:stretch>
          </p:blipFill>
          <p:spPr>
            <a:xfrm>
              <a:off x="0" y="0"/>
              <a:ext cx="7703531" cy="5872162"/>
            </a:xfrm>
            <a:prstGeom prst="rect">
              <a:avLst/>
            </a:prstGeom>
          </p:spPr>
        </p:pic>
        <p:sp>
          <p:nvSpPr>
            <p:cNvPr id="5" name="Rectangle 4">
              <a:extLst>
                <a:ext uri="{FF2B5EF4-FFF2-40B4-BE49-F238E27FC236}">
                  <a16:creationId xmlns:a16="http://schemas.microsoft.com/office/drawing/2014/main" id="{4FB4FAFF-603C-F3A6-6EE2-B5C82737B0D4}"/>
                </a:ext>
              </a:extLst>
            </p:cNvPr>
            <p:cNvSpPr/>
            <p:nvPr/>
          </p:nvSpPr>
          <p:spPr>
            <a:xfrm>
              <a:off x="249164" y="890556"/>
              <a:ext cx="7354887" cy="527594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grpSp>
      <p:sp>
        <p:nvSpPr>
          <p:cNvPr id="6" name="Rectangle 5">
            <a:extLst>
              <a:ext uri="{FF2B5EF4-FFF2-40B4-BE49-F238E27FC236}">
                <a16:creationId xmlns:a16="http://schemas.microsoft.com/office/drawing/2014/main" id="{B07F273D-AF02-4953-8FDB-BC08A0D0BBA4}"/>
              </a:ext>
            </a:extLst>
          </p:cNvPr>
          <p:cNvSpPr/>
          <p:nvPr/>
        </p:nvSpPr>
        <p:spPr>
          <a:xfrm>
            <a:off x="489280" y="431446"/>
            <a:ext cx="1791990" cy="1481335"/>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eaLnBrk="1" latinLnBrk="0" hangingPunct="1"/>
            <a:r>
              <a:rPr lang="en-US" sz="1600" b="1" i="1" dirty="0">
                <a:solidFill>
                  <a:srgbClr val="002060"/>
                </a:solidFill>
                <a:effectLst/>
                <a:latin typeface="+mn-lt"/>
                <a:ea typeface="+mn-ea"/>
                <a:cs typeface="+mn-cs"/>
              </a:rPr>
              <a:t>Option 1 – Enter resident roster for selected GQ in online spreadsheet</a:t>
            </a:r>
          </a:p>
        </p:txBody>
      </p:sp>
      <p:sp>
        <p:nvSpPr>
          <p:cNvPr id="7" name="TextBox 49">
            <a:extLst>
              <a:ext uri="{FF2B5EF4-FFF2-40B4-BE49-F238E27FC236}">
                <a16:creationId xmlns:a16="http://schemas.microsoft.com/office/drawing/2014/main" id="{9E342793-AD59-4D29-AB69-DCE3FDAEA9BA}"/>
              </a:ext>
            </a:extLst>
          </p:cNvPr>
          <p:cNvSpPr txBox="1"/>
          <p:nvPr/>
        </p:nvSpPr>
        <p:spPr>
          <a:xfrm>
            <a:off x="4572650" y="1223806"/>
            <a:ext cx="6691313" cy="3124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i="1" dirty="0">
                <a:solidFill>
                  <a:srgbClr val="002060"/>
                </a:solidFill>
                <a:effectLst/>
                <a:latin typeface="+mn-lt"/>
                <a:ea typeface="+mn-ea"/>
                <a:cs typeface="+mn-cs"/>
              </a:rPr>
              <a:t>Enter resident roster information for the selected GQ in the online spreadsheet below.</a:t>
            </a:r>
            <a:endParaRPr lang="en-US" sz="1400" dirty="0"/>
          </a:p>
        </p:txBody>
      </p:sp>
      <p:sp>
        <p:nvSpPr>
          <p:cNvPr id="8" name="Rectangle 7">
            <a:extLst>
              <a:ext uri="{FF2B5EF4-FFF2-40B4-BE49-F238E27FC236}">
                <a16:creationId xmlns:a16="http://schemas.microsoft.com/office/drawing/2014/main" id="{1C48D5A8-BC24-4D2F-9F29-4DD5837D36D5}"/>
              </a:ext>
            </a:extLst>
          </p:cNvPr>
          <p:cNvSpPr/>
          <p:nvPr/>
        </p:nvSpPr>
        <p:spPr>
          <a:xfrm>
            <a:off x="4480575" y="1996919"/>
            <a:ext cx="7143750" cy="558800"/>
          </a:xfrm>
          <a:prstGeom prst="rect">
            <a:avLst/>
          </a:prstGeom>
          <a:solidFill>
            <a:srgbClr val="007693"/>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a:solidFill>
                  <a:schemeClr val="bg1"/>
                </a:solidFill>
              </a:rPr>
              <a:t>RESIDENCE HALL A, 451 Branch AVE Marlow Heights MD 20748</a:t>
            </a:r>
          </a:p>
        </p:txBody>
      </p:sp>
      <p:sp>
        <p:nvSpPr>
          <p:cNvPr id="9" name="TextBox 51">
            <a:extLst>
              <a:ext uri="{FF2B5EF4-FFF2-40B4-BE49-F238E27FC236}">
                <a16:creationId xmlns:a16="http://schemas.microsoft.com/office/drawing/2014/main" id="{13E257F4-49FB-4286-B857-C83A8E863C75}"/>
              </a:ext>
            </a:extLst>
          </p:cNvPr>
          <p:cNvSpPr txBox="1"/>
          <p:nvPr/>
        </p:nvSpPr>
        <p:spPr>
          <a:xfrm>
            <a:off x="7615888" y="1688944"/>
            <a:ext cx="1025525" cy="2476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i="1"/>
              <a:t>You selected</a:t>
            </a:r>
          </a:p>
        </p:txBody>
      </p:sp>
      <p:sp>
        <p:nvSpPr>
          <p:cNvPr id="10" name="TextBox 52">
            <a:extLst>
              <a:ext uri="{FF2B5EF4-FFF2-40B4-BE49-F238E27FC236}">
                <a16:creationId xmlns:a16="http://schemas.microsoft.com/office/drawing/2014/main" id="{44407AC3-5074-4625-8CCA-7C73A126AC1E}"/>
              </a:ext>
            </a:extLst>
          </p:cNvPr>
          <p:cNvSpPr txBox="1"/>
          <p:nvPr/>
        </p:nvSpPr>
        <p:spPr>
          <a:xfrm>
            <a:off x="4933013" y="2747806"/>
            <a:ext cx="6330950" cy="67945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t>Enter the First Name, Middle Name (optional), Last Name (s), and Email Address (required) for each resident of this GQ. Make sure the number of people you enter is the same as the number of people you previously told us were living or staying there on April 1, 2030.</a:t>
            </a:r>
          </a:p>
        </p:txBody>
      </p:sp>
      <p:sp>
        <p:nvSpPr>
          <p:cNvPr id="12" name="TextBox 56">
            <a:extLst>
              <a:ext uri="{FF2B5EF4-FFF2-40B4-BE49-F238E27FC236}">
                <a16:creationId xmlns:a16="http://schemas.microsoft.com/office/drawing/2014/main" id="{A3420B3B-E7F2-425A-9AB5-BB24CFF8A382}"/>
              </a:ext>
            </a:extLst>
          </p:cNvPr>
          <p:cNvSpPr txBox="1"/>
          <p:nvPr/>
        </p:nvSpPr>
        <p:spPr>
          <a:xfrm>
            <a:off x="4531375" y="1658781"/>
            <a:ext cx="1028700" cy="254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i="1"/>
              <a:t>&lt;-</a:t>
            </a:r>
            <a:r>
              <a:rPr lang="en-US" sz="1200" i="1" baseline="0"/>
              <a:t> go back</a:t>
            </a:r>
            <a:endParaRPr lang="en-US" sz="1200" i="1"/>
          </a:p>
        </p:txBody>
      </p:sp>
      <p:grpSp>
        <p:nvGrpSpPr>
          <p:cNvPr id="31" name="Group 30">
            <a:extLst>
              <a:ext uri="{FF2B5EF4-FFF2-40B4-BE49-F238E27FC236}">
                <a16:creationId xmlns:a16="http://schemas.microsoft.com/office/drawing/2014/main" id="{4330DDDB-BF9C-C8D2-8486-EEA818CABCAB}"/>
              </a:ext>
            </a:extLst>
          </p:cNvPr>
          <p:cNvGrpSpPr/>
          <p:nvPr/>
        </p:nvGrpSpPr>
        <p:grpSpPr>
          <a:xfrm>
            <a:off x="4572650" y="3549807"/>
            <a:ext cx="7070725" cy="752475"/>
            <a:chOff x="0" y="0"/>
            <a:chExt cx="7071178" cy="752929"/>
          </a:xfrm>
        </p:grpSpPr>
        <p:pic>
          <p:nvPicPr>
            <p:cNvPr id="32" name="Picture 31">
              <a:extLst>
                <a:ext uri="{FF2B5EF4-FFF2-40B4-BE49-F238E27FC236}">
                  <a16:creationId xmlns:a16="http://schemas.microsoft.com/office/drawing/2014/main" id="{5294BA27-0C85-8C22-684B-AF32BD90A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64"/>
              <a:ext cx="7071178" cy="73206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92">
              <a:extLst>
                <a:ext uri="{FF2B5EF4-FFF2-40B4-BE49-F238E27FC236}">
                  <a16:creationId xmlns:a16="http://schemas.microsoft.com/office/drawing/2014/main" id="{3BBA830C-890A-5EC0-2CD7-C03E5B3464D7}"/>
                </a:ext>
              </a:extLst>
            </p:cNvPr>
            <p:cNvSpPr txBox="1"/>
            <p:nvPr/>
          </p:nvSpPr>
          <p:spPr>
            <a:xfrm>
              <a:off x="1994353" y="0"/>
              <a:ext cx="1188357" cy="217715"/>
            </a:xfrm>
            <a:prstGeom prst="rect">
              <a:avLst/>
            </a:prstGeom>
            <a:solidFill>
              <a:schemeClr val="accent5">
                <a:lumMod val="50000"/>
              </a:schemeClr>
            </a:solidFill>
            <a:ln/>
          </p:spPr>
          <p:style>
            <a:lnRef idx="3">
              <a:schemeClr val="lt1"/>
            </a:lnRef>
            <a:fillRef idx="1">
              <a:schemeClr val="accent1"/>
            </a:fillRef>
            <a:effectRef idx="1">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50"/>
                <a:t>MIDDLE NAME</a:t>
              </a:r>
            </a:p>
          </p:txBody>
        </p:sp>
      </p:grpSp>
      <p:grpSp>
        <p:nvGrpSpPr>
          <p:cNvPr id="44" name="Group 43">
            <a:extLst>
              <a:ext uri="{FF2B5EF4-FFF2-40B4-BE49-F238E27FC236}">
                <a16:creationId xmlns:a16="http://schemas.microsoft.com/office/drawing/2014/main" id="{DF13D9E9-4107-8507-FFB9-8C7C98F72D24}"/>
              </a:ext>
            </a:extLst>
          </p:cNvPr>
          <p:cNvGrpSpPr/>
          <p:nvPr/>
        </p:nvGrpSpPr>
        <p:grpSpPr>
          <a:xfrm>
            <a:off x="4753950" y="4442195"/>
            <a:ext cx="3237111" cy="1191999"/>
            <a:chOff x="404487" y="4508105"/>
            <a:chExt cx="3625850" cy="1577975"/>
          </a:xfrm>
        </p:grpSpPr>
        <p:sp>
          <p:nvSpPr>
            <p:cNvPr id="11" name="Rectangle 10">
              <a:extLst>
                <a:ext uri="{FF2B5EF4-FFF2-40B4-BE49-F238E27FC236}">
                  <a16:creationId xmlns:a16="http://schemas.microsoft.com/office/drawing/2014/main" id="{F8F2EB97-CDEA-492D-872F-2E31FECF343C}"/>
                </a:ext>
              </a:extLst>
            </p:cNvPr>
            <p:cNvSpPr/>
            <p:nvPr/>
          </p:nvSpPr>
          <p:spPr>
            <a:xfrm>
              <a:off x="404487" y="4508105"/>
              <a:ext cx="3625850" cy="1577975"/>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100" i="1"/>
                <a:t>Example:</a:t>
              </a:r>
              <a:r>
                <a:rPr lang="en-US" sz="1100" i="1" baseline="0"/>
                <a:t> </a:t>
              </a:r>
              <a:endParaRPr lang="en-US" sz="1100" i="1"/>
            </a:p>
          </p:txBody>
        </p:sp>
        <p:grpSp>
          <p:nvGrpSpPr>
            <p:cNvPr id="35" name="Group 34">
              <a:extLst>
                <a:ext uri="{FF2B5EF4-FFF2-40B4-BE49-F238E27FC236}">
                  <a16:creationId xmlns:a16="http://schemas.microsoft.com/office/drawing/2014/main" id="{99A02B08-0092-BECC-2A11-5CF78FED6530}"/>
                </a:ext>
              </a:extLst>
            </p:cNvPr>
            <p:cNvGrpSpPr/>
            <p:nvPr/>
          </p:nvGrpSpPr>
          <p:grpSpPr>
            <a:xfrm>
              <a:off x="563270" y="4820189"/>
              <a:ext cx="3068638" cy="1082675"/>
              <a:chOff x="0" y="0"/>
              <a:chExt cx="3068080" cy="1083350"/>
            </a:xfrm>
          </p:grpSpPr>
          <p:pic>
            <p:nvPicPr>
              <p:cNvPr id="36" name="Picture 35">
                <a:extLst>
                  <a:ext uri="{FF2B5EF4-FFF2-40B4-BE49-F238E27FC236}">
                    <a16:creationId xmlns:a16="http://schemas.microsoft.com/office/drawing/2014/main" id="{DC861AD7-5F4A-4933-4CB7-EFC29681AA84}"/>
                  </a:ext>
                </a:extLst>
              </p:cNvPr>
              <p:cNvPicPr>
                <a:picLocks noChangeAspect="1"/>
              </p:cNvPicPr>
              <p:nvPr/>
            </p:nvPicPr>
            <p:blipFill>
              <a:blip r:embed="rId4"/>
              <a:stretch>
                <a:fillRect/>
              </a:stretch>
            </p:blipFill>
            <p:spPr>
              <a:xfrm>
                <a:off x="0" y="19304"/>
                <a:ext cx="3068080" cy="1064046"/>
              </a:xfrm>
              <a:prstGeom prst="rect">
                <a:avLst/>
              </a:prstGeom>
              <a:ln w="25400">
                <a:solidFill>
                  <a:schemeClr val="tx1"/>
                </a:solidFill>
              </a:ln>
              <a:effectLst/>
            </p:spPr>
          </p:pic>
          <p:sp>
            <p:nvSpPr>
              <p:cNvPr id="37" name="TextBox 401">
                <a:extLst>
                  <a:ext uri="{FF2B5EF4-FFF2-40B4-BE49-F238E27FC236}">
                    <a16:creationId xmlns:a16="http://schemas.microsoft.com/office/drawing/2014/main" id="{2E42A74D-A969-FC50-4D5D-9C8C635017CC}"/>
                  </a:ext>
                </a:extLst>
              </p:cNvPr>
              <p:cNvSpPr txBox="1"/>
              <p:nvPr/>
            </p:nvSpPr>
            <p:spPr>
              <a:xfrm>
                <a:off x="1172607" y="7256"/>
                <a:ext cx="608238" cy="546101"/>
              </a:xfrm>
              <a:prstGeom prst="rect">
                <a:avLst/>
              </a:prstGeom>
              <a:solidFill>
                <a:srgbClr val="0070C0"/>
              </a:solidFill>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900" dirty="0"/>
                  <a:t>LAST NAME (S)</a:t>
                </a:r>
              </a:p>
            </p:txBody>
          </p:sp>
          <p:sp>
            <p:nvSpPr>
              <p:cNvPr id="38" name="TextBox 402">
                <a:extLst>
                  <a:ext uri="{FF2B5EF4-FFF2-40B4-BE49-F238E27FC236}">
                    <a16:creationId xmlns:a16="http://schemas.microsoft.com/office/drawing/2014/main" id="{FA8BE123-E6C9-D4D3-C7DC-BD4872776BAE}"/>
                  </a:ext>
                </a:extLst>
              </p:cNvPr>
              <p:cNvSpPr txBox="1"/>
              <p:nvPr/>
            </p:nvSpPr>
            <p:spPr>
              <a:xfrm>
                <a:off x="630135" y="0"/>
                <a:ext cx="515710" cy="589642"/>
              </a:xfrm>
              <a:prstGeom prst="rect">
                <a:avLst/>
              </a:prstGeom>
              <a:solidFill>
                <a:srgbClr val="0070C0"/>
              </a:solidFill>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800"/>
                  <a:t>MIDDLE NAME</a:t>
                </a:r>
              </a:p>
            </p:txBody>
          </p:sp>
        </p:grpSp>
      </p:grpSp>
      <p:sp>
        <p:nvSpPr>
          <p:cNvPr id="39" name="Rectangle 38">
            <a:extLst>
              <a:ext uri="{FF2B5EF4-FFF2-40B4-BE49-F238E27FC236}">
                <a16:creationId xmlns:a16="http://schemas.microsoft.com/office/drawing/2014/main" id="{3EFC7926-330E-4B4A-B014-15694C4EC98A}"/>
              </a:ext>
            </a:extLst>
          </p:cNvPr>
          <p:cNvSpPr/>
          <p:nvPr/>
        </p:nvSpPr>
        <p:spPr>
          <a:xfrm>
            <a:off x="8969572" y="441169"/>
            <a:ext cx="1555750" cy="384175"/>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a:solidFill>
                  <a:schemeClr val="lt1"/>
                </a:solidFill>
                <a:effectLst/>
                <a:latin typeface="+mn-lt"/>
                <a:ea typeface="+mn-ea"/>
                <a:cs typeface="+mn-cs"/>
              </a:rPr>
              <a:t>GQ Admin Resources</a:t>
            </a:r>
            <a:endParaRPr lang="en-US" sz="1200">
              <a:effectLst/>
            </a:endParaRPr>
          </a:p>
        </p:txBody>
      </p:sp>
      <p:sp>
        <p:nvSpPr>
          <p:cNvPr id="40" name="Rectangle 39">
            <a:extLst>
              <a:ext uri="{FF2B5EF4-FFF2-40B4-BE49-F238E27FC236}">
                <a16:creationId xmlns:a16="http://schemas.microsoft.com/office/drawing/2014/main" id="{F003D8E1-24B8-4053-A6D1-997AD6CD6006}"/>
              </a:ext>
            </a:extLst>
          </p:cNvPr>
          <p:cNvSpPr/>
          <p:nvPr/>
        </p:nvSpPr>
        <p:spPr>
          <a:xfrm>
            <a:off x="7533338" y="428469"/>
            <a:ext cx="1374775" cy="382587"/>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t>Contact Us</a:t>
            </a:r>
          </a:p>
        </p:txBody>
      </p:sp>
      <p:sp>
        <p:nvSpPr>
          <p:cNvPr id="16" name="TextBox 129">
            <a:extLst>
              <a:ext uri="{FF2B5EF4-FFF2-40B4-BE49-F238E27FC236}">
                <a16:creationId xmlns:a16="http://schemas.microsoft.com/office/drawing/2014/main" id="{6B859D01-474F-4995-8CC1-A4F713D9F0CD}"/>
              </a:ext>
            </a:extLst>
          </p:cNvPr>
          <p:cNvSpPr txBox="1"/>
          <p:nvPr/>
        </p:nvSpPr>
        <p:spPr>
          <a:xfrm>
            <a:off x="7910946" y="3565718"/>
            <a:ext cx="1192213" cy="220663"/>
          </a:xfrm>
          <a:prstGeom prst="rect">
            <a:avLst/>
          </a:prstGeom>
          <a:solidFill>
            <a:schemeClr val="accent5">
              <a:lumMod val="50000"/>
            </a:schemeClr>
          </a:solidFill>
          <a:ln/>
        </p:spPr>
        <p:style>
          <a:lnRef idx="3">
            <a:schemeClr val="lt1"/>
          </a:lnRef>
          <a:fillRef idx="1">
            <a:schemeClr val="accent1"/>
          </a:fillRef>
          <a:effectRef idx="1">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050"/>
              <a:t>LAST NAME (S)</a:t>
            </a:r>
          </a:p>
        </p:txBody>
      </p:sp>
      <p:sp>
        <p:nvSpPr>
          <p:cNvPr id="45" name="Rectangle: Rounded Corners 44">
            <a:extLst>
              <a:ext uri="{FF2B5EF4-FFF2-40B4-BE49-F238E27FC236}">
                <a16:creationId xmlns:a16="http://schemas.microsoft.com/office/drawing/2014/main" id="{0888764C-FA23-485E-B55E-FACD72B087B0}"/>
              </a:ext>
            </a:extLst>
          </p:cNvPr>
          <p:cNvSpPr/>
          <p:nvPr/>
        </p:nvSpPr>
        <p:spPr>
          <a:xfrm>
            <a:off x="9930317" y="5801568"/>
            <a:ext cx="1534200" cy="353227"/>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Submit</a:t>
            </a:r>
          </a:p>
        </p:txBody>
      </p:sp>
      <p:sp>
        <p:nvSpPr>
          <p:cNvPr id="46" name="Rectangle: Rounded Corners 45">
            <a:extLst>
              <a:ext uri="{FF2B5EF4-FFF2-40B4-BE49-F238E27FC236}">
                <a16:creationId xmlns:a16="http://schemas.microsoft.com/office/drawing/2014/main" id="{E93E384F-1405-4C3D-B3EC-27F2601FB4D0}"/>
              </a:ext>
            </a:extLst>
          </p:cNvPr>
          <p:cNvSpPr/>
          <p:nvPr/>
        </p:nvSpPr>
        <p:spPr>
          <a:xfrm>
            <a:off x="7280732" y="5799706"/>
            <a:ext cx="2498726" cy="362752"/>
          </a:xfrm>
          <a:prstGeom prst="roundRect">
            <a:avLst/>
          </a:prstGeom>
          <a:solidFill>
            <a:schemeClr val="bg1"/>
          </a:solidFill>
          <a:ln w="1905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200" b="0" kern="1200">
                <a:solidFill>
                  <a:sysClr val="windowText" lastClr="000000"/>
                </a:solidFill>
                <a:latin typeface="Times New Roman" panose="02020603050405020304" pitchFamily="18" charset="0"/>
                <a:ea typeface="+mn-ea"/>
                <a:cs typeface="Times New Roman" panose="02020603050405020304" pitchFamily="18" charset="0"/>
              </a:rPr>
              <a:t>Download file for your records</a:t>
            </a:r>
          </a:p>
        </p:txBody>
      </p:sp>
      <p:sp>
        <p:nvSpPr>
          <p:cNvPr id="2" name="Slide Number Placeholder 1">
            <a:extLst>
              <a:ext uri="{FF2B5EF4-FFF2-40B4-BE49-F238E27FC236}">
                <a16:creationId xmlns:a16="http://schemas.microsoft.com/office/drawing/2014/main" id="{2CD84459-8ABF-70A0-868D-EE137BD6708D}"/>
              </a:ext>
            </a:extLst>
          </p:cNvPr>
          <p:cNvSpPr>
            <a:spLocks noGrp="1"/>
          </p:cNvSpPr>
          <p:nvPr>
            <p:ph type="sldNum" sz="quarter" idx="12"/>
          </p:nvPr>
        </p:nvSpPr>
        <p:spPr/>
        <p:txBody>
          <a:bodyPr/>
          <a:lstStyle/>
          <a:p>
            <a:fld id="{5D4B0815-77BD-4BC3-A29B-D94299B6765B}" type="slidenum">
              <a:rPr lang="en-US" smtClean="0"/>
              <a:t>27</a:t>
            </a:fld>
            <a:endParaRPr lang="en-US"/>
          </a:p>
        </p:txBody>
      </p:sp>
    </p:spTree>
    <p:extLst>
      <p:ext uri="{BB962C8B-B14F-4D97-AF65-F5344CB8AC3E}">
        <p14:creationId xmlns:p14="http://schemas.microsoft.com/office/powerpoint/2010/main" val="1715464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406EF7B-86E3-414B-858F-8AF1B728E88B}"/>
              </a:ext>
            </a:extLst>
          </p:cNvPr>
          <p:cNvSpPr/>
          <p:nvPr/>
        </p:nvSpPr>
        <p:spPr>
          <a:xfrm>
            <a:off x="239948" y="235998"/>
            <a:ext cx="2884252" cy="632799"/>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eaLnBrk="1" latinLnBrk="0" hangingPunct="1"/>
            <a:r>
              <a:rPr lang="en-US" sz="1600" b="1" i="1" dirty="0">
                <a:solidFill>
                  <a:srgbClr val="002060"/>
                </a:solidFill>
                <a:effectLst/>
                <a:latin typeface="+mn-lt"/>
                <a:ea typeface="+mn-ea"/>
                <a:cs typeface="+mn-cs"/>
              </a:rPr>
              <a:t>Return to Option</a:t>
            </a:r>
            <a:r>
              <a:rPr lang="en-US" sz="1600" b="1" i="1" baseline="0" dirty="0">
                <a:solidFill>
                  <a:srgbClr val="002060"/>
                </a:solidFill>
                <a:effectLst/>
                <a:latin typeface="+mn-lt"/>
                <a:ea typeface="+mn-ea"/>
                <a:cs typeface="+mn-cs"/>
              </a:rPr>
              <a:t> 1 Start Page, download spreadsheet</a:t>
            </a:r>
            <a:endParaRPr lang="en-US" sz="1600" b="1" i="1" dirty="0">
              <a:solidFill>
                <a:srgbClr val="002060"/>
              </a:solidFill>
              <a:effectLst/>
              <a:latin typeface="+mn-lt"/>
              <a:ea typeface="+mn-ea"/>
              <a:cs typeface="+mn-cs"/>
            </a:endParaRPr>
          </a:p>
        </p:txBody>
      </p:sp>
      <p:grpSp>
        <p:nvGrpSpPr>
          <p:cNvPr id="27" name="Group 26">
            <a:extLst>
              <a:ext uri="{FF2B5EF4-FFF2-40B4-BE49-F238E27FC236}">
                <a16:creationId xmlns:a16="http://schemas.microsoft.com/office/drawing/2014/main" id="{BC654156-193B-ACBA-D728-A7228118AF3A}"/>
              </a:ext>
            </a:extLst>
          </p:cNvPr>
          <p:cNvGrpSpPr>
            <a:grpSpLocks noChangeAspect="1"/>
          </p:cNvGrpSpPr>
          <p:nvPr/>
        </p:nvGrpSpPr>
        <p:grpSpPr>
          <a:xfrm>
            <a:off x="4254500" y="229665"/>
            <a:ext cx="7226300" cy="6398670"/>
            <a:chOff x="4402137" y="-177801"/>
            <a:chExt cx="7789863" cy="6897688"/>
          </a:xfrm>
        </p:grpSpPr>
        <p:grpSp>
          <p:nvGrpSpPr>
            <p:cNvPr id="4" name="Group 3">
              <a:extLst>
                <a:ext uri="{FF2B5EF4-FFF2-40B4-BE49-F238E27FC236}">
                  <a16:creationId xmlns:a16="http://schemas.microsoft.com/office/drawing/2014/main" id="{F3BBC7FB-423F-2D25-CBB8-71517AA7E47B}"/>
                </a:ext>
              </a:extLst>
            </p:cNvPr>
            <p:cNvGrpSpPr/>
            <p:nvPr/>
          </p:nvGrpSpPr>
          <p:grpSpPr>
            <a:xfrm>
              <a:off x="4402137" y="-177801"/>
              <a:ext cx="7789863" cy="6897688"/>
              <a:chOff x="0" y="0"/>
              <a:chExt cx="7789520" cy="6897951"/>
            </a:xfrm>
          </p:grpSpPr>
          <p:pic>
            <p:nvPicPr>
              <p:cNvPr id="5" name="Picture 4">
                <a:extLst>
                  <a:ext uri="{FF2B5EF4-FFF2-40B4-BE49-F238E27FC236}">
                    <a16:creationId xmlns:a16="http://schemas.microsoft.com/office/drawing/2014/main" id="{7B1880B4-20F6-0DB9-AE9A-E97577E18405}"/>
                  </a:ext>
                </a:extLst>
              </p:cNvPr>
              <p:cNvPicPr>
                <a:picLocks noChangeAspect="1"/>
              </p:cNvPicPr>
              <p:nvPr/>
            </p:nvPicPr>
            <p:blipFill>
              <a:blip r:embed="rId2"/>
              <a:stretch>
                <a:fillRect/>
              </a:stretch>
            </p:blipFill>
            <p:spPr>
              <a:xfrm>
                <a:off x="0" y="0"/>
                <a:ext cx="7789520" cy="6897951"/>
              </a:xfrm>
              <a:prstGeom prst="rect">
                <a:avLst/>
              </a:prstGeom>
            </p:spPr>
          </p:pic>
          <p:sp>
            <p:nvSpPr>
              <p:cNvPr id="6" name="Rectangle 5">
                <a:extLst>
                  <a:ext uri="{FF2B5EF4-FFF2-40B4-BE49-F238E27FC236}">
                    <a16:creationId xmlns:a16="http://schemas.microsoft.com/office/drawing/2014/main" id="{6C1638F1-5EA6-AD58-ADAC-84C4D4F268B2}"/>
                  </a:ext>
                </a:extLst>
              </p:cNvPr>
              <p:cNvSpPr/>
              <p:nvPr/>
            </p:nvSpPr>
            <p:spPr>
              <a:xfrm>
                <a:off x="191824" y="1083457"/>
                <a:ext cx="7436984" cy="5660646"/>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grpSp>
        <p:sp>
          <p:nvSpPr>
            <p:cNvPr id="7" name="Rectangle: Rounded Corners 6">
              <a:extLst>
                <a:ext uri="{FF2B5EF4-FFF2-40B4-BE49-F238E27FC236}">
                  <a16:creationId xmlns:a16="http://schemas.microsoft.com/office/drawing/2014/main" id="{F4ECA62B-D481-4ED7-BB78-8CB484710398}"/>
                </a:ext>
              </a:extLst>
            </p:cNvPr>
            <p:cNvSpPr/>
            <p:nvPr/>
          </p:nvSpPr>
          <p:spPr>
            <a:xfrm>
              <a:off x="4770976" y="1071563"/>
              <a:ext cx="6946900" cy="417513"/>
            </a:xfrm>
            <a:prstGeom prst="roundRect">
              <a:avLst/>
            </a:prstGeom>
            <a:solidFill>
              <a:schemeClr val="bg1"/>
            </a:solidFill>
            <a:ln w="25400">
              <a:solidFill>
                <a:srgbClr val="007693"/>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solidFill>
                    <a:schemeClr val="tx1"/>
                  </a:solidFill>
                </a:rPr>
                <a:t>GQ-ISR – GQ Administrator Sends Email Addresses to the Census Bureau</a:t>
              </a:r>
              <a:endParaRPr lang="en-US" sz="1600" b="1" u="sng" dirty="0">
                <a:solidFill>
                  <a:schemeClr val="tx1"/>
                </a:solidFill>
              </a:endParaRPr>
            </a:p>
          </p:txBody>
        </p:sp>
        <p:sp>
          <p:nvSpPr>
            <p:cNvPr id="10" name="Rectangle 9">
              <a:extLst>
                <a:ext uri="{FF2B5EF4-FFF2-40B4-BE49-F238E27FC236}">
                  <a16:creationId xmlns:a16="http://schemas.microsoft.com/office/drawing/2014/main" id="{7D78AA50-EF30-45C1-A17D-9326110FA620}"/>
                </a:ext>
              </a:extLst>
            </p:cNvPr>
            <p:cNvSpPr/>
            <p:nvPr/>
          </p:nvSpPr>
          <p:spPr>
            <a:xfrm>
              <a:off x="5521392" y="3272632"/>
              <a:ext cx="2674938" cy="2197891"/>
            </a:xfrm>
            <a:prstGeom prst="rect">
              <a:avLst/>
            </a:prstGeom>
            <a:solidFill>
              <a:schemeClr val="bg1"/>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rgbClr val="002060"/>
                  </a:solidFill>
                </a:rPr>
                <a:t>DOWNLOAD/</a:t>
              </a:r>
            </a:p>
            <a:p>
              <a:pPr algn="ctr"/>
              <a:r>
                <a:rPr lang="en-US" sz="1600" b="1" dirty="0">
                  <a:solidFill>
                    <a:srgbClr val="002060"/>
                  </a:solidFill>
                </a:rPr>
                <a:t>UPLOAD A SPREADSHEET</a:t>
              </a:r>
            </a:p>
            <a:p>
              <a:pPr algn="ctr"/>
              <a:endParaRPr lang="en-US" sz="1400" dirty="0">
                <a:solidFill>
                  <a:srgbClr val="002060"/>
                </a:solidFill>
              </a:endParaRPr>
            </a:p>
            <a:p>
              <a:pPr algn="ctr"/>
              <a:r>
                <a:rPr lang="en-US" sz="1400" dirty="0">
                  <a:solidFill>
                    <a:srgbClr val="002060"/>
                  </a:solidFill>
                </a:rPr>
                <a:t>Download an Excel file template, enter the information for each group quarters, and upload the file with the information in it.</a:t>
              </a:r>
            </a:p>
          </p:txBody>
        </p:sp>
        <p:sp>
          <p:nvSpPr>
            <p:cNvPr id="11" name="Rectangle 10">
              <a:extLst>
                <a:ext uri="{FF2B5EF4-FFF2-40B4-BE49-F238E27FC236}">
                  <a16:creationId xmlns:a16="http://schemas.microsoft.com/office/drawing/2014/main" id="{982B0CB6-9FC5-4F14-AD95-A26D8402059E}"/>
                </a:ext>
              </a:extLst>
            </p:cNvPr>
            <p:cNvSpPr/>
            <p:nvPr/>
          </p:nvSpPr>
          <p:spPr>
            <a:xfrm>
              <a:off x="8702742" y="3271043"/>
              <a:ext cx="2667000" cy="2195982"/>
            </a:xfrm>
            <a:prstGeom prst="rect">
              <a:avLst/>
            </a:prstGeom>
            <a:solidFill>
              <a:schemeClr val="bg1"/>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a:solidFill>
                    <a:srgbClr val="002060"/>
                  </a:solidFill>
                </a:rPr>
                <a:t>COMPLETE ONLINE SPREADSHEET</a:t>
              </a:r>
            </a:p>
            <a:p>
              <a:pPr algn="ctr"/>
              <a:endParaRPr lang="en-US" sz="1400" b="1">
                <a:solidFill>
                  <a:srgbClr val="002060"/>
                </a:solidFill>
              </a:endParaRPr>
            </a:p>
            <a:p>
              <a:pPr algn="ctr"/>
              <a:r>
                <a:rPr lang="en-US" sz="1400" b="0">
                  <a:solidFill>
                    <a:srgbClr val="002060"/>
                  </a:solidFill>
                </a:rPr>
                <a:t>Enter the information for each group quarters into an online spreadsheet format.</a:t>
              </a:r>
            </a:p>
          </p:txBody>
        </p:sp>
        <p:sp>
          <p:nvSpPr>
            <p:cNvPr id="19" name="TextBox 44">
              <a:extLst>
                <a:ext uri="{FF2B5EF4-FFF2-40B4-BE49-F238E27FC236}">
                  <a16:creationId xmlns:a16="http://schemas.microsoft.com/office/drawing/2014/main" id="{DEEB3A21-CDBA-48BD-B09E-B379F8DA2622}"/>
                </a:ext>
              </a:extLst>
            </p:cNvPr>
            <p:cNvSpPr txBox="1"/>
            <p:nvPr/>
          </p:nvSpPr>
          <p:spPr>
            <a:xfrm>
              <a:off x="4955380" y="1650997"/>
              <a:ext cx="6683375" cy="83668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400" dirty="0"/>
                <a:t>Please select the method that you would like to use to provide the names</a:t>
              </a:r>
              <a:r>
                <a:rPr lang="en-US" sz="1400" baseline="0" dirty="0"/>
                <a:t> and email addresses </a:t>
              </a:r>
              <a:r>
                <a:rPr lang="en-US" sz="1400" dirty="0"/>
                <a:t>of the people who lived or stayed in each of your GQs on April 1, 2030.</a:t>
              </a:r>
            </a:p>
          </p:txBody>
        </p:sp>
        <p:sp>
          <p:nvSpPr>
            <p:cNvPr id="20" name="TextBox 50">
              <a:extLst>
                <a:ext uri="{FF2B5EF4-FFF2-40B4-BE49-F238E27FC236}">
                  <a16:creationId xmlns:a16="http://schemas.microsoft.com/office/drawing/2014/main" id="{81A4CB88-8416-47DC-A003-E6646F0670BE}"/>
                </a:ext>
              </a:extLst>
            </p:cNvPr>
            <p:cNvSpPr txBox="1"/>
            <p:nvPr/>
          </p:nvSpPr>
          <p:spPr>
            <a:xfrm>
              <a:off x="4608290" y="2610662"/>
              <a:ext cx="6678612" cy="5429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i="1" u="sng">
                  <a:solidFill>
                    <a:srgbClr val="C00000"/>
                  </a:solidFill>
                </a:rPr>
                <a:t>Once you select a reporting method, it cannot be changed.</a:t>
              </a:r>
            </a:p>
          </p:txBody>
        </p:sp>
        <p:sp>
          <p:nvSpPr>
            <p:cNvPr id="23" name="TextBox 62">
              <a:extLst>
                <a:ext uri="{FF2B5EF4-FFF2-40B4-BE49-F238E27FC236}">
                  <a16:creationId xmlns:a16="http://schemas.microsoft.com/office/drawing/2014/main" id="{AA6CC40F-BEB6-4608-8100-7CC6930D7B7A}"/>
                </a:ext>
              </a:extLst>
            </p:cNvPr>
            <p:cNvSpPr txBox="1"/>
            <p:nvPr/>
          </p:nvSpPr>
          <p:spPr>
            <a:xfrm>
              <a:off x="8252420" y="3926869"/>
              <a:ext cx="377825" cy="32543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OR</a:t>
              </a:r>
            </a:p>
          </p:txBody>
        </p:sp>
        <p:sp>
          <p:nvSpPr>
            <p:cNvPr id="24" name="Rectangle: Rounded Corners 23">
              <a:extLst>
                <a:ext uri="{FF2B5EF4-FFF2-40B4-BE49-F238E27FC236}">
                  <a16:creationId xmlns:a16="http://schemas.microsoft.com/office/drawing/2014/main" id="{0AF6F15E-B15C-4211-83B1-C48A23607444}"/>
                </a:ext>
              </a:extLst>
            </p:cNvPr>
            <p:cNvSpPr/>
            <p:nvPr/>
          </p:nvSpPr>
          <p:spPr>
            <a:xfrm>
              <a:off x="8993221" y="6018322"/>
              <a:ext cx="2057400" cy="333375"/>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Save and Continue</a:t>
              </a:r>
            </a:p>
          </p:txBody>
        </p:sp>
        <p:sp>
          <p:nvSpPr>
            <p:cNvPr id="25" name="Rectangle 24">
              <a:extLst>
                <a:ext uri="{FF2B5EF4-FFF2-40B4-BE49-F238E27FC236}">
                  <a16:creationId xmlns:a16="http://schemas.microsoft.com/office/drawing/2014/main" id="{2E0AA4C5-2074-48FB-A725-62D1B099E1EB}"/>
                </a:ext>
              </a:extLst>
            </p:cNvPr>
            <p:cNvSpPr/>
            <p:nvPr/>
          </p:nvSpPr>
          <p:spPr>
            <a:xfrm>
              <a:off x="9188988" y="147638"/>
              <a:ext cx="1557338" cy="373063"/>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a:solidFill>
                    <a:schemeClr val="lt1"/>
                  </a:solidFill>
                  <a:effectLst/>
                  <a:latin typeface="+mn-lt"/>
                  <a:ea typeface="+mn-ea"/>
                  <a:cs typeface="+mn-cs"/>
                </a:rPr>
                <a:t>GQ Admin Resources</a:t>
              </a:r>
              <a:endParaRPr lang="en-US" sz="1200">
                <a:effectLst/>
              </a:endParaRPr>
            </a:p>
          </p:txBody>
        </p:sp>
        <p:sp>
          <p:nvSpPr>
            <p:cNvPr id="26" name="Rectangle 25">
              <a:extLst>
                <a:ext uri="{FF2B5EF4-FFF2-40B4-BE49-F238E27FC236}">
                  <a16:creationId xmlns:a16="http://schemas.microsoft.com/office/drawing/2014/main" id="{50A5BD81-7350-45B7-986F-5B3510C9B76A}"/>
                </a:ext>
              </a:extLst>
            </p:cNvPr>
            <p:cNvSpPr/>
            <p:nvPr/>
          </p:nvSpPr>
          <p:spPr>
            <a:xfrm>
              <a:off x="7761826" y="138113"/>
              <a:ext cx="1373187" cy="373063"/>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t>Contact Us</a:t>
              </a:r>
            </a:p>
          </p:txBody>
        </p:sp>
      </p:grpSp>
      <p:sp>
        <p:nvSpPr>
          <p:cNvPr id="2" name="Slide Number Placeholder 1">
            <a:extLst>
              <a:ext uri="{FF2B5EF4-FFF2-40B4-BE49-F238E27FC236}">
                <a16:creationId xmlns:a16="http://schemas.microsoft.com/office/drawing/2014/main" id="{B648F8C1-008A-1D49-640A-1E3B29329307}"/>
              </a:ext>
            </a:extLst>
          </p:cNvPr>
          <p:cNvSpPr>
            <a:spLocks noGrp="1"/>
          </p:cNvSpPr>
          <p:nvPr>
            <p:ph type="sldNum" sz="quarter" idx="12"/>
          </p:nvPr>
        </p:nvSpPr>
        <p:spPr/>
        <p:txBody>
          <a:bodyPr/>
          <a:lstStyle/>
          <a:p>
            <a:fld id="{5D4B0815-77BD-4BC3-A29B-D94299B6765B}" type="slidenum">
              <a:rPr lang="en-US" smtClean="0"/>
              <a:t>28</a:t>
            </a:fld>
            <a:endParaRPr lang="en-US"/>
          </a:p>
        </p:txBody>
      </p:sp>
    </p:spTree>
    <p:extLst>
      <p:ext uri="{BB962C8B-B14F-4D97-AF65-F5344CB8AC3E}">
        <p14:creationId xmlns:p14="http://schemas.microsoft.com/office/powerpoint/2010/main" val="3376233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A02D23-420C-F543-C9D4-DE899F7A44C2}"/>
              </a:ext>
            </a:extLst>
          </p:cNvPr>
          <p:cNvSpPr>
            <a:spLocks noGrp="1"/>
          </p:cNvSpPr>
          <p:nvPr>
            <p:ph type="sldNum" sz="quarter" idx="12"/>
          </p:nvPr>
        </p:nvSpPr>
        <p:spPr/>
        <p:txBody>
          <a:bodyPr/>
          <a:lstStyle/>
          <a:p>
            <a:fld id="{5D4B0815-77BD-4BC3-A29B-D94299B6765B}" type="slidenum">
              <a:rPr lang="en-US" smtClean="0"/>
              <a:t>29</a:t>
            </a:fld>
            <a:endParaRPr lang="en-US"/>
          </a:p>
        </p:txBody>
      </p:sp>
      <p:sp>
        <p:nvSpPr>
          <p:cNvPr id="7" name="Rectangle 6">
            <a:extLst>
              <a:ext uri="{FF2B5EF4-FFF2-40B4-BE49-F238E27FC236}">
                <a16:creationId xmlns:a16="http://schemas.microsoft.com/office/drawing/2014/main" id="{B762E858-D48A-7CE3-8E80-31CA0A63755E}"/>
              </a:ext>
            </a:extLst>
          </p:cNvPr>
          <p:cNvSpPr/>
          <p:nvPr/>
        </p:nvSpPr>
        <p:spPr>
          <a:xfrm>
            <a:off x="315844" y="498127"/>
            <a:ext cx="2757556" cy="517873"/>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eaLnBrk="1" latinLnBrk="0" hangingPunct="1"/>
            <a:r>
              <a:rPr lang="en-US" sz="1600" b="1" i="1" dirty="0">
                <a:solidFill>
                  <a:srgbClr val="002060"/>
                </a:solidFill>
                <a:effectLst/>
                <a:latin typeface="+mn-lt"/>
                <a:ea typeface="+mn-ea"/>
                <a:cs typeface="+mn-cs"/>
              </a:rPr>
              <a:t>Option 1 – </a:t>
            </a:r>
            <a:r>
              <a:rPr lang="en-US" sz="1600" b="1" i="1" dirty="0">
                <a:solidFill>
                  <a:srgbClr val="002060"/>
                </a:solidFill>
              </a:rPr>
              <a:t>Submit r</a:t>
            </a:r>
            <a:r>
              <a:rPr lang="en-US" sz="1600" b="1" i="1" dirty="0">
                <a:solidFill>
                  <a:srgbClr val="002060"/>
                </a:solidFill>
                <a:effectLst/>
                <a:latin typeface="+mn-lt"/>
                <a:ea typeface="+mn-ea"/>
                <a:cs typeface="+mn-cs"/>
              </a:rPr>
              <a:t>esident roster via Excel template</a:t>
            </a:r>
          </a:p>
        </p:txBody>
      </p:sp>
      <p:pic>
        <p:nvPicPr>
          <p:cNvPr id="3" name="Picture 2">
            <a:extLst>
              <a:ext uri="{FF2B5EF4-FFF2-40B4-BE49-F238E27FC236}">
                <a16:creationId xmlns:a16="http://schemas.microsoft.com/office/drawing/2014/main" id="{F125BE10-955E-F5AD-C66A-91B8AA95E52F}"/>
              </a:ext>
            </a:extLst>
          </p:cNvPr>
          <p:cNvPicPr>
            <a:picLocks noChangeAspect="1"/>
          </p:cNvPicPr>
          <p:nvPr/>
        </p:nvPicPr>
        <p:blipFill rotWithShape="1">
          <a:blip r:embed="rId2"/>
          <a:srcRect t="-2" b="29167"/>
          <a:stretch/>
        </p:blipFill>
        <p:spPr>
          <a:xfrm>
            <a:off x="381045" y="1319025"/>
            <a:ext cx="10889997" cy="4840475"/>
          </a:xfrm>
          <a:prstGeom prst="rect">
            <a:avLst/>
          </a:prstGeom>
        </p:spPr>
      </p:pic>
    </p:spTree>
    <p:extLst>
      <p:ext uri="{BB962C8B-B14F-4D97-AF65-F5344CB8AC3E}">
        <p14:creationId xmlns:p14="http://schemas.microsoft.com/office/powerpoint/2010/main" val="349612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DF5A84C-1E12-F57E-C1E1-8E6E252179ED}"/>
              </a:ext>
            </a:extLst>
          </p:cNvPr>
          <p:cNvGrpSpPr/>
          <p:nvPr/>
        </p:nvGrpSpPr>
        <p:grpSpPr>
          <a:xfrm>
            <a:off x="3665538" y="267697"/>
            <a:ext cx="7453312" cy="6316663"/>
            <a:chOff x="4110038" y="267697"/>
            <a:chExt cx="7453312" cy="6316663"/>
          </a:xfrm>
        </p:grpSpPr>
        <p:pic>
          <p:nvPicPr>
            <p:cNvPr id="25" name="Picture 24">
              <a:extLst>
                <a:ext uri="{FF2B5EF4-FFF2-40B4-BE49-F238E27FC236}">
                  <a16:creationId xmlns:a16="http://schemas.microsoft.com/office/drawing/2014/main" id="{00000000-0008-0000-0300-0000EE000000}"/>
                </a:ext>
              </a:extLst>
            </p:cNvPr>
            <p:cNvPicPr>
              <a:picLocks noChangeAspect="1"/>
            </p:cNvPicPr>
            <p:nvPr/>
          </p:nvPicPr>
          <p:blipFill>
            <a:blip r:embed="rId2"/>
            <a:stretch>
              <a:fillRect/>
            </a:stretch>
          </p:blipFill>
          <p:spPr>
            <a:xfrm>
              <a:off x="4110038" y="267697"/>
              <a:ext cx="7453312" cy="6316663"/>
            </a:xfrm>
            <a:prstGeom prst="rect">
              <a:avLst/>
            </a:prstGeom>
          </p:spPr>
        </p:pic>
        <p:sp>
          <p:nvSpPr>
            <p:cNvPr id="26" name="Rectangle 25">
              <a:extLst>
                <a:ext uri="{FF2B5EF4-FFF2-40B4-BE49-F238E27FC236}">
                  <a16:creationId xmlns:a16="http://schemas.microsoft.com/office/drawing/2014/main" id="{00000000-0008-0000-0300-0000F2000000}"/>
                </a:ext>
              </a:extLst>
            </p:cNvPr>
            <p:cNvSpPr/>
            <p:nvPr/>
          </p:nvSpPr>
          <p:spPr>
            <a:xfrm>
              <a:off x="4260850" y="993185"/>
              <a:ext cx="7151688" cy="542925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27" name="TextBox 247">
              <a:extLst>
                <a:ext uri="{FF2B5EF4-FFF2-40B4-BE49-F238E27FC236}">
                  <a16:creationId xmlns:a16="http://schemas.microsoft.com/office/drawing/2014/main" id="{00000000-0008-0000-0300-0000F8000000}"/>
                </a:ext>
              </a:extLst>
            </p:cNvPr>
            <p:cNvSpPr txBox="1"/>
            <p:nvPr/>
          </p:nvSpPr>
          <p:spPr>
            <a:xfrm>
              <a:off x="6289675" y="1663110"/>
              <a:ext cx="4465638" cy="255587"/>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1800" b="1">
                  <a:solidFill>
                    <a:schemeClr val="dk1"/>
                  </a:solidFill>
                  <a:effectLst/>
                  <a:latin typeface="+mn-lt"/>
                  <a:ea typeface="+mn-ea"/>
                  <a:cs typeface="+mn-cs"/>
                </a:rPr>
                <a:t>Review your Group Quarters</a:t>
              </a:r>
              <a:endParaRPr lang="en-US" sz="1800">
                <a:effectLst/>
              </a:endParaRPr>
            </a:p>
          </p:txBody>
        </p:sp>
        <p:sp>
          <p:nvSpPr>
            <p:cNvPr id="28" name="Rectangle: Rounded Corners 27">
              <a:extLst>
                <a:ext uri="{FF2B5EF4-FFF2-40B4-BE49-F238E27FC236}">
                  <a16:creationId xmlns:a16="http://schemas.microsoft.com/office/drawing/2014/main" id="{00000000-0008-0000-0300-000009010000}"/>
                </a:ext>
              </a:extLst>
            </p:cNvPr>
            <p:cNvSpPr/>
            <p:nvPr/>
          </p:nvSpPr>
          <p:spPr>
            <a:xfrm>
              <a:off x="9653588" y="5414372"/>
              <a:ext cx="1517650" cy="577850"/>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mn-lt"/>
                  <a:ea typeface="+mn-ea"/>
                  <a:cs typeface="Times New Roman" panose="02020603050405020304" pitchFamily="18" charset="0"/>
                </a:rPr>
                <a:t>Confirm and Submit</a:t>
              </a:r>
            </a:p>
          </p:txBody>
        </p:sp>
        <p:sp>
          <p:nvSpPr>
            <p:cNvPr id="29" name="TextBox 265">
              <a:extLst>
                <a:ext uri="{FF2B5EF4-FFF2-40B4-BE49-F238E27FC236}">
                  <a16:creationId xmlns:a16="http://schemas.microsoft.com/office/drawing/2014/main" id="{00000000-0008-0000-0300-00000A010000}"/>
                </a:ext>
              </a:extLst>
            </p:cNvPr>
            <p:cNvSpPr txBox="1"/>
            <p:nvPr/>
          </p:nvSpPr>
          <p:spPr>
            <a:xfrm>
              <a:off x="6022975" y="1948860"/>
              <a:ext cx="5016500" cy="630237"/>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dk1"/>
                  </a:solidFill>
                  <a:effectLst/>
                  <a:latin typeface="+mn-lt"/>
                  <a:ea typeface="+mn-ea"/>
                  <a:cs typeface="+mn-cs"/>
                </a:rPr>
                <a:t>Below is a sortable list of your GQs to review.</a:t>
              </a:r>
              <a:r>
                <a:rPr lang="en-US" sz="1100" b="1" baseline="0">
                  <a:solidFill>
                    <a:schemeClr val="dk1"/>
                  </a:solidFill>
                  <a:effectLst/>
                  <a:latin typeface="+mn-lt"/>
                  <a:ea typeface="+mn-ea"/>
                  <a:cs typeface="+mn-cs"/>
                </a:rPr>
                <a:t> </a:t>
              </a:r>
              <a:r>
                <a:rPr lang="en-US" sz="1100" b="1">
                  <a:solidFill>
                    <a:schemeClr val="dk1"/>
                  </a:solidFill>
                  <a:effectLst/>
                  <a:latin typeface="+mn-lt"/>
                  <a:ea typeface="+mn-ea"/>
                  <a:cs typeface="+mn-cs"/>
                </a:rPr>
                <a:t>If the information is correct, select CORRECT.  If the information is incorrect, select </a:t>
              </a:r>
              <a:r>
                <a:rPr lang="en-US" sz="1100" b="1" u="sng">
                  <a:solidFill>
                    <a:schemeClr val="dk1"/>
                  </a:solidFill>
                  <a:effectLst/>
                  <a:latin typeface="+mn-lt"/>
                  <a:ea typeface="+mn-ea"/>
                  <a:cs typeface="+mn-cs"/>
                </a:rPr>
                <a:t>INCORRECT</a:t>
              </a:r>
              <a:r>
                <a:rPr lang="en-US" sz="1100" b="1">
                  <a:solidFill>
                    <a:schemeClr val="dk1"/>
                  </a:solidFill>
                  <a:effectLst/>
                  <a:latin typeface="+mn-lt"/>
                  <a:ea typeface="+mn-ea"/>
                  <a:cs typeface="+mn-cs"/>
                </a:rPr>
                <a:t>. </a:t>
              </a:r>
              <a:endParaRPr lang="en-US" sz="1400">
                <a:effectLst/>
              </a:endParaRPr>
            </a:p>
          </p:txBody>
        </p:sp>
        <p:sp>
          <p:nvSpPr>
            <p:cNvPr id="30" name="Rectangle: Rounded Corners 29">
              <a:extLst>
                <a:ext uri="{FF2B5EF4-FFF2-40B4-BE49-F238E27FC236}">
                  <a16:creationId xmlns:a16="http://schemas.microsoft.com/office/drawing/2014/main" id="{00000000-0008-0000-0300-000022010000}"/>
                </a:ext>
              </a:extLst>
            </p:cNvPr>
            <p:cNvSpPr/>
            <p:nvPr/>
          </p:nvSpPr>
          <p:spPr>
            <a:xfrm>
              <a:off x="6251575" y="5360397"/>
              <a:ext cx="1814513" cy="685800"/>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200" b="0" kern="1200">
                  <a:solidFill>
                    <a:schemeClr val="bg1"/>
                  </a:solidFill>
                  <a:latin typeface="+mn-lt"/>
                  <a:ea typeface="+mn-ea"/>
                  <a:cs typeface="Times New Roman" panose="02020603050405020304" pitchFamily="18" charset="0"/>
                </a:rPr>
                <a:t>Click  to DOWNLOAD GQs for your review off-line</a:t>
              </a:r>
            </a:p>
          </p:txBody>
        </p:sp>
        <p:sp>
          <p:nvSpPr>
            <p:cNvPr id="31" name="Oval 30">
              <a:extLst>
                <a:ext uri="{FF2B5EF4-FFF2-40B4-BE49-F238E27FC236}">
                  <a16:creationId xmlns:a16="http://schemas.microsoft.com/office/drawing/2014/main" id="{00000000-0008-0000-0300-000024010000}"/>
                </a:ext>
              </a:extLst>
            </p:cNvPr>
            <p:cNvSpPr/>
            <p:nvPr/>
          </p:nvSpPr>
          <p:spPr>
            <a:xfrm>
              <a:off x="4598988" y="5219110"/>
              <a:ext cx="1516062" cy="966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a:t>CLICK</a:t>
              </a:r>
              <a:r>
                <a:rPr lang="en-US" sz="900" baseline="0"/>
                <a:t> HERE TO WATCH A VIDEO ON HOW TO REVIEW YOUR GQS</a:t>
              </a:r>
              <a:endParaRPr lang="en-US" sz="900"/>
            </a:p>
          </p:txBody>
        </p:sp>
        <p:sp>
          <p:nvSpPr>
            <p:cNvPr id="32" name="Flowchart: Terminator 31">
              <a:extLst>
                <a:ext uri="{FF2B5EF4-FFF2-40B4-BE49-F238E27FC236}">
                  <a16:creationId xmlns:a16="http://schemas.microsoft.com/office/drawing/2014/main" id="{00000000-0008-0000-0300-000029010000}"/>
                </a:ext>
              </a:extLst>
            </p:cNvPr>
            <p:cNvSpPr/>
            <p:nvPr/>
          </p:nvSpPr>
          <p:spPr>
            <a:xfrm>
              <a:off x="8189913" y="5357222"/>
              <a:ext cx="1325562" cy="692150"/>
            </a:xfrm>
            <a:prstGeom prst="flowChartTermina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lt1"/>
                  </a:solidFill>
                  <a:effectLst/>
                  <a:latin typeface="+mn-lt"/>
                  <a:ea typeface="+mn-ea"/>
                  <a:cs typeface="+mn-cs"/>
                </a:rPr>
                <a:t>Click HERE</a:t>
              </a:r>
              <a:r>
                <a:rPr lang="en-US" sz="1200" b="0" baseline="0" dirty="0">
                  <a:solidFill>
                    <a:schemeClr val="lt1"/>
                  </a:solidFill>
                  <a:effectLst/>
                  <a:latin typeface="+mn-lt"/>
                  <a:ea typeface="+mn-ea"/>
                  <a:cs typeface="+mn-cs"/>
                </a:rPr>
                <a:t> to ADD New GQs</a:t>
              </a:r>
              <a:endParaRPr lang="en-US" sz="1200" dirty="0">
                <a:effectLst/>
              </a:endParaRPr>
            </a:p>
            <a:p>
              <a:pPr algn="l"/>
              <a:endParaRPr lang="en-US" sz="1100" dirty="0"/>
            </a:p>
          </p:txBody>
        </p:sp>
        <p:sp>
          <p:nvSpPr>
            <p:cNvPr id="33" name="TextBox 300">
              <a:extLst>
                <a:ext uri="{FF2B5EF4-FFF2-40B4-BE49-F238E27FC236}">
                  <a16:creationId xmlns:a16="http://schemas.microsoft.com/office/drawing/2014/main" id="{00000000-0008-0000-0300-00002D010000}"/>
                </a:ext>
              </a:extLst>
            </p:cNvPr>
            <p:cNvSpPr txBox="1"/>
            <p:nvPr/>
          </p:nvSpPr>
          <p:spPr>
            <a:xfrm>
              <a:off x="4675188" y="4912722"/>
              <a:ext cx="1873250" cy="33020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Showing 1 to 4 of 10 entries</a:t>
              </a:r>
              <a:endParaRPr lang="en-US" sz="1400">
                <a:solidFill>
                  <a:schemeClr val="accent1"/>
                </a:solidFill>
                <a:effectLst/>
              </a:endParaRPr>
            </a:p>
          </p:txBody>
        </p:sp>
        <p:sp>
          <p:nvSpPr>
            <p:cNvPr id="34" name="TextBox 301">
              <a:extLst>
                <a:ext uri="{FF2B5EF4-FFF2-40B4-BE49-F238E27FC236}">
                  <a16:creationId xmlns:a16="http://schemas.microsoft.com/office/drawing/2014/main" id="{00000000-0008-0000-0300-00002E010000}"/>
                </a:ext>
              </a:extLst>
            </p:cNvPr>
            <p:cNvSpPr txBox="1"/>
            <p:nvPr/>
          </p:nvSpPr>
          <p:spPr>
            <a:xfrm>
              <a:off x="9329738" y="4917485"/>
              <a:ext cx="1800225" cy="388937"/>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Previous     1      2         Next</a:t>
              </a:r>
              <a:endParaRPr lang="en-US" sz="1400">
                <a:solidFill>
                  <a:schemeClr val="accent1"/>
                </a:solidFill>
                <a:effectLst/>
              </a:endParaRPr>
            </a:p>
          </p:txBody>
        </p:sp>
        <p:sp>
          <p:nvSpPr>
            <p:cNvPr id="35" name="Rectangle 34">
              <a:extLst>
                <a:ext uri="{FF2B5EF4-FFF2-40B4-BE49-F238E27FC236}">
                  <a16:creationId xmlns:a16="http://schemas.microsoft.com/office/drawing/2014/main" id="{00000000-0008-0000-0300-00002F010000}"/>
                </a:ext>
              </a:extLst>
            </p:cNvPr>
            <p:cNvSpPr/>
            <p:nvPr/>
          </p:nvSpPr>
          <p:spPr>
            <a:xfrm>
              <a:off x="10021888" y="4973047"/>
              <a:ext cx="304800" cy="285750"/>
            </a:xfrm>
            <a:prstGeom prst="rect">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36" name="Object 6">
              <a:extLst>
                <a:ext uri="{63B3BB69-23CF-44E3-9099-C40C66FF867C}">
                  <a14:compatExt xmlns:a14="http://schemas.microsoft.com/office/drawing/2010/main" spid="_x0000_s6150"/>
                </a:ext>
                <a:ext uri="{FF2B5EF4-FFF2-40B4-BE49-F238E27FC236}">
                  <a16:creationId xmlns:a16="http://schemas.microsoft.com/office/drawing/2014/main" id="{00000000-0008-0000-0300-000006180000}"/>
                </a:ext>
              </a:extLst>
            </p:cNvPr>
            <p:cNvPicPr>
              <a:picLocks noChangeAspect="1"/>
            </p:cNvPicPr>
            <p:nvPr/>
          </p:nvPicPr>
          <p:blipFill>
            <a:blip r:embed="rId3"/>
            <a:stretch>
              <a:fillRect/>
            </a:stretch>
          </p:blipFill>
          <p:spPr>
            <a:xfrm>
              <a:off x="4795838" y="2620372"/>
              <a:ext cx="6064250" cy="2339975"/>
            </a:xfrm>
            <a:prstGeom prst="rect">
              <a:avLst/>
            </a:prstGeom>
          </p:spPr>
        </p:pic>
        <p:sp>
          <p:nvSpPr>
            <p:cNvPr id="41" name="TextBox 384">
              <a:extLst>
                <a:ext uri="{FF2B5EF4-FFF2-40B4-BE49-F238E27FC236}">
                  <a16:creationId xmlns:a16="http://schemas.microsoft.com/office/drawing/2014/main" id="{00000000-0008-0000-0300-000081010000}"/>
                </a:ext>
              </a:extLst>
            </p:cNvPr>
            <p:cNvSpPr txBox="1"/>
            <p:nvPr/>
          </p:nvSpPr>
          <p:spPr>
            <a:xfrm>
              <a:off x="5094288" y="1002710"/>
              <a:ext cx="650875" cy="455612"/>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FINISH</a:t>
              </a:r>
            </a:p>
            <a:p>
              <a:pPr algn="ctr"/>
              <a:r>
                <a:rPr lang="en-US" sz="1100">
                  <a:solidFill>
                    <a:schemeClr val="bg1"/>
                  </a:solidFill>
                </a:rPr>
                <a:t>by:</a:t>
              </a:r>
            </a:p>
          </p:txBody>
        </p:sp>
        <p:sp>
          <p:nvSpPr>
            <p:cNvPr id="42" name="Rectangle 41">
              <a:extLst>
                <a:ext uri="{FF2B5EF4-FFF2-40B4-BE49-F238E27FC236}">
                  <a16:creationId xmlns:a16="http://schemas.microsoft.com/office/drawing/2014/main" id="{00000000-0008-0000-0300-000082010000}"/>
                </a:ext>
              </a:extLst>
            </p:cNvPr>
            <p:cNvSpPr/>
            <p:nvPr/>
          </p:nvSpPr>
          <p:spPr>
            <a:xfrm flipH="1">
              <a:off x="4348163" y="1496422"/>
              <a:ext cx="630237" cy="492125"/>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43" name="Rectangle 42">
              <a:extLst>
                <a:ext uri="{FF2B5EF4-FFF2-40B4-BE49-F238E27FC236}">
                  <a16:creationId xmlns:a16="http://schemas.microsoft.com/office/drawing/2014/main" id="{00000000-0008-0000-0300-000083010000}"/>
                </a:ext>
              </a:extLst>
            </p:cNvPr>
            <p:cNvSpPr/>
            <p:nvPr/>
          </p:nvSpPr>
          <p:spPr>
            <a:xfrm flipH="1">
              <a:off x="5094288" y="1509122"/>
              <a:ext cx="650875" cy="484188"/>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44" name="TextBox 387">
              <a:extLst>
                <a:ext uri="{FF2B5EF4-FFF2-40B4-BE49-F238E27FC236}">
                  <a16:creationId xmlns:a16="http://schemas.microsoft.com/office/drawing/2014/main" id="{00000000-0008-0000-0300-000084010000}"/>
                </a:ext>
              </a:extLst>
            </p:cNvPr>
            <p:cNvSpPr txBox="1"/>
            <p:nvPr/>
          </p:nvSpPr>
          <p:spPr>
            <a:xfrm>
              <a:off x="4348163" y="988422"/>
              <a:ext cx="630237" cy="479425"/>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Today</a:t>
              </a:r>
            </a:p>
            <a:p>
              <a:pPr algn="ctr"/>
              <a:r>
                <a:rPr lang="en-US" sz="1100">
                  <a:solidFill>
                    <a:schemeClr val="bg1"/>
                  </a:solidFill>
                </a:rPr>
                <a:t>IS:</a:t>
              </a:r>
            </a:p>
          </p:txBody>
        </p:sp>
        <p:sp>
          <p:nvSpPr>
            <p:cNvPr id="45" name="Rectangle: Rounded Corners 44">
              <a:extLst>
                <a:ext uri="{FF2B5EF4-FFF2-40B4-BE49-F238E27FC236}">
                  <a16:creationId xmlns:a16="http://schemas.microsoft.com/office/drawing/2014/main" id="{00000000-0008-0000-0300-0000E6000000}"/>
                </a:ext>
              </a:extLst>
            </p:cNvPr>
            <p:cNvSpPr/>
            <p:nvPr/>
          </p:nvSpPr>
          <p:spPr>
            <a:xfrm>
              <a:off x="8624888" y="1020172"/>
              <a:ext cx="1604962" cy="347663"/>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46" name="Rectangle: Rounded Corners 45">
              <a:extLst>
                <a:ext uri="{FF2B5EF4-FFF2-40B4-BE49-F238E27FC236}">
                  <a16:creationId xmlns:a16="http://schemas.microsoft.com/office/drawing/2014/main" id="{00000000-0008-0000-0300-0000EA000000}"/>
                </a:ext>
              </a:extLst>
            </p:cNvPr>
            <p:cNvSpPr/>
            <p:nvPr/>
          </p:nvSpPr>
          <p:spPr>
            <a:xfrm>
              <a:off x="7458075" y="1020172"/>
              <a:ext cx="1100138" cy="341313"/>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47" name="Rectangle: Rounded Corners 46">
              <a:extLst>
                <a:ext uri="{FF2B5EF4-FFF2-40B4-BE49-F238E27FC236}">
                  <a16:creationId xmlns:a16="http://schemas.microsoft.com/office/drawing/2014/main" id="{00000000-0008-0000-0300-0000EB000000}"/>
                </a:ext>
              </a:extLst>
            </p:cNvPr>
            <p:cNvSpPr/>
            <p:nvPr/>
          </p:nvSpPr>
          <p:spPr>
            <a:xfrm>
              <a:off x="10291763" y="1020172"/>
              <a:ext cx="1101725" cy="344488"/>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48" name="Rectangle 47">
            <a:extLst>
              <a:ext uri="{FF2B5EF4-FFF2-40B4-BE49-F238E27FC236}">
                <a16:creationId xmlns:a16="http://schemas.microsoft.com/office/drawing/2014/main" id="{00000000-0008-0000-0300-000014000000}"/>
              </a:ext>
            </a:extLst>
          </p:cNvPr>
          <p:cNvSpPr/>
          <p:nvPr/>
        </p:nvSpPr>
        <p:spPr>
          <a:xfrm>
            <a:off x="254156" y="267697"/>
            <a:ext cx="1803087" cy="277406"/>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dk1"/>
                </a:solidFill>
                <a:effectLst/>
                <a:latin typeface="+mn-lt"/>
                <a:ea typeface="+mn-ea"/>
                <a:cs typeface="+mn-cs"/>
              </a:rPr>
              <a:t>REVIEW GQS</a:t>
            </a:r>
            <a:endParaRPr lang="en-US">
              <a:effectLst/>
            </a:endParaRPr>
          </a:p>
        </p:txBody>
      </p:sp>
      <p:sp>
        <p:nvSpPr>
          <p:cNvPr id="2" name="Slide Number Placeholder 1">
            <a:extLst>
              <a:ext uri="{FF2B5EF4-FFF2-40B4-BE49-F238E27FC236}">
                <a16:creationId xmlns:a16="http://schemas.microsoft.com/office/drawing/2014/main" id="{DD14F9E2-7270-D489-320E-3524742AE20A}"/>
              </a:ext>
            </a:extLst>
          </p:cNvPr>
          <p:cNvSpPr>
            <a:spLocks noGrp="1"/>
          </p:cNvSpPr>
          <p:nvPr>
            <p:ph type="sldNum" sz="quarter" idx="12"/>
          </p:nvPr>
        </p:nvSpPr>
        <p:spPr/>
        <p:txBody>
          <a:bodyPr/>
          <a:lstStyle/>
          <a:p>
            <a:fld id="{5D4B0815-77BD-4BC3-A29B-D94299B6765B}" type="slidenum">
              <a:rPr lang="en-US" smtClean="0"/>
              <a:t>3</a:t>
            </a:fld>
            <a:endParaRPr lang="en-US"/>
          </a:p>
        </p:txBody>
      </p:sp>
    </p:spTree>
    <p:extLst>
      <p:ext uri="{BB962C8B-B14F-4D97-AF65-F5344CB8AC3E}">
        <p14:creationId xmlns:p14="http://schemas.microsoft.com/office/powerpoint/2010/main" val="2919944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9AFDB-2B7A-4778-A07B-3C3A0ADBBB45}"/>
              </a:ext>
            </a:extLst>
          </p:cNvPr>
          <p:cNvSpPr/>
          <p:nvPr/>
        </p:nvSpPr>
        <p:spPr>
          <a:xfrm>
            <a:off x="313188" y="482872"/>
            <a:ext cx="1689100" cy="1182146"/>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eaLnBrk="1" latinLnBrk="0" hangingPunct="1"/>
            <a:r>
              <a:rPr lang="en-US" sz="1600" b="1" i="1" dirty="0">
                <a:solidFill>
                  <a:srgbClr val="002060"/>
                </a:solidFill>
                <a:effectLst/>
                <a:latin typeface="+mn-lt"/>
                <a:ea typeface="+mn-ea"/>
                <a:cs typeface="+mn-cs"/>
              </a:rPr>
              <a:t>Options 2 – Start page</a:t>
            </a:r>
          </a:p>
        </p:txBody>
      </p:sp>
      <p:grpSp>
        <p:nvGrpSpPr>
          <p:cNvPr id="4" name="Group 3">
            <a:extLst>
              <a:ext uri="{FF2B5EF4-FFF2-40B4-BE49-F238E27FC236}">
                <a16:creationId xmlns:a16="http://schemas.microsoft.com/office/drawing/2014/main" id="{B41D42F8-5660-0631-708A-25FAFB5E15CC}"/>
              </a:ext>
            </a:extLst>
          </p:cNvPr>
          <p:cNvGrpSpPr/>
          <p:nvPr/>
        </p:nvGrpSpPr>
        <p:grpSpPr>
          <a:xfrm>
            <a:off x="2711904" y="448469"/>
            <a:ext cx="7743825" cy="5961062"/>
            <a:chOff x="0" y="0"/>
            <a:chExt cx="7744013" cy="5961427"/>
          </a:xfrm>
        </p:grpSpPr>
        <p:grpSp>
          <p:nvGrpSpPr>
            <p:cNvPr id="5" name="Group 4">
              <a:extLst>
                <a:ext uri="{FF2B5EF4-FFF2-40B4-BE49-F238E27FC236}">
                  <a16:creationId xmlns:a16="http://schemas.microsoft.com/office/drawing/2014/main" id="{74B30CB2-1598-ADC9-DA33-D29065580978}"/>
                </a:ext>
              </a:extLst>
            </p:cNvPr>
            <p:cNvGrpSpPr/>
            <p:nvPr/>
          </p:nvGrpSpPr>
          <p:grpSpPr>
            <a:xfrm>
              <a:off x="0" y="0"/>
              <a:ext cx="7744013" cy="5961427"/>
              <a:chOff x="0" y="0"/>
              <a:chExt cx="7744013" cy="5961427"/>
            </a:xfrm>
          </p:grpSpPr>
          <p:grpSp>
            <p:nvGrpSpPr>
              <p:cNvPr id="12" name="Group 11">
                <a:extLst>
                  <a:ext uri="{FF2B5EF4-FFF2-40B4-BE49-F238E27FC236}">
                    <a16:creationId xmlns:a16="http://schemas.microsoft.com/office/drawing/2014/main" id="{E1A65102-BE74-F2CA-8100-01307C3D6133}"/>
                  </a:ext>
                </a:extLst>
              </p:cNvPr>
              <p:cNvGrpSpPr/>
              <p:nvPr/>
            </p:nvGrpSpPr>
            <p:grpSpPr>
              <a:xfrm>
                <a:off x="0" y="0"/>
                <a:ext cx="7744013" cy="5961427"/>
                <a:chOff x="0" y="0"/>
                <a:chExt cx="7703531" cy="5509191"/>
              </a:xfrm>
            </p:grpSpPr>
            <p:pic>
              <p:nvPicPr>
                <p:cNvPr id="18" name="Picture 17">
                  <a:extLst>
                    <a:ext uri="{FF2B5EF4-FFF2-40B4-BE49-F238E27FC236}">
                      <a16:creationId xmlns:a16="http://schemas.microsoft.com/office/drawing/2014/main" id="{D141A012-385C-6548-03BB-38FC072231B6}"/>
                    </a:ext>
                  </a:extLst>
                </p:cNvPr>
                <p:cNvPicPr>
                  <a:picLocks noChangeAspect="1"/>
                </p:cNvPicPr>
                <p:nvPr/>
              </p:nvPicPr>
              <p:blipFill>
                <a:blip r:embed="rId2"/>
                <a:stretch>
                  <a:fillRect/>
                </a:stretch>
              </p:blipFill>
              <p:spPr>
                <a:xfrm>
                  <a:off x="0" y="0"/>
                  <a:ext cx="7703531" cy="5509191"/>
                </a:xfrm>
                <a:prstGeom prst="rect">
                  <a:avLst/>
                </a:prstGeom>
              </p:spPr>
            </p:pic>
            <p:sp>
              <p:nvSpPr>
                <p:cNvPr id="19" name="Rectangle 18">
                  <a:extLst>
                    <a:ext uri="{FF2B5EF4-FFF2-40B4-BE49-F238E27FC236}">
                      <a16:creationId xmlns:a16="http://schemas.microsoft.com/office/drawing/2014/main" id="{1B57FED0-3566-D604-646D-EC1C8AD0C998}"/>
                    </a:ext>
                  </a:extLst>
                </p:cNvPr>
                <p:cNvSpPr/>
                <p:nvPr/>
              </p:nvSpPr>
              <p:spPr>
                <a:xfrm>
                  <a:off x="285370" y="843408"/>
                  <a:ext cx="7354887" cy="4386648"/>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grpSp>
          <p:sp>
            <p:nvSpPr>
              <p:cNvPr id="13" name="Rectangle: Rounded Corners 12">
                <a:extLst>
                  <a:ext uri="{FF2B5EF4-FFF2-40B4-BE49-F238E27FC236}">
                    <a16:creationId xmlns:a16="http://schemas.microsoft.com/office/drawing/2014/main" id="{F491B652-34A1-81A6-EA03-FE60ADA3BDE0}"/>
                  </a:ext>
                </a:extLst>
              </p:cNvPr>
              <p:cNvSpPr/>
              <p:nvPr/>
            </p:nvSpPr>
            <p:spPr>
              <a:xfrm>
                <a:off x="269875" y="1030287"/>
                <a:ext cx="6379104" cy="660401"/>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800" b="0" kern="1200">
                    <a:solidFill>
                      <a:sysClr val="windowText" lastClr="000000"/>
                    </a:solidFill>
                    <a:latin typeface="Times New Roman" panose="02020603050405020304" pitchFamily="18" charset="0"/>
                    <a:ea typeface="+mn-ea"/>
                    <a:cs typeface="Times New Roman" panose="02020603050405020304" pitchFamily="18" charset="0"/>
                  </a:rPr>
                  <a:t>Download/View List of Resident Census IDs for each GQ.</a:t>
                </a:r>
              </a:p>
            </p:txBody>
          </p:sp>
          <p:sp>
            <p:nvSpPr>
              <p:cNvPr id="14" name="Rectangle 13">
                <a:extLst>
                  <a:ext uri="{FF2B5EF4-FFF2-40B4-BE49-F238E27FC236}">
                    <a16:creationId xmlns:a16="http://schemas.microsoft.com/office/drawing/2014/main" id="{EE432A0E-9FCF-7172-EC5F-F7A67293D9EA}"/>
                  </a:ext>
                </a:extLst>
              </p:cNvPr>
              <p:cNvSpPr/>
              <p:nvPr/>
            </p:nvSpPr>
            <p:spPr>
              <a:xfrm>
                <a:off x="1079263" y="1730375"/>
                <a:ext cx="5943838" cy="585788"/>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rgbClr val="0070C0"/>
                    </a:solidFill>
                    <a:effectLst/>
                    <a:latin typeface="+mn-lt"/>
                    <a:ea typeface="+mn-ea"/>
                    <a:cs typeface="+mn-cs"/>
                  </a:rPr>
                  <a:t>CLICK HERE TO WATCH A VIDEO ABOUT HOW TO DOWNLOAD AND SEND CENSUS IDs TO YOUR RESIDENTS</a:t>
                </a:r>
              </a:p>
            </p:txBody>
          </p:sp>
          <p:sp>
            <p:nvSpPr>
              <p:cNvPr id="15" name="Rectangle: Rounded Corners 14">
                <a:extLst>
                  <a:ext uri="{FF2B5EF4-FFF2-40B4-BE49-F238E27FC236}">
                    <a16:creationId xmlns:a16="http://schemas.microsoft.com/office/drawing/2014/main" id="{7C96D5D4-AD06-96F8-FE63-F0A549D3F869}"/>
                  </a:ext>
                </a:extLst>
              </p:cNvPr>
              <p:cNvSpPr/>
              <p:nvPr/>
            </p:nvSpPr>
            <p:spPr>
              <a:xfrm>
                <a:off x="587296" y="2646408"/>
                <a:ext cx="6407679" cy="954088"/>
              </a:xfrm>
              <a:prstGeom prst="roundRect">
                <a:avLst/>
              </a:prstGeom>
              <a:solidFill>
                <a:schemeClr val="bg1"/>
              </a:solidFill>
              <a:ln w="1905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defTabSz="914400" rtl="0" eaLnBrk="1" latinLnBrk="0" hangingPunct="1"/>
                <a:r>
                  <a:rPr lang="en-US" sz="1800" b="0" kern="1200" dirty="0">
                    <a:solidFill>
                      <a:sysClr val="windowText" lastClr="000000"/>
                    </a:solidFill>
                    <a:latin typeface="Times New Roman" panose="02020603050405020304" pitchFamily="18" charset="0"/>
                    <a:ea typeface="+mn-ea"/>
                    <a:cs typeface="Times New Roman" panose="02020603050405020304" pitchFamily="18" charset="0"/>
                  </a:rPr>
                  <a:t>Click Here to Download a Microsoft Excel File of Resident Census IDS for each GQ</a:t>
                </a:r>
              </a:p>
            </p:txBody>
          </p:sp>
          <p:sp>
            <p:nvSpPr>
              <p:cNvPr id="16" name="Rectangle 15">
                <a:extLst>
                  <a:ext uri="{FF2B5EF4-FFF2-40B4-BE49-F238E27FC236}">
                    <a16:creationId xmlns:a16="http://schemas.microsoft.com/office/drawing/2014/main" id="{C67062A9-26C4-4525-34EE-BBBE26553F6D}"/>
                  </a:ext>
                </a:extLst>
              </p:cNvPr>
              <p:cNvSpPr/>
              <p:nvPr/>
            </p:nvSpPr>
            <p:spPr>
              <a:xfrm>
                <a:off x="4867660" y="352350"/>
                <a:ext cx="1558595" cy="370279"/>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a:solidFill>
                      <a:schemeClr val="lt1"/>
                    </a:solidFill>
                    <a:effectLst/>
                    <a:latin typeface="+mn-lt"/>
                    <a:ea typeface="+mn-ea"/>
                    <a:cs typeface="+mn-cs"/>
                  </a:rPr>
                  <a:t>GQ Admin Resources</a:t>
                </a:r>
                <a:endParaRPr lang="en-US" sz="1200">
                  <a:effectLst/>
                </a:endParaRPr>
              </a:p>
            </p:txBody>
          </p:sp>
          <p:sp>
            <p:nvSpPr>
              <p:cNvPr id="17" name="Rectangle 16">
                <a:extLst>
                  <a:ext uri="{FF2B5EF4-FFF2-40B4-BE49-F238E27FC236}">
                    <a16:creationId xmlns:a16="http://schemas.microsoft.com/office/drawing/2014/main" id="{812F4C51-90C2-6983-F11F-71DC017C9055}"/>
                  </a:ext>
                </a:extLst>
              </p:cNvPr>
              <p:cNvSpPr/>
              <p:nvPr/>
            </p:nvSpPr>
            <p:spPr>
              <a:xfrm>
                <a:off x="3441247" y="341766"/>
                <a:ext cx="1373497" cy="370279"/>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t>Contact Us</a:t>
                </a:r>
              </a:p>
            </p:txBody>
          </p:sp>
        </p:grpSp>
        <p:pic>
          <p:nvPicPr>
            <p:cNvPr id="6" name="Picture 5" descr="Watch The Video Svg Png Icon Free Download (#329343) - OnlineWebFonts.COM">
              <a:extLst>
                <a:ext uri="{FF2B5EF4-FFF2-40B4-BE49-F238E27FC236}">
                  <a16:creationId xmlns:a16="http://schemas.microsoft.com/office/drawing/2014/main" id="{7BD9748E-E959-623D-8ECA-B299E4C7F075}"/>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275" y="1853230"/>
              <a:ext cx="224679" cy="3063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755D4B46-9DB3-29F6-981D-0480B3EED2E2}"/>
                </a:ext>
              </a:extLst>
            </p:cNvPr>
            <p:cNvSpPr/>
            <p:nvPr/>
          </p:nvSpPr>
          <p:spPr>
            <a:xfrm>
              <a:off x="5439163" y="4323851"/>
              <a:ext cx="1549281" cy="321477"/>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Continue</a:t>
              </a:r>
            </a:p>
          </p:txBody>
        </p:sp>
        <p:sp>
          <p:nvSpPr>
            <p:cNvPr id="8" name="Rectangle 7">
              <a:extLst>
                <a:ext uri="{FF2B5EF4-FFF2-40B4-BE49-F238E27FC236}">
                  <a16:creationId xmlns:a16="http://schemas.microsoft.com/office/drawing/2014/main" id="{F559B52C-5039-103A-93E3-D979C281F997}"/>
                </a:ext>
              </a:extLst>
            </p:cNvPr>
            <p:cNvSpPr/>
            <p:nvPr/>
          </p:nvSpPr>
          <p:spPr>
            <a:xfrm>
              <a:off x="514738" y="4190500"/>
              <a:ext cx="1099343" cy="303378"/>
            </a:xfrm>
            <a:prstGeom prst="rect">
              <a:avLst/>
            </a:prstGeom>
            <a:solidFill>
              <a:srgbClr val="007693"/>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t>Today is: </a:t>
              </a:r>
            </a:p>
          </p:txBody>
        </p:sp>
        <p:sp>
          <p:nvSpPr>
            <p:cNvPr id="9" name="Rectangle 8">
              <a:extLst>
                <a:ext uri="{FF2B5EF4-FFF2-40B4-BE49-F238E27FC236}">
                  <a16:creationId xmlns:a16="http://schemas.microsoft.com/office/drawing/2014/main" id="{A6618904-A8EE-5A7E-5C93-DE6566F34D85}"/>
                </a:ext>
              </a:extLst>
            </p:cNvPr>
            <p:cNvSpPr/>
            <p:nvPr/>
          </p:nvSpPr>
          <p:spPr>
            <a:xfrm>
              <a:off x="1903513" y="4184151"/>
              <a:ext cx="1090371" cy="268453"/>
            </a:xfrm>
            <a:prstGeom prst="rect">
              <a:avLst/>
            </a:prstGeom>
            <a:solidFill>
              <a:srgbClr val="007693"/>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a:t>Finish by: </a:t>
              </a:r>
            </a:p>
          </p:txBody>
        </p:sp>
        <p:sp>
          <p:nvSpPr>
            <p:cNvPr id="10" name="Rectangle 9">
              <a:extLst>
                <a:ext uri="{FF2B5EF4-FFF2-40B4-BE49-F238E27FC236}">
                  <a16:creationId xmlns:a16="http://schemas.microsoft.com/office/drawing/2014/main" id="{D5C46C80-4006-E3FD-B96D-3706F99E12D8}"/>
                </a:ext>
              </a:extLst>
            </p:cNvPr>
            <p:cNvSpPr/>
            <p:nvPr/>
          </p:nvSpPr>
          <p:spPr>
            <a:xfrm>
              <a:off x="533789" y="4565051"/>
              <a:ext cx="1060714" cy="545621"/>
            </a:xfrm>
            <a:prstGeom prst="rect">
              <a:avLst/>
            </a:prstGeom>
            <a:solidFill>
              <a:schemeClr val="bg1"/>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rgbClr val="002060"/>
                  </a:solidFill>
                </a:rPr>
                <a:t>April 1, 2030</a:t>
              </a:r>
            </a:p>
          </p:txBody>
        </p:sp>
        <p:sp>
          <p:nvSpPr>
            <p:cNvPr id="11" name="Rectangle 10">
              <a:extLst>
                <a:ext uri="{FF2B5EF4-FFF2-40B4-BE49-F238E27FC236}">
                  <a16:creationId xmlns:a16="http://schemas.microsoft.com/office/drawing/2014/main" id="{EC5ECB7D-A42A-221E-18A0-0DBBAAA20DD9}"/>
                </a:ext>
              </a:extLst>
            </p:cNvPr>
            <p:cNvSpPr/>
            <p:nvPr/>
          </p:nvSpPr>
          <p:spPr>
            <a:xfrm>
              <a:off x="1893989" y="4569813"/>
              <a:ext cx="1080317" cy="540859"/>
            </a:xfrm>
            <a:prstGeom prst="rect">
              <a:avLst/>
            </a:prstGeom>
            <a:solidFill>
              <a:schemeClr val="bg1"/>
            </a:solidFill>
            <a:ln>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a:solidFill>
                    <a:srgbClr val="002060"/>
                  </a:solidFill>
                </a:rPr>
                <a:t>April 8, 2030</a:t>
              </a:r>
            </a:p>
          </p:txBody>
        </p:sp>
      </p:grpSp>
      <p:sp>
        <p:nvSpPr>
          <p:cNvPr id="2" name="Slide Number Placeholder 1">
            <a:extLst>
              <a:ext uri="{FF2B5EF4-FFF2-40B4-BE49-F238E27FC236}">
                <a16:creationId xmlns:a16="http://schemas.microsoft.com/office/drawing/2014/main" id="{1777D09E-3799-B814-C9D6-5E4CB1822F96}"/>
              </a:ext>
            </a:extLst>
          </p:cNvPr>
          <p:cNvSpPr>
            <a:spLocks noGrp="1"/>
          </p:cNvSpPr>
          <p:nvPr>
            <p:ph type="sldNum" sz="quarter" idx="12"/>
          </p:nvPr>
        </p:nvSpPr>
        <p:spPr/>
        <p:txBody>
          <a:bodyPr/>
          <a:lstStyle/>
          <a:p>
            <a:fld id="{5D4B0815-77BD-4BC3-A29B-D94299B6765B}" type="slidenum">
              <a:rPr lang="en-US" smtClean="0"/>
              <a:t>30</a:t>
            </a:fld>
            <a:endParaRPr lang="en-US"/>
          </a:p>
        </p:txBody>
      </p:sp>
    </p:spTree>
    <p:extLst>
      <p:ext uri="{BB962C8B-B14F-4D97-AF65-F5344CB8AC3E}">
        <p14:creationId xmlns:p14="http://schemas.microsoft.com/office/powerpoint/2010/main" val="1148500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A02D23-420C-F543-C9D4-DE899F7A44C2}"/>
              </a:ext>
            </a:extLst>
          </p:cNvPr>
          <p:cNvSpPr>
            <a:spLocks noGrp="1"/>
          </p:cNvSpPr>
          <p:nvPr>
            <p:ph type="sldNum" sz="quarter" idx="12"/>
          </p:nvPr>
        </p:nvSpPr>
        <p:spPr/>
        <p:txBody>
          <a:bodyPr/>
          <a:lstStyle/>
          <a:p>
            <a:fld id="{5D4B0815-77BD-4BC3-A29B-D94299B6765B}" type="slidenum">
              <a:rPr lang="en-US" smtClean="0"/>
              <a:t>31</a:t>
            </a:fld>
            <a:endParaRPr lang="en-US"/>
          </a:p>
        </p:txBody>
      </p:sp>
      <p:sp>
        <p:nvSpPr>
          <p:cNvPr id="7" name="Rectangle 6">
            <a:extLst>
              <a:ext uri="{FF2B5EF4-FFF2-40B4-BE49-F238E27FC236}">
                <a16:creationId xmlns:a16="http://schemas.microsoft.com/office/drawing/2014/main" id="{B762E858-D48A-7CE3-8E80-31CA0A63755E}"/>
              </a:ext>
            </a:extLst>
          </p:cNvPr>
          <p:cNvSpPr/>
          <p:nvPr/>
        </p:nvSpPr>
        <p:spPr>
          <a:xfrm>
            <a:off x="482823" y="211880"/>
            <a:ext cx="1689100" cy="1182146"/>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eaLnBrk="1" latinLnBrk="0" hangingPunct="1"/>
            <a:r>
              <a:rPr lang="en-US" sz="1600" b="1" i="1" dirty="0">
                <a:solidFill>
                  <a:srgbClr val="002060"/>
                </a:solidFill>
                <a:effectLst/>
                <a:latin typeface="+mn-lt"/>
                <a:ea typeface="+mn-ea"/>
                <a:cs typeface="+mn-cs"/>
              </a:rPr>
              <a:t>Option 2 – Downloaded IDs</a:t>
            </a:r>
          </a:p>
        </p:txBody>
      </p:sp>
      <p:pic>
        <p:nvPicPr>
          <p:cNvPr id="9" name="Picture 8">
            <a:extLst>
              <a:ext uri="{FF2B5EF4-FFF2-40B4-BE49-F238E27FC236}">
                <a16:creationId xmlns:a16="http://schemas.microsoft.com/office/drawing/2014/main" id="{74BCA38D-5F92-D5AE-2F07-4E4BF96E189E}"/>
              </a:ext>
            </a:extLst>
          </p:cNvPr>
          <p:cNvPicPr>
            <a:picLocks noChangeAspect="1"/>
          </p:cNvPicPr>
          <p:nvPr/>
        </p:nvPicPr>
        <p:blipFill>
          <a:blip r:embed="rId2"/>
          <a:stretch>
            <a:fillRect/>
          </a:stretch>
        </p:blipFill>
        <p:spPr>
          <a:xfrm>
            <a:off x="2398856" y="85395"/>
            <a:ext cx="8665275" cy="6419508"/>
          </a:xfrm>
          <a:prstGeom prst="rect">
            <a:avLst/>
          </a:prstGeom>
        </p:spPr>
      </p:pic>
    </p:spTree>
    <p:extLst>
      <p:ext uri="{BB962C8B-B14F-4D97-AF65-F5344CB8AC3E}">
        <p14:creationId xmlns:p14="http://schemas.microsoft.com/office/powerpoint/2010/main" val="1497309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136E56-EBEA-425A-92C6-92C10417FA7E}"/>
              </a:ext>
            </a:extLst>
          </p:cNvPr>
          <p:cNvSpPr/>
          <p:nvPr/>
        </p:nvSpPr>
        <p:spPr>
          <a:xfrm>
            <a:off x="582243" y="364347"/>
            <a:ext cx="1760987" cy="1173290"/>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eaLnBrk="1" latinLnBrk="0" hangingPunct="1"/>
            <a:r>
              <a:rPr lang="en-US" sz="1600" b="1" i="1" dirty="0">
                <a:solidFill>
                  <a:srgbClr val="002060"/>
                </a:solidFill>
                <a:effectLst/>
                <a:latin typeface="+mn-lt"/>
                <a:ea typeface="+mn-ea"/>
                <a:cs typeface="+mn-cs"/>
              </a:rPr>
              <a:t>OPTION 2 </a:t>
            </a:r>
            <a:r>
              <a:rPr lang="en-US" sz="1600" b="1" i="1" dirty="0">
                <a:solidFill>
                  <a:srgbClr val="002060"/>
                </a:solidFill>
              </a:rPr>
              <a:t>– Full instructions</a:t>
            </a:r>
            <a:endParaRPr lang="en-US" sz="1600" b="1" i="1" dirty="0">
              <a:solidFill>
                <a:srgbClr val="002060"/>
              </a:solidFill>
              <a:effectLst/>
              <a:latin typeface="+mn-lt"/>
              <a:ea typeface="+mn-ea"/>
              <a:cs typeface="+mn-cs"/>
            </a:endParaRPr>
          </a:p>
        </p:txBody>
      </p:sp>
      <p:grpSp>
        <p:nvGrpSpPr>
          <p:cNvPr id="4" name="Group 3">
            <a:extLst>
              <a:ext uri="{FF2B5EF4-FFF2-40B4-BE49-F238E27FC236}">
                <a16:creationId xmlns:a16="http://schemas.microsoft.com/office/drawing/2014/main" id="{8D2386E9-5BA7-544E-3BB9-965687CABCC4}"/>
              </a:ext>
            </a:extLst>
          </p:cNvPr>
          <p:cNvGrpSpPr>
            <a:grpSpLocks noChangeAspect="1"/>
          </p:cNvGrpSpPr>
          <p:nvPr/>
        </p:nvGrpSpPr>
        <p:grpSpPr>
          <a:xfrm>
            <a:off x="4392083" y="-117872"/>
            <a:ext cx="5805488" cy="6656784"/>
            <a:chOff x="0" y="0"/>
            <a:chExt cx="7740838" cy="8876319"/>
          </a:xfrm>
        </p:grpSpPr>
        <p:grpSp>
          <p:nvGrpSpPr>
            <p:cNvPr id="5" name="Group 4">
              <a:extLst>
                <a:ext uri="{FF2B5EF4-FFF2-40B4-BE49-F238E27FC236}">
                  <a16:creationId xmlns:a16="http://schemas.microsoft.com/office/drawing/2014/main" id="{87E37304-81BB-0035-1B53-00A4063884A2}"/>
                </a:ext>
              </a:extLst>
            </p:cNvPr>
            <p:cNvGrpSpPr/>
            <p:nvPr/>
          </p:nvGrpSpPr>
          <p:grpSpPr>
            <a:xfrm>
              <a:off x="0" y="0"/>
              <a:ext cx="7740838" cy="8876319"/>
              <a:chOff x="0" y="0"/>
              <a:chExt cx="7703531" cy="6856018"/>
            </a:xfrm>
          </p:grpSpPr>
          <p:pic>
            <p:nvPicPr>
              <p:cNvPr id="21" name="Picture 20">
                <a:extLst>
                  <a:ext uri="{FF2B5EF4-FFF2-40B4-BE49-F238E27FC236}">
                    <a16:creationId xmlns:a16="http://schemas.microsoft.com/office/drawing/2014/main" id="{C5DF9277-3947-452A-B048-3DD787F556CC}"/>
                  </a:ext>
                </a:extLst>
              </p:cNvPr>
              <p:cNvPicPr>
                <a:picLocks noChangeAspect="1"/>
              </p:cNvPicPr>
              <p:nvPr/>
            </p:nvPicPr>
            <p:blipFill>
              <a:blip r:embed="rId2"/>
              <a:stretch>
                <a:fillRect/>
              </a:stretch>
            </p:blipFill>
            <p:spPr>
              <a:xfrm>
                <a:off x="0" y="0"/>
                <a:ext cx="7703531" cy="6856018"/>
              </a:xfrm>
              <a:prstGeom prst="rect">
                <a:avLst/>
              </a:prstGeom>
            </p:spPr>
          </p:pic>
          <p:sp>
            <p:nvSpPr>
              <p:cNvPr id="22" name="Rectangle 21">
                <a:extLst>
                  <a:ext uri="{FF2B5EF4-FFF2-40B4-BE49-F238E27FC236}">
                    <a16:creationId xmlns:a16="http://schemas.microsoft.com/office/drawing/2014/main" id="{7E6BC9C0-B0A8-4EC8-CA02-CA19EB05E58B}"/>
                  </a:ext>
                </a:extLst>
              </p:cNvPr>
              <p:cNvSpPr/>
              <p:nvPr/>
            </p:nvSpPr>
            <p:spPr>
              <a:xfrm>
                <a:off x="126388" y="888256"/>
                <a:ext cx="7477664" cy="5692782"/>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grpSp>
        <p:grpSp>
          <p:nvGrpSpPr>
            <p:cNvPr id="6" name="Group 5">
              <a:extLst>
                <a:ext uri="{FF2B5EF4-FFF2-40B4-BE49-F238E27FC236}">
                  <a16:creationId xmlns:a16="http://schemas.microsoft.com/office/drawing/2014/main" id="{31EF83DF-1D73-2658-F982-B0BCAE40B875}"/>
                </a:ext>
              </a:extLst>
            </p:cNvPr>
            <p:cNvGrpSpPr/>
            <p:nvPr/>
          </p:nvGrpSpPr>
          <p:grpSpPr>
            <a:xfrm>
              <a:off x="310332" y="503547"/>
              <a:ext cx="7157797" cy="7853790"/>
              <a:chOff x="310332" y="503547"/>
              <a:chExt cx="7157797" cy="7848452"/>
            </a:xfrm>
          </p:grpSpPr>
          <p:sp>
            <p:nvSpPr>
              <p:cNvPr id="7" name="Rectangle: Rounded Corners 6">
                <a:extLst>
                  <a:ext uri="{FF2B5EF4-FFF2-40B4-BE49-F238E27FC236}">
                    <a16:creationId xmlns:a16="http://schemas.microsoft.com/office/drawing/2014/main" id="{60DFA549-D0F6-8926-69F2-BBE81721527E}"/>
                  </a:ext>
                </a:extLst>
              </p:cNvPr>
              <p:cNvSpPr/>
              <p:nvPr/>
            </p:nvSpPr>
            <p:spPr>
              <a:xfrm>
                <a:off x="600616" y="1020393"/>
                <a:ext cx="6398155" cy="344488"/>
              </a:xfrm>
              <a:prstGeom prst="roundRect">
                <a:avLst/>
              </a:prstGeom>
              <a:solidFill>
                <a:schemeClr val="bg1"/>
              </a:solidFill>
              <a:ln w="1905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b="0" kern="1200" dirty="0">
                    <a:solidFill>
                      <a:sysClr val="windowText" lastClr="000000"/>
                    </a:solidFill>
                    <a:latin typeface="+mn-lt"/>
                    <a:ea typeface="+mn-ea"/>
                    <a:cs typeface="Times New Roman" panose="02020603050405020304" pitchFamily="18" charset="0"/>
                  </a:rPr>
                  <a:t>Please read GQ ADMIN Resources for full instructions.</a:t>
                </a:r>
              </a:p>
            </p:txBody>
          </p:sp>
          <p:sp>
            <p:nvSpPr>
              <p:cNvPr id="8" name="TextBox 435">
                <a:extLst>
                  <a:ext uri="{FF2B5EF4-FFF2-40B4-BE49-F238E27FC236}">
                    <a16:creationId xmlns:a16="http://schemas.microsoft.com/office/drawing/2014/main" id="{5A4CD501-8C0E-6765-F4B5-067D21B69811}"/>
                  </a:ext>
                </a:extLst>
              </p:cNvPr>
              <p:cNvSpPr txBox="1"/>
              <p:nvPr/>
            </p:nvSpPr>
            <p:spPr>
              <a:xfrm>
                <a:off x="379954" y="1544270"/>
                <a:ext cx="7069137" cy="768576"/>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t>1. You have downloaded a list of unique RESIDENT</a:t>
                </a:r>
                <a:r>
                  <a:rPr lang="en-US" sz="1000" baseline="0" dirty="0"/>
                  <a:t> </a:t>
                </a:r>
                <a:r>
                  <a:rPr lang="en-US" sz="1000" dirty="0"/>
                  <a:t>CENSUS IDs for each of your GQs. The number of RESIDENT CENSUS IDs must equal the number of people who lived or stayed in that GQ on April 1, 2030.  Please check your DOWNLOADS folder for this file and copy to a folder on your computer that you will recognize.</a:t>
                </a:r>
              </a:p>
            </p:txBody>
          </p:sp>
          <p:sp>
            <p:nvSpPr>
              <p:cNvPr id="9" name="TextBox 436">
                <a:extLst>
                  <a:ext uri="{FF2B5EF4-FFF2-40B4-BE49-F238E27FC236}">
                    <a16:creationId xmlns:a16="http://schemas.microsoft.com/office/drawing/2014/main" id="{66658327-C351-0BBD-0E9C-15993B80CDAA}"/>
                  </a:ext>
                </a:extLst>
              </p:cNvPr>
              <p:cNvSpPr txBox="1"/>
              <p:nvPr/>
            </p:nvSpPr>
            <p:spPr>
              <a:xfrm>
                <a:off x="379954" y="2439392"/>
                <a:ext cx="7069138" cy="541337"/>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a:t>2. Download the sample GQ RESIDENT INSTRUCTION LETTER and REMINDER LETTER.  Save these documents to a folder on your computer that you will recognize.</a:t>
                </a:r>
              </a:p>
            </p:txBody>
          </p:sp>
          <p:sp>
            <p:nvSpPr>
              <p:cNvPr id="10" name="TextBox 437">
                <a:extLst>
                  <a:ext uri="{FF2B5EF4-FFF2-40B4-BE49-F238E27FC236}">
                    <a16:creationId xmlns:a16="http://schemas.microsoft.com/office/drawing/2014/main" id="{6C958BF2-2FE9-ED79-F3D8-99ECC97F758B}"/>
                  </a:ext>
                </a:extLst>
              </p:cNvPr>
              <p:cNvSpPr txBox="1"/>
              <p:nvPr/>
            </p:nvSpPr>
            <p:spPr>
              <a:xfrm>
                <a:off x="391067" y="2987308"/>
                <a:ext cx="7059613" cy="1498374"/>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050" dirty="0"/>
                  <a:t>3. </a:t>
                </a:r>
                <a:r>
                  <a:rPr lang="en-US" sz="1000" dirty="0">
                    <a:solidFill>
                      <a:schemeClr val="dk1"/>
                    </a:solidFill>
                    <a:effectLst/>
                    <a:latin typeface="+mn-lt"/>
                    <a:ea typeface="+mn-ea"/>
                    <a:cs typeface="+mn-cs"/>
                  </a:rPr>
                  <a:t> Assign a resident to each unique RESIDENT CENSUS ID.</a:t>
                </a:r>
              </a:p>
              <a:p>
                <a:pPr marL="0" marR="0" lvl="0" indent="0" defTabSz="914400" rtl="0" eaLnBrk="1" fontAlgn="auto" latinLnBrk="0" hangingPunct="1">
                  <a:lnSpc>
                    <a:spcPct val="100000"/>
                  </a:lnSpc>
                  <a:spcBef>
                    <a:spcPts val="0"/>
                  </a:spcBef>
                  <a:spcAft>
                    <a:spcPts val="0"/>
                  </a:spcAft>
                  <a:buClrTx/>
                  <a:buSzTx/>
                  <a:buFontTx/>
                  <a:buNone/>
                  <a:tabLst/>
                  <a:defRPr/>
                </a:pPr>
                <a:r>
                  <a:rPr lang="en-US" sz="1000" dirty="0">
                    <a:solidFill>
                      <a:schemeClr val="dk1"/>
                    </a:solidFill>
                    <a:effectLst/>
                    <a:latin typeface="+mn-lt"/>
                    <a:ea typeface="+mn-ea"/>
                    <a:cs typeface="+mn-cs"/>
                  </a:rPr>
                  <a:t>   A. Open the Microsoft Excel file of RESIDENT CENSUS IDs.</a:t>
                </a:r>
              </a:p>
              <a:p>
                <a:pPr marL="0" marR="0" lvl="0" indent="0" defTabSz="914400" rtl="0" eaLnBrk="1" fontAlgn="auto" latinLnBrk="0" hangingPunct="1">
                  <a:lnSpc>
                    <a:spcPct val="100000"/>
                  </a:lnSpc>
                  <a:spcBef>
                    <a:spcPts val="0"/>
                  </a:spcBef>
                  <a:spcAft>
                    <a:spcPts val="0"/>
                  </a:spcAft>
                  <a:buClrTx/>
                  <a:buSzTx/>
                  <a:buFontTx/>
                  <a:buNone/>
                  <a:tabLst/>
                  <a:defRPr/>
                </a:pPr>
                <a:r>
                  <a:rPr lang="en-US" sz="1000" dirty="0">
                    <a:solidFill>
                      <a:schemeClr val="dk1"/>
                    </a:solidFill>
                    <a:effectLst/>
                    <a:latin typeface="+mn-lt"/>
                    <a:ea typeface="+mn-ea"/>
                    <a:cs typeface="+mn-cs"/>
                  </a:rPr>
                  <a:t>   B. If you have a file containing the names and email addresses of residents by GQ, open that file.</a:t>
                </a:r>
              </a:p>
              <a:p>
                <a:pPr marL="0" marR="0" lvl="0" indent="0" defTabSz="914400" rtl="0" eaLnBrk="1" fontAlgn="auto" latinLnBrk="0" hangingPunct="1">
                  <a:lnSpc>
                    <a:spcPct val="100000"/>
                  </a:lnSpc>
                  <a:spcBef>
                    <a:spcPts val="0"/>
                  </a:spcBef>
                  <a:spcAft>
                    <a:spcPts val="0"/>
                  </a:spcAft>
                  <a:buClrTx/>
                  <a:buSzTx/>
                  <a:buFontTx/>
                  <a:buNone/>
                  <a:tabLst/>
                  <a:defRPr/>
                </a:pPr>
                <a:r>
                  <a:rPr lang="en-US" sz="1000" dirty="0">
                    <a:solidFill>
                      <a:schemeClr val="dk1"/>
                    </a:solidFill>
                    <a:effectLst/>
                    <a:latin typeface="+mn-lt"/>
                    <a:ea typeface="+mn-ea"/>
                    <a:cs typeface="+mn-cs"/>
                  </a:rPr>
                  <a:t>   C. For each resident of a GQ, paste their name and email address next to one of the unique Resident Census IDs for that GQ. Repeat this step for each GQ.</a:t>
                </a:r>
              </a:p>
              <a:p>
                <a:pPr marL="0" marR="0" lvl="0" indent="0" defTabSz="914400" rtl="0" eaLnBrk="1" fontAlgn="auto" latinLnBrk="0" hangingPunct="1">
                  <a:lnSpc>
                    <a:spcPct val="100000"/>
                  </a:lnSpc>
                  <a:spcBef>
                    <a:spcPts val="0"/>
                  </a:spcBef>
                  <a:spcAft>
                    <a:spcPts val="0"/>
                  </a:spcAft>
                  <a:buClrTx/>
                  <a:buSzTx/>
                  <a:buFontTx/>
                  <a:buNone/>
                  <a:tabLst/>
                  <a:defRPr/>
                </a:pPr>
                <a:r>
                  <a:rPr lang="en-US" sz="1000" dirty="0">
                    <a:solidFill>
                      <a:schemeClr val="dk1"/>
                    </a:solidFill>
                    <a:effectLst/>
                    <a:latin typeface="+mn-lt"/>
                    <a:ea typeface="+mn-ea"/>
                    <a:cs typeface="+mn-cs"/>
                  </a:rPr>
                  <a:t>   D. After you have assigned a resident to each Census ID in the Excel file, save the file with a name you will remember.</a:t>
                </a:r>
                <a:endParaRPr lang="en-US" sz="1000" dirty="0">
                  <a:effectLst/>
                </a:endParaRPr>
              </a:p>
            </p:txBody>
          </p:sp>
          <p:sp>
            <p:nvSpPr>
              <p:cNvPr id="11" name="TextBox 438">
                <a:extLst>
                  <a:ext uri="{FF2B5EF4-FFF2-40B4-BE49-F238E27FC236}">
                    <a16:creationId xmlns:a16="http://schemas.microsoft.com/office/drawing/2014/main" id="{B7323E73-7C71-D5FA-1C86-13A905A392A2}"/>
                  </a:ext>
                </a:extLst>
              </p:cNvPr>
              <p:cNvSpPr txBox="1"/>
              <p:nvPr/>
            </p:nvSpPr>
            <p:spPr>
              <a:xfrm>
                <a:off x="343214" y="4534402"/>
                <a:ext cx="7056438" cy="1029178"/>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050" dirty="0"/>
                  <a:t>4. </a:t>
                </a:r>
                <a:r>
                  <a:rPr lang="en-US" sz="1000" dirty="0">
                    <a:solidFill>
                      <a:schemeClr val="dk1"/>
                    </a:solidFill>
                    <a:effectLst/>
                    <a:latin typeface="+mn-lt"/>
                    <a:ea typeface="+mn-ea"/>
                    <a:cs typeface="+mn-cs"/>
                  </a:rPr>
                  <a:t>For each GQ, prepare a separate copy of the letter.</a:t>
                </a:r>
              </a:p>
              <a:p>
                <a:pPr rtl="0" eaLnBrk="1" latinLnBrk="0" hangingPunct="1"/>
                <a:r>
                  <a:rPr lang="en-US" sz="1000" dirty="0">
                    <a:solidFill>
                      <a:schemeClr val="dk1"/>
                    </a:solidFill>
                    <a:effectLst/>
                    <a:latin typeface="+mn-lt"/>
                    <a:ea typeface="+mn-ea"/>
                    <a:cs typeface="+mn-cs"/>
                  </a:rPr>
                  <a:t>   A. Open the sample GQ RESIDENT INSTRUCTION LETTER.</a:t>
                </a:r>
              </a:p>
              <a:p>
                <a:pPr rtl="0" eaLnBrk="1" latinLnBrk="0" hangingPunct="1"/>
                <a:r>
                  <a:rPr lang="en-US" sz="1000" dirty="0">
                    <a:solidFill>
                      <a:schemeClr val="dk1"/>
                    </a:solidFill>
                    <a:effectLst/>
                    <a:latin typeface="+mn-lt"/>
                    <a:ea typeface="+mn-ea"/>
                    <a:cs typeface="+mn-cs"/>
                  </a:rPr>
                  <a:t>   B. In the signature section, enter your name, the GQ name, and if applicable, the facility name.</a:t>
                </a:r>
              </a:p>
              <a:p>
                <a:pPr rtl="0" eaLnBrk="1" latinLnBrk="0" hangingPunct="1"/>
                <a:r>
                  <a:rPr lang="en-US" sz="1000" dirty="0">
                    <a:solidFill>
                      <a:schemeClr val="dk1"/>
                    </a:solidFill>
                    <a:effectLst/>
                    <a:latin typeface="+mn-lt"/>
                    <a:ea typeface="+mn-ea"/>
                    <a:cs typeface="+mn-cs"/>
                  </a:rPr>
                  <a:t>   C. Save this copy of the letter for the GQ you entered in the signature section.</a:t>
                </a:r>
              </a:p>
              <a:p>
                <a:pPr rtl="0" eaLnBrk="1" latinLnBrk="0" hangingPunct="1"/>
                <a:endParaRPr lang="en-US" sz="1000" dirty="0">
                  <a:solidFill>
                    <a:schemeClr val="dk1"/>
                  </a:solidFill>
                  <a:effectLst/>
                  <a:latin typeface="+mn-lt"/>
                  <a:ea typeface="+mn-ea"/>
                  <a:cs typeface="+mn-cs"/>
                </a:endParaRPr>
              </a:p>
            </p:txBody>
          </p:sp>
          <p:sp>
            <p:nvSpPr>
              <p:cNvPr id="12" name="TextBox 439">
                <a:extLst>
                  <a:ext uri="{FF2B5EF4-FFF2-40B4-BE49-F238E27FC236}">
                    <a16:creationId xmlns:a16="http://schemas.microsoft.com/office/drawing/2014/main" id="{D545F24E-D4BD-370C-55FF-B96FB168AF4C}"/>
                  </a:ext>
                </a:extLst>
              </p:cNvPr>
              <p:cNvSpPr txBox="1"/>
              <p:nvPr/>
            </p:nvSpPr>
            <p:spPr>
              <a:xfrm>
                <a:off x="366685" y="5589624"/>
                <a:ext cx="7050088" cy="1050018"/>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000">
                    <a:solidFill>
                      <a:schemeClr val="dk1"/>
                    </a:solidFill>
                    <a:effectLst/>
                    <a:latin typeface="+mn-lt"/>
                    <a:ea typeface="+mn-ea"/>
                    <a:cs typeface="+mn-cs"/>
                  </a:rPr>
                  <a:t>5. For each resident of a GQ, prepare and send a separate email: </a:t>
                </a:r>
                <a:endParaRPr lang="en-US" sz="1050">
                  <a:effectLst/>
                </a:endParaRPr>
              </a:p>
              <a:p>
                <a:pPr rtl="0" eaLnBrk="1" latinLnBrk="0" hangingPunct="1"/>
                <a:r>
                  <a:rPr lang="en-US" sz="1000">
                    <a:solidFill>
                      <a:schemeClr val="dk1"/>
                    </a:solidFill>
                    <a:effectLst/>
                    <a:latin typeface="+mn-lt"/>
                    <a:ea typeface="+mn-ea"/>
                    <a:cs typeface="+mn-cs"/>
                  </a:rPr>
                  <a:t>   A. Copy and paste the contents of the letter for that GQ into the body of an email. </a:t>
                </a:r>
                <a:endParaRPr lang="en-US" sz="1050">
                  <a:effectLst/>
                </a:endParaRPr>
              </a:p>
              <a:p>
                <a:pPr rtl="0" eaLnBrk="1" latinLnBrk="0" hangingPunct="1"/>
                <a:r>
                  <a:rPr lang="en-US" sz="1000">
                    <a:solidFill>
                      <a:schemeClr val="dk1"/>
                    </a:solidFill>
                    <a:effectLst/>
                    <a:latin typeface="+mn-lt"/>
                    <a:ea typeface="+mn-ea"/>
                    <a:cs typeface="+mn-cs"/>
                  </a:rPr>
                  <a:t>   B. Enter the resident's email address into the "To" field, and then paste their unique RESIDENT CENSUS ID (which you assigned to them during step 3) into the indicated space within the body of the email.</a:t>
                </a:r>
                <a:endParaRPr lang="en-US" sz="1050">
                  <a:effectLst/>
                </a:endParaRPr>
              </a:p>
              <a:p>
                <a:pPr rtl="0" eaLnBrk="1" latinLnBrk="0" hangingPunct="1"/>
                <a:r>
                  <a:rPr lang="en-US" sz="1000">
                    <a:solidFill>
                      <a:schemeClr val="dk1"/>
                    </a:solidFill>
                    <a:effectLst/>
                    <a:latin typeface="+mn-lt"/>
                    <a:ea typeface="+mn-ea"/>
                    <a:cs typeface="+mn-cs"/>
                  </a:rPr>
                  <a:t>   C. Send the email.</a:t>
                </a:r>
                <a:endParaRPr lang="en-US" sz="1050">
                  <a:effectLst/>
                </a:endParaRPr>
              </a:p>
            </p:txBody>
          </p:sp>
          <p:sp>
            <p:nvSpPr>
              <p:cNvPr id="13" name="TextBox 40">
                <a:extLst>
                  <a:ext uri="{FF2B5EF4-FFF2-40B4-BE49-F238E27FC236}">
                    <a16:creationId xmlns:a16="http://schemas.microsoft.com/office/drawing/2014/main" id="{DE06DDD3-73EC-6F4F-C381-2469EA0D35CC}"/>
                  </a:ext>
                </a:extLst>
              </p:cNvPr>
              <p:cNvSpPr txBox="1"/>
              <p:nvPr/>
            </p:nvSpPr>
            <p:spPr>
              <a:xfrm>
                <a:off x="310332" y="6704366"/>
                <a:ext cx="7062788" cy="397555"/>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050"/>
                  <a:t>6. </a:t>
                </a:r>
                <a:r>
                  <a:rPr lang="en-US" sz="1000">
                    <a:solidFill>
                      <a:schemeClr val="dk1"/>
                    </a:solidFill>
                    <a:effectLst/>
                    <a:latin typeface="+mn-lt"/>
                    <a:ea typeface="+mn-ea"/>
                    <a:cs typeface="+mn-cs"/>
                  </a:rPr>
                  <a:t>Repeat step 5 for every resident of each GQ.</a:t>
                </a:r>
                <a:endParaRPr lang="en-US" sz="1000">
                  <a:effectLst/>
                </a:endParaRPr>
              </a:p>
            </p:txBody>
          </p:sp>
          <p:sp>
            <p:nvSpPr>
              <p:cNvPr id="14" name="TextBox 27">
                <a:extLst>
                  <a:ext uri="{FF2B5EF4-FFF2-40B4-BE49-F238E27FC236}">
                    <a16:creationId xmlns:a16="http://schemas.microsoft.com/office/drawing/2014/main" id="{FF0080FD-E769-F307-F660-D02DF7C105ED}"/>
                  </a:ext>
                </a:extLst>
              </p:cNvPr>
              <p:cNvSpPr txBox="1"/>
              <p:nvPr/>
            </p:nvSpPr>
            <p:spPr>
              <a:xfrm>
                <a:off x="4387320" y="7171428"/>
                <a:ext cx="3080809" cy="34860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57200" marR="0" algn="l">
                  <a:spcBef>
                    <a:spcPts val="0"/>
                  </a:spcBef>
                  <a:spcAft>
                    <a:spcPts val="0"/>
                  </a:spcAft>
                </a:pPr>
                <a:r>
                  <a:rPr lang="en-US" b="1" u="sng">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Respond.census.gov/2030</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5047B174-0E69-753C-4404-824F8D370E7F}"/>
                  </a:ext>
                </a:extLst>
              </p:cNvPr>
              <p:cNvSpPr/>
              <p:nvPr/>
            </p:nvSpPr>
            <p:spPr>
              <a:xfrm>
                <a:off x="470287" y="7117453"/>
                <a:ext cx="3917033" cy="395289"/>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a:solidFill>
                      <a:srgbClr val="0070C0"/>
                    </a:solidFill>
                    <a:effectLst/>
                    <a:latin typeface="+mn-lt"/>
                    <a:ea typeface="+mn-ea"/>
                    <a:cs typeface="+mn-cs"/>
                  </a:rPr>
                  <a:t>Click Here to Download the </a:t>
                </a:r>
                <a:r>
                  <a:rPr lang="en-US" sz="900" b="1">
                    <a:solidFill>
                      <a:srgbClr val="0070C0"/>
                    </a:solidFill>
                    <a:effectLst/>
                    <a:latin typeface="+mn-lt"/>
                    <a:ea typeface="+mn-ea"/>
                    <a:cs typeface="+mn-cs"/>
                  </a:rPr>
                  <a:t>RESIDENT LETTER</a:t>
                </a:r>
              </a:p>
            </p:txBody>
          </p:sp>
          <p:sp>
            <p:nvSpPr>
              <p:cNvPr id="16" name="Rectangle 15">
                <a:extLst>
                  <a:ext uri="{FF2B5EF4-FFF2-40B4-BE49-F238E27FC236}">
                    <a16:creationId xmlns:a16="http://schemas.microsoft.com/office/drawing/2014/main" id="{F3C240D0-B67B-28AF-9299-D73300514807}"/>
                  </a:ext>
                </a:extLst>
              </p:cNvPr>
              <p:cNvSpPr/>
              <p:nvPr/>
            </p:nvSpPr>
            <p:spPr>
              <a:xfrm>
                <a:off x="453265" y="7496335"/>
                <a:ext cx="3917033" cy="392114"/>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a:solidFill>
                      <a:srgbClr val="0070C0"/>
                    </a:solidFill>
                    <a:effectLst/>
                    <a:latin typeface="+mn-lt"/>
                    <a:ea typeface="+mn-ea"/>
                    <a:cs typeface="+mn-cs"/>
                  </a:rPr>
                  <a:t>Click Here to Download the </a:t>
                </a:r>
                <a:r>
                  <a:rPr lang="en-US" sz="900" b="1">
                    <a:solidFill>
                      <a:srgbClr val="0070C0"/>
                    </a:solidFill>
                    <a:effectLst/>
                    <a:latin typeface="+mn-lt"/>
                    <a:ea typeface="+mn-ea"/>
                    <a:cs typeface="+mn-cs"/>
                  </a:rPr>
                  <a:t>REMINDER EMAIL</a:t>
                </a:r>
              </a:p>
            </p:txBody>
          </p:sp>
          <p:sp>
            <p:nvSpPr>
              <p:cNvPr id="17" name="Rectangle 16">
                <a:extLst>
                  <a:ext uri="{FF2B5EF4-FFF2-40B4-BE49-F238E27FC236}">
                    <a16:creationId xmlns:a16="http://schemas.microsoft.com/office/drawing/2014/main" id="{B1C88A1A-F620-7488-0997-442E19DFACCA}"/>
                  </a:ext>
                </a:extLst>
              </p:cNvPr>
              <p:cNvSpPr/>
              <p:nvPr/>
            </p:nvSpPr>
            <p:spPr>
              <a:xfrm>
                <a:off x="710142" y="7800077"/>
                <a:ext cx="2849563" cy="551922"/>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a:solidFill>
                      <a:srgbClr val="0070C0"/>
                    </a:solidFill>
                    <a:effectLst/>
                    <a:latin typeface="+mn-lt"/>
                    <a:ea typeface="+mn-ea"/>
                    <a:cs typeface="+mn-cs"/>
                  </a:rPr>
                  <a:t>WATCH A VIDEO ABOUT HOW TO DOWNLOAD AND SEND CENSUS IDS TO YOUR RESIDENTS</a:t>
                </a:r>
                <a:endParaRPr lang="en-US" sz="900" b="1">
                  <a:solidFill>
                    <a:srgbClr val="0070C0"/>
                  </a:solidFill>
                  <a:effectLst/>
                  <a:latin typeface="+mn-lt"/>
                  <a:ea typeface="+mn-ea"/>
                  <a:cs typeface="+mn-cs"/>
                </a:endParaRPr>
              </a:p>
            </p:txBody>
          </p:sp>
          <p:sp>
            <p:nvSpPr>
              <p:cNvPr id="18" name="Rectangle: Rounded Corners 17">
                <a:extLst>
                  <a:ext uri="{FF2B5EF4-FFF2-40B4-BE49-F238E27FC236}">
                    <a16:creationId xmlns:a16="http://schemas.microsoft.com/office/drawing/2014/main" id="{EDD7A585-6729-8119-59D7-46F76A7F4F6F}"/>
                  </a:ext>
                </a:extLst>
              </p:cNvPr>
              <p:cNvSpPr/>
              <p:nvPr/>
            </p:nvSpPr>
            <p:spPr>
              <a:xfrm>
                <a:off x="5538259" y="7911202"/>
                <a:ext cx="1546106" cy="327828"/>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Continue</a:t>
                </a:r>
              </a:p>
            </p:txBody>
          </p:sp>
          <p:sp>
            <p:nvSpPr>
              <p:cNvPr id="19" name="Rectangle 18">
                <a:extLst>
                  <a:ext uri="{FF2B5EF4-FFF2-40B4-BE49-F238E27FC236}">
                    <a16:creationId xmlns:a16="http://schemas.microsoft.com/office/drawing/2014/main" id="{6B7DD7BD-5EFF-66D3-0EFF-72D15F46BBD0}"/>
                  </a:ext>
                </a:extLst>
              </p:cNvPr>
              <p:cNvSpPr/>
              <p:nvPr/>
            </p:nvSpPr>
            <p:spPr>
              <a:xfrm>
                <a:off x="4795491" y="514122"/>
                <a:ext cx="1557913" cy="369890"/>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a:solidFill>
                      <a:schemeClr val="lt1"/>
                    </a:solidFill>
                    <a:effectLst/>
                    <a:latin typeface="+mn-lt"/>
                    <a:ea typeface="+mn-ea"/>
                    <a:cs typeface="+mn-cs"/>
                  </a:rPr>
                  <a:t>GQ Admin Resources</a:t>
                </a:r>
                <a:endParaRPr lang="en-US" sz="1200">
                  <a:effectLst/>
                </a:endParaRPr>
              </a:p>
            </p:txBody>
          </p:sp>
          <p:sp>
            <p:nvSpPr>
              <p:cNvPr id="20" name="Rectangle 19">
                <a:extLst>
                  <a:ext uri="{FF2B5EF4-FFF2-40B4-BE49-F238E27FC236}">
                    <a16:creationId xmlns:a16="http://schemas.microsoft.com/office/drawing/2014/main" id="{F96D24D4-F16F-2471-0124-C5793DF741B3}"/>
                  </a:ext>
                </a:extLst>
              </p:cNvPr>
              <p:cNvSpPr/>
              <p:nvPr/>
            </p:nvSpPr>
            <p:spPr>
              <a:xfrm>
                <a:off x="3369702" y="503547"/>
                <a:ext cx="1372896" cy="369890"/>
              </a:xfrm>
              <a:prstGeom prst="rect">
                <a:avLst/>
              </a:prstGeom>
              <a:solidFill>
                <a:srgbClr val="00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t>Contact Us</a:t>
                </a:r>
              </a:p>
            </p:txBody>
          </p:sp>
        </p:grpSp>
      </p:grpSp>
      <p:sp>
        <p:nvSpPr>
          <p:cNvPr id="2" name="Slide Number Placeholder 1">
            <a:extLst>
              <a:ext uri="{FF2B5EF4-FFF2-40B4-BE49-F238E27FC236}">
                <a16:creationId xmlns:a16="http://schemas.microsoft.com/office/drawing/2014/main" id="{EED4C05F-A315-FEC8-6A1D-B331DFBD1A88}"/>
              </a:ext>
            </a:extLst>
          </p:cNvPr>
          <p:cNvSpPr>
            <a:spLocks noGrp="1"/>
          </p:cNvSpPr>
          <p:nvPr>
            <p:ph type="sldNum" sz="quarter" idx="12"/>
          </p:nvPr>
        </p:nvSpPr>
        <p:spPr/>
        <p:txBody>
          <a:bodyPr/>
          <a:lstStyle/>
          <a:p>
            <a:fld id="{5D4B0815-77BD-4BC3-A29B-D94299B6765B}" type="slidenum">
              <a:rPr lang="en-US" smtClean="0"/>
              <a:t>32</a:t>
            </a:fld>
            <a:endParaRPr lang="en-US"/>
          </a:p>
        </p:txBody>
      </p:sp>
    </p:spTree>
    <p:extLst>
      <p:ext uri="{BB962C8B-B14F-4D97-AF65-F5344CB8AC3E}">
        <p14:creationId xmlns:p14="http://schemas.microsoft.com/office/powerpoint/2010/main" val="321983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908F17-1C51-9819-48ED-A252F6017B85}"/>
              </a:ext>
            </a:extLst>
          </p:cNvPr>
          <p:cNvSpPr>
            <a:spLocks noGrp="1"/>
          </p:cNvSpPr>
          <p:nvPr>
            <p:ph type="sldNum" sz="quarter" idx="12"/>
          </p:nvPr>
        </p:nvSpPr>
        <p:spPr/>
        <p:txBody>
          <a:bodyPr/>
          <a:lstStyle/>
          <a:p>
            <a:fld id="{5D4B0815-77BD-4BC3-A29B-D94299B6765B}" type="slidenum">
              <a:rPr lang="en-US" smtClean="0"/>
              <a:t>33</a:t>
            </a:fld>
            <a:endParaRPr lang="en-US"/>
          </a:p>
        </p:txBody>
      </p:sp>
      <p:pic>
        <p:nvPicPr>
          <p:cNvPr id="6" name="Picture 5">
            <a:extLst>
              <a:ext uri="{FF2B5EF4-FFF2-40B4-BE49-F238E27FC236}">
                <a16:creationId xmlns:a16="http://schemas.microsoft.com/office/drawing/2014/main" id="{BCC010EE-8AFB-6144-B716-F45B2D611705}"/>
              </a:ext>
            </a:extLst>
          </p:cNvPr>
          <p:cNvPicPr>
            <a:picLocks noChangeAspect="1"/>
          </p:cNvPicPr>
          <p:nvPr/>
        </p:nvPicPr>
        <p:blipFill>
          <a:blip r:embed="rId2"/>
          <a:stretch>
            <a:fillRect/>
          </a:stretch>
        </p:blipFill>
        <p:spPr>
          <a:xfrm>
            <a:off x="3996267" y="182555"/>
            <a:ext cx="6399877" cy="6445755"/>
          </a:xfrm>
          <a:prstGeom prst="rect">
            <a:avLst/>
          </a:prstGeom>
          <a:ln>
            <a:solidFill>
              <a:schemeClr val="bg1">
                <a:lumMod val="50000"/>
              </a:schemeClr>
            </a:solidFill>
          </a:ln>
        </p:spPr>
      </p:pic>
      <p:sp>
        <p:nvSpPr>
          <p:cNvPr id="7" name="Rectangle 6">
            <a:extLst>
              <a:ext uri="{FF2B5EF4-FFF2-40B4-BE49-F238E27FC236}">
                <a16:creationId xmlns:a16="http://schemas.microsoft.com/office/drawing/2014/main" id="{CA7567EC-6E20-BA9A-8B6E-45D8B6A1A278}"/>
              </a:ext>
            </a:extLst>
          </p:cNvPr>
          <p:cNvSpPr/>
          <p:nvPr/>
        </p:nvSpPr>
        <p:spPr>
          <a:xfrm>
            <a:off x="582243" y="364347"/>
            <a:ext cx="1760987" cy="1173290"/>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eaLnBrk="1" latinLnBrk="0" hangingPunct="1"/>
            <a:r>
              <a:rPr lang="en-US" sz="1600" b="1" i="1" dirty="0">
                <a:solidFill>
                  <a:srgbClr val="002060"/>
                </a:solidFill>
                <a:effectLst/>
                <a:latin typeface="+mn-lt"/>
                <a:ea typeface="+mn-ea"/>
                <a:cs typeface="+mn-cs"/>
              </a:rPr>
              <a:t>OPTION 2 </a:t>
            </a:r>
            <a:r>
              <a:rPr lang="en-US" sz="1600" b="1" i="1" dirty="0">
                <a:solidFill>
                  <a:srgbClr val="002060"/>
                </a:solidFill>
              </a:rPr>
              <a:t>– Email template example</a:t>
            </a:r>
            <a:endParaRPr lang="en-US" sz="1600" b="1" i="1" dirty="0">
              <a:solidFill>
                <a:srgbClr val="002060"/>
              </a:solidFill>
              <a:effectLst/>
              <a:latin typeface="+mn-lt"/>
              <a:ea typeface="+mn-ea"/>
              <a:cs typeface="+mn-cs"/>
            </a:endParaRPr>
          </a:p>
        </p:txBody>
      </p:sp>
    </p:spTree>
    <p:extLst>
      <p:ext uri="{BB962C8B-B14F-4D97-AF65-F5344CB8AC3E}">
        <p14:creationId xmlns:p14="http://schemas.microsoft.com/office/powerpoint/2010/main" val="1678681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F298B4-8793-9236-2680-CDF00F68F341}"/>
              </a:ext>
            </a:extLst>
          </p:cNvPr>
          <p:cNvSpPr>
            <a:spLocks noGrp="1"/>
          </p:cNvSpPr>
          <p:nvPr>
            <p:ph type="sldNum" sz="quarter" idx="12"/>
          </p:nvPr>
        </p:nvSpPr>
        <p:spPr/>
        <p:txBody>
          <a:bodyPr/>
          <a:lstStyle/>
          <a:p>
            <a:fld id="{5D4B0815-77BD-4BC3-A29B-D94299B6765B}" type="slidenum">
              <a:rPr lang="en-US" smtClean="0"/>
              <a:t>34</a:t>
            </a:fld>
            <a:endParaRPr lang="en-US"/>
          </a:p>
        </p:txBody>
      </p:sp>
      <p:sp>
        <p:nvSpPr>
          <p:cNvPr id="4" name="Rectangle 3">
            <a:extLst>
              <a:ext uri="{FF2B5EF4-FFF2-40B4-BE49-F238E27FC236}">
                <a16:creationId xmlns:a16="http://schemas.microsoft.com/office/drawing/2014/main" id="{3A49BFF1-4C5E-0EB6-A869-FADC27876BEC}"/>
              </a:ext>
            </a:extLst>
          </p:cNvPr>
          <p:cNvSpPr/>
          <p:nvPr/>
        </p:nvSpPr>
        <p:spPr>
          <a:xfrm>
            <a:off x="539590" y="340493"/>
            <a:ext cx="3037172" cy="1173290"/>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fontAlgn="t"/>
            <a:r>
              <a:rPr lang="en-US" sz="1600" b="1" i="0" u="none" strike="noStrike" dirty="0">
                <a:solidFill>
                  <a:srgbClr val="000000"/>
                </a:solidFill>
                <a:effectLst/>
                <a:latin typeface="Calibri" panose="020F0502020204030204" pitchFamily="34" charset="0"/>
              </a:rPr>
              <a:t>Option 3 - GQ Administrator sends GQ-specific questionnaire link to residents by email</a:t>
            </a:r>
          </a:p>
        </p:txBody>
      </p:sp>
      <p:sp>
        <p:nvSpPr>
          <p:cNvPr id="6" name="Rectangle 5">
            <a:extLst>
              <a:ext uri="{FF2B5EF4-FFF2-40B4-BE49-F238E27FC236}">
                <a16:creationId xmlns:a16="http://schemas.microsoft.com/office/drawing/2014/main" id="{8862256E-F5D2-A3C2-54B4-B620BCE246D2}"/>
              </a:ext>
            </a:extLst>
          </p:cNvPr>
          <p:cNvSpPr/>
          <p:nvPr/>
        </p:nvSpPr>
        <p:spPr>
          <a:xfrm>
            <a:off x="5876240" y="356396"/>
            <a:ext cx="3108734" cy="1173290"/>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fontAlgn="t"/>
            <a:r>
              <a:rPr lang="en-US" sz="1600" b="1" i="0" u="none" strike="noStrike" dirty="0">
                <a:solidFill>
                  <a:srgbClr val="000000"/>
                </a:solidFill>
                <a:effectLst/>
                <a:latin typeface="Calibri" panose="020F0502020204030204" pitchFamily="34" charset="0"/>
              </a:rPr>
              <a:t>Option 4 - GQ Administrator sends generic link and GQ-specific Census IDs to residents by email</a:t>
            </a:r>
          </a:p>
        </p:txBody>
      </p:sp>
      <p:pic>
        <p:nvPicPr>
          <p:cNvPr id="12" name="Picture 11">
            <a:extLst>
              <a:ext uri="{FF2B5EF4-FFF2-40B4-BE49-F238E27FC236}">
                <a16:creationId xmlns:a16="http://schemas.microsoft.com/office/drawing/2014/main" id="{F8BCBFDB-326B-4D1F-84A9-E4F5C681414D}"/>
              </a:ext>
            </a:extLst>
          </p:cNvPr>
          <p:cNvPicPr>
            <a:picLocks noChangeAspect="1"/>
          </p:cNvPicPr>
          <p:nvPr/>
        </p:nvPicPr>
        <p:blipFill>
          <a:blip r:embed="rId2"/>
          <a:stretch>
            <a:fillRect/>
          </a:stretch>
        </p:blipFill>
        <p:spPr>
          <a:xfrm>
            <a:off x="350026" y="1814269"/>
            <a:ext cx="4906425" cy="4435456"/>
          </a:xfrm>
          <a:prstGeom prst="rect">
            <a:avLst/>
          </a:prstGeom>
        </p:spPr>
      </p:pic>
      <p:pic>
        <p:nvPicPr>
          <p:cNvPr id="14" name="Picture 13">
            <a:extLst>
              <a:ext uri="{FF2B5EF4-FFF2-40B4-BE49-F238E27FC236}">
                <a16:creationId xmlns:a16="http://schemas.microsoft.com/office/drawing/2014/main" id="{34074F62-1834-8698-24F1-EA108BDF6EAC}"/>
              </a:ext>
            </a:extLst>
          </p:cNvPr>
          <p:cNvPicPr>
            <a:picLocks noChangeAspect="1"/>
          </p:cNvPicPr>
          <p:nvPr/>
        </p:nvPicPr>
        <p:blipFill>
          <a:blip r:embed="rId3"/>
          <a:stretch>
            <a:fillRect/>
          </a:stretch>
        </p:blipFill>
        <p:spPr>
          <a:xfrm>
            <a:off x="5876240" y="1787859"/>
            <a:ext cx="5757115" cy="4481116"/>
          </a:xfrm>
          <a:prstGeom prst="rect">
            <a:avLst/>
          </a:prstGeom>
        </p:spPr>
      </p:pic>
    </p:spTree>
    <p:extLst>
      <p:ext uri="{BB962C8B-B14F-4D97-AF65-F5344CB8AC3E}">
        <p14:creationId xmlns:p14="http://schemas.microsoft.com/office/powerpoint/2010/main" val="3356612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96">
            <a:extLst>
              <a:ext uri="{FF2B5EF4-FFF2-40B4-BE49-F238E27FC236}">
                <a16:creationId xmlns:a16="http://schemas.microsoft.com/office/drawing/2014/main" id="{393FD226-7AF9-979F-8C00-EE91F124E4C7}"/>
              </a:ext>
            </a:extLst>
          </p:cNvPr>
          <p:cNvSpPr>
            <a:spLocks noGrp="1"/>
          </p:cNvSpPr>
          <p:nvPr>
            <p:ph type="sldNum" sz="quarter" idx="12"/>
          </p:nvPr>
        </p:nvSpPr>
        <p:spPr/>
        <p:txBody>
          <a:bodyPr/>
          <a:lstStyle/>
          <a:p>
            <a:fld id="{5D4B0815-77BD-4BC3-A29B-D94299B6765B}" type="slidenum">
              <a:rPr lang="en-US" smtClean="0"/>
              <a:t>35</a:t>
            </a:fld>
            <a:endParaRPr lang="en-US"/>
          </a:p>
        </p:txBody>
      </p:sp>
      <p:sp>
        <p:nvSpPr>
          <p:cNvPr id="98" name="Rectangle 97">
            <a:extLst>
              <a:ext uri="{FF2B5EF4-FFF2-40B4-BE49-F238E27FC236}">
                <a16:creationId xmlns:a16="http://schemas.microsoft.com/office/drawing/2014/main" id="{B15821D1-7B49-B5D0-51BE-500CAA23CCC9}"/>
              </a:ext>
            </a:extLst>
          </p:cNvPr>
          <p:cNvSpPr/>
          <p:nvPr/>
        </p:nvSpPr>
        <p:spPr>
          <a:xfrm>
            <a:off x="582243" y="364347"/>
            <a:ext cx="1760987" cy="1173290"/>
          </a:xfrm>
          <a:prstGeom prst="rect">
            <a:avLst/>
          </a:prstGeom>
          <a:ln w="57150"/>
        </p:spPr>
        <p:style>
          <a:lnRef idx="2">
            <a:schemeClr val="accent5"/>
          </a:lnRef>
          <a:fillRef idx="1">
            <a:schemeClr val="lt1"/>
          </a:fillRef>
          <a:effectRef idx="0">
            <a:schemeClr val="accent5"/>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rtl="0" eaLnBrk="1" latinLnBrk="0" hangingPunct="1"/>
            <a:r>
              <a:rPr lang="en-US" sz="1600" b="1" i="1" dirty="0">
                <a:solidFill>
                  <a:srgbClr val="002060"/>
                </a:solidFill>
                <a:effectLst/>
                <a:latin typeface="+mn-lt"/>
                <a:ea typeface="+mn-ea"/>
                <a:cs typeface="+mn-cs"/>
              </a:rPr>
              <a:t>Monitor responses for each GQ</a:t>
            </a:r>
          </a:p>
        </p:txBody>
      </p:sp>
      <p:grpSp>
        <p:nvGrpSpPr>
          <p:cNvPr id="26" name="Group 25">
            <a:extLst>
              <a:ext uri="{FF2B5EF4-FFF2-40B4-BE49-F238E27FC236}">
                <a16:creationId xmlns:a16="http://schemas.microsoft.com/office/drawing/2014/main" id="{B4FCF045-9248-B0FC-5CEE-3DC7E4BA6419}"/>
              </a:ext>
            </a:extLst>
          </p:cNvPr>
          <p:cNvGrpSpPr/>
          <p:nvPr/>
        </p:nvGrpSpPr>
        <p:grpSpPr>
          <a:xfrm>
            <a:off x="3128948" y="74414"/>
            <a:ext cx="8023004" cy="6256351"/>
            <a:chOff x="3128948" y="80867"/>
            <a:chExt cx="8023004" cy="6256351"/>
          </a:xfrm>
        </p:grpSpPr>
        <p:grpSp>
          <p:nvGrpSpPr>
            <p:cNvPr id="2" name="Group 1">
              <a:extLst>
                <a:ext uri="{FF2B5EF4-FFF2-40B4-BE49-F238E27FC236}">
                  <a16:creationId xmlns:a16="http://schemas.microsoft.com/office/drawing/2014/main" id="{AA8D9314-1BD3-0D13-DAEF-6EE89EA623CB}"/>
                </a:ext>
              </a:extLst>
            </p:cNvPr>
            <p:cNvGrpSpPr/>
            <p:nvPr/>
          </p:nvGrpSpPr>
          <p:grpSpPr>
            <a:xfrm>
              <a:off x="3128948" y="80867"/>
              <a:ext cx="8023004" cy="6256351"/>
              <a:chOff x="0" y="153353"/>
              <a:chExt cx="7456170" cy="5840539"/>
            </a:xfrm>
          </p:grpSpPr>
          <p:sp>
            <p:nvSpPr>
              <p:cNvPr id="3" name="Shape 134331">
                <a:extLst>
                  <a:ext uri="{FF2B5EF4-FFF2-40B4-BE49-F238E27FC236}">
                    <a16:creationId xmlns:a16="http://schemas.microsoft.com/office/drawing/2014/main" id="{4D95D5BB-195C-1FE9-1DEA-FC68EE6C0F06}"/>
                  </a:ext>
                </a:extLst>
              </p:cNvPr>
              <p:cNvSpPr/>
              <p:nvPr/>
            </p:nvSpPr>
            <p:spPr>
              <a:xfrm>
                <a:off x="636270" y="907542"/>
                <a:ext cx="6053328" cy="479298"/>
              </a:xfrm>
              <a:custGeom>
                <a:avLst/>
                <a:gdLst/>
                <a:ahLst/>
                <a:cxnLst/>
                <a:rect l="0" t="0" r="0" b="0"/>
                <a:pathLst>
                  <a:path w="6053328" h="479298">
                    <a:moveTo>
                      <a:pt x="0" y="479298"/>
                    </a:moveTo>
                    <a:lnTo>
                      <a:pt x="0" y="0"/>
                    </a:lnTo>
                    <a:lnTo>
                      <a:pt x="6053328" y="0"/>
                    </a:lnTo>
                    <a:lnTo>
                      <a:pt x="6053328" y="479298"/>
                    </a:lnTo>
                    <a:close/>
                  </a:path>
                </a:pathLst>
              </a:custGeom>
              <a:ln w="0" cap="flat">
                <a:miter lim="101600"/>
              </a:ln>
            </p:spPr>
            <p:style>
              <a:lnRef idx="1">
                <a:srgbClr val="5B9BD5"/>
              </a:lnRef>
              <a:fillRef idx="0">
                <a:srgbClr val="000000">
                  <a:alpha val="0"/>
                </a:srgbClr>
              </a:fillRef>
              <a:effectRef idx="0">
                <a:scrgbClr r="0" g="0" b="0"/>
              </a:effectRef>
              <a:fontRef idx="none"/>
            </p:style>
            <p:txBody>
              <a:bodyPr/>
              <a:lstStyle/>
              <a:p>
                <a:endParaRPr lang="en-US"/>
              </a:p>
            </p:txBody>
          </p:sp>
          <p:sp>
            <p:nvSpPr>
              <p:cNvPr id="4" name="Rectangle 3">
                <a:extLst>
                  <a:ext uri="{FF2B5EF4-FFF2-40B4-BE49-F238E27FC236}">
                    <a16:creationId xmlns:a16="http://schemas.microsoft.com/office/drawing/2014/main" id="{509574A0-327F-34CD-DACD-D95464EAA4F2}"/>
                  </a:ext>
                </a:extLst>
              </p:cNvPr>
              <p:cNvSpPr/>
              <p:nvPr/>
            </p:nvSpPr>
            <p:spPr>
              <a:xfrm>
                <a:off x="1172718" y="1070610"/>
                <a:ext cx="1000301"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Screen 27</a:t>
                </a:r>
                <a:endParaRPr lang="en-US" sz="1100">
                  <a:solidFill>
                    <a:srgbClr val="000000"/>
                  </a:solidFill>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6C41CC44-3833-151C-9795-1CE37B107BFA}"/>
                  </a:ext>
                </a:extLst>
              </p:cNvPr>
              <p:cNvSpPr/>
              <p:nvPr/>
            </p:nvSpPr>
            <p:spPr>
              <a:xfrm>
                <a:off x="1924805" y="1070610"/>
                <a:ext cx="133636"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A5B8F773-A117-99E1-4373-B101177CF3C3}"/>
                  </a:ext>
                </a:extLst>
              </p:cNvPr>
              <p:cNvSpPr/>
              <p:nvPr/>
            </p:nvSpPr>
            <p:spPr>
              <a:xfrm>
                <a:off x="2068068" y="1070610"/>
                <a:ext cx="715308"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Option</a:t>
                </a:r>
                <a:endParaRPr lang="en-US" sz="1100">
                  <a:solidFill>
                    <a:srgbClr val="000000"/>
                  </a:solidFill>
                  <a:effectLst/>
                  <a:latin typeface="Calibri" panose="020F05020202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38A50DFA-051B-1B86-B3AD-D1ED44B1E712}"/>
                  </a:ext>
                </a:extLst>
              </p:cNvPr>
              <p:cNvSpPr/>
              <p:nvPr/>
            </p:nvSpPr>
            <p:spPr>
              <a:xfrm>
                <a:off x="2606045" y="1070610"/>
                <a:ext cx="56802"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E8A59F94-DBEF-1C81-3C88-C25DBB7E4720}"/>
                  </a:ext>
                </a:extLst>
              </p:cNvPr>
              <p:cNvSpPr/>
              <p:nvPr/>
            </p:nvSpPr>
            <p:spPr>
              <a:xfrm>
                <a:off x="2647960" y="1070610"/>
                <a:ext cx="127428"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1</a:t>
                </a:r>
                <a:endParaRPr lang="en-US" sz="1100">
                  <a:solidFill>
                    <a:srgbClr val="000000"/>
                  </a:solidFill>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6D3AA248-7AC7-1149-B137-E98849DD93E4}"/>
                  </a:ext>
                </a:extLst>
              </p:cNvPr>
              <p:cNvSpPr/>
              <p:nvPr/>
            </p:nvSpPr>
            <p:spPr>
              <a:xfrm>
                <a:off x="2743978" y="1070610"/>
                <a:ext cx="56802"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8EB5B12D-1081-A517-5EE3-00908F186D05}"/>
                  </a:ext>
                </a:extLst>
              </p:cNvPr>
              <p:cNvSpPr/>
              <p:nvPr/>
            </p:nvSpPr>
            <p:spPr>
              <a:xfrm>
                <a:off x="2786649" y="1070610"/>
                <a:ext cx="330233"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GQ</a:t>
                </a:r>
                <a:endParaRPr lang="en-US" sz="1100">
                  <a:solidFill>
                    <a:srgbClr val="000000"/>
                  </a:solidFill>
                  <a:effectLst/>
                  <a:latin typeface="Calibri" panose="020F0502020204030204" pitchFamily="34" charset="0"/>
                  <a:ea typeface="Calibri" panose="020F0502020204030204" pitchFamily="34" charset="0"/>
                </a:endParaRPr>
              </a:p>
            </p:txBody>
          </p:sp>
          <p:sp>
            <p:nvSpPr>
              <p:cNvPr id="11" name="Rectangle 10">
                <a:extLst>
                  <a:ext uri="{FF2B5EF4-FFF2-40B4-BE49-F238E27FC236}">
                    <a16:creationId xmlns:a16="http://schemas.microsoft.com/office/drawing/2014/main" id="{8C9D6F50-28F7-7AEB-8C8A-494C7D80C887}"/>
                  </a:ext>
                </a:extLst>
              </p:cNvPr>
              <p:cNvSpPr/>
              <p:nvPr/>
            </p:nvSpPr>
            <p:spPr>
              <a:xfrm>
                <a:off x="3035058" y="1070610"/>
                <a:ext cx="56802"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5E8F3FBD-A3C2-93F4-8A5A-F4A4DB505D80}"/>
                  </a:ext>
                </a:extLst>
              </p:cNvPr>
              <p:cNvSpPr/>
              <p:nvPr/>
            </p:nvSpPr>
            <p:spPr>
              <a:xfrm>
                <a:off x="3077729" y="1070610"/>
                <a:ext cx="1798626"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ADMINISTRATOR</a:t>
                </a:r>
                <a:endParaRPr lang="en-US" sz="1100">
                  <a:solidFill>
                    <a:srgbClr val="000000"/>
                  </a:solidFill>
                  <a:effectLst/>
                  <a:latin typeface="Calibri" panose="020F0502020204030204" pitchFamily="34" charset="0"/>
                  <a:ea typeface="Calibri" panose="020F0502020204030204" pitchFamily="34" charset="0"/>
                </a:endParaRPr>
              </a:p>
            </p:txBody>
          </p:sp>
          <p:sp>
            <p:nvSpPr>
              <p:cNvPr id="13" name="Rectangle 12">
                <a:extLst>
                  <a:ext uri="{FF2B5EF4-FFF2-40B4-BE49-F238E27FC236}">
                    <a16:creationId xmlns:a16="http://schemas.microsoft.com/office/drawing/2014/main" id="{1C97FD06-C3FB-B058-9226-5A6C0DBDF41F}"/>
                  </a:ext>
                </a:extLst>
              </p:cNvPr>
              <p:cNvSpPr/>
              <p:nvPr/>
            </p:nvSpPr>
            <p:spPr>
              <a:xfrm>
                <a:off x="4430287" y="1070610"/>
                <a:ext cx="56802"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a16="http://schemas.microsoft.com/office/drawing/2014/main" id="{C5A15CE3-B3B3-92F4-4A2F-AB03B021405C}"/>
                  </a:ext>
                </a:extLst>
              </p:cNvPr>
              <p:cNvSpPr/>
              <p:nvPr/>
            </p:nvSpPr>
            <p:spPr>
              <a:xfrm>
                <a:off x="4472202" y="1070610"/>
                <a:ext cx="832809"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REPORT</a:t>
                </a:r>
                <a:endParaRPr lang="en-US" sz="1100">
                  <a:solidFill>
                    <a:srgbClr val="000000"/>
                  </a:solidFill>
                  <a:effectLst/>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95766489-F96A-051B-7C2C-CAFE66C66B24}"/>
                  </a:ext>
                </a:extLst>
              </p:cNvPr>
              <p:cNvSpPr/>
              <p:nvPr/>
            </p:nvSpPr>
            <p:spPr>
              <a:xfrm>
                <a:off x="5098563" y="1070610"/>
                <a:ext cx="56802"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16" name="Rectangle 15">
                <a:extLst>
                  <a:ext uri="{FF2B5EF4-FFF2-40B4-BE49-F238E27FC236}">
                    <a16:creationId xmlns:a16="http://schemas.microsoft.com/office/drawing/2014/main" id="{6ADF4635-D752-9753-38F8-DF9F916BCAE5}"/>
                  </a:ext>
                </a:extLst>
              </p:cNvPr>
              <p:cNvSpPr/>
              <p:nvPr/>
            </p:nvSpPr>
            <p:spPr>
              <a:xfrm>
                <a:off x="5140478" y="1070610"/>
                <a:ext cx="1046421"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DASHBOA</a:t>
                </a:r>
                <a:endParaRPr lang="en-US" sz="1100">
                  <a:solidFill>
                    <a:srgbClr val="000000"/>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418D69A3-66EB-15DF-9D61-509E0E145B46}"/>
                  </a:ext>
                </a:extLst>
              </p:cNvPr>
              <p:cNvSpPr/>
              <p:nvPr/>
            </p:nvSpPr>
            <p:spPr>
              <a:xfrm>
                <a:off x="5927147" y="1070610"/>
                <a:ext cx="299696"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b="1" i="1">
                    <a:solidFill>
                      <a:srgbClr val="002060"/>
                    </a:solidFill>
                    <a:effectLst/>
                    <a:latin typeface="Calibri" panose="020F0502020204030204" pitchFamily="34" charset="0"/>
                    <a:ea typeface="Calibri" panose="020F0502020204030204" pitchFamily="34" charset="0"/>
                  </a:rPr>
                  <a:t>RD</a:t>
                </a:r>
                <a:endParaRPr lang="en-US" sz="1100">
                  <a:solidFill>
                    <a:srgbClr val="000000"/>
                  </a:solidFill>
                  <a:effectLst/>
                  <a:latin typeface="Calibri" panose="020F0502020204030204" pitchFamily="34" charset="0"/>
                  <a:ea typeface="Calibri" panose="020F0502020204030204" pitchFamily="34" charset="0"/>
                </a:endParaRPr>
              </a:p>
            </p:txBody>
          </p:sp>
          <p:sp>
            <p:nvSpPr>
              <p:cNvPr id="18" name="Shape 134348">
                <a:extLst>
                  <a:ext uri="{FF2B5EF4-FFF2-40B4-BE49-F238E27FC236}">
                    <a16:creationId xmlns:a16="http://schemas.microsoft.com/office/drawing/2014/main" id="{613E55A7-BD8F-214E-0EDE-3FB72A93BDD3}"/>
                  </a:ext>
                </a:extLst>
              </p:cNvPr>
              <p:cNvSpPr/>
              <p:nvPr/>
            </p:nvSpPr>
            <p:spPr>
              <a:xfrm>
                <a:off x="980694" y="2526030"/>
                <a:ext cx="5754624" cy="578359"/>
              </a:xfrm>
              <a:custGeom>
                <a:avLst/>
                <a:gdLst/>
                <a:ahLst/>
                <a:cxnLst/>
                <a:rect l="0" t="0" r="0" b="0"/>
                <a:pathLst>
                  <a:path w="5754624" h="578359">
                    <a:moveTo>
                      <a:pt x="0" y="578358"/>
                    </a:moveTo>
                    <a:lnTo>
                      <a:pt x="0" y="0"/>
                    </a:lnTo>
                    <a:lnTo>
                      <a:pt x="5754624" y="0"/>
                    </a:lnTo>
                    <a:lnTo>
                      <a:pt x="5754624" y="578359"/>
                    </a:lnTo>
                    <a:close/>
                  </a:path>
                </a:pathLst>
              </a:custGeom>
              <a:ln w="0" cap="flat">
                <a:miter lim="101600"/>
              </a:ln>
            </p:spPr>
            <p:style>
              <a:lnRef idx="1">
                <a:srgbClr val="D9D9D9"/>
              </a:lnRef>
              <a:fillRef idx="0">
                <a:srgbClr val="000000">
                  <a:alpha val="0"/>
                </a:srgbClr>
              </a:fillRef>
              <a:effectRef idx="0">
                <a:scrgbClr r="0" g="0" b="0"/>
              </a:effectRef>
              <a:fontRef idx="none"/>
            </p:style>
            <p:txBody>
              <a:bodyPr/>
              <a:lstStyle/>
              <a:p>
                <a:endParaRPr lang="en-US"/>
              </a:p>
            </p:txBody>
          </p:sp>
          <p:sp>
            <p:nvSpPr>
              <p:cNvPr id="19" name="Rectangle 18">
                <a:extLst>
                  <a:ext uri="{FF2B5EF4-FFF2-40B4-BE49-F238E27FC236}">
                    <a16:creationId xmlns:a16="http://schemas.microsoft.com/office/drawing/2014/main" id="{BADA5B09-8765-1FEF-B854-56C76B8BDB38}"/>
                  </a:ext>
                </a:extLst>
              </p:cNvPr>
              <p:cNvSpPr/>
              <p:nvPr/>
            </p:nvSpPr>
            <p:spPr>
              <a:xfrm>
                <a:off x="3156966" y="2738628"/>
                <a:ext cx="697212"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a:solidFill>
                      <a:srgbClr val="002060"/>
                    </a:solidFill>
                    <a:effectLst/>
                    <a:latin typeface="Calibri" panose="020F0502020204030204" pitchFamily="34" charset="0"/>
                    <a:ea typeface="Calibri" panose="020F0502020204030204" pitchFamily="34" charset="0"/>
                  </a:rPr>
                  <a:t>Report</a:t>
                </a:r>
                <a:endParaRPr lang="en-US" sz="1100">
                  <a:solidFill>
                    <a:srgbClr val="000000"/>
                  </a:solidFill>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6F36D102-5DE9-E70C-7907-4F7448D7D4E8}"/>
                  </a:ext>
                </a:extLst>
              </p:cNvPr>
              <p:cNvSpPr/>
              <p:nvPr/>
            </p:nvSpPr>
            <p:spPr>
              <a:xfrm>
                <a:off x="3681223" y="2738628"/>
                <a:ext cx="56802"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a16="http://schemas.microsoft.com/office/drawing/2014/main" id="{A2C30D1E-3218-00E3-E83E-1F1C25B967D1}"/>
                  </a:ext>
                </a:extLst>
              </p:cNvPr>
              <p:cNvSpPr/>
              <p:nvPr/>
            </p:nvSpPr>
            <p:spPr>
              <a:xfrm>
                <a:off x="3724650" y="2738628"/>
                <a:ext cx="1109658"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a:solidFill>
                      <a:srgbClr val="002060"/>
                    </a:solidFill>
                    <a:effectLst/>
                    <a:latin typeface="Calibri" panose="020F0502020204030204" pitchFamily="34" charset="0"/>
                    <a:ea typeface="Calibri" panose="020F0502020204030204" pitchFamily="34" charset="0"/>
                  </a:rPr>
                  <a:t>Dashboard</a:t>
                </a:r>
                <a:endParaRPr lang="en-US" sz="1100">
                  <a:solidFill>
                    <a:srgbClr val="000000"/>
                  </a:solidFill>
                  <a:effectLst/>
                  <a:latin typeface="Calibri" panose="020F0502020204030204" pitchFamily="34" charset="0"/>
                  <a:ea typeface="Calibri" panose="020F0502020204030204" pitchFamily="34" charset="0"/>
                </a:endParaRPr>
              </a:p>
            </p:txBody>
          </p:sp>
          <p:sp>
            <p:nvSpPr>
              <p:cNvPr id="22" name="Shape 134355">
                <a:extLst>
                  <a:ext uri="{FF2B5EF4-FFF2-40B4-BE49-F238E27FC236}">
                    <a16:creationId xmlns:a16="http://schemas.microsoft.com/office/drawing/2014/main" id="{F60410D4-0FCC-7192-A9CE-365104F6CFE5}"/>
                  </a:ext>
                </a:extLst>
              </p:cNvPr>
              <p:cNvSpPr/>
              <p:nvPr/>
            </p:nvSpPr>
            <p:spPr>
              <a:xfrm>
                <a:off x="515874" y="3837432"/>
                <a:ext cx="668274" cy="1728978"/>
              </a:xfrm>
              <a:custGeom>
                <a:avLst/>
                <a:gdLst/>
                <a:ahLst/>
                <a:cxnLst/>
                <a:rect l="0" t="0" r="0" b="0"/>
                <a:pathLst>
                  <a:path w="668274" h="1728978">
                    <a:moveTo>
                      <a:pt x="0" y="1728978"/>
                    </a:moveTo>
                    <a:lnTo>
                      <a:pt x="0" y="0"/>
                    </a:lnTo>
                    <a:lnTo>
                      <a:pt x="668274" y="0"/>
                    </a:lnTo>
                    <a:lnTo>
                      <a:pt x="668274" y="1728978"/>
                    </a:lnTo>
                    <a:close/>
                  </a:path>
                </a:pathLst>
              </a:custGeom>
              <a:ln w="0" cap="flat">
                <a:round/>
              </a:ln>
            </p:spPr>
            <p:style>
              <a:lnRef idx="1">
                <a:srgbClr val="BCBCBC"/>
              </a:lnRef>
              <a:fillRef idx="0">
                <a:srgbClr val="000000">
                  <a:alpha val="0"/>
                </a:srgbClr>
              </a:fillRef>
              <a:effectRef idx="0">
                <a:scrgbClr r="0" g="0" b="0"/>
              </a:effectRef>
              <a:fontRef idx="none"/>
            </p:style>
            <p:txBody>
              <a:bodyPr/>
              <a:lstStyle/>
              <a:p>
                <a:endParaRPr lang="en-US"/>
              </a:p>
            </p:txBody>
          </p:sp>
          <p:pic>
            <p:nvPicPr>
              <p:cNvPr id="23" name="Picture 22">
                <a:extLst>
                  <a:ext uri="{FF2B5EF4-FFF2-40B4-BE49-F238E27FC236}">
                    <a16:creationId xmlns:a16="http://schemas.microsoft.com/office/drawing/2014/main" id="{4CD5189C-686D-6AF5-934D-EF5062EB3DE8}"/>
                  </a:ext>
                </a:extLst>
              </p:cNvPr>
              <p:cNvPicPr/>
              <p:nvPr/>
            </p:nvPicPr>
            <p:blipFill>
              <a:blip r:embed="rId2"/>
              <a:stretch>
                <a:fillRect/>
              </a:stretch>
            </p:blipFill>
            <p:spPr>
              <a:xfrm>
                <a:off x="0" y="480822"/>
                <a:ext cx="7456170" cy="5513070"/>
              </a:xfrm>
              <a:prstGeom prst="rect">
                <a:avLst/>
              </a:prstGeom>
            </p:spPr>
          </p:pic>
          <p:sp>
            <p:nvSpPr>
              <p:cNvPr id="24" name="Shape 134360">
                <a:extLst>
                  <a:ext uri="{FF2B5EF4-FFF2-40B4-BE49-F238E27FC236}">
                    <a16:creationId xmlns:a16="http://schemas.microsoft.com/office/drawing/2014/main" id="{F6A0BDE3-A827-34EA-2FFA-ADEFBEABA6AB}"/>
                  </a:ext>
                </a:extLst>
              </p:cNvPr>
              <p:cNvSpPr/>
              <p:nvPr/>
            </p:nvSpPr>
            <p:spPr>
              <a:xfrm>
                <a:off x="241554" y="1316736"/>
                <a:ext cx="7118605" cy="4511040"/>
              </a:xfrm>
              <a:custGeom>
                <a:avLst/>
                <a:gdLst/>
                <a:ahLst/>
                <a:cxnLst/>
                <a:rect l="0" t="0" r="0" b="0"/>
                <a:pathLst>
                  <a:path w="7118605" h="4511040">
                    <a:moveTo>
                      <a:pt x="0" y="0"/>
                    </a:moveTo>
                    <a:lnTo>
                      <a:pt x="7118605" y="0"/>
                    </a:lnTo>
                    <a:lnTo>
                      <a:pt x="7118605" y="4511040"/>
                    </a:lnTo>
                    <a:lnTo>
                      <a:pt x="0" y="4511040"/>
                    </a:lnTo>
                    <a:lnTo>
                      <a:pt x="0" y="0"/>
                    </a:lnTo>
                    <a:close/>
                  </a:path>
                </a:pathLst>
              </a:custGeom>
              <a:ln w="0" cap="flat">
                <a:round/>
              </a:ln>
            </p:spPr>
            <p:style>
              <a:lnRef idx="0">
                <a:srgbClr val="000000">
                  <a:alpha val="0"/>
                </a:srgbClr>
              </a:lnRef>
              <a:fillRef idx="1">
                <a:srgbClr val="FFFFFF"/>
              </a:fillRef>
              <a:effectRef idx="0">
                <a:scrgbClr r="0" g="0" b="0"/>
              </a:effectRef>
              <a:fontRef idx="none"/>
            </p:style>
            <p:txBody>
              <a:bodyPr/>
              <a:lstStyle/>
              <a:p>
                <a:endParaRPr lang="en-US" dirty="0"/>
              </a:p>
            </p:txBody>
          </p:sp>
          <p:sp>
            <p:nvSpPr>
              <p:cNvPr id="25" name="Shape 134361">
                <a:extLst>
                  <a:ext uri="{FF2B5EF4-FFF2-40B4-BE49-F238E27FC236}">
                    <a16:creationId xmlns:a16="http://schemas.microsoft.com/office/drawing/2014/main" id="{151D9AD8-4C7D-08D3-029C-75F2EE335152}"/>
                  </a:ext>
                </a:extLst>
              </p:cNvPr>
              <p:cNvSpPr/>
              <p:nvPr/>
            </p:nvSpPr>
            <p:spPr>
              <a:xfrm>
                <a:off x="241554" y="1316736"/>
                <a:ext cx="7118605" cy="4511040"/>
              </a:xfrm>
              <a:custGeom>
                <a:avLst/>
                <a:gdLst/>
                <a:ahLst/>
                <a:cxnLst/>
                <a:rect l="0" t="0" r="0" b="0"/>
                <a:pathLst>
                  <a:path w="7118605" h="4511040">
                    <a:moveTo>
                      <a:pt x="0" y="4511040"/>
                    </a:moveTo>
                    <a:lnTo>
                      <a:pt x="0" y="0"/>
                    </a:lnTo>
                    <a:lnTo>
                      <a:pt x="7118605" y="0"/>
                    </a:lnTo>
                    <a:lnTo>
                      <a:pt x="7118605" y="4511040"/>
                    </a:lnTo>
                    <a:close/>
                  </a:path>
                </a:pathLst>
              </a:custGeom>
              <a:ln w="0" cap="flat">
                <a:miter lim="101600"/>
              </a:ln>
            </p:spPr>
            <p:style>
              <a:lnRef idx="1">
                <a:srgbClr val="D9D9D9"/>
              </a:lnRef>
              <a:fillRef idx="0">
                <a:srgbClr val="000000">
                  <a:alpha val="0"/>
                </a:srgbClr>
              </a:fillRef>
              <a:effectRef idx="0">
                <a:scrgbClr r="0" g="0" b="0"/>
              </a:effectRef>
              <a:fontRef idx="none"/>
            </p:style>
            <p:txBody>
              <a:bodyPr/>
              <a:lstStyle/>
              <a:p>
                <a:endParaRPr lang="en-US"/>
              </a:p>
            </p:txBody>
          </p:sp>
          <p:sp>
            <p:nvSpPr>
              <p:cNvPr id="28" name="Rectangle 27">
                <a:extLst>
                  <a:ext uri="{FF2B5EF4-FFF2-40B4-BE49-F238E27FC236}">
                    <a16:creationId xmlns:a16="http://schemas.microsoft.com/office/drawing/2014/main" id="{A8166A72-5399-7624-2BD1-4016169E623B}"/>
                  </a:ext>
                </a:extLst>
              </p:cNvPr>
              <p:cNvSpPr/>
              <p:nvPr/>
            </p:nvSpPr>
            <p:spPr>
              <a:xfrm>
                <a:off x="1312933" y="153353"/>
                <a:ext cx="116932" cy="224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b="1" i="1" dirty="0">
                    <a:solidFill>
                      <a:srgbClr val="002060"/>
                    </a:solidFill>
                    <a:effectLst/>
                    <a:latin typeface="Calibri" panose="020F0502020204030204" pitchFamily="34" charset="0"/>
                    <a:ea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a16="http://schemas.microsoft.com/office/drawing/2014/main" id="{08493EA8-964C-A8B0-025B-F9383E120B79}"/>
                  </a:ext>
                </a:extLst>
              </p:cNvPr>
              <p:cNvSpPr/>
              <p:nvPr/>
            </p:nvSpPr>
            <p:spPr>
              <a:xfrm>
                <a:off x="2032273" y="153353"/>
                <a:ext cx="49702" cy="224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a16="http://schemas.microsoft.com/office/drawing/2014/main" id="{6AFA1F84-4FBF-79FA-00EE-18D1739BA4DF}"/>
                  </a:ext>
                </a:extLst>
              </p:cNvPr>
              <p:cNvSpPr/>
              <p:nvPr/>
            </p:nvSpPr>
            <p:spPr>
              <a:xfrm>
                <a:off x="2450618" y="153353"/>
                <a:ext cx="49702" cy="224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34" name="Rectangle 33">
                <a:extLst>
                  <a:ext uri="{FF2B5EF4-FFF2-40B4-BE49-F238E27FC236}">
                    <a16:creationId xmlns:a16="http://schemas.microsoft.com/office/drawing/2014/main" id="{FBEA5E8E-EDAF-F4CA-D76A-1E34DECAA08C}"/>
                  </a:ext>
                </a:extLst>
              </p:cNvPr>
              <p:cNvSpPr/>
              <p:nvPr/>
            </p:nvSpPr>
            <p:spPr>
              <a:xfrm>
                <a:off x="3181368" y="153353"/>
                <a:ext cx="49702" cy="224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36" name="Rectangle 35">
                <a:extLst>
                  <a:ext uri="{FF2B5EF4-FFF2-40B4-BE49-F238E27FC236}">
                    <a16:creationId xmlns:a16="http://schemas.microsoft.com/office/drawing/2014/main" id="{4D1108CD-A604-01A7-E373-41BC041A9945}"/>
                  </a:ext>
                </a:extLst>
              </p:cNvPr>
              <p:cNvSpPr/>
              <p:nvPr/>
            </p:nvSpPr>
            <p:spPr>
              <a:xfrm>
                <a:off x="3360446" y="153353"/>
                <a:ext cx="49702" cy="224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40" name="Rectangle 39">
                <a:extLst>
                  <a:ext uri="{FF2B5EF4-FFF2-40B4-BE49-F238E27FC236}">
                    <a16:creationId xmlns:a16="http://schemas.microsoft.com/office/drawing/2014/main" id="{76B1B280-C9F7-6245-9EFA-93A67BB0A571}"/>
                  </a:ext>
                </a:extLst>
              </p:cNvPr>
              <p:cNvSpPr/>
              <p:nvPr/>
            </p:nvSpPr>
            <p:spPr>
              <a:xfrm>
                <a:off x="4213127" y="153353"/>
                <a:ext cx="49702" cy="224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42" name="Rectangle 41">
                <a:extLst>
                  <a:ext uri="{FF2B5EF4-FFF2-40B4-BE49-F238E27FC236}">
                    <a16:creationId xmlns:a16="http://schemas.microsoft.com/office/drawing/2014/main" id="{292EA7F5-A339-3EED-4E58-DCA41436E0C7}"/>
                  </a:ext>
                </a:extLst>
              </p:cNvPr>
              <p:cNvSpPr/>
              <p:nvPr/>
            </p:nvSpPr>
            <p:spPr>
              <a:xfrm>
                <a:off x="5433853" y="153353"/>
                <a:ext cx="49702" cy="224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44" name="Rectangle 43">
                <a:extLst>
                  <a:ext uri="{FF2B5EF4-FFF2-40B4-BE49-F238E27FC236}">
                    <a16:creationId xmlns:a16="http://schemas.microsoft.com/office/drawing/2014/main" id="{8B5FE452-292C-95B2-3549-F6DADE84874B}"/>
                  </a:ext>
                </a:extLst>
              </p:cNvPr>
              <p:cNvSpPr/>
              <p:nvPr/>
            </p:nvSpPr>
            <p:spPr>
              <a:xfrm>
                <a:off x="6018313" y="153353"/>
                <a:ext cx="49702" cy="224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b="1" i="1">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47" name="Shape 134389">
                <a:extLst>
                  <a:ext uri="{FF2B5EF4-FFF2-40B4-BE49-F238E27FC236}">
                    <a16:creationId xmlns:a16="http://schemas.microsoft.com/office/drawing/2014/main" id="{2E3AB542-67CC-4679-C758-F4E6DF62509D}"/>
                  </a:ext>
                </a:extLst>
              </p:cNvPr>
              <p:cNvSpPr/>
              <p:nvPr/>
            </p:nvSpPr>
            <p:spPr>
              <a:xfrm>
                <a:off x="980694" y="1501902"/>
                <a:ext cx="5754624" cy="578359"/>
              </a:xfrm>
              <a:custGeom>
                <a:avLst/>
                <a:gdLst/>
                <a:ahLst/>
                <a:cxnLst/>
                <a:rect l="0" t="0" r="0" b="0"/>
                <a:pathLst>
                  <a:path w="5754624" h="578359">
                    <a:moveTo>
                      <a:pt x="0" y="578358"/>
                    </a:moveTo>
                    <a:lnTo>
                      <a:pt x="0" y="0"/>
                    </a:lnTo>
                    <a:lnTo>
                      <a:pt x="5754624" y="0"/>
                    </a:lnTo>
                    <a:lnTo>
                      <a:pt x="5754624" y="578359"/>
                    </a:lnTo>
                    <a:close/>
                  </a:path>
                </a:pathLst>
              </a:custGeom>
              <a:ln w="0" cap="flat">
                <a:miter lim="101600"/>
              </a:ln>
            </p:spPr>
            <p:style>
              <a:lnRef idx="1">
                <a:srgbClr val="D9D9D9"/>
              </a:lnRef>
              <a:fillRef idx="0">
                <a:srgbClr val="000000">
                  <a:alpha val="0"/>
                </a:srgbClr>
              </a:fillRef>
              <a:effectRef idx="0">
                <a:scrgbClr r="0" g="0" b="0"/>
              </a:effectRef>
              <a:fontRef idx="none"/>
            </p:style>
            <p:txBody>
              <a:bodyPr/>
              <a:lstStyle/>
              <a:p>
                <a:endParaRPr lang="en-US"/>
              </a:p>
            </p:txBody>
          </p:sp>
          <p:sp>
            <p:nvSpPr>
              <p:cNvPr id="49" name="Rectangle 48">
                <a:extLst>
                  <a:ext uri="{FF2B5EF4-FFF2-40B4-BE49-F238E27FC236}">
                    <a16:creationId xmlns:a16="http://schemas.microsoft.com/office/drawing/2014/main" id="{73916919-FA4B-72F0-63D7-A549C895E3E9}"/>
                  </a:ext>
                </a:extLst>
              </p:cNvPr>
              <p:cNvSpPr/>
              <p:nvPr/>
            </p:nvSpPr>
            <p:spPr>
              <a:xfrm>
                <a:off x="3681223" y="1714500"/>
                <a:ext cx="56802" cy="256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500">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51" name="Shape 267394">
                <a:extLst>
                  <a:ext uri="{FF2B5EF4-FFF2-40B4-BE49-F238E27FC236}">
                    <a16:creationId xmlns:a16="http://schemas.microsoft.com/office/drawing/2014/main" id="{4FBA1D80-34F8-5EC4-E266-D828306FCFBA}"/>
                  </a:ext>
                </a:extLst>
              </p:cNvPr>
              <p:cNvSpPr/>
              <p:nvPr/>
            </p:nvSpPr>
            <p:spPr>
              <a:xfrm>
                <a:off x="504444" y="4799076"/>
                <a:ext cx="1037082" cy="323088"/>
              </a:xfrm>
              <a:custGeom>
                <a:avLst/>
                <a:gdLst/>
                <a:ahLst/>
                <a:cxnLst/>
                <a:rect l="0" t="0" r="0" b="0"/>
                <a:pathLst>
                  <a:path w="1037082" h="323088">
                    <a:moveTo>
                      <a:pt x="0" y="0"/>
                    </a:moveTo>
                    <a:lnTo>
                      <a:pt x="1037082" y="0"/>
                    </a:lnTo>
                    <a:lnTo>
                      <a:pt x="1037082" y="323088"/>
                    </a:lnTo>
                    <a:lnTo>
                      <a:pt x="0" y="323088"/>
                    </a:lnTo>
                    <a:lnTo>
                      <a:pt x="0" y="0"/>
                    </a:lnTo>
                  </a:path>
                </a:pathLst>
              </a:custGeom>
              <a:ln w="0" cap="flat">
                <a:miter lim="101600"/>
              </a:ln>
            </p:spPr>
            <p:style>
              <a:lnRef idx="0">
                <a:srgbClr val="000000">
                  <a:alpha val="0"/>
                </a:srgbClr>
              </a:lnRef>
              <a:fillRef idx="1">
                <a:srgbClr val="007693"/>
              </a:fillRef>
              <a:effectRef idx="0">
                <a:scrgbClr r="0" g="0" b="0"/>
              </a:effectRef>
              <a:fontRef idx="none"/>
            </p:style>
            <p:txBody>
              <a:bodyPr/>
              <a:lstStyle/>
              <a:p>
                <a:endParaRPr lang="en-US"/>
              </a:p>
            </p:txBody>
          </p:sp>
          <p:sp>
            <p:nvSpPr>
              <p:cNvPr id="52" name="Shape 134396">
                <a:extLst>
                  <a:ext uri="{FF2B5EF4-FFF2-40B4-BE49-F238E27FC236}">
                    <a16:creationId xmlns:a16="http://schemas.microsoft.com/office/drawing/2014/main" id="{1D925D99-F6C0-73C7-CAF2-EDAA945508E8}"/>
                  </a:ext>
                </a:extLst>
              </p:cNvPr>
              <p:cNvSpPr/>
              <p:nvPr/>
            </p:nvSpPr>
            <p:spPr>
              <a:xfrm>
                <a:off x="504444" y="4799076"/>
                <a:ext cx="1037082" cy="323088"/>
              </a:xfrm>
              <a:custGeom>
                <a:avLst/>
                <a:gdLst/>
                <a:ahLst/>
                <a:cxnLst/>
                <a:rect l="0" t="0" r="0" b="0"/>
                <a:pathLst>
                  <a:path w="1037082" h="323088">
                    <a:moveTo>
                      <a:pt x="0" y="323088"/>
                    </a:moveTo>
                    <a:lnTo>
                      <a:pt x="0" y="0"/>
                    </a:lnTo>
                    <a:lnTo>
                      <a:pt x="1037082" y="0"/>
                    </a:lnTo>
                    <a:lnTo>
                      <a:pt x="1037082" y="323088"/>
                    </a:lnTo>
                    <a:close/>
                  </a:path>
                </a:pathLst>
              </a:custGeom>
              <a:ln w="0" cap="flat">
                <a:miter lim="101600"/>
              </a:ln>
            </p:spPr>
            <p:style>
              <a:lnRef idx="1">
                <a:srgbClr val="007693"/>
              </a:lnRef>
              <a:fillRef idx="0">
                <a:srgbClr val="000000">
                  <a:alpha val="0"/>
                </a:srgbClr>
              </a:fillRef>
              <a:effectRef idx="0">
                <a:scrgbClr r="0" g="0" b="0"/>
              </a:effectRef>
              <a:fontRef idx="none"/>
            </p:style>
            <p:txBody>
              <a:bodyPr/>
              <a:lstStyle/>
              <a:p>
                <a:endParaRPr lang="en-US"/>
              </a:p>
            </p:txBody>
          </p:sp>
          <p:sp>
            <p:nvSpPr>
              <p:cNvPr id="53" name="Rectangle 52">
                <a:extLst>
                  <a:ext uri="{FF2B5EF4-FFF2-40B4-BE49-F238E27FC236}">
                    <a16:creationId xmlns:a16="http://schemas.microsoft.com/office/drawing/2014/main" id="{82E01403-489F-248A-9972-5CFF73D93508}"/>
                  </a:ext>
                </a:extLst>
              </p:cNvPr>
              <p:cNvSpPr/>
              <p:nvPr/>
            </p:nvSpPr>
            <p:spPr>
              <a:xfrm>
                <a:off x="789432" y="4907089"/>
                <a:ext cx="427951" cy="17651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50">
                    <a:solidFill>
                      <a:srgbClr val="FFFFFF"/>
                    </a:solidFill>
                    <a:effectLst/>
                    <a:latin typeface="Calibri" panose="020F0502020204030204" pitchFamily="34" charset="0"/>
                    <a:ea typeface="Calibri" panose="020F0502020204030204" pitchFamily="34" charset="0"/>
                  </a:rPr>
                  <a:t>Today</a:t>
                </a:r>
                <a:endParaRPr lang="en-US" sz="1100">
                  <a:solidFill>
                    <a:srgbClr val="000000"/>
                  </a:solidFill>
                  <a:effectLst/>
                  <a:latin typeface="Calibri" panose="020F0502020204030204" pitchFamily="34" charset="0"/>
                  <a:ea typeface="Calibri" panose="020F0502020204030204" pitchFamily="34" charset="0"/>
                </a:endParaRPr>
              </a:p>
            </p:txBody>
          </p:sp>
          <p:sp>
            <p:nvSpPr>
              <p:cNvPr id="54" name="Rectangle 53">
                <a:extLst>
                  <a:ext uri="{FF2B5EF4-FFF2-40B4-BE49-F238E27FC236}">
                    <a16:creationId xmlns:a16="http://schemas.microsoft.com/office/drawing/2014/main" id="{67F34E01-285D-663A-AC47-EF879582EF41}"/>
                  </a:ext>
                </a:extLst>
              </p:cNvPr>
              <p:cNvSpPr/>
              <p:nvPr/>
            </p:nvSpPr>
            <p:spPr>
              <a:xfrm>
                <a:off x="1110991" y="4907089"/>
                <a:ext cx="39166" cy="17651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50">
                    <a:solidFill>
                      <a:srgbClr val="FFFFFF"/>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55" name="Rectangle 54">
                <a:extLst>
                  <a:ext uri="{FF2B5EF4-FFF2-40B4-BE49-F238E27FC236}">
                    <a16:creationId xmlns:a16="http://schemas.microsoft.com/office/drawing/2014/main" id="{32C9C55F-879E-7F1A-0A05-E50C9C039ED4}"/>
                  </a:ext>
                </a:extLst>
              </p:cNvPr>
              <p:cNvSpPr/>
              <p:nvPr/>
            </p:nvSpPr>
            <p:spPr>
              <a:xfrm>
                <a:off x="1139945" y="4907089"/>
                <a:ext cx="39686" cy="17651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50">
                    <a:solidFill>
                      <a:srgbClr val="FFFFFF"/>
                    </a:solidFill>
                    <a:effectLst/>
                    <a:latin typeface="Calibri" panose="020F0502020204030204" pitchFamily="34" charset="0"/>
                    <a:ea typeface="Calibri" panose="020F0502020204030204" pitchFamily="34" charset="0"/>
                  </a:rPr>
                  <a:t>i</a:t>
                </a:r>
                <a:endParaRPr lang="en-US" sz="1100">
                  <a:solidFill>
                    <a:srgbClr val="000000"/>
                  </a:solidFill>
                  <a:effectLst/>
                  <a:latin typeface="Calibri" panose="020F0502020204030204" pitchFamily="34" charset="0"/>
                  <a:ea typeface="Calibri" panose="020F0502020204030204" pitchFamily="34" charset="0"/>
                </a:endParaRPr>
              </a:p>
            </p:txBody>
          </p:sp>
          <p:sp>
            <p:nvSpPr>
              <p:cNvPr id="56" name="Rectangle 55">
                <a:extLst>
                  <a:ext uri="{FF2B5EF4-FFF2-40B4-BE49-F238E27FC236}">
                    <a16:creationId xmlns:a16="http://schemas.microsoft.com/office/drawing/2014/main" id="{2B507310-22BF-3B22-0318-A560528C5F9D}"/>
                  </a:ext>
                </a:extLst>
              </p:cNvPr>
              <p:cNvSpPr/>
              <p:nvPr/>
            </p:nvSpPr>
            <p:spPr>
              <a:xfrm>
                <a:off x="1169731" y="4907089"/>
                <a:ext cx="114137" cy="17651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50">
                    <a:solidFill>
                      <a:srgbClr val="FFFFFF"/>
                    </a:solidFill>
                    <a:effectLst/>
                    <a:latin typeface="Calibri" panose="020F0502020204030204" pitchFamily="34" charset="0"/>
                    <a:ea typeface="Calibri" panose="020F0502020204030204" pitchFamily="34" charset="0"/>
                  </a:rPr>
                  <a:t>s:</a:t>
                </a:r>
                <a:endParaRPr lang="en-US" sz="1100">
                  <a:solidFill>
                    <a:srgbClr val="000000"/>
                  </a:solidFill>
                  <a:effectLst/>
                  <a:latin typeface="Calibri" panose="020F0502020204030204" pitchFamily="34" charset="0"/>
                  <a:ea typeface="Calibri" panose="020F0502020204030204" pitchFamily="34" charset="0"/>
                </a:endParaRPr>
              </a:p>
            </p:txBody>
          </p:sp>
          <p:sp>
            <p:nvSpPr>
              <p:cNvPr id="57" name="Rectangle 56">
                <a:extLst>
                  <a:ext uri="{FF2B5EF4-FFF2-40B4-BE49-F238E27FC236}">
                    <a16:creationId xmlns:a16="http://schemas.microsoft.com/office/drawing/2014/main" id="{5C90E097-8DAA-C875-6D67-E30D14B6FE77}"/>
                  </a:ext>
                </a:extLst>
              </p:cNvPr>
              <p:cNvSpPr/>
              <p:nvPr/>
            </p:nvSpPr>
            <p:spPr>
              <a:xfrm>
                <a:off x="1255770" y="4907089"/>
                <a:ext cx="39166" cy="17651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50">
                    <a:solidFill>
                      <a:srgbClr val="FFFFFF"/>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58" name="Shape 267395">
                <a:extLst>
                  <a:ext uri="{FF2B5EF4-FFF2-40B4-BE49-F238E27FC236}">
                    <a16:creationId xmlns:a16="http://schemas.microsoft.com/office/drawing/2014/main" id="{25739077-9357-7692-CBF0-FE809B47AEBD}"/>
                  </a:ext>
                </a:extLst>
              </p:cNvPr>
              <p:cNvSpPr/>
              <p:nvPr/>
            </p:nvSpPr>
            <p:spPr>
              <a:xfrm>
                <a:off x="1802130" y="4792980"/>
                <a:ext cx="1053846" cy="288036"/>
              </a:xfrm>
              <a:custGeom>
                <a:avLst/>
                <a:gdLst/>
                <a:ahLst/>
                <a:cxnLst/>
                <a:rect l="0" t="0" r="0" b="0"/>
                <a:pathLst>
                  <a:path w="1053846" h="288036">
                    <a:moveTo>
                      <a:pt x="0" y="0"/>
                    </a:moveTo>
                    <a:lnTo>
                      <a:pt x="1053846" y="0"/>
                    </a:lnTo>
                    <a:lnTo>
                      <a:pt x="1053846" y="288036"/>
                    </a:lnTo>
                    <a:lnTo>
                      <a:pt x="0" y="288036"/>
                    </a:lnTo>
                    <a:lnTo>
                      <a:pt x="0" y="0"/>
                    </a:lnTo>
                  </a:path>
                </a:pathLst>
              </a:custGeom>
              <a:ln w="0" cap="flat">
                <a:miter lim="101600"/>
              </a:ln>
            </p:spPr>
            <p:style>
              <a:lnRef idx="0">
                <a:srgbClr val="000000">
                  <a:alpha val="0"/>
                </a:srgbClr>
              </a:lnRef>
              <a:fillRef idx="1">
                <a:srgbClr val="007693"/>
              </a:fillRef>
              <a:effectRef idx="0">
                <a:scrgbClr r="0" g="0" b="0"/>
              </a:effectRef>
              <a:fontRef idx="none"/>
            </p:style>
            <p:txBody>
              <a:bodyPr/>
              <a:lstStyle/>
              <a:p>
                <a:endParaRPr lang="en-US"/>
              </a:p>
            </p:txBody>
          </p:sp>
          <p:sp>
            <p:nvSpPr>
              <p:cNvPr id="59" name="Shape 134404">
                <a:extLst>
                  <a:ext uri="{FF2B5EF4-FFF2-40B4-BE49-F238E27FC236}">
                    <a16:creationId xmlns:a16="http://schemas.microsoft.com/office/drawing/2014/main" id="{D97ABB72-954C-7FEB-9D4F-8D0A70D170CF}"/>
                  </a:ext>
                </a:extLst>
              </p:cNvPr>
              <p:cNvSpPr/>
              <p:nvPr/>
            </p:nvSpPr>
            <p:spPr>
              <a:xfrm>
                <a:off x="1802130" y="4792980"/>
                <a:ext cx="1053846" cy="288036"/>
              </a:xfrm>
              <a:custGeom>
                <a:avLst/>
                <a:gdLst/>
                <a:ahLst/>
                <a:cxnLst/>
                <a:rect l="0" t="0" r="0" b="0"/>
                <a:pathLst>
                  <a:path w="1053846" h="288036">
                    <a:moveTo>
                      <a:pt x="0" y="288036"/>
                    </a:moveTo>
                    <a:lnTo>
                      <a:pt x="0" y="0"/>
                    </a:lnTo>
                    <a:lnTo>
                      <a:pt x="1053846" y="0"/>
                    </a:lnTo>
                    <a:lnTo>
                      <a:pt x="1053846" y="288036"/>
                    </a:lnTo>
                    <a:close/>
                  </a:path>
                </a:pathLst>
              </a:custGeom>
              <a:ln w="0" cap="flat">
                <a:miter lim="101600"/>
              </a:ln>
            </p:spPr>
            <p:style>
              <a:lnRef idx="1">
                <a:srgbClr val="007693"/>
              </a:lnRef>
              <a:fillRef idx="0">
                <a:srgbClr val="000000">
                  <a:alpha val="0"/>
                </a:srgbClr>
              </a:fillRef>
              <a:effectRef idx="0">
                <a:scrgbClr r="0" g="0" b="0"/>
              </a:effectRef>
              <a:fontRef idx="none"/>
            </p:style>
            <p:txBody>
              <a:bodyPr/>
              <a:lstStyle/>
              <a:p>
                <a:endParaRPr lang="en-US"/>
              </a:p>
            </p:txBody>
          </p:sp>
          <p:sp>
            <p:nvSpPr>
              <p:cNvPr id="60" name="Rectangle 59">
                <a:extLst>
                  <a:ext uri="{FF2B5EF4-FFF2-40B4-BE49-F238E27FC236}">
                    <a16:creationId xmlns:a16="http://schemas.microsoft.com/office/drawing/2014/main" id="{8DE7E77B-D1F3-9BF4-150F-A25810D3193D}"/>
                  </a:ext>
                </a:extLst>
              </p:cNvPr>
              <p:cNvSpPr/>
              <p:nvPr/>
            </p:nvSpPr>
            <p:spPr>
              <a:xfrm>
                <a:off x="2079498" y="4883467"/>
                <a:ext cx="408905" cy="17651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50">
                    <a:solidFill>
                      <a:srgbClr val="FFFFFF"/>
                    </a:solidFill>
                    <a:effectLst/>
                    <a:latin typeface="Calibri" panose="020F0502020204030204" pitchFamily="34" charset="0"/>
                    <a:ea typeface="Calibri" panose="020F0502020204030204" pitchFamily="34" charset="0"/>
                  </a:rPr>
                  <a:t>Finish</a:t>
                </a:r>
                <a:endParaRPr lang="en-US" sz="1100">
                  <a:solidFill>
                    <a:srgbClr val="000000"/>
                  </a:solidFill>
                  <a:effectLst/>
                  <a:latin typeface="Calibri" panose="020F0502020204030204" pitchFamily="34" charset="0"/>
                  <a:ea typeface="Calibri" panose="020F0502020204030204" pitchFamily="34" charset="0"/>
                </a:endParaRPr>
              </a:p>
            </p:txBody>
          </p:sp>
          <p:sp>
            <p:nvSpPr>
              <p:cNvPr id="61" name="Rectangle 60">
                <a:extLst>
                  <a:ext uri="{FF2B5EF4-FFF2-40B4-BE49-F238E27FC236}">
                    <a16:creationId xmlns:a16="http://schemas.microsoft.com/office/drawing/2014/main" id="{F6A1F698-F971-50F7-CE1B-C3F199CB03F6}"/>
                  </a:ext>
                </a:extLst>
              </p:cNvPr>
              <p:cNvSpPr/>
              <p:nvPr/>
            </p:nvSpPr>
            <p:spPr>
              <a:xfrm>
                <a:off x="2387350" y="4883467"/>
                <a:ext cx="39166" cy="17651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50">
                    <a:solidFill>
                      <a:srgbClr val="FFFFFF"/>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62" name="Rectangle 61">
                <a:extLst>
                  <a:ext uri="{FF2B5EF4-FFF2-40B4-BE49-F238E27FC236}">
                    <a16:creationId xmlns:a16="http://schemas.microsoft.com/office/drawing/2014/main" id="{3115418C-813D-FB71-2531-37EBF46F4ECA}"/>
                  </a:ext>
                </a:extLst>
              </p:cNvPr>
              <p:cNvSpPr/>
              <p:nvPr/>
            </p:nvSpPr>
            <p:spPr>
              <a:xfrm>
                <a:off x="2415547" y="4883467"/>
                <a:ext cx="215691" cy="17651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50">
                    <a:solidFill>
                      <a:srgbClr val="FFFFFF"/>
                    </a:solidFill>
                    <a:effectLst/>
                    <a:latin typeface="Calibri" panose="020F0502020204030204" pitchFamily="34" charset="0"/>
                    <a:ea typeface="Calibri" panose="020F0502020204030204" pitchFamily="34" charset="0"/>
                  </a:rPr>
                  <a:t>by:</a:t>
                </a:r>
                <a:endParaRPr lang="en-US" sz="1100">
                  <a:solidFill>
                    <a:srgbClr val="000000"/>
                  </a:solidFill>
                  <a:effectLst/>
                  <a:latin typeface="Calibri" panose="020F0502020204030204" pitchFamily="34" charset="0"/>
                  <a:ea typeface="Calibri" panose="020F0502020204030204" pitchFamily="34" charset="0"/>
                </a:endParaRPr>
              </a:p>
            </p:txBody>
          </p:sp>
          <p:sp>
            <p:nvSpPr>
              <p:cNvPr id="63" name="Rectangle 62">
                <a:extLst>
                  <a:ext uri="{FF2B5EF4-FFF2-40B4-BE49-F238E27FC236}">
                    <a16:creationId xmlns:a16="http://schemas.microsoft.com/office/drawing/2014/main" id="{D7C703AC-CCF6-8E02-4FCD-EF7D46536241}"/>
                  </a:ext>
                </a:extLst>
              </p:cNvPr>
              <p:cNvSpPr/>
              <p:nvPr/>
            </p:nvSpPr>
            <p:spPr>
              <a:xfrm>
                <a:off x="2577851" y="4883467"/>
                <a:ext cx="39166" cy="176517"/>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050">
                    <a:solidFill>
                      <a:srgbClr val="FFFFFF"/>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64" name="Shape 267396">
                <a:extLst>
                  <a:ext uri="{FF2B5EF4-FFF2-40B4-BE49-F238E27FC236}">
                    <a16:creationId xmlns:a16="http://schemas.microsoft.com/office/drawing/2014/main" id="{D428FA6B-F0B1-9870-4551-C34D36AA12DE}"/>
                  </a:ext>
                </a:extLst>
              </p:cNvPr>
              <p:cNvSpPr/>
              <p:nvPr/>
            </p:nvSpPr>
            <p:spPr>
              <a:xfrm>
                <a:off x="522732" y="5191506"/>
                <a:ext cx="999744" cy="521970"/>
              </a:xfrm>
              <a:custGeom>
                <a:avLst/>
                <a:gdLst/>
                <a:ahLst/>
                <a:cxnLst/>
                <a:rect l="0" t="0" r="0" b="0"/>
                <a:pathLst>
                  <a:path w="999744" h="521970">
                    <a:moveTo>
                      <a:pt x="0" y="0"/>
                    </a:moveTo>
                    <a:lnTo>
                      <a:pt x="999744" y="0"/>
                    </a:lnTo>
                    <a:lnTo>
                      <a:pt x="999744" y="521970"/>
                    </a:lnTo>
                    <a:lnTo>
                      <a:pt x="0" y="521970"/>
                    </a:lnTo>
                    <a:lnTo>
                      <a:pt x="0" y="0"/>
                    </a:lnTo>
                  </a:path>
                </a:pathLst>
              </a:custGeom>
              <a:ln w="0" cap="flat">
                <a:miter lim="101600"/>
              </a:ln>
            </p:spPr>
            <p:style>
              <a:lnRef idx="0">
                <a:srgbClr val="000000">
                  <a:alpha val="0"/>
                </a:srgbClr>
              </a:lnRef>
              <a:fillRef idx="1">
                <a:srgbClr val="FFFFFF"/>
              </a:fillRef>
              <a:effectRef idx="0">
                <a:scrgbClr r="0" g="0" b="0"/>
              </a:effectRef>
              <a:fontRef idx="none"/>
            </p:style>
            <p:txBody>
              <a:bodyPr/>
              <a:lstStyle/>
              <a:p>
                <a:endParaRPr lang="en-US"/>
              </a:p>
            </p:txBody>
          </p:sp>
          <p:sp>
            <p:nvSpPr>
              <p:cNvPr id="65" name="Shape 134412">
                <a:extLst>
                  <a:ext uri="{FF2B5EF4-FFF2-40B4-BE49-F238E27FC236}">
                    <a16:creationId xmlns:a16="http://schemas.microsoft.com/office/drawing/2014/main" id="{5494129B-9A32-EAAF-33CA-7E4CC461162E}"/>
                  </a:ext>
                </a:extLst>
              </p:cNvPr>
              <p:cNvSpPr/>
              <p:nvPr/>
            </p:nvSpPr>
            <p:spPr>
              <a:xfrm>
                <a:off x="522732" y="5191506"/>
                <a:ext cx="999744" cy="521970"/>
              </a:xfrm>
              <a:custGeom>
                <a:avLst/>
                <a:gdLst/>
                <a:ahLst/>
                <a:cxnLst/>
                <a:rect l="0" t="0" r="0" b="0"/>
                <a:pathLst>
                  <a:path w="999744" h="521970">
                    <a:moveTo>
                      <a:pt x="0" y="521970"/>
                    </a:moveTo>
                    <a:lnTo>
                      <a:pt x="0" y="0"/>
                    </a:lnTo>
                    <a:lnTo>
                      <a:pt x="999744" y="0"/>
                    </a:lnTo>
                    <a:lnTo>
                      <a:pt x="999744" y="521970"/>
                    </a:lnTo>
                    <a:close/>
                  </a:path>
                </a:pathLst>
              </a:custGeom>
              <a:ln w="0" cap="flat">
                <a:miter lim="101600"/>
              </a:ln>
            </p:spPr>
            <p:style>
              <a:lnRef idx="1">
                <a:srgbClr val="007693"/>
              </a:lnRef>
              <a:fillRef idx="0">
                <a:srgbClr val="000000">
                  <a:alpha val="0"/>
                </a:srgbClr>
              </a:fillRef>
              <a:effectRef idx="0">
                <a:scrgbClr r="0" g="0" b="0"/>
              </a:effectRef>
              <a:fontRef idx="none"/>
            </p:style>
            <p:txBody>
              <a:bodyPr/>
              <a:lstStyle/>
              <a:p>
                <a:endParaRPr lang="en-US"/>
              </a:p>
            </p:txBody>
          </p:sp>
          <p:sp>
            <p:nvSpPr>
              <p:cNvPr id="66" name="Rectangle 65">
                <a:extLst>
                  <a:ext uri="{FF2B5EF4-FFF2-40B4-BE49-F238E27FC236}">
                    <a16:creationId xmlns:a16="http://schemas.microsoft.com/office/drawing/2014/main" id="{1A263D24-8B82-B1FE-3155-922C4D6F4AE3}"/>
                  </a:ext>
                </a:extLst>
              </p:cNvPr>
              <p:cNvSpPr/>
              <p:nvPr/>
            </p:nvSpPr>
            <p:spPr>
              <a:xfrm>
                <a:off x="782574" y="5267897"/>
                <a:ext cx="421237" cy="224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a:solidFill>
                      <a:srgbClr val="002060"/>
                    </a:solidFill>
                    <a:effectLst/>
                    <a:latin typeface="Calibri" panose="020F0502020204030204" pitchFamily="34" charset="0"/>
                    <a:ea typeface="Calibri" panose="020F0502020204030204" pitchFamily="34" charset="0"/>
                  </a:rPr>
                  <a:t>April</a:t>
                </a:r>
                <a:endParaRPr lang="en-US" sz="1100">
                  <a:solidFill>
                    <a:srgbClr val="000000"/>
                  </a:solidFill>
                  <a:effectLst/>
                  <a:latin typeface="Calibri" panose="020F0502020204030204" pitchFamily="34" charset="0"/>
                  <a:ea typeface="Calibri" panose="020F0502020204030204" pitchFamily="34" charset="0"/>
                </a:endParaRPr>
              </a:p>
            </p:txBody>
          </p:sp>
          <p:sp>
            <p:nvSpPr>
              <p:cNvPr id="67" name="Rectangle 66">
                <a:extLst>
                  <a:ext uri="{FF2B5EF4-FFF2-40B4-BE49-F238E27FC236}">
                    <a16:creationId xmlns:a16="http://schemas.microsoft.com/office/drawing/2014/main" id="{7EB5F2DB-3E48-55DB-91C1-83C5B3B788C0}"/>
                  </a:ext>
                </a:extLst>
              </p:cNvPr>
              <p:cNvSpPr/>
              <p:nvPr/>
            </p:nvSpPr>
            <p:spPr>
              <a:xfrm>
                <a:off x="1099558" y="5267897"/>
                <a:ext cx="49702" cy="224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68" name="Rectangle 67">
                <a:extLst>
                  <a:ext uri="{FF2B5EF4-FFF2-40B4-BE49-F238E27FC236}">
                    <a16:creationId xmlns:a16="http://schemas.microsoft.com/office/drawing/2014/main" id="{3C55E45A-99CF-2E32-DDDC-36C3ABABA2FC}"/>
                  </a:ext>
                </a:extLst>
              </p:cNvPr>
              <p:cNvSpPr/>
              <p:nvPr/>
            </p:nvSpPr>
            <p:spPr>
              <a:xfrm>
                <a:off x="1136134" y="5267897"/>
                <a:ext cx="111500" cy="224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a:solidFill>
                      <a:srgbClr val="002060"/>
                    </a:solidFill>
                    <a:effectLst/>
                    <a:latin typeface="Calibri" panose="020F0502020204030204" pitchFamily="34" charset="0"/>
                    <a:ea typeface="Calibri" panose="020F0502020204030204" pitchFamily="34" charset="0"/>
                  </a:rPr>
                  <a:t>1</a:t>
                </a:r>
                <a:endParaRPr lang="en-US" sz="1100">
                  <a:solidFill>
                    <a:srgbClr val="000000"/>
                  </a:solidFill>
                  <a:effectLst/>
                  <a:latin typeface="Calibri" panose="020F0502020204030204" pitchFamily="34" charset="0"/>
                  <a:ea typeface="Calibri" panose="020F0502020204030204" pitchFamily="34" charset="0"/>
                </a:endParaRPr>
              </a:p>
            </p:txBody>
          </p:sp>
          <p:sp>
            <p:nvSpPr>
              <p:cNvPr id="69" name="Rectangle 68">
                <a:extLst>
                  <a:ext uri="{FF2B5EF4-FFF2-40B4-BE49-F238E27FC236}">
                    <a16:creationId xmlns:a16="http://schemas.microsoft.com/office/drawing/2014/main" id="{52D17531-FF5D-0070-F87C-F5739E06A941}"/>
                  </a:ext>
                </a:extLst>
              </p:cNvPr>
              <p:cNvSpPr/>
              <p:nvPr/>
            </p:nvSpPr>
            <p:spPr>
              <a:xfrm>
                <a:off x="1219985" y="5267897"/>
                <a:ext cx="54980" cy="224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a:solidFill>
                      <a:srgbClr val="00206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70" name="Rectangle 69">
                <a:extLst>
                  <a:ext uri="{FF2B5EF4-FFF2-40B4-BE49-F238E27FC236}">
                    <a16:creationId xmlns:a16="http://schemas.microsoft.com/office/drawing/2014/main" id="{083D8D8C-48EC-D762-D877-560A12F8020F}"/>
                  </a:ext>
                </a:extLst>
              </p:cNvPr>
              <p:cNvSpPr/>
              <p:nvPr/>
            </p:nvSpPr>
            <p:spPr>
              <a:xfrm>
                <a:off x="1261109" y="5267897"/>
                <a:ext cx="49702" cy="224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71" name="Rectangle 70">
                <a:extLst>
                  <a:ext uri="{FF2B5EF4-FFF2-40B4-BE49-F238E27FC236}">
                    <a16:creationId xmlns:a16="http://schemas.microsoft.com/office/drawing/2014/main" id="{A96FB7D4-20F4-9A35-25DA-98CFB4622946}"/>
                  </a:ext>
                </a:extLst>
              </p:cNvPr>
              <p:cNvSpPr/>
              <p:nvPr/>
            </p:nvSpPr>
            <p:spPr>
              <a:xfrm>
                <a:off x="854205" y="5469827"/>
                <a:ext cx="334544" cy="224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a:solidFill>
                      <a:srgbClr val="002060"/>
                    </a:solidFill>
                    <a:effectLst/>
                    <a:latin typeface="Calibri" panose="020F0502020204030204" pitchFamily="34" charset="0"/>
                    <a:ea typeface="Calibri" panose="020F0502020204030204" pitchFamily="34" charset="0"/>
                  </a:rPr>
                  <a:t>203</a:t>
                </a:r>
                <a:endParaRPr lang="en-US" sz="1100">
                  <a:solidFill>
                    <a:srgbClr val="000000"/>
                  </a:solidFill>
                  <a:effectLst/>
                  <a:latin typeface="Calibri" panose="020F0502020204030204" pitchFamily="34" charset="0"/>
                  <a:ea typeface="Calibri" panose="020F0502020204030204" pitchFamily="34" charset="0"/>
                </a:endParaRPr>
              </a:p>
            </p:txBody>
          </p:sp>
          <p:sp>
            <p:nvSpPr>
              <p:cNvPr id="72" name="Rectangle 71">
                <a:extLst>
                  <a:ext uri="{FF2B5EF4-FFF2-40B4-BE49-F238E27FC236}">
                    <a16:creationId xmlns:a16="http://schemas.microsoft.com/office/drawing/2014/main" id="{DCBBDEB3-9687-837C-9084-38D6DB1F9D69}"/>
                  </a:ext>
                </a:extLst>
              </p:cNvPr>
              <p:cNvSpPr/>
              <p:nvPr/>
            </p:nvSpPr>
            <p:spPr>
              <a:xfrm>
                <a:off x="1105759" y="5469827"/>
                <a:ext cx="111500" cy="224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a:solidFill>
                      <a:srgbClr val="002060"/>
                    </a:solidFill>
                    <a:effectLst/>
                    <a:latin typeface="Calibri" panose="020F0502020204030204" pitchFamily="34" charset="0"/>
                    <a:ea typeface="Calibri" panose="020F0502020204030204" pitchFamily="34" charset="0"/>
                  </a:rPr>
                  <a:t>0</a:t>
                </a:r>
                <a:endParaRPr lang="en-US" sz="1100">
                  <a:solidFill>
                    <a:srgbClr val="000000"/>
                  </a:solidFill>
                  <a:effectLst/>
                  <a:latin typeface="Calibri" panose="020F0502020204030204" pitchFamily="34" charset="0"/>
                  <a:ea typeface="Calibri" panose="020F0502020204030204" pitchFamily="34" charset="0"/>
                </a:endParaRPr>
              </a:p>
            </p:txBody>
          </p:sp>
          <p:sp>
            <p:nvSpPr>
              <p:cNvPr id="73" name="Shape 267397">
                <a:extLst>
                  <a:ext uri="{FF2B5EF4-FFF2-40B4-BE49-F238E27FC236}">
                    <a16:creationId xmlns:a16="http://schemas.microsoft.com/office/drawing/2014/main" id="{0CCE7060-6AC9-FEA0-FFB5-00C5B35A6FC5}"/>
                  </a:ext>
                </a:extLst>
              </p:cNvPr>
              <p:cNvSpPr/>
              <p:nvPr/>
            </p:nvSpPr>
            <p:spPr>
              <a:xfrm>
                <a:off x="1805178" y="5189982"/>
                <a:ext cx="1032510" cy="523494"/>
              </a:xfrm>
              <a:custGeom>
                <a:avLst/>
                <a:gdLst/>
                <a:ahLst/>
                <a:cxnLst/>
                <a:rect l="0" t="0" r="0" b="0"/>
                <a:pathLst>
                  <a:path w="1032510" h="523494">
                    <a:moveTo>
                      <a:pt x="0" y="0"/>
                    </a:moveTo>
                    <a:lnTo>
                      <a:pt x="1032510" y="0"/>
                    </a:lnTo>
                    <a:lnTo>
                      <a:pt x="1032510" y="523494"/>
                    </a:lnTo>
                    <a:lnTo>
                      <a:pt x="0" y="523494"/>
                    </a:lnTo>
                    <a:lnTo>
                      <a:pt x="0" y="0"/>
                    </a:lnTo>
                  </a:path>
                </a:pathLst>
              </a:custGeom>
              <a:ln w="0" cap="flat">
                <a:miter lim="101600"/>
              </a:ln>
            </p:spPr>
            <p:style>
              <a:lnRef idx="0">
                <a:srgbClr val="000000">
                  <a:alpha val="0"/>
                </a:srgbClr>
              </a:lnRef>
              <a:fillRef idx="1">
                <a:srgbClr val="FFFFFF"/>
              </a:fillRef>
              <a:effectRef idx="0">
                <a:scrgbClr r="0" g="0" b="0"/>
              </a:effectRef>
              <a:fontRef idx="none"/>
            </p:style>
            <p:txBody>
              <a:bodyPr/>
              <a:lstStyle/>
              <a:p>
                <a:endParaRPr lang="en-US"/>
              </a:p>
            </p:txBody>
          </p:sp>
          <p:sp>
            <p:nvSpPr>
              <p:cNvPr id="74" name="Shape 134421">
                <a:extLst>
                  <a:ext uri="{FF2B5EF4-FFF2-40B4-BE49-F238E27FC236}">
                    <a16:creationId xmlns:a16="http://schemas.microsoft.com/office/drawing/2014/main" id="{B80C8E50-7992-94CF-9759-8D69EB76D267}"/>
                  </a:ext>
                </a:extLst>
              </p:cNvPr>
              <p:cNvSpPr/>
              <p:nvPr/>
            </p:nvSpPr>
            <p:spPr>
              <a:xfrm>
                <a:off x="1805178" y="5189982"/>
                <a:ext cx="1032510" cy="523494"/>
              </a:xfrm>
              <a:custGeom>
                <a:avLst/>
                <a:gdLst/>
                <a:ahLst/>
                <a:cxnLst/>
                <a:rect l="0" t="0" r="0" b="0"/>
                <a:pathLst>
                  <a:path w="1032510" h="523494">
                    <a:moveTo>
                      <a:pt x="0" y="523494"/>
                    </a:moveTo>
                    <a:lnTo>
                      <a:pt x="0" y="0"/>
                    </a:lnTo>
                    <a:lnTo>
                      <a:pt x="1032510" y="0"/>
                    </a:lnTo>
                    <a:lnTo>
                      <a:pt x="1032510" y="523494"/>
                    </a:lnTo>
                    <a:close/>
                  </a:path>
                </a:pathLst>
              </a:custGeom>
              <a:ln w="0" cap="flat">
                <a:miter lim="101600"/>
              </a:ln>
            </p:spPr>
            <p:style>
              <a:lnRef idx="1">
                <a:srgbClr val="007693"/>
              </a:lnRef>
              <a:fillRef idx="0">
                <a:srgbClr val="000000">
                  <a:alpha val="0"/>
                </a:srgbClr>
              </a:fillRef>
              <a:effectRef idx="0">
                <a:scrgbClr r="0" g="0" b="0"/>
              </a:effectRef>
              <a:fontRef idx="none"/>
            </p:style>
            <p:txBody>
              <a:bodyPr/>
              <a:lstStyle/>
              <a:p>
                <a:endParaRPr lang="en-US"/>
              </a:p>
            </p:txBody>
          </p:sp>
          <p:sp>
            <p:nvSpPr>
              <p:cNvPr id="75" name="Rectangle 74">
                <a:extLst>
                  <a:ext uri="{FF2B5EF4-FFF2-40B4-BE49-F238E27FC236}">
                    <a16:creationId xmlns:a16="http://schemas.microsoft.com/office/drawing/2014/main" id="{0C6E9C9C-D1F3-A547-B741-5E4D302B5D10}"/>
                  </a:ext>
                </a:extLst>
              </p:cNvPr>
              <p:cNvSpPr/>
              <p:nvPr/>
            </p:nvSpPr>
            <p:spPr>
              <a:xfrm>
                <a:off x="2091690" y="5266372"/>
                <a:ext cx="393570" cy="224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a:solidFill>
                      <a:srgbClr val="002060"/>
                    </a:solidFill>
                    <a:effectLst/>
                    <a:latin typeface="Calibri" panose="020F0502020204030204" pitchFamily="34" charset="0"/>
                    <a:ea typeface="Calibri" panose="020F0502020204030204" pitchFamily="34" charset="0"/>
                  </a:rPr>
                  <a:t>May</a:t>
                </a:r>
                <a:endParaRPr lang="en-US" sz="1100">
                  <a:solidFill>
                    <a:srgbClr val="000000"/>
                  </a:solidFill>
                  <a:effectLst/>
                  <a:latin typeface="Calibri" panose="020F0502020204030204" pitchFamily="34" charset="0"/>
                  <a:ea typeface="Calibri" panose="020F0502020204030204" pitchFamily="34" charset="0"/>
                </a:endParaRPr>
              </a:p>
            </p:txBody>
          </p:sp>
          <p:sp>
            <p:nvSpPr>
              <p:cNvPr id="76" name="Rectangle 75">
                <a:extLst>
                  <a:ext uri="{FF2B5EF4-FFF2-40B4-BE49-F238E27FC236}">
                    <a16:creationId xmlns:a16="http://schemas.microsoft.com/office/drawing/2014/main" id="{6189FCDA-913C-4931-D426-D02A7BE057EC}"/>
                  </a:ext>
                </a:extLst>
              </p:cNvPr>
              <p:cNvSpPr/>
              <p:nvPr/>
            </p:nvSpPr>
            <p:spPr>
              <a:xfrm>
                <a:off x="2387343" y="5266372"/>
                <a:ext cx="49702" cy="224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a:solidFill>
                      <a:srgbClr val="00206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77" name="Rectangle 76">
                <a:extLst>
                  <a:ext uri="{FF2B5EF4-FFF2-40B4-BE49-F238E27FC236}">
                    <a16:creationId xmlns:a16="http://schemas.microsoft.com/office/drawing/2014/main" id="{D4262D04-5A8D-4B33-D6D4-9D031CDA1149}"/>
                  </a:ext>
                </a:extLst>
              </p:cNvPr>
              <p:cNvSpPr/>
              <p:nvPr/>
            </p:nvSpPr>
            <p:spPr>
              <a:xfrm>
                <a:off x="2424680" y="5266372"/>
                <a:ext cx="111500" cy="224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a:solidFill>
                      <a:srgbClr val="002060"/>
                    </a:solidFill>
                    <a:effectLst/>
                    <a:latin typeface="Calibri" panose="020F0502020204030204" pitchFamily="34" charset="0"/>
                    <a:ea typeface="Calibri" panose="020F0502020204030204" pitchFamily="34" charset="0"/>
                  </a:rPr>
                  <a:t>2</a:t>
                </a:r>
                <a:endParaRPr lang="en-US" sz="1100">
                  <a:solidFill>
                    <a:srgbClr val="000000"/>
                  </a:solidFill>
                  <a:effectLst/>
                  <a:latin typeface="Calibri" panose="020F0502020204030204" pitchFamily="34" charset="0"/>
                  <a:ea typeface="Calibri" panose="020F0502020204030204" pitchFamily="34" charset="0"/>
                </a:endParaRPr>
              </a:p>
            </p:txBody>
          </p:sp>
          <p:sp>
            <p:nvSpPr>
              <p:cNvPr id="78" name="Rectangle 77">
                <a:extLst>
                  <a:ext uri="{FF2B5EF4-FFF2-40B4-BE49-F238E27FC236}">
                    <a16:creationId xmlns:a16="http://schemas.microsoft.com/office/drawing/2014/main" id="{4135699C-E9F7-6E0A-FB09-3E79D8E43B09}"/>
                  </a:ext>
                </a:extLst>
              </p:cNvPr>
              <p:cNvSpPr/>
              <p:nvPr/>
            </p:nvSpPr>
            <p:spPr>
              <a:xfrm>
                <a:off x="2508531" y="5266372"/>
                <a:ext cx="54980" cy="224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a:solidFill>
                      <a:srgbClr val="00206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79" name="Rectangle 78">
                <a:extLst>
                  <a:ext uri="{FF2B5EF4-FFF2-40B4-BE49-F238E27FC236}">
                    <a16:creationId xmlns:a16="http://schemas.microsoft.com/office/drawing/2014/main" id="{F5CC1ADC-24FD-CF7A-9EC6-1A971FE01DE3}"/>
                  </a:ext>
                </a:extLst>
              </p:cNvPr>
              <p:cNvSpPr/>
              <p:nvPr/>
            </p:nvSpPr>
            <p:spPr>
              <a:xfrm>
                <a:off x="2171688" y="5468303"/>
                <a:ext cx="446065" cy="224002"/>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300">
                    <a:solidFill>
                      <a:srgbClr val="002060"/>
                    </a:solidFill>
                    <a:effectLst/>
                    <a:latin typeface="Calibri" panose="020F0502020204030204" pitchFamily="34" charset="0"/>
                    <a:ea typeface="Calibri" panose="020F0502020204030204" pitchFamily="34" charset="0"/>
                  </a:rPr>
                  <a:t>2030</a:t>
                </a:r>
                <a:endParaRPr lang="en-US" sz="1100">
                  <a:solidFill>
                    <a:srgbClr val="000000"/>
                  </a:solidFill>
                  <a:effectLst/>
                  <a:latin typeface="Calibri" panose="020F0502020204030204" pitchFamily="34" charset="0"/>
                  <a:ea typeface="Calibri" panose="020F0502020204030204" pitchFamily="34" charset="0"/>
                </a:endParaRPr>
              </a:p>
            </p:txBody>
          </p:sp>
          <p:pic>
            <p:nvPicPr>
              <p:cNvPr id="80" name="Picture 79">
                <a:extLst>
                  <a:ext uri="{FF2B5EF4-FFF2-40B4-BE49-F238E27FC236}">
                    <a16:creationId xmlns:a16="http://schemas.microsoft.com/office/drawing/2014/main" id="{6A95109F-7C63-94C2-F603-0504F3EF41DC}"/>
                  </a:ext>
                </a:extLst>
              </p:cNvPr>
              <p:cNvPicPr/>
              <p:nvPr/>
            </p:nvPicPr>
            <p:blipFill>
              <a:blip r:embed="rId3"/>
              <a:stretch>
                <a:fillRect/>
              </a:stretch>
            </p:blipFill>
            <p:spPr>
              <a:xfrm>
                <a:off x="858774" y="2209038"/>
                <a:ext cx="5852160" cy="9144"/>
              </a:xfrm>
              <a:prstGeom prst="rect">
                <a:avLst/>
              </a:prstGeom>
            </p:spPr>
          </p:pic>
          <p:pic>
            <p:nvPicPr>
              <p:cNvPr id="81" name="Picture 80">
                <a:extLst>
                  <a:ext uri="{FF2B5EF4-FFF2-40B4-BE49-F238E27FC236}">
                    <a16:creationId xmlns:a16="http://schemas.microsoft.com/office/drawing/2014/main" id="{068CF7F4-05E2-947E-4933-8F79B483876E}"/>
                  </a:ext>
                </a:extLst>
              </p:cNvPr>
              <p:cNvPicPr/>
              <p:nvPr/>
            </p:nvPicPr>
            <p:blipFill>
              <a:blip r:embed="rId4"/>
              <a:stretch>
                <a:fillRect/>
              </a:stretch>
            </p:blipFill>
            <p:spPr>
              <a:xfrm>
                <a:off x="849630" y="2218182"/>
                <a:ext cx="5870449" cy="9144"/>
              </a:xfrm>
              <a:prstGeom prst="rect">
                <a:avLst/>
              </a:prstGeom>
            </p:spPr>
          </p:pic>
          <p:pic>
            <p:nvPicPr>
              <p:cNvPr id="82" name="Picture 81">
                <a:extLst>
                  <a:ext uri="{FF2B5EF4-FFF2-40B4-BE49-F238E27FC236}">
                    <a16:creationId xmlns:a16="http://schemas.microsoft.com/office/drawing/2014/main" id="{B882FBCC-2957-04B6-CECB-8D8C00C96AD2}"/>
                  </a:ext>
                </a:extLst>
              </p:cNvPr>
              <p:cNvPicPr/>
              <p:nvPr/>
            </p:nvPicPr>
            <p:blipFill>
              <a:blip r:embed="rId5"/>
              <a:stretch>
                <a:fillRect/>
              </a:stretch>
            </p:blipFill>
            <p:spPr>
              <a:xfrm>
                <a:off x="858774" y="2447541"/>
                <a:ext cx="5888736" cy="2035723"/>
              </a:xfrm>
              <a:prstGeom prst="rect">
                <a:avLst/>
              </a:prstGeom>
            </p:spPr>
          </p:pic>
          <p:pic>
            <p:nvPicPr>
              <p:cNvPr id="85" name="Picture 84">
                <a:extLst>
                  <a:ext uri="{FF2B5EF4-FFF2-40B4-BE49-F238E27FC236}">
                    <a16:creationId xmlns:a16="http://schemas.microsoft.com/office/drawing/2014/main" id="{31113E43-EBFC-13F4-6C0F-4EDDFA2840B0}"/>
                  </a:ext>
                </a:extLst>
              </p:cNvPr>
              <p:cNvPicPr/>
              <p:nvPr/>
            </p:nvPicPr>
            <p:blipFill>
              <a:blip r:embed="rId6"/>
              <a:stretch>
                <a:fillRect/>
              </a:stretch>
            </p:blipFill>
            <p:spPr>
              <a:xfrm>
                <a:off x="2198273" y="4311387"/>
                <a:ext cx="1417803" cy="117794"/>
              </a:xfrm>
              <a:prstGeom prst="rect">
                <a:avLst/>
              </a:prstGeom>
            </p:spPr>
          </p:pic>
          <p:sp>
            <p:nvSpPr>
              <p:cNvPr id="86" name="Shape 134440">
                <a:extLst>
                  <a:ext uri="{FF2B5EF4-FFF2-40B4-BE49-F238E27FC236}">
                    <a16:creationId xmlns:a16="http://schemas.microsoft.com/office/drawing/2014/main" id="{3A51D936-68FF-D334-5CAC-64DEC5D2ECF6}"/>
                  </a:ext>
                </a:extLst>
              </p:cNvPr>
              <p:cNvSpPr/>
              <p:nvPr/>
            </p:nvSpPr>
            <p:spPr>
              <a:xfrm>
                <a:off x="2186940" y="3755136"/>
                <a:ext cx="1384554" cy="119634"/>
              </a:xfrm>
              <a:custGeom>
                <a:avLst/>
                <a:gdLst/>
                <a:ahLst/>
                <a:cxnLst/>
                <a:rect l="0" t="0" r="0" b="0"/>
                <a:pathLst>
                  <a:path w="1384554" h="119634">
                    <a:moveTo>
                      <a:pt x="0" y="119634"/>
                    </a:moveTo>
                    <a:lnTo>
                      <a:pt x="0" y="0"/>
                    </a:lnTo>
                    <a:lnTo>
                      <a:pt x="1384554" y="0"/>
                    </a:lnTo>
                    <a:lnTo>
                      <a:pt x="1384554" y="119634"/>
                    </a:lnTo>
                    <a:close/>
                  </a:path>
                </a:pathLst>
              </a:custGeom>
              <a:ln w="0" cap="flat">
                <a:miter lim="101600"/>
              </a:ln>
            </p:spPr>
            <p:style>
              <a:lnRef idx="1">
                <a:srgbClr val="A5A5A5"/>
              </a:lnRef>
              <a:fillRef idx="0">
                <a:srgbClr val="000000">
                  <a:alpha val="0"/>
                </a:srgbClr>
              </a:fillRef>
              <a:effectRef idx="0">
                <a:scrgbClr r="0" g="0" b="0"/>
              </a:effectRef>
              <a:fontRef idx="none"/>
            </p:style>
            <p:txBody>
              <a:bodyPr/>
              <a:lstStyle/>
              <a:p>
                <a:endParaRPr lang="en-US"/>
              </a:p>
            </p:txBody>
          </p:sp>
          <p:sp>
            <p:nvSpPr>
              <p:cNvPr id="87" name="Shape 134443">
                <a:extLst>
                  <a:ext uri="{FF2B5EF4-FFF2-40B4-BE49-F238E27FC236}">
                    <a16:creationId xmlns:a16="http://schemas.microsoft.com/office/drawing/2014/main" id="{20BE4EBC-EBC2-B7DB-9A59-64A21F476520}"/>
                  </a:ext>
                </a:extLst>
              </p:cNvPr>
              <p:cNvSpPr/>
              <p:nvPr/>
            </p:nvSpPr>
            <p:spPr>
              <a:xfrm>
                <a:off x="4536949" y="776478"/>
                <a:ext cx="1479042" cy="354330"/>
              </a:xfrm>
              <a:custGeom>
                <a:avLst/>
                <a:gdLst/>
                <a:ahLst/>
                <a:cxnLst/>
                <a:rect l="0" t="0" r="0" b="0"/>
                <a:pathLst>
                  <a:path w="1479042" h="354330">
                    <a:moveTo>
                      <a:pt x="0" y="0"/>
                    </a:moveTo>
                    <a:lnTo>
                      <a:pt x="1479042" y="0"/>
                    </a:lnTo>
                    <a:lnTo>
                      <a:pt x="1479042" y="354330"/>
                    </a:lnTo>
                    <a:lnTo>
                      <a:pt x="0" y="354330"/>
                    </a:lnTo>
                    <a:lnTo>
                      <a:pt x="0" y="0"/>
                    </a:lnTo>
                    <a:close/>
                  </a:path>
                </a:pathLst>
              </a:custGeom>
              <a:ln w="0" cap="flat">
                <a:miter lim="101600"/>
              </a:ln>
            </p:spPr>
            <p:style>
              <a:lnRef idx="0">
                <a:srgbClr val="000000">
                  <a:alpha val="0"/>
                </a:srgbClr>
              </a:lnRef>
              <a:fillRef idx="1">
                <a:srgbClr val="001B50"/>
              </a:fillRef>
              <a:effectRef idx="0">
                <a:scrgbClr r="0" g="0" b="0"/>
              </a:effectRef>
              <a:fontRef idx="none"/>
            </p:style>
            <p:txBody>
              <a:bodyPr/>
              <a:lstStyle/>
              <a:p>
                <a:endParaRPr lang="en-US"/>
              </a:p>
            </p:txBody>
          </p:sp>
          <p:sp>
            <p:nvSpPr>
              <p:cNvPr id="88" name="Rectangle 87">
                <a:extLst>
                  <a:ext uri="{FF2B5EF4-FFF2-40B4-BE49-F238E27FC236}">
                    <a16:creationId xmlns:a16="http://schemas.microsoft.com/office/drawing/2014/main" id="{AED9FEA9-1710-6EE1-541F-048CD378669B}"/>
                  </a:ext>
                </a:extLst>
              </p:cNvPr>
              <p:cNvSpPr/>
              <p:nvPr/>
            </p:nvSpPr>
            <p:spPr>
              <a:xfrm>
                <a:off x="4668775" y="895731"/>
                <a:ext cx="245470" cy="192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FFFFFF"/>
                    </a:solidFill>
                    <a:effectLst/>
                    <a:latin typeface="Calibri" panose="020F0502020204030204" pitchFamily="34" charset="0"/>
                    <a:ea typeface="Calibri" panose="020F0502020204030204" pitchFamily="34" charset="0"/>
                  </a:rPr>
                  <a:t>GQ</a:t>
                </a:r>
                <a:endParaRPr lang="en-US" sz="1100">
                  <a:solidFill>
                    <a:srgbClr val="000000"/>
                  </a:solidFill>
                  <a:effectLst/>
                  <a:latin typeface="Calibri" panose="020F0502020204030204" pitchFamily="34" charset="0"/>
                  <a:ea typeface="Calibri" panose="020F0502020204030204" pitchFamily="34" charset="0"/>
                </a:endParaRPr>
              </a:p>
            </p:txBody>
          </p:sp>
          <p:sp>
            <p:nvSpPr>
              <p:cNvPr id="89" name="Rectangle 88">
                <a:extLst>
                  <a:ext uri="{FF2B5EF4-FFF2-40B4-BE49-F238E27FC236}">
                    <a16:creationId xmlns:a16="http://schemas.microsoft.com/office/drawing/2014/main" id="{1E396B9A-8BFF-3B01-3331-DD1D8CB47AC3}"/>
                  </a:ext>
                </a:extLst>
              </p:cNvPr>
              <p:cNvSpPr/>
              <p:nvPr/>
            </p:nvSpPr>
            <p:spPr>
              <a:xfrm>
                <a:off x="4853182" y="895731"/>
                <a:ext cx="42602" cy="192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FFFFFF"/>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90" name="Rectangle 89">
                <a:extLst>
                  <a:ext uri="{FF2B5EF4-FFF2-40B4-BE49-F238E27FC236}">
                    <a16:creationId xmlns:a16="http://schemas.microsoft.com/office/drawing/2014/main" id="{1FD9B33A-8B88-C955-A80B-D636E0291B5B}"/>
                  </a:ext>
                </a:extLst>
              </p:cNvPr>
              <p:cNvSpPr/>
              <p:nvPr/>
            </p:nvSpPr>
            <p:spPr>
              <a:xfrm>
                <a:off x="4885950" y="895731"/>
                <a:ext cx="502287" cy="192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FFFFFF"/>
                    </a:solidFill>
                    <a:effectLst/>
                    <a:latin typeface="Calibri" panose="020F0502020204030204" pitchFamily="34" charset="0"/>
                    <a:ea typeface="Calibri" panose="020F0502020204030204" pitchFamily="34" charset="0"/>
                  </a:rPr>
                  <a:t>Admin</a:t>
                </a:r>
                <a:endParaRPr lang="en-US" sz="1100">
                  <a:solidFill>
                    <a:srgbClr val="000000"/>
                  </a:solidFill>
                  <a:effectLst/>
                  <a:latin typeface="Calibri" panose="020F0502020204030204" pitchFamily="34" charset="0"/>
                  <a:ea typeface="Calibri" panose="020F0502020204030204" pitchFamily="34" charset="0"/>
                </a:endParaRPr>
              </a:p>
            </p:txBody>
          </p:sp>
          <p:sp>
            <p:nvSpPr>
              <p:cNvPr id="91" name="Rectangle 90">
                <a:extLst>
                  <a:ext uri="{FF2B5EF4-FFF2-40B4-BE49-F238E27FC236}">
                    <a16:creationId xmlns:a16="http://schemas.microsoft.com/office/drawing/2014/main" id="{4B958628-AB30-DD7E-04D8-4552D938DFA1}"/>
                  </a:ext>
                </a:extLst>
              </p:cNvPr>
              <p:cNvSpPr/>
              <p:nvPr/>
            </p:nvSpPr>
            <p:spPr>
              <a:xfrm>
                <a:off x="5263907" y="895731"/>
                <a:ext cx="42602" cy="192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FFFFFF"/>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92" name="Rectangle 91">
                <a:extLst>
                  <a:ext uri="{FF2B5EF4-FFF2-40B4-BE49-F238E27FC236}">
                    <a16:creationId xmlns:a16="http://schemas.microsoft.com/office/drawing/2014/main" id="{F18C449C-136B-AF3B-1B0F-C159A401EB5E}"/>
                  </a:ext>
                </a:extLst>
              </p:cNvPr>
              <p:cNvSpPr/>
              <p:nvPr/>
            </p:nvSpPr>
            <p:spPr>
              <a:xfrm>
                <a:off x="5294394" y="895731"/>
                <a:ext cx="783157" cy="192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FFFFFF"/>
                    </a:solidFill>
                    <a:effectLst/>
                    <a:latin typeface="Calibri" panose="020F0502020204030204" pitchFamily="34" charset="0"/>
                    <a:ea typeface="Calibri" panose="020F0502020204030204" pitchFamily="34" charset="0"/>
                  </a:rPr>
                  <a:t>Resources</a:t>
                </a:r>
                <a:endParaRPr lang="en-US" sz="1100">
                  <a:solidFill>
                    <a:srgbClr val="000000"/>
                  </a:solidFill>
                  <a:effectLst/>
                  <a:latin typeface="Calibri" panose="020F0502020204030204" pitchFamily="34" charset="0"/>
                  <a:ea typeface="Calibri" panose="020F0502020204030204" pitchFamily="34" charset="0"/>
                </a:endParaRPr>
              </a:p>
            </p:txBody>
          </p:sp>
          <p:sp>
            <p:nvSpPr>
              <p:cNvPr id="93" name="Shape 267398">
                <a:extLst>
                  <a:ext uri="{FF2B5EF4-FFF2-40B4-BE49-F238E27FC236}">
                    <a16:creationId xmlns:a16="http://schemas.microsoft.com/office/drawing/2014/main" id="{B8287998-C03A-6D9D-BFE1-F1F5258C37B7}"/>
                  </a:ext>
                </a:extLst>
              </p:cNvPr>
              <p:cNvSpPr/>
              <p:nvPr/>
            </p:nvSpPr>
            <p:spPr>
              <a:xfrm>
                <a:off x="3183636" y="765810"/>
                <a:ext cx="1303020" cy="355854"/>
              </a:xfrm>
              <a:custGeom>
                <a:avLst/>
                <a:gdLst/>
                <a:ahLst/>
                <a:cxnLst/>
                <a:rect l="0" t="0" r="0" b="0"/>
                <a:pathLst>
                  <a:path w="1303020" h="355854">
                    <a:moveTo>
                      <a:pt x="0" y="0"/>
                    </a:moveTo>
                    <a:lnTo>
                      <a:pt x="1303020" y="0"/>
                    </a:lnTo>
                    <a:lnTo>
                      <a:pt x="1303020" y="355854"/>
                    </a:lnTo>
                    <a:lnTo>
                      <a:pt x="0" y="355854"/>
                    </a:lnTo>
                    <a:lnTo>
                      <a:pt x="0" y="0"/>
                    </a:lnTo>
                  </a:path>
                </a:pathLst>
              </a:custGeom>
              <a:ln w="0" cap="flat">
                <a:miter lim="101600"/>
              </a:ln>
            </p:spPr>
            <p:style>
              <a:lnRef idx="0">
                <a:srgbClr val="000000">
                  <a:alpha val="0"/>
                </a:srgbClr>
              </a:lnRef>
              <a:fillRef idx="1">
                <a:srgbClr val="001B50"/>
              </a:fillRef>
              <a:effectRef idx="0">
                <a:scrgbClr r="0" g="0" b="0"/>
              </a:effectRef>
              <a:fontRef idx="none"/>
            </p:style>
            <p:txBody>
              <a:bodyPr/>
              <a:lstStyle/>
              <a:p>
                <a:endParaRPr lang="en-US"/>
              </a:p>
            </p:txBody>
          </p:sp>
          <p:sp>
            <p:nvSpPr>
              <p:cNvPr id="94" name="Rectangle 93">
                <a:extLst>
                  <a:ext uri="{FF2B5EF4-FFF2-40B4-BE49-F238E27FC236}">
                    <a16:creationId xmlns:a16="http://schemas.microsoft.com/office/drawing/2014/main" id="{11168E40-E89E-2BB8-70B9-EBC96E86C2D8}"/>
                  </a:ext>
                </a:extLst>
              </p:cNvPr>
              <p:cNvSpPr/>
              <p:nvPr/>
            </p:nvSpPr>
            <p:spPr>
              <a:xfrm>
                <a:off x="3521203" y="885825"/>
                <a:ext cx="595106" cy="192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FFFFFF"/>
                    </a:solidFill>
                    <a:effectLst/>
                    <a:latin typeface="Calibri" panose="020F0502020204030204" pitchFamily="34" charset="0"/>
                    <a:ea typeface="Calibri" panose="020F0502020204030204" pitchFamily="34" charset="0"/>
                  </a:rPr>
                  <a:t>Contact</a:t>
                </a:r>
                <a:endParaRPr lang="en-US" sz="1100">
                  <a:solidFill>
                    <a:srgbClr val="000000"/>
                  </a:solidFill>
                  <a:effectLst/>
                  <a:latin typeface="Calibri" panose="020F0502020204030204" pitchFamily="34" charset="0"/>
                  <a:ea typeface="Calibri" panose="020F0502020204030204" pitchFamily="34" charset="0"/>
                </a:endParaRPr>
              </a:p>
            </p:txBody>
          </p:sp>
          <p:sp>
            <p:nvSpPr>
              <p:cNvPr id="95" name="Rectangle 94">
                <a:extLst>
                  <a:ext uri="{FF2B5EF4-FFF2-40B4-BE49-F238E27FC236}">
                    <a16:creationId xmlns:a16="http://schemas.microsoft.com/office/drawing/2014/main" id="{321824EB-9330-AAF2-A23B-2168314061EF}"/>
                  </a:ext>
                </a:extLst>
              </p:cNvPr>
              <p:cNvSpPr/>
              <p:nvPr/>
            </p:nvSpPr>
            <p:spPr>
              <a:xfrm>
                <a:off x="3968495" y="885825"/>
                <a:ext cx="42602" cy="192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FFFFFF"/>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96" name="Rectangle 95">
                <a:extLst>
                  <a:ext uri="{FF2B5EF4-FFF2-40B4-BE49-F238E27FC236}">
                    <a16:creationId xmlns:a16="http://schemas.microsoft.com/office/drawing/2014/main" id="{6B1271DF-0211-95B8-2297-67836219F7A7}"/>
                  </a:ext>
                </a:extLst>
              </p:cNvPr>
              <p:cNvSpPr/>
              <p:nvPr/>
            </p:nvSpPr>
            <p:spPr>
              <a:xfrm>
                <a:off x="4001263" y="885825"/>
                <a:ext cx="194385" cy="192001"/>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100">
                    <a:solidFill>
                      <a:srgbClr val="FFFFFF"/>
                    </a:solidFill>
                    <a:effectLst/>
                    <a:latin typeface="Calibri" panose="020F0502020204030204" pitchFamily="34" charset="0"/>
                    <a:ea typeface="Calibri" panose="020F0502020204030204" pitchFamily="34" charset="0"/>
                  </a:rPr>
                  <a:t>Us</a:t>
                </a:r>
                <a:endParaRPr lang="en-US" sz="1100">
                  <a:solidFill>
                    <a:srgbClr val="000000"/>
                  </a:solidFill>
                  <a:effectLst/>
                  <a:latin typeface="Calibri" panose="020F0502020204030204" pitchFamily="34" charset="0"/>
                  <a:ea typeface="Calibri" panose="020F0502020204030204" pitchFamily="34" charset="0"/>
                </a:endParaRPr>
              </a:p>
            </p:txBody>
          </p:sp>
        </p:grpSp>
        <p:sp>
          <p:nvSpPr>
            <p:cNvPr id="99" name="Rectangle 98">
              <a:extLst>
                <a:ext uri="{FF2B5EF4-FFF2-40B4-BE49-F238E27FC236}">
                  <a16:creationId xmlns:a16="http://schemas.microsoft.com/office/drawing/2014/main" id="{F36B631A-88C1-1B0B-5BE7-74C602F2B156}"/>
                </a:ext>
              </a:extLst>
            </p:cNvPr>
            <p:cNvSpPr/>
            <p:nvPr/>
          </p:nvSpPr>
          <p:spPr>
            <a:xfrm>
              <a:off x="7384051" y="5253585"/>
              <a:ext cx="2004573" cy="520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Click here to download the GQ resident reminder email</a:t>
              </a:r>
            </a:p>
          </p:txBody>
        </p:sp>
        <p:sp>
          <p:nvSpPr>
            <p:cNvPr id="101" name="Rectangle 100">
              <a:extLst>
                <a:ext uri="{FF2B5EF4-FFF2-40B4-BE49-F238E27FC236}">
                  <a16:creationId xmlns:a16="http://schemas.microsoft.com/office/drawing/2014/main" id="{3E08A4A6-A236-ACE4-A319-132546C4B661}"/>
                </a:ext>
              </a:extLst>
            </p:cNvPr>
            <p:cNvSpPr/>
            <p:nvPr/>
          </p:nvSpPr>
          <p:spPr>
            <a:xfrm>
              <a:off x="3772851" y="1453358"/>
              <a:ext cx="6930324" cy="8889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Report Dashboard – The table below shows response rates for each of your GQs. Click the links in the “Residents Who Have Responded” column to see the names of those who have responded in each GQ. Please send reminders to residents who have not yet completed their census form using the reminder email template.</a:t>
              </a:r>
            </a:p>
          </p:txBody>
        </p:sp>
      </p:grpSp>
    </p:spTree>
    <p:extLst>
      <p:ext uri="{BB962C8B-B14F-4D97-AF65-F5344CB8AC3E}">
        <p14:creationId xmlns:p14="http://schemas.microsoft.com/office/powerpoint/2010/main" val="4262010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F169-552B-3263-FE6C-7FF2DED95D3E}"/>
              </a:ext>
            </a:extLst>
          </p:cNvPr>
          <p:cNvSpPr>
            <a:spLocks noGrp="1"/>
          </p:cNvSpPr>
          <p:nvPr>
            <p:ph type="title"/>
          </p:nvPr>
        </p:nvSpPr>
        <p:spPr/>
        <p:txBody>
          <a:bodyPr/>
          <a:lstStyle/>
          <a:p>
            <a:r>
              <a:rPr lang="en-US" dirty="0"/>
              <a:t>Enumeration Method Descriptions</a:t>
            </a:r>
          </a:p>
        </p:txBody>
      </p:sp>
      <p:sp>
        <p:nvSpPr>
          <p:cNvPr id="3" name="Content Placeholder 2">
            <a:extLst>
              <a:ext uri="{FF2B5EF4-FFF2-40B4-BE49-F238E27FC236}">
                <a16:creationId xmlns:a16="http://schemas.microsoft.com/office/drawing/2014/main" id="{B95D8E88-1052-6B30-7326-FDA53C551B67}"/>
              </a:ext>
            </a:extLst>
          </p:cNvPr>
          <p:cNvSpPr>
            <a:spLocks noGrp="1"/>
          </p:cNvSpPr>
          <p:nvPr>
            <p:ph idx="1"/>
          </p:nvPr>
        </p:nvSpPr>
        <p:spPr/>
        <p:txBody>
          <a:bodyPr/>
          <a:lstStyle/>
          <a:p>
            <a:r>
              <a:rPr lang="en-US" dirty="0"/>
              <a:t>For reference during interview if needed.</a:t>
            </a:r>
          </a:p>
        </p:txBody>
      </p:sp>
      <p:sp>
        <p:nvSpPr>
          <p:cNvPr id="4" name="Slide Number Placeholder 3">
            <a:extLst>
              <a:ext uri="{FF2B5EF4-FFF2-40B4-BE49-F238E27FC236}">
                <a16:creationId xmlns:a16="http://schemas.microsoft.com/office/drawing/2014/main" id="{46845566-8824-1B43-DE3D-E7CFE87E8426}"/>
              </a:ext>
            </a:extLst>
          </p:cNvPr>
          <p:cNvSpPr>
            <a:spLocks noGrp="1"/>
          </p:cNvSpPr>
          <p:nvPr>
            <p:ph type="sldNum" sz="quarter" idx="12"/>
          </p:nvPr>
        </p:nvSpPr>
        <p:spPr/>
        <p:txBody>
          <a:bodyPr/>
          <a:lstStyle/>
          <a:p>
            <a:fld id="{5D4B0815-77BD-4BC3-A29B-D94299B6765B}" type="slidenum">
              <a:rPr lang="en-US" smtClean="0"/>
              <a:t>36</a:t>
            </a:fld>
            <a:endParaRPr lang="en-US"/>
          </a:p>
        </p:txBody>
      </p:sp>
    </p:spTree>
    <p:extLst>
      <p:ext uri="{BB962C8B-B14F-4D97-AF65-F5344CB8AC3E}">
        <p14:creationId xmlns:p14="http://schemas.microsoft.com/office/powerpoint/2010/main" val="3835494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B6D94A-E42B-30B3-569F-269D7DA07737}"/>
              </a:ext>
            </a:extLst>
          </p:cNvPr>
          <p:cNvSpPr>
            <a:spLocks noGrp="1"/>
          </p:cNvSpPr>
          <p:nvPr>
            <p:ph idx="1"/>
          </p:nvPr>
        </p:nvSpPr>
        <p:spPr>
          <a:xfrm>
            <a:off x="982133" y="533400"/>
            <a:ext cx="9440334" cy="5909734"/>
          </a:xfrm>
        </p:spPr>
        <p:txBody>
          <a:bodyPr>
            <a:noAutofit/>
          </a:bodyPr>
          <a:lstStyle/>
          <a:p>
            <a:pPr marL="0" indent="0">
              <a:lnSpc>
                <a:spcPct val="70000"/>
              </a:lnSpc>
              <a:buNone/>
            </a:pPr>
            <a:r>
              <a:rPr lang="en-US" sz="1800" b="1" dirty="0"/>
              <a:t>eResponse </a:t>
            </a:r>
          </a:p>
          <a:p>
            <a:pPr>
              <a:lnSpc>
                <a:spcPct val="70000"/>
              </a:lnSpc>
            </a:pPr>
            <a:r>
              <a:rPr lang="en-US" sz="1800" dirty="0"/>
              <a:t>GQ Administrator/facility contact uploads their data/files to the Census Bureau portal and template. </a:t>
            </a:r>
          </a:p>
          <a:p>
            <a:pPr>
              <a:lnSpc>
                <a:spcPct val="70000"/>
              </a:lnSpc>
            </a:pPr>
            <a:r>
              <a:rPr lang="en-US" sz="1800" dirty="0"/>
              <a:t>An ideal method especially for larger facilities like prisons and college/university student housing. </a:t>
            </a:r>
          </a:p>
          <a:p>
            <a:pPr>
              <a:lnSpc>
                <a:spcPct val="70000"/>
              </a:lnSpc>
            </a:pPr>
            <a:r>
              <a:rPr lang="en-US" sz="1800" dirty="0"/>
              <a:t>GQs need someone who is IT savvy to create the file for the upload. </a:t>
            </a:r>
          </a:p>
          <a:p>
            <a:pPr>
              <a:lnSpc>
                <a:spcPct val="70000"/>
              </a:lnSpc>
            </a:pPr>
            <a:r>
              <a:rPr lang="en-US" sz="1800" dirty="0"/>
              <a:t>All GQs that chose this method but have not responded by May 1, 2020 will be sent to the field for follow up.</a:t>
            </a:r>
          </a:p>
          <a:p>
            <a:pPr marL="0" indent="0">
              <a:lnSpc>
                <a:spcPct val="70000"/>
              </a:lnSpc>
              <a:buNone/>
            </a:pPr>
            <a:r>
              <a:rPr lang="en-US" sz="1800" b="1" dirty="0"/>
              <a:t>GQ Resident Internet Self-Response (ISR)</a:t>
            </a:r>
            <a:r>
              <a:rPr lang="en-US" sz="1800" dirty="0"/>
              <a:t> </a:t>
            </a:r>
          </a:p>
          <a:p>
            <a:pPr>
              <a:lnSpc>
                <a:spcPct val="70000"/>
              </a:lnSpc>
            </a:pPr>
            <a:r>
              <a:rPr lang="en-US" sz="1800" dirty="0"/>
              <a:t>GQ residents are able to complete their own census forms using a secure website.</a:t>
            </a:r>
          </a:p>
          <a:p>
            <a:pPr>
              <a:lnSpc>
                <a:spcPct val="70000"/>
              </a:lnSpc>
            </a:pPr>
            <a:r>
              <a:rPr lang="en-US" sz="1800" dirty="0"/>
              <a:t>The Census Bureau provides URLs for the online census form and login credentials</a:t>
            </a:r>
          </a:p>
          <a:p>
            <a:pPr>
              <a:lnSpc>
                <a:spcPct val="70000"/>
              </a:lnSpc>
            </a:pPr>
            <a:r>
              <a:rPr lang="en-US" sz="1800" dirty="0"/>
              <a:t>GQ administrators are able to share the URLs and login credential with their residents via email.</a:t>
            </a:r>
          </a:p>
          <a:p>
            <a:pPr>
              <a:lnSpc>
                <a:spcPct val="70000"/>
              </a:lnSpc>
            </a:pPr>
            <a:r>
              <a:rPr lang="en-US" sz="1800" dirty="0"/>
              <a:t>Census Bureau staff can also drop off paper letters with the URLs and login credentials that can be physically distributed to GQ residents.</a:t>
            </a:r>
          </a:p>
          <a:p>
            <a:pPr>
              <a:lnSpc>
                <a:spcPct val="70000"/>
              </a:lnSpc>
            </a:pPr>
            <a:r>
              <a:rPr lang="en-US" sz="1800" dirty="0"/>
              <a:t>GQ administrators are able to monitor response progress for individual GQs and send email reminders to residents who have not yet responded.</a:t>
            </a:r>
          </a:p>
          <a:p>
            <a:pPr marL="0" indent="0">
              <a:lnSpc>
                <a:spcPct val="70000"/>
              </a:lnSpc>
              <a:buNone/>
            </a:pPr>
            <a:r>
              <a:rPr lang="en-US" sz="1800" b="1" dirty="0"/>
              <a:t>In-Person Interview </a:t>
            </a:r>
          </a:p>
          <a:p>
            <a:pPr>
              <a:lnSpc>
                <a:spcPct val="70000"/>
              </a:lnSpc>
            </a:pPr>
            <a:r>
              <a:rPr lang="en-US" sz="1800" dirty="0"/>
              <a:t>Enumerators use paper Individual Census Questionnaires to conduct the interview. </a:t>
            </a:r>
          </a:p>
          <a:p>
            <a:pPr>
              <a:lnSpc>
                <a:spcPct val="70000"/>
              </a:lnSpc>
            </a:pPr>
            <a:r>
              <a:rPr lang="en-US" sz="1800" dirty="0"/>
              <a:t>Very time consuming. This method is best for locations with a small number of residents or when you can have multiple enumerators to help conduct interviews at the same time. </a:t>
            </a:r>
          </a:p>
          <a:p>
            <a:pPr>
              <a:lnSpc>
                <a:spcPct val="70000"/>
              </a:lnSpc>
            </a:pPr>
            <a:r>
              <a:rPr lang="en-US" sz="1800" dirty="0"/>
              <a:t>Not ideal for GQs whose residents have varied schedules like college students, may have issues with answering questions or be alarmed by a stranger approaching them. </a:t>
            </a:r>
          </a:p>
        </p:txBody>
      </p:sp>
      <p:sp>
        <p:nvSpPr>
          <p:cNvPr id="4" name="Slide Number Placeholder 3">
            <a:extLst>
              <a:ext uri="{FF2B5EF4-FFF2-40B4-BE49-F238E27FC236}">
                <a16:creationId xmlns:a16="http://schemas.microsoft.com/office/drawing/2014/main" id="{B22C4E62-519F-B89B-50E9-BEA20C0C789F}"/>
              </a:ext>
            </a:extLst>
          </p:cNvPr>
          <p:cNvSpPr>
            <a:spLocks noGrp="1"/>
          </p:cNvSpPr>
          <p:nvPr>
            <p:ph type="sldNum" sz="quarter" idx="12"/>
          </p:nvPr>
        </p:nvSpPr>
        <p:spPr/>
        <p:txBody>
          <a:bodyPr/>
          <a:lstStyle/>
          <a:p>
            <a:fld id="{5D4B0815-77BD-4BC3-A29B-D94299B6765B}" type="slidenum">
              <a:rPr lang="en-US" smtClean="0"/>
              <a:t>37</a:t>
            </a:fld>
            <a:endParaRPr lang="en-US"/>
          </a:p>
        </p:txBody>
      </p:sp>
    </p:spTree>
    <p:extLst>
      <p:ext uri="{BB962C8B-B14F-4D97-AF65-F5344CB8AC3E}">
        <p14:creationId xmlns:p14="http://schemas.microsoft.com/office/powerpoint/2010/main" val="1880644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C4E62-519F-B89B-50E9-BEA20C0C789F}"/>
              </a:ext>
            </a:extLst>
          </p:cNvPr>
          <p:cNvSpPr>
            <a:spLocks noGrp="1"/>
          </p:cNvSpPr>
          <p:nvPr>
            <p:ph type="sldNum" sz="quarter" idx="12"/>
          </p:nvPr>
        </p:nvSpPr>
        <p:spPr/>
        <p:txBody>
          <a:bodyPr/>
          <a:lstStyle/>
          <a:p>
            <a:fld id="{5D4B0815-77BD-4BC3-A29B-D94299B6765B}" type="slidenum">
              <a:rPr lang="en-US" smtClean="0"/>
              <a:t>38</a:t>
            </a:fld>
            <a:endParaRPr lang="en-US"/>
          </a:p>
        </p:txBody>
      </p:sp>
      <p:sp>
        <p:nvSpPr>
          <p:cNvPr id="5" name="Content Placeholder 2">
            <a:extLst>
              <a:ext uri="{FF2B5EF4-FFF2-40B4-BE49-F238E27FC236}">
                <a16:creationId xmlns:a16="http://schemas.microsoft.com/office/drawing/2014/main" id="{A05475E1-0AE3-0C8F-39EB-78048B4B9D1D}"/>
              </a:ext>
            </a:extLst>
          </p:cNvPr>
          <p:cNvSpPr txBox="1">
            <a:spLocks/>
          </p:cNvSpPr>
          <p:nvPr/>
        </p:nvSpPr>
        <p:spPr>
          <a:xfrm>
            <a:off x="1016001" y="558800"/>
            <a:ext cx="10473266" cy="5708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US" sz="1800" b="1" dirty="0"/>
              <a:t>Paper Response Data Collection (paper listings) </a:t>
            </a:r>
          </a:p>
          <a:p>
            <a:pPr>
              <a:lnSpc>
                <a:spcPct val="70000"/>
              </a:lnSpc>
            </a:pPr>
            <a:r>
              <a:rPr lang="en-US" sz="1800" dirty="0"/>
              <a:t>An Enumerator picks up a paper spreadsheet or listing of all the residents at the GQ. The spreadsheet should include all the requested demographic information as specified by the Census Bureau. </a:t>
            </a:r>
          </a:p>
          <a:p>
            <a:pPr>
              <a:lnSpc>
                <a:spcPct val="70000"/>
              </a:lnSpc>
            </a:pPr>
            <a:r>
              <a:rPr lang="en-US" sz="1800" dirty="0"/>
              <a:t>All paper listings are sent to a processing center for keying and data capture. </a:t>
            </a:r>
          </a:p>
          <a:p>
            <a:pPr>
              <a:lnSpc>
                <a:spcPct val="70000"/>
              </a:lnSpc>
            </a:pPr>
            <a:r>
              <a:rPr lang="en-US" sz="1800" dirty="0"/>
              <a:t>Ideal for larger GQs. </a:t>
            </a:r>
          </a:p>
          <a:p>
            <a:pPr>
              <a:lnSpc>
                <a:spcPct val="70000"/>
              </a:lnSpc>
            </a:pPr>
            <a:r>
              <a:rPr lang="en-US" sz="1800" dirty="0"/>
              <a:t>Minimizes the time an Enumerator must spend at the facility. </a:t>
            </a:r>
          </a:p>
          <a:p>
            <a:pPr>
              <a:lnSpc>
                <a:spcPct val="70000"/>
              </a:lnSpc>
            </a:pPr>
            <a:r>
              <a:rPr lang="en-US" sz="1800" dirty="0"/>
              <a:t>Census needs to ensure facility will only provide demographic and usual home elsewhere data and to exclude Social Security Numbers and other PII. </a:t>
            </a:r>
          </a:p>
          <a:p>
            <a:pPr marL="0" indent="0">
              <a:lnSpc>
                <a:spcPct val="70000"/>
              </a:lnSpc>
              <a:buFont typeface="Arial" panose="020B0604020202020204" pitchFamily="34" charset="0"/>
              <a:buNone/>
            </a:pPr>
            <a:r>
              <a:rPr lang="en-US" sz="1800" b="1" dirty="0"/>
              <a:t>Facility Self-Enumeration </a:t>
            </a:r>
          </a:p>
          <a:p>
            <a:pPr>
              <a:lnSpc>
                <a:spcPct val="70000"/>
              </a:lnSpc>
            </a:pPr>
            <a:r>
              <a:rPr lang="en-US" sz="1800" dirty="0"/>
              <a:t>Only offered to health care facilities, correctional facilities, and military quarters.</a:t>
            </a:r>
          </a:p>
          <a:p>
            <a:pPr>
              <a:lnSpc>
                <a:spcPct val="70000"/>
              </a:lnSpc>
            </a:pPr>
            <a:r>
              <a:rPr lang="en-US" sz="1800" dirty="0"/>
              <a:t>CFS trains facility contact person to conduct enumeration of their own facility. </a:t>
            </a:r>
          </a:p>
          <a:p>
            <a:pPr>
              <a:lnSpc>
                <a:spcPct val="70000"/>
              </a:lnSpc>
            </a:pPr>
            <a:r>
              <a:rPr lang="en-US" sz="1800" dirty="0"/>
              <a:t>Very time consuming for the facility personnel, but it minimizes the need to have a census employee on the premises especially if there are security or privacy concerns on the part of the facility. </a:t>
            </a:r>
          </a:p>
          <a:p>
            <a:pPr>
              <a:lnSpc>
                <a:spcPct val="70000"/>
              </a:lnSpc>
            </a:pPr>
            <a:r>
              <a:rPr lang="en-US" sz="1800" dirty="0"/>
              <a:t>Census will not compensate facility personnel that conduct the enumeration. </a:t>
            </a:r>
          </a:p>
          <a:p>
            <a:pPr marL="0" indent="0">
              <a:lnSpc>
                <a:spcPct val="70000"/>
              </a:lnSpc>
              <a:buFont typeface="Arial" panose="020B0604020202020204" pitchFamily="34" charset="0"/>
              <a:buNone/>
            </a:pPr>
            <a:r>
              <a:rPr lang="en-US" sz="1800" b="1" dirty="0"/>
              <a:t>Drop off/Pick up of Questionnaires </a:t>
            </a:r>
          </a:p>
          <a:p>
            <a:pPr>
              <a:lnSpc>
                <a:spcPct val="70000"/>
              </a:lnSpc>
            </a:pPr>
            <a:r>
              <a:rPr lang="en-US" sz="1800" dirty="0"/>
              <a:t>Enumerators will drop off ICQ packets for each resident in the GQ and schedule a time to pick them up. </a:t>
            </a:r>
          </a:p>
          <a:p>
            <a:pPr>
              <a:lnSpc>
                <a:spcPct val="70000"/>
              </a:lnSpc>
            </a:pPr>
            <a:r>
              <a:rPr lang="en-US" sz="1800" dirty="0"/>
              <a:t>Requires some help from the facility such as providing a list of current resident/clients and possible passing out and collecting forms. </a:t>
            </a:r>
          </a:p>
          <a:p>
            <a:pPr>
              <a:lnSpc>
                <a:spcPct val="70000"/>
              </a:lnSpc>
            </a:pPr>
            <a:r>
              <a:rPr lang="en-US" sz="1800" dirty="0"/>
              <a:t>Will use ICQs, ICQ Envelopes, and GQ Envelopes</a:t>
            </a:r>
          </a:p>
          <a:p>
            <a:pPr marL="0" indent="0">
              <a:lnSpc>
                <a:spcPct val="70000"/>
              </a:lnSpc>
              <a:buFont typeface="Arial" panose="020B0604020202020204" pitchFamily="34" charset="0"/>
              <a:buNone/>
            </a:pPr>
            <a:endParaRPr lang="en-US" sz="1800" dirty="0"/>
          </a:p>
        </p:txBody>
      </p:sp>
    </p:spTree>
    <p:extLst>
      <p:ext uri="{BB962C8B-B14F-4D97-AF65-F5344CB8AC3E}">
        <p14:creationId xmlns:p14="http://schemas.microsoft.com/office/powerpoint/2010/main" val="3186298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BBC7E-F430-7AAF-AEB3-AF54BF91B441}"/>
              </a:ext>
            </a:extLst>
          </p:cNvPr>
          <p:cNvSpPr>
            <a:spLocks noGrp="1"/>
          </p:cNvSpPr>
          <p:nvPr>
            <p:ph idx="1"/>
          </p:nvPr>
        </p:nvSpPr>
        <p:spPr>
          <a:xfrm>
            <a:off x="838200" y="364066"/>
            <a:ext cx="10515600" cy="6189133"/>
          </a:xfrm>
        </p:spPr>
        <p:txBody>
          <a:bodyPr>
            <a:normAutofit lnSpcReduction="10000"/>
          </a:bodyPr>
          <a:lstStyle/>
          <a:p>
            <a:pPr marL="0" indent="0">
              <a:buNone/>
            </a:pPr>
            <a:r>
              <a:rPr lang="en-US" sz="1600" b="1" dirty="0"/>
              <a:t>GQ Resident Internet Self-Response (ISR) Options</a:t>
            </a:r>
          </a:p>
          <a:p>
            <a:pPr marL="0" indent="0">
              <a:buNone/>
            </a:pPr>
            <a:r>
              <a:rPr lang="en-US" sz="1600" dirty="0"/>
              <a:t>Option 1: GQ Administrator provides residents’ names and email addresses to the Census Bureau</a:t>
            </a:r>
          </a:p>
          <a:p>
            <a:pPr marL="228600" marR="0" lvl="0" indent="-228600" algn="l" defTabSz="914400" rtl="0" eaLnBrk="1" fontAlgn="auto" latinLnBrk="0" hangingPunct="1">
              <a:lnSpc>
                <a:spcPct val="90000"/>
              </a:lnSpc>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GQ Administrator inputs the names and email addresses of the residents/clients into the system. </a:t>
            </a: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The system emails the residents reminders to complete the GQ ISR questionnaire.</a:t>
            </a:r>
          </a:p>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Option 2: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GQ Administrator sends unique ID to each resident</a:t>
            </a:r>
          </a:p>
          <a:p>
            <a:r>
              <a:rPr lang="en-US" sz="1600" dirty="0">
                <a:effectLst/>
                <a:ea typeface="Calibri" panose="020F0502020204030204" pitchFamily="34" charset="0"/>
                <a:cs typeface="Times New Roman" panose="02020603050405020304" pitchFamily="18" charset="0"/>
              </a:rPr>
              <a:t>The system provides a list of unique </a:t>
            </a:r>
            <a:r>
              <a:rPr lang="en-US" sz="1600" dirty="0">
                <a:ea typeface="Calibri" panose="020F0502020204030204" pitchFamily="34" charset="0"/>
                <a:cs typeface="Times New Roman" panose="02020603050405020304" pitchFamily="18" charset="0"/>
              </a:rPr>
              <a:t>Census IDS </a:t>
            </a:r>
            <a:r>
              <a:rPr lang="en-US" sz="1600" dirty="0">
                <a:effectLst/>
                <a:ea typeface="Calibri" panose="020F0502020204030204" pitchFamily="34" charset="0"/>
                <a:cs typeface="Times New Roman" panose="02020603050405020304" pitchFamily="18" charset="0"/>
              </a:rPr>
              <a:t>to the GQ administrator and an example email that they can send to their residents. </a:t>
            </a:r>
            <a:r>
              <a:rPr lang="en-US" sz="1600" dirty="0">
                <a:effectLst/>
                <a:ea typeface="Calibri" panose="020F0502020204030204" pitchFamily="34" charset="0"/>
              </a:rPr>
              <a:t>The GQ administrator assigns each resident their unique Census ID outside of the system, and then emails each resident a link to the GQ ISR questionnaire, along with their Census ID and instructions</a:t>
            </a:r>
            <a:r>
              <a:rPr lang="en-US" sz="1600" dirty="0">
                <a:ea typeface="Calibri" panose="020F0502020204030204" pitchFamily="34" charset="0"/>
                <a:cs typeface="Times New Roman" panose="02020603050405020304" pitchFamily="18" charset="0"/>
              </a:rPr>
              <a:t>.</a:t>
            </a:r>
            <a:r>
              <a:rPr lang="en-US" sz="1600" dirty="0">
                <a:effectLst/>
                <a:ea typeface="Calibri" panose="020F0502020204030204" pitchFamily="34" charset="0"/>
              </a:rPr>
              <a:t> </a:t>
            </a:r>
          </a:p>
          <a:p>
            <a:pPr marL="0" indent="0">
              <a:buNone/>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Option</a:t>
            </a:r>
            <a:r>
              <a:rPr kumimoji="0" lang="en-US"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3: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GQ Administrator sends customized questionnaire link to residents of each GQ</a:t>
            </a:r>
          </a:p>
          <a:p>
            <a:r>
              <a:rPr lang="en-US" sz="1600" dirty="0">
                <a:effectLst/>
                <a:ea typeface="Calibri" panose="020F0502020204030204" pitchFamily="34" charset="0"/>
              </a:rPr>
              <a:t>The system will send the GQ </a:t>
            </a:r>
            <a:r>
              <a:rPr lang="en-US" sz="1600" dirty="0">
                <a:ea typeface="Calibri" panose="020F0502020204030204" pitchFamily="34" charset="0"/>
              </a:rPr>
              <a:t>A</a:t>
            </a:r>
            <a:r>
              <a:rPr lang="en-US" sz="1600" dirty="0">
                <a:effectLst/>
                <a:ea typeface="Calibri" panose="020F0502020204030204" pitchFamily="34" charset="0"/>
              </a:rPr>
              <a:t>dministrator a customized link to the GQ ISR questionnaire, which will contain a unique identifier for each GQ. The GQ Administrator will email the residents that customized link, along with instructions for completing the GQ ISR questionnaire.</a:t>
            </a:r>
          </a:p>
          <a:p>
            <a:pPr marL="0" indent="0">
              <a:buNone/>
            </a:pPr>
            <a:r>
              <a:rPr lang="en-US" sz="1600" dirty="0"/>
              <a:t>Option</a:t>
            </a:r>
            <a:r>
              <a:rPr lang="en-US" sz="1600" dirty="0">
                <a:effectLst/>
                <a:ea typeface="Calibri" panose="020F0502020204030204" pitchFamily="34" charset="0"/>
              </a:rPr>
              <a:t> 4: </a:t>
            </a:r>
            <a:r>
              <a:rPr lang="en-US" sz="1600" i="0" dirty="0">
                <a:solidFill>
                  <a:srgbClr val="000000"/>
                </a:solidFill>
                <a:effectLst/>
                <a:latin typeface="Calibri" panose="020F0502020204030204" pitchFamily="34" charset="0"/>
              </a:rPr>
              <a:t>GQ Administrator d</a:t>
            </a:r>
            <a:r>
              <a:rPr lang="en-US" sz="1600" dirty="0">
                <a:solidFill>
                  <a:srgbClr val="000000"/>
                </a:solidFill>
                <a:latin typeface="Calibri" panose="020F0502020204030204" pitchFamily="34" charset="0"/>
              </a:rPr>
              <a:t>istributes the link and ID</a:t>
            </a:r>
            <a:endParaRPr lang="en-US" sz="1600" dirty="0">
              <a:effectLst/>
              <a:ea typeface="Calibri" panose="020F0502020204030204" pitchFamily="34" charset="0"/>
            </a:endParaRPr>
          </a:p>
          <a:p>
            <a:pPr fontAlgn="base"/>
            <a:r>
              <a:rPr lang="en-US" sz="1600" b="0" i="0" u="none" strike="noStrike" dirty="0">
                <a:solidFill>
                  <a:srgbClr val="000000"/>
                </a:solidFill>
                <a:effectLst/>
                <a:latin typeface="Calibri" panose="020F0502020204030204" pitchFamily="34" charset="0"/>
              </a:rPr>
              <a:t>The Census Bureau sends a generic questionnaire link and one unique Census </a:t>
            </a:r>
            <a:r>
              <a:rPr lang="en-US" sz="1600" dirty="0">
                <a:solidFill>
                  <a:srgbClr val="000000"/>
                </a:solidFill>
                <a:latin typeface="Calibri" panose="020F0502020204030204" pitchFamily="34" charset="0"/>
              </a:rPr>
              <a:t>ID via email for </a:t>
            </a:r>
            <a:r>
              <a:rPr lang="en-US" sz="1600" b="0" i="0" u="none" strike="noStrike" dirty="0">
                <a:solidFill>
                  <a:srgbClr val="000000"/>
                </a:solidFill>
                <a:effectLst/>
                <a:latin typeface="Calibri" panose="020F0502020204030204" pitchFamily="34" charset="0"/>
              </a:rPr>
              <a:t>each GQ to the GQ Administrator (or the information can be made available on the GQ Administrator Dashboard).</a:t>
            </a:r>
            <a:r>
              <a:rPr lang="en-US" sz="1600" b="0" i="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The GQ Administrator will email the residents the link and the same Census ID, along with instructions for completing the GQ ISR questionnaire. </a:t>
            </a:r>
            <a:r>
              <a:rPr lang="en-US" sz="1600" b="0" i="0" dirty="0">
                <a:solidFill>
                  <a:srgbClr val="000000"/>
                </a:solidFill>
                <a:effectLst/>
                <a:latin typeface="Calibri" panose="020F0502020204030204" pitchFamily="34" charset="0"/>
              </a:rPr>
              <a:t>​</a:t>
            </a:r>
          </a:p>
          <a:p>
            <a:pPr marL="0" indent="0">
              <a:buNone/>
            </a:pPr>
            <a:r>
              <a:rPr lang="en-US" sz="1600" dirty="0"/>
              <a:t>Option</a:t>
            </a:r>
            <a:r>
              <a:rPr lang="en-US" sz="1600" dirty="0">
                <a:effectLst/>
                <a:ea typeface="Calibri" panose="020F0502020204030204" pitchFamily="34" charset="0"/>
              </a:rPr>
              <a:t> 5: </a:t>
            </a:r>
            <a:r>
              <a:rPr lang="en-US" sz="1600" dirty="0">
                <a:solidFill>
                  <a:srgbClr val="000000"/>
                </a:solidFill>
                <a:latin typeface="Calibri" panose="020F0502020204030204" pitchFamily="34" charset="0"/>
                <a:ea typeface="Calibri" panose="020F0502020204030204" pitchFamily="34" charset="0"/>
              </a:rPr>
              <a:t>GQ ISR Paper Drop-Off</a:t>
            </a:r>
            <a:endParaRPr lang="en-US" sz="1600" dirty="0">
              <a:effectLst/>
              <a:ea typeface="Calibri" panose="020F0502020204030204" pitchFamily="34" charset="0"/>
            </a:endParaRPr>
          </a:p>
          <a:p>
            <a:r>
              <a:rPr lang="en-US" sz="1600" dirty="0"/>
              <a:t>The Enumerator drops off the appropriate number of GQ ISR invitation letters/flyers and hardcopy Individual Census Questionnaires (ICQs) based on the Census Day Population Count. The invitation letters/flyers would be pre-printed for each GQ that selects this GQ ISR method, so that the specific GQ name and GQ login ID will be printed on it. The GQ Administrator distributes the flyer/ICQ to each resident.  The resident has the choice to complete their questionnaire online (GQ ISR) or complete the ICQ.</a:t>
            </a:r>
          </a:p>
        </p:txBody>
      </p:sp>
      <p:sp>
        <p:nvSpPr>
          <p:cNvPr id="4" name="Slide Number Placeholder 3">
            <a:extLst>
              <a:ext uri="{FF2B5EF4-FFF2-40B4-BE49-F238E27FC236}">
                <a16:creationId xmlns:a16="http://schemas.microsoft.com/office/drawing/2014/main" id="{4B5BF719-7D1D-E31E-8B25-2483DB07E909}"/>
              </a:ext>
            </a:extLst>
          </p:cNvPr>
          <p:cNvSpPr>
            <a:spLocks noGrp="1"/>
          </p:cNvSpPr>
          <p:nvPr>
            <p:ph type="sldNum" sz="quarter" idx="12"/>
          </p:nvPr>
        </p:nvSpPr>
        <p:spPr/>
        <p:txBody>
          <a:bodyPr/>
          <a:lstStyle/>
          <a:p>
            <a:fld id="{5D4B0815-77BD-4BC3-A29B-D94299B6765B}" type="slidenum">
              <a:rPr lang="en-US" smtClean="0"/>
              <a:t>39</a:t>
            </a:fld>
            <a:endParaRPr lang="en-US"/>
          </a:p>
        </p:txBody>
      </p:sp>
    </p:spTree>
    <p:extLst>
      <p:ext uri="{BB962C8B-B14F-4D97-AF65-F5344CB8AC3E}">
        <p14:creationId xmlns:p14="http://schemas.microsoft.com/office/powerpoint/2010/main" val="113017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000000-0008-0000-0100-00004A100000}"/>
              </a:ext>
            </a:extLst>
          </p:cNvPr>
          <p:cNvSpPr/>
          <p:nvPr/>
        </p:nvSpPr>
        <p:spPr>
          <a:xfrm>
            <a:off x="504139" y="685967"/>
            <a:ext cx="2188002" cy="271516"/>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dk1"/>
                </a:solidFill>
                <a:effectLst/>
                <a:latin typeface="+mn-lt"/>
                <a:ea typeface="+mn-ea"/>
                <a:cs typeface="+mn-cs"/>
              </a:rPr>
              <a:t>GQ INCORRECT REASONS</a:t>
            </a:r>
            <a:endParaRPr lang="en-US">
              <a:effectLst/>
            </a:endParaRPr>
          </a:p>
        </p:txBody>
      </p:sp>
      <p:grpSp>
        <p:nvGrpSpPr>
          <p:cNvPr id="53" name="Group 52">
            <a:extLst>
              <a:ext uri="{FF2B5EF4-FFF2-40B4-BE49-F238E27FC236}">
                <a16:creationId xmlns:a16="http://schemas.microsoft.com/office/drawing/2014/main" id="{95A1D7BD-EE95-976A-104E-1EEDD51624BD}"/>
              </a:ext>
            </a:extLst>
          </p:cNvPr>
          <p:cNvGrpSpPr/>
          <p:nvPr/>
        </p:nvGrpSpPr>
        <p:grpSpPr>
          <a:xfrm>
            <a:off x="4253598" y="207671"/>
            <a:ext cx="7434263" cy="6224587"/>
            <a:chOff x="4253598" y="316706"/>
            <a:chExt cx="7434263" cy="6224587"/>
          </a:xfrm>
        </p:grpSpPr>
        <p:pic>
          <p:nvPicPr>
            <p:cNvPr id="27" name="Picture 26">
              <a:extLst>
                <a:ext uri="{FF2B5EF4-FFF2-40B4-BE49-F238E27FC236}">
                  <a16:creationId xmlns:a16="http://schemas.microsoft.com/office/drawing/2014/main" id="{00000000-0008-0000-0300-00000D010000}"/>
                </a:ext>
              </a:extLst>
            </p:cNvPr>
            <p:cNvPicPr>
              <a:picLocks noChangeAspect="1"/>
            </p:cNvPicPr>
            <p:nvPr/>
          </p:nvPicPr>
          <p:blipFill>
            <a:blip r:embed="rId2"/>
            <a:stretch>
              <a:fillRect/>
            </a:stretch>
          </p:blipFill>
          <p:spPr>
            <a:xfrm>
              <a:off x="4253598" y="316706"/>
              <a:ext cx="7434263" cy="6224587"/>
            </a:xfrm>
            <a:prstGeom prst="rect">
              <a:avLst/>
            </a:prstGeom>
          </p:spPr>
        </p:pic>
        <p:sp>
          <p:nvSpPr>
            <p:cNvPr id="28" name="Rectangle 27">
              <a:extLst>
                <a:ext uri="{FF2B5EF4-FFF2-40B4-BE49-F238E27FC236}">
                  <a16:creationId xmlns:a16="http://schemas.microsoft.com/office/drawing/2014/main" id="{00000000-0008-0000-0300-00000E010000}"/>
                </a:ext>
              </a:extLst>
            </p:cNvPr>
            <p:cNvSpPr/>
            <p:nvPr/>
          </p:nvSpPr>
          <p:spPr>
            <a:xfrm>
              <a:off x="4347261" y="1035843"/>
              <a:ext cx="7246937" cy="5356225"/>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29" name="TextBox 270">
              <a:extLst>
                <a:ext uri="{FF2B5EF4-FFF2-40B4-BE49-F238E27FC236}">
                  <a16:creationId xmlns:a16="http://schemas.microsoft.com/office/drawing/2014/main" id="{00000000-0008-0000-0300-00000F010000}"/>
                </a:ext>
              </a:extLst>
            </p:cNvPr>
            <p:cNvSpPr txBox="1"/>
            <p:nvPr/>
          </p:nvSpPr>
          <p:spPr>
            <a:xfrm>
              <a:off x="4791761" y="1585118"/>
              <a:ext cx="6292850" cy="76200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1400" b="1">
                  <a:solidFill>
                    <a:schemeClr val="dk1"/>
                  </a:solidFill>
                  <a:effectLst/>
                  <a:latin typeface="+mn-lt"/>
                  <a:ea typeface="+mn-ea"/>
                  <a:cs typeface="+mn-cs"/>
                </a:rPr>
                <a:t>XYZ UNIVERSITY, RESIDENCE HALL B, 123 Silver Hill RD, </a:t>
              </a:r>
              <a:endParaRPr lang="en-US" sz="1400">
                <a:effectLst/>
              </a:endParaRPr>
            </a:p>
            <a:p>
              <a:pPr algn="ctr" rtl="0" eaLnBrk="1" latinLnBrk="0" hangingPunct="1"/>
              <a:r>
                <a:rPr lang="en-US" sz="1400" b="1">
                  <a:solidFill>
                    <a:schemeClr val="dk1"/>
                  </a:solidFill>
                  <a:effectLst/>
                  <a:latin typeface="+mn-lt"/>
                  <a:ea typeface="+mn-ea"/>
                  <a:cs typeface="+mn-cs"/>
                </a:rPr>
                <a:t>Suitland MD 20746</a:t>
              </a:r>
              <a:endParaRPr lang="en-US" sz="1400">
                <a:effectLst/>
              </a:endParaRPr>
            </a:p>
            <a:p>
              <a:pPr algn="ctr" rtl="0" eaLnBrk="1" latinLnBrk="0" hangingPunct="1"/>
              <a:r>
                <a:rPr lang="en-US" sz="1400" b="1">
                  <a:solidFill>
                    <a:schemeClr val="dk1"/>
                  </a:solidFill>
                  <a:effectLst/>
                  <a:latin typeface="+mn-lt"/>
                  <a:ea typeface="+mn-ea"/>
                  <a:cs typeface="+mn-cs"/>
                </a:rPr>
                <a:t>INCORRECT</a:t>
              </a:r>
              <a:endParaRPr lang="en-US" sz="1400">
                <a:effectLst/>
              </a:endParaRPr>
            </a:p>
          </p:txBody>
        </p:sp>
        <p:sp>
          <p:nvSpPr>
            <p:cNvPr id="30" name="Rectangle: Rounded Corners 29">
              <a:extLst>
                <a:ext uri="{FF2B5EF4-FFF2-40B4-BE49-F238E27FC236}">
                  <a16:creationId xmlns:a16="http://schemas.microsoft.com/office/drawing/2014/main" id="{00000000-0008-0000-0300-000010010000}"/>
                </a:ext>
              </a:extLst>
            </p:cNvPr>
            <p:cNvSpPr/>
            <p:nvPr/>
          </p:nvSpPr>
          <p:spPr>
            <a:xfrm>
              <a:off x="8535085" y="5801518"/>
              <a:ext cx="1830388" cy="317500"/>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dirty="0">
                  <a:solidFill>
                    <a:schemeClr val="bg1"/>
                  </a:solidFill>
                  <a:latin typeface="Times New Roman" panose="02020603050405020304" pitchFamily="18" charset="0"/>
                  <a:ea typeface="+mn-ea"/>
                  <a:cs typeface="Times New Roman" panose="02020603050405020304" pitchFamily="18" charset="0"/>
                </a:rPr>
                <a:t>Save and Continue</a:t>
              </a:r>
            </a:p>
          </p:txBody>
        </p:sp>
        <p:sp>
          <p:nvSpPr>
            <p:cNvPr id="31" name="TextBox 272">
              <a:extLst>
                <a:ext uri="{FF2B5EF4-FFF2-40B4-BE49-F238E27FC236}">
                  <a16:creationId xmlns:a16="http://schemas.microsoft.com/office/drawing/2014/main" id="{00000000-0008-0000-0300-000011010000}"/>
                </a:ext>
              </a:extLst>
            </p:cNvPr>
            <p:cNvSpPr txBox="1"/>
            <p:nvPr/>
          </p:nvSpPr>
          <p:spPr>
            <a:xfrm>
              <a:off x="4953000" y="2347118"/>
              <a:ext cx="6487211" cy="760412"/>
            </a:xfrm>
            <a:prstGeom prst="rect">
              <a:avLst/>
            </a:prstGeom>
            <a:no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200" b="1" dirty="0">
                  <a:solidFill>
                    <a:schemeClr val="dk1"/>
                  </a:solidFill>
                  <a:effectLst/>
                  <a:latin typeface="+mn-lt"/>
                  <a:ea typeface="+mn-ea"/>
                  <a:cs typeface="+mn-cs"/>
                </a:rPr>
                <a:t>What is the reason(s) that the information for this GQ is incorrect? (</a:t>
              </a:r>
              <a:r>
                <a:rPr lang="en-US" sz="1200" b="1" i="1" dirty="0">
                  <a:solidFill>
                    <a:schemeClr val="dk1"/>
                  </a:solidFill>
                  <a:effectLst/>
                  <a:latin typeface="+mn-lt"/>
                  <a:ea typeface="+mn-ea"/>
                  <a:cs typeface="+mn-cs"/>
                </a:rPr>
                <a:t>Select all that apply</a:t>
              </a:r>
              <a:r>
                <a:rPr lang="en-US" sz="1200" b="1" dirty="0">
                  <a:solidFill>
                    <a:schemeClr val="dk1"/>
                  </a:solidFill>
                  <a:effectLst/>
                  <a:latin typeface="+mn-lt"/>
                  <a:ea typeface="+mn-ea"/>
                  <a:cs typeface="+mn-cs"/>
                </a:rPr>
                <a:t>)</a:t>
              </a:r>
              <a:endParaRPr lang="en-US" sz="1200" dirty="0">
                <a:effectLst/>
              </a:endParaRPr>
            </a:p>
            <a:p>
              <a:pPr rtl="0" eaLnBrk="1" latinLnBrk="0" hangingPunct="1"/>
              <a:r>
                <a:rPr lang="en-US" sz="1200" b="1" dirty="0">
                  <a:solidFill>
                    <a:schemeClr val="dk1"/>
                  </a:solidFill>
                  <a:effectLst/>
                  <a:latin typeface="+mn-lt"/>
                  <a:ea typeface="+mn-ea"/>
                  <a:cs typeface="+mn-cs"/>
                </a:rPr>
                <a:t>NOTE</a:t>
              </a:r>
              <a:r>
                <a:rPr lang="en-US" sz="1200" b="1" i="1" dirty="0">
                  <a:solidFill>
                    <a:schemeClr val="dk1"/>
                  </a:solidFill>
                  <a:effectLst/>
                  <a:latin typeface="+mn-lt"/>
                  <a:ea typeface="+mn-ea"/>
                  <a:cs typeface="+mn-cs"/>
                </a:rPr>
                <a:t>:  The Census Bureau will evaluate all corrections to determine if the changes will be applied. You will not see these corrections in your list of GQs.</a:t>
              </a:r>
              <a:endParaRPr lang="en-US" sz="1200" dirty="0">
                <a:effectLst/>
              </a:endParaRPr>
            </a:p>
          </p:txBody>
        </p:sp>
        <p:sp>
          <p:nvSpPr>
            <p:cNvPr id="32" name="Rectangle 31">
              <a:extLst>
                <a:ext uri="{FF2B5EF4-FFF2-40B4-BE49-F238E27FC236}">
                  <a16:creationId xmlns:a16="http://schemas.microsoft.com/office/drawing/2014/main" id="{00000000-0008-0000-0300-000012010000}"/>
                </a:ext>
              </a:extLst>
            </p:cNvPr>
            <p:cNvSpPr/>
            <p:nvPr/>
          </p:nvSpPr>
          <p:spPr>
            <a:xfrm>
              <a:off x="5040998" y="3226593"/>
              <a:ext cx="187325" cy="153988"/>
            </a:xfrm>
            <a:prstGeom prst="rect">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400"/>
            </a:p>
          </p:txBody>
        </p:sp>
        <p:sp>
          <p:nvSpPr>
            <p:cNvPr id="33" name="Rectangle 32">
              <a:extLst>
                <a:ext uri="{FF2B5EF4-FFF2-40B4-BE49-F238E27FC236}">
                  <a16:creationId xmlns:a16="http://schemas.microsoft.com/office/drawing/2014/main" id="{00000000-0008-0000-0300-000013010000}"/>
                </a:ext>
              </a:extLst>
            </p:cNvPr>
            <p:cNvSpPr/>
            <p:nvPr/>
          </p:nvSpPr>
          <p:spPr>
            <a:xfrm>
              <a:off x="5040998" y="4233068"/>
              <a:ext cx="187325" cy="176213"/>
            </a:xfrm>
            <a:prstGeom prst="rect">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400"/>
            </a:p>
          </p:txBody>
        </p:sp>
        <p:sp>
          <p:nvSpPr>
            <p:cNvPr id="34" name="Rectangle 33">
              <a:extLst>
                <a:ext uri="{FF2B5EF4-FFF2-40B4-BE49-F238E27FC236}">
                  <a16:creationId xmlns:a16="http://schemas.microsoft.com/office/drawing/2014/main" id="{00000000-0008-0000-0300-000014010000}"/>
                </a:ext>
              </a:extLst>
            </p:cNvPr>
            <p:cNvSpPr/>
            <p:nvPr/>
          </p:nvSpPr>
          <p:spPr>
            <a:xfrm>
              <a:off x="5040998" y="3869531"/>
              <a:ext cx="182563" cy="180975"/>
            </a:xfrm>
            <a:prstGeom prst="rect">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400"/>
            </a:p>
          </p:txBody>
        </p:sp>
        <p:sp>
          <p:nvSpPr>
            <p:cNvPr id="35" name="Rectangle 34">
              <a:extLst>
                <a:ext uri="{FF2B5EF4-FFF2-40B4-BE49-F238E27FC236}">
                  <a16:creationId xmlns:a16="http://schemas.microsoft.com/office/drawing/2014/main" id="{00000000-0008-0000-0300-000015010000}"/>
                </a:ext>
              </a:extLst>
            </p:cNvPr>
            <p:cNvSpPr/>
            <p:nvPr/>
          </p:nvSpPr>
          <p:spPr>
            <a:xfrm>
              <a:off x="5053698" y="4591843"/>
              <a:ext cx="169863" cy="201613"/>
            </a:xfrm>
            <a:prstGeom prst="rect">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400"/>
            </a:p>
          </p:txBody>
        </p:sp>
        <p:sp>
          <p:nvSpPr>
            <p:cNvPr id="36" name="TextBox 279">
              <a:extLst>
                <a:ext uri="{FF2B5EF4-FFF2-40B4-BE49-F238E27FC236}">
                  <a16:creationId xmlns:a16="http://schemas.microsoft.com/office/drawing/2014/main" id="{00000000-0008-0000-0300-000018010000}"/>
                </a:ext>
              </a:extLst>
            </p:cNvPr>
            <p:cNvSpPr txBox="1"/>
            <p:nvPr/>
          </p:nvSpPr>
          <p:spPr>
            <a:xfrm>
              <a:off x="5537886" y="3198018"/>
              <a:ext cx="1855787" cy="2794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i="1" u="sng">
                  <a:solidFill>
                    <a:schemeClr val="accent1"/>
                  </a:solidFill>
                </a:rPr>
                <a:t>Facility</a:t>
              </a:r>
              <a:r>
                <a:rPr lang="en-US" sz="1200" b="1" i="1" u="sng" baseline="0">
                  <a:solidFill>
                    <a:schemeClr val="accent1"/>
                  </a:solidFill>
                </a:rPr>
                <a:t> Name is incorrect</a:t>
              </a:r>
              <a:endParaRPr lang="en-US" sz="1200" b="1" i="1" u="sng">
                <a:solidFill>
                  <a:schemeClr val="accent1"/>
                </a:solidFill>
              </a:endParaRPr>
            </a:p>
          </p:txBody>
        </p:sp>
        <p:sp>
          <p:nvSpPr>
            <p:cNvPr id="37" name="TextBox 280">
              <a:extLst>
                <a:ext uri="{FF2B5EF4-FFF2-40B4-BE49-F238E27FC236}">
                  <a16:creationId xmlns:a16="http://schemas.microsoft.com/office/drawing/2014/main" id="{00000000-0008-0000-0300-000019010000}"/>
                </a:ext>
              </a:extLst>
            </p:cNvPr>
            <p:cNvSpPr txBox="1"/>
            <p:nvPr/>
          </p:nvSpPr>
          <p:spPr>
            <a:xfrm>
              <a:off x="5537886" y="3871118"/>
              <a:ext cx="1873250" cy="29051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i="1" u="sng">
                  <a:solidFill>
                    <a:schemeClr val="accent1"/>
                  </a:solidFill>
                </a:rPr>
                <a:t>GQ Address </a:t>
              </a:r>
              <a:r>
                <a:rPr lang="en-US" sz="1200" b="1" i="1" u="sng" baseline="0">
                  <a:solidFill>
                    <a:schemeClr val="accent1"/>
                  </a:solidFill>
                </a:rPr>
                <a:t>is incorrect</a:t>
              </a:r>
              <a:endParaRPr lang="en-US" sz="1200" b="1" i="1" u="sng">
                <a:solidFill>
                  <a:schemeClr val="accent1"/>
                </a:solidFill>
              </a:endParaRPr>
            </a:p>
          </p:txBody>
        </p:sp>
        <p:sp>
          <p:nvSpPr>
            <p:cNvPr id="38" name="TextBox 281">
              <a:extLst>
                <a:ext uri="{FF2B5EF4-FFF2-40B4-BE49-F238E27FC236}">
                  <a16:creationId xmlns:a16="http://schemas.microsoft.com/office/drawing/2014/main" id="{00000000-0008-0000-0300-00001A010000}"/>
                </a:ext>
              </a:extLst>
            </p:cNvPr>
            <p:cNvSpPr txBox="1"/>
            <p:nvPr/>
          </p:nvSpPr>
          <p:spPr>
            <a:xfrm>
              <a:off x="5537886" y="3559968"/>
              <a:ext cx="1887537" cy="2254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i="1" u="sng">
                  <a:solidFill>
                    <a:schemeClr val="accent1"/>
                  </a:solidFill>
                </a:rPr>
                <a:t>GQ</a:t>
              </a:r>
              <a:r>
                <a:rPr lang="en-US" sz="1200" b="1" i="1" u="sng" baseline="0">
                  <a:solidFill>
                    <a:schemeClr val="accent1"/>
                  </a:solidFill>
                </a:rPr>
                <a:t> Name is incorrect</a:t>
              </a:r>
              <a:endParaRPr lang="en-US" sz="1200" b="1" i="1" u="sng">
                <a:solidFill>
                  <a:schemeClr val="accent1"/>
                </a:solidFill>
              </a:endParaRPr>
            </a:p>
          </p:txBody>
        </p:sp>
        <p:sp>
          <p:nvSpPr>
            <p:cNvPr id="39" name="TextBox 282">
              <a:extLst>
                <a:ext uri="{FF2B5EF4-FFF2-40B4-BE49-F238E27FC236}">
                  <a16:creationId xmlns:a16="http://schemas.microsoft.com/office/drawing/2014/main" id="{00000000-0008-0000-0300-00001B010000}"/>
                </a:ext>
              </a:extLst>
            </p:cNvPr>
            <p:cNvSpPr txBox="1"/>
            <p:nvPr/>
          </p:nvSpPr>
          <p:spPr>
            <a:xfrm>
              <a:off x="5537886" y="4231481"/>
              <a:ext cx="2305050" cy="2921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i="1" u="sng">
                  <a:solidFill>
                    <a:schemeClr val="accent1"/>
                  </a:solidFill>
                </a:rPr>
                <a:t>GQ Type Description is imcorrect</a:t>
              </a:r>
            </a:p>
          </p:txBody>
        </p:sp>
        <p:sp>
          <p:nvSpPr>
            <p:cNvPr id="40" name="TextBox 283">
              <a:extLst>
                <a:ext uri="{FF2B5EF4-FFF2-40B4-BE49-F238E27FC236}">
                  <a16:creationId xmlns:a16="http://schemas.microsoft.com/office/drawing/2014/main" id="{00000000-0008-0000-0300-00001C010000}"/>
                </a:ext>
              </a:extLst>
            </p:cNvPr>
            <p:cNvSpPr txBox="1"/>
            <p:nvPr/>
          </p:nvSpPr>
          <p:spPr>
            <a:xfrm>
              <a:off x="5537886" y="5307806"/>
              <a:ext cx="4857750" cy="2667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i="1" u="sng">
                  <a:solidFill>
                    <a:schemeClr val="accent1"/>
                  </a:solidFill>
                </a:rPr>
                <a:t>GQ Name and Address is a Duplicate of another GQ</a:t>
              </a:r>
            </a:p>
          </p:txBody>
        </p:sp>
        <p:sp>
          <p:nvSpPr>
            <p:cNvPr id="41" name="TextBox 284">
              <a:extLst>
                <a:ext uri="{FF2B5EF4-FFF2-40B4-BE49-F238E27FC236}">
                  <a16:creationId xmlns:a16="http://schemas.microsoft.com/office/drawing/2014/main" id="{00000000-0008-0000-0300-00001D010000}"/>
                </a:ext>
              </a:extLst>
            </p:cNvPr>
            <p:cNvSpPr txBox="1"/>
            <p:nvPr/>
          </p:nvSpPr>
          <p:spPr>
            <a:xfrm>
              <a:off x="5537886" y="4968081"/>
              <a:ext cx="3717925" cy="2667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i="1" u="sng">
                  <a:solidFill>
                    <a:schemeClr val="accent1"/>
                  </a:solidFill>
                </a:rPr>
                <a:t>It has moved to another location (new address)</a:t>
              </a:r>
            </a:p>
          </p:txBody>
        </p:sp>
        <p:sp>
          <p:nvSpPr>
            <p:cNvPr id="42" name="TextBox 285">
              <a:extLst>
                <a:ext uri="{FF2B5EF4-FFF2-40B4-BE49-F238E27FC236}">
                  <a16:creationId xmlns:a16="http://schemas.microsoft.com/office/drawing/2014/main" id="{00000000-0008-0000-0300-00001E010000}"/>
                </a:ext>
              </a:extLst>
            </p:cNvPr>
            <p:cNvSpPr txBox="1"/>
            <p:nvPr/>
          </p:nvSpPr>
          <p:spPr>
            <a:xfrm>
              <a:off x="5537886" y="4591843"/>
              <a:ext cx="1892300" cy="29051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b="1" i="1" u="sng">
                  <a:solidFill>
                    <a:schemeClr val="accent1"/>
                  </a:solidFill>
                </a:rPr>
                <a:t>It is no longer a GQ</a:t>
              </a:r>
            </a:p>
          </p:txBody>
        </p:sp>
        <p:sp>
          <p:nvSpPr>
            <p:cNvPr id="43" name="Rectangle: Rounded Corners 42">
              <a:extLst>
                <a:ext uri="{FF2B5EF4-FFF2-40B4-BE49-F238E27FC236}">
                  <a16:creationId xmlns:a16="http://schemas.microsoft.com/office/drawing/2014/main" id="{00000000-0008-0000-0300-00001F010000}"/>
                </a:ext>
              </a:extLst>
            </p:cNvPr>
            <p:cNvSpPr/>
            <p:nvPr/>
          </p:nvSpPr>
          <p:spPr>
            <a:xfrm>
              <a:off x="5153711" y="5801518"/>
              <a:ext cx="1816100" cy="344488"/>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Cancel</a:t>
              </a:r>
            </a:p>
          </p:txBody>
        </p:sp>
        <p:sp>
          <p:nvSpPr>
            <p:cNvPr id="44" name="Rectangle 43">
              <a:extLst>
                <a:ext uri="{FF2B5EF4-FFF2-40B4-BE49-F238E27FC236}">
                  <a16:creationId xmlns:a16="http://schemas.microsoft.com/office/drawing/2014/main" id="{00000000-0008-0000-0300-000020010000}"/>
                </a:ext>
              </a:extLst>
            </p:cNvPr>
            <p:cNvSpPr/>
            <p:nvPr/>
          </p:nvSpPr>
          <p:spPr>
            <a:xfrm>
              <a:off x="5037823" y="3553618"/>
              <a:ext cx="190500" cy="185738"/>
            </a:xfrm>
            <a:prstGeom prst="rect">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400"/>
            </a:p>
          </p:txBody>
        </p:sp>
        <p:sp>
          <p:nvSpPr>
            <p:cNvPr id="46" name="Rectangle 45">
              <a:extLst>
                <a:ext uri="{FF2B5EF4-FFF2-40B4-BE49-F238E27FC236}">
                  <a16:creationId xmlns:a16="http://schemas.microsoft.com/office/drawing/2014/main" id="{00000000-0008-0000-0300-000090180000}"/>
                </a:ext>
              </a:extLst>
            </p:cNvPr>
            <p:cNvSpPr/>
            <p:nvPr/>
          </p:nvSpPr>
          <p:spPr>
            <a:xfrm>
              <a:off x="5077511" y="4968081"/>
              <a:ext cx="150812" cy="150812"/>
            </a:xfrm>
            <a:prstGeom prst="rect">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400"/>
            </a:p>
          </p:txBody>
        </p:sp>
        <p:sp>
          <p:nvSpPr>
            <p:cNvPr id="47" name="Rectangle 46">
              <a:extLst>
                <a:ext uri="{FF2B5EF4-FFF2-40B4-BE49-F238E27FC236}">
                  <a16:creationId xmlns:a16="http://schemas.microsoft.com/office/drawing/2014/main" id="{00000000-0008-0000-0300-000091180000}"/>
                </a:ext>
              </a:extLst>
            </p:cNvPr>
            <p:cNvSpPr/>
            <p:nvPr/>
          </p:nvSpPr>
          <p:spPr>
            <a:xfrm>
              <a:off x="5055286" y="5307806"/>
              <a:ext cx="168275" cy="190500"/>
            </a:xfrm>
            <a:prstGeom prst="rect">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400"/>
            </a:p>
          </p:txBody>
        </p:sp>
        <p:sp>
          <p:nvSpPr>
            <p:cNvPr id="48" name="Rectangle: Rounded Corners 47">
              <a:extLst>
                <a:ext uri="{FF2B5EF4-FFF2-40B4-BE49-F238E27FC236}">
                  <a16:creationId xmlns:a16="http://schemas.microsoft.com/office/drawing/2014/main" id="{00000000-0008-0000-0300-0000E1000000}"/>
                </a:ext>
              </a:extLst>
            </p:cNvPr>
            <p:cNvSpPr/>
            <p:nvPr/>
          </p:nvSpPr>
          <p:spPr>
            <a:xfrm>
              <a:off x="8768448" y="1075531"/>
              <a:ext cx="1597025" cy="355600"/>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49" name="Rectangle: Rounded Corners 48">
              <a:extLst>
                <a:ext uri="{FF2B5EF4-FFF2-40B4-BE49-F238E27FC236}">
                  <a16:creationId xmlns:a16="http://schemas.microsoft.com/office/drawing/2014/main" id="{00000000-0008-0000-0300-0000E2000000}"/>
                </a:ext>
              </a:extLst>
            </p:cNvPr>
            <p:cNvSpPr/>
            <p:nvPr/>
          </p:nvSpPr>
          <p:spPr>
            <a:xfrm>
              <a:off x="7593698" y="1075531"/>
              <a:ext cx="1089025" cy="341312"/>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50" name="Rectangle: Rounded Corners 49">
              <a:extLst>
                <a:ext uri="{FF2B5EF4-FFF2-40B4-BE49-F238E27FC236}">
                  <a16:creationId xmlns:a16="http://schemas.microsoft.com/office/drawing/2014/main" id="{00000000-0008-0000-0300-0000E3000000}"/>
                </a:ext>
              </a:extLst>
            </p:cNvPr>
            <p:cNvSpPr/>
            <p:nvPr/>
          </p:nvSpPr>
          <p:spPr>
            <a:xfrm>
              <a:off x="10427386" y="1075531"/>
              <a:ext cx="1092200" cy="344487"/>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3" name="Slide Number Placeholder 2">
            <a:extLst>
              <a:ext uri="{FF2B5EF4-FFF2-40B4-BE49-F238E27FC236}">
                <a16:creationId xmlns:a16="http://schemas.microsoft.com/office/drawing/2014/main" id="{78AC8568-5089-7DB3-354E-0CBC98F4AFD6}"/>
              </a:ext>
            </a:extLst>
          </p:cNvPr>
          <p:cNvSpPr>
            <a:spLocks noGrp="1"/>
          </p:cNvSpPr>
          <p:nvPr>
            <p:ph type="sldNum" sz="quarter" idx="12"/>
          </p:nvPr>
        </p:nvSpPr>
        <p:spPr/>
        <p:txBody>
          <a:bodyPr/>
          <a:lstStyle/>
          <a:p>
            <a:fld id="{5D4B0815-77BD-4BC3-A29B-D94299B6765B}" type="slidenum">
              <a:rPr lang="en-US" smtClean="0"/>
              <a:t>4</a:t>
            </a:fld>
            <a:endParaRPr lang="en-US"/>
          </a:p>
        </p:txBody>
      </p:sp>
    </p:spTree>
    <p:extLst>
      <p:ext uri="{BB962C8B-B14F-4D97-AF65-F5344CB8AC3E}">
        <p14:creationId xmlns:p14="http://schemas.microsoft.com/office/powerpoint/2010/main" val="330554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6AD1A-AE68-7FC7-9FB5-9D5A1D1394F1}"/>
              </a:ext>
            </a:extLst>
          </p:cNvPr>
          <p:cNvSpPr>
            <a:spLocks noGrp="1"/>
          </p:cNvSpPr>
          <p:nvPr>
            <p:ph idx="1"/>
          </p:nvPr>
        </p:nvSpPr>
        <p:spPr>
          <a:xfrm>
            <a:off x="838200" y="990599"/>
            <a:ext cx="10515600" cy="5186363"/>
          </a:xfrm>
        </p:spPr>
        <p:txBody>
          <a:bodyPr>
            <a:normAutofit/>
          </a:bodyPr>
          <a:lstStyle/>
          <a:p>
            <a:pPr marL="0" indent="0">
              <a:buNone/>
            </a:pPr>
            <a:r>
              <a:rPr lang="en-US" sz="2400" b="1" dirty="0"/>
              <a:t>OPTION 1: GQ Administrator sends Email Addresses to Census </a:t>
            </a:r>
          </a:p>
          <a:p>
            <a:pPr>
              <a:spcBef>
                <a:spcPts val="0"/>
              </a:spcBef>
            </a:pPr>
            <a:r>
              <a:rPr lang="en-US" sz="2400" dirty="0">
                <a:effectLst/>
                <a:ea typeface="Calibri" panose="020F0502020204030204" pitchFamily="34" charset="0"/>
                <a:cs typeface="Times New Roman" panose="02020603050405020304" pitchFamily="18" charset="0"/>
              </a:rPr>
              <a:t>GQ Administrator enters Census Day Population Count into the GQ ISR dashboard.</a:t>
            </a:r>
          </a:p>
          <a:p>
            <a:pPr>
              <a:spcBef>
                <a:spcPts val="0"/>
              </a:spcBef>
            </a:pPr>
            <a:r>
              <a:rPr lang="en-US" sz="2400" dirty="0">
                <a:effectLst/>
                <a:ea typeface="Calibri" panose="020F0502020204030204" pitchFamily="34" charset="0"/>
                <a:cs typeface="Times New Roman" panose="02020603050405020304" pitchFamily="18" charset="0"/>
              </a:rPr>
              <a:t>GQ Administrator inputs the names and email addresses of the residents/clients into the Census system. </a:t>
            </a:r>
            <a:endParaRPr lang="en-US" sz="2400" dirty="0">
              <a:effectLst/>
              <a:ea typeface="Calibri" panose="020F0502020204030204" pitchFamily="34" charset="0"/>
            </a:endParaRPr>
          </a:p>
          <a:p>
            <a:pPr>
              <a:spcBef>
                <a:spcPts val="0"/>
              </a:spcBef>
            </a:pPr>
            <a:r>
              <a:rPr lang="en-US" sz="2400" dirty="0">
                <a:effectLst/>
                <a:ea typeface="Calibri" panose="020F0502020204030204" pitchFamily="34" charset="0"/>
              </a:rPr>
              <a:t>The system will assign a Census ID to each resident, and then send each resident a link to the GQ ISR questionnaire, along with their Census ID and instructions.  </a:t>
            </a:r>
            <a:r>
              <a:rPr lang="en-US" sz="2400" dirty="0">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endParaRPr>
          </a:p>
          <a:p>
            <a:pPr>
              <a:spcBef>
                <a:spcPts val="0"/>
              </a:spcBef>
            </a:pPr>
            <a:r>
              <a:rPr lang="en-US" sz="2400" dirty="0">
                <a:effectLst/>
                <a:ea typeface="Calibri" panose="020F0502020204030204" pitchFamily="34" charset="0"/>
              </a:rPr>
              <a:t>The system creates a list (report/dashboard) of Census IDs with no response submitted. The GQ admin will have the option to download this list.</a:t>
            </a:r>
          </a:p>
          <a:p>
            <a:pPr>
              <a:spcBef>
                <a:spcPts val="0"/>
              </a:spcBef>
            </a:pPr>
            <a:r>
              <a:rPr lang="en-US" sz="2400" dirty="0">
                <a:effectLst/>
                <a:ea typeface="Calibri" panose="020F0502020204030204" pitchFamily="34" charset="0"/>
              </a:rPr>
              <a:t>The system emails the residents reminders to complete the GQ ISR questionnaire.</a:t>
            </a:r>
            <a:endParaRPr lang="en-US" sz="2400" dirty="0">
              <a:ea typeface="Calibri" panose="020F0502020204030204" pitchFamily="34" charset="0"/>
            </a:endParaRPr>
          </a:p>
          <a:p>
            <a:endParaRPr lang="en-US" sz="2400" dirty="0"/>
          </a:p>
        </p:txBody>
      </p:sp>
      <p:sp>
        <p:nvSpPr>
          <p:cNvPr id="4" name="Slide Number Placeholder 3">
            <a:extLst>
              <a:ext uri="{FF2B5EF4-FFF2-40B4-BE49-F238E27FC236}">
                <a16:creationId xmlns:a16="http://schemas.microsoft.com/office/drawing/2014/main" id="{C63C7E7D-D254-1690-BB29-015BE2AE873C}"/>
              </a:ext>
            </a:extLst>
          </p:cNvPr>
          <p:cNvSpPr>
            <a:spLocks noGrp="1"/>
          </p:cNvSpPr>
          <p:nvPr>
            <p:ph type="sldNum" sz="quarter" idx="12"/>
          </p:nvPr>
        </p:nvSpPr>
        <p:spPr/>
        <p:txBody>
          <a:bodyPr/>
          <a:lstStyle/>
          <a:p>
            <a:fld id="{5D4B0815-77BD-4BC3-A29B-D94299B6765B}" type="slidenum">
              <a:rPr lang="en-US" smtClean="0"/>
              <a:t>40</a:t>
            </a:fld>
            <a:endParaRPr lang="en-US"/>
          </a:p>
        </p:txBody>
      </p:sp>
    </p:spTree>
    <p:extLst>
      <p:ext uri="{BB962C8B-B14F-4D97-AF65-F5344CB8AC3E}">
        <p14:creationId xmlns:p14="http://schemas.microsoft.com/office/powerpoint/2010/main" val="3143368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6AD1A-AE68-7FC7-9FB5-9D5A1D1394F1}"/>
              </a:ext>
            </a:extLst>
          </p:cNvPr>
          <p:cNvSpPr>
            <a:spLocks noGrp="1"/>
          </p:cNvSpPr>
          <p:nvPr>
            <p:ph idx="1"/>
          </p:nvPr>
        </p:nvSpPr>
        <p:spPr>
          <a:xfrm>
            <a:off x="838200" y="990599"/>
            <a:ext cx="10515600" cy="5186363"/>
          </a:xfrm>
        </p:spPr>
        <p:txBody>
          <a:bodyPr>
            <a:normAutofit/>
          </a:bodyPr>
          <a:lstStyle/>
          <a:p>
            <a:pPr marL="0" indent="0">
              <a:buNone/>
            </a:pPr>
            <a:r>
              <a:rPr lang="en-US" sz="2400" b="1" dirty="0"/>
              <a:t>OPTION 2: </a:t>
            </a:r>
            <a:r>
              <a:rPr lang="en-US" sz="2400" b="1" i="0" dirty="0">
                <a:solidFill>
                  <a:srgbClr val="000000"/>
                </a:solidFill>
                <a:effectLst/>
                <a:latin typeface="Calibri" panose="020F0502020204030204" pitchFamily="34" charset="0"/>
              </a:rPr>
              <a:t>GQ Administrator Sends Unique ID to Each Resident</a:t>
            </a:r>
            <a:endParaRPr lang="en-US" sz="2400" dirty="0">
              <a:effectLst/>
              <a:ea typeface="Calibri" panose="020F0502020204030204" pitchFamily="34" charset="0"/>
              <a:cs typeface="Times New Roman" panose="02020603050405020304" pitchFamily="18" charset="0"/>
            </a:endParaRPr>
          </a:p>
          <a:p>
            <a:pPr>
              <a:spcBef>
                <a:spcPts val="0"/>
              </a:spcBef>
            </a:pPr>
            <a:r>
              <a:rPr lang="en-US" sz="2400" dirty="0">
                <a:effectLst/>
                <a:ea typeface="Calibri" panose="020F0502020204030204" pitchFamily="34" charset="0"/>
                <a:cs typeface="Times New Roman" panose="02020603050405020304" pitchFamily="18" charset="0"/>
              </a:rPr>
              <a:t>GQ Administrator enters Census Day Population </a:t>
            </a:r>
            <a:r>
              <a:rPr lang="en-US" sz="2400" dirty="0">
                <a:ea typeface="Calibri" panose="020F0502020204030204" pitchFamily="34" charset="0"/>
                <a:cs typeface="Times New Roman" panose="02020603050405020304" pitchFamily="18" charset="0"/>
              </a:rPr>
              <a:t>C</a:t>
            </a:r>
            <a:r>
              <a:rPr lang="en-US" sz="2400" dirty="0">
                <a:effectLst/>
                <a:ea typeface="Calibri" panose="020F0502020204030204" pitchFamily="34" charset="0"/>
                <a:cs typeface="Times New Roman" panose="02020603050405020304" pitchFamily="18" charset="0"/>
              </a:rPr>
              <a:t>ount into the GQ ISR dashboard.</a:t>
            </a:r>
            <a:endParaRPr lang="en-US" sz="2400" dirty="0">
              <a:ea typeface="Calibri" panose="020F0502020204030204" pitchFamily="34" charset="0"/>
              <a:cs typeface="Times New Roman" panose="02020603050405020304" pitchFamily="18" charset="0"/>
            </a:endParaRPr>
          </a:p>
          <a:p>
            <a:pPr>
              <a:spcBef>
                <a:spcPts val="0"/>
              </a:spcBef>
            </a:pPr>
            <a:r>
              <a:rPr lang="en-US" sz="2400" dirty="0">
                <a:effectLst/>
                <a:ea typeface="Calibri" panose="020F0502020204030204" pitchFamily="34" charset="0"/>
                <a:cs typeface="Times New Roman" panose="02020603050405020304" pitchFamily="18" charset="0"/>
              </a:rPr>
              <a:t>The Census system will provide a list of </a:t>
            </a:r>
            <a:r>
              <a:rPr lang="en-US" sz="2400" dirty="0">
                <a:ea typeface="Calibri" panose="020F0502020204030204" pitchFamily="34" charset="0"/>
                <a:cs typeface="Times New Roman" panose="02020603050405020304" pitchFamily="18" charset="0"/>
              </a:rPr>
              <a:t>Census IDS </a:t>
            </a:r>
            <a:r>
              <a:rPr lang="en-US" sz="2400" dirty="0">
                <a:effectLst/>
                <a:ea typeface="Calibri" panose="020F0502020204030204" pitchFamily="34" charset="0"/>
                <a:cs typeface="Times New Roman" panose="02020603050405020304" pitchFamily="18" charset="0"/>
              </a:rPr>
              <a:t>to the GQ admin. Census will also provide the administrator with an example email that they can send to their residents (downloadable from GQ ISR Dashboard).</a:t>
            </a:r>
            <a:endParaRPr lang="en-US" sz="2400" dirty="0">
              <a:effectLst/>
              <a:ea typeface="Calibri" panose="020F0502020204030204" pitchFamily="34" charset="0"/>
            </a:endParaRPr>
          </a:p>
          <a:p>
            <a:pPr>
              <a:spcBef>
                <a:spcPts val="0"/>
              </a:spcBef>
            </a:pPr>
            <a:r>
              <a:rPr lang="en-US" sz="2400" dirty="0">
                <a:effectLst/>
                <a:ea typeface="Calibri" panose="020F0502020204030204" pitchFamily="34" charset="0"/>
              </a:rPr>
              <a:t>The GQ administrator assigns each resident a census-provided Census ID outside of the Census system, and then emails each resident a link to the GQ ISR questionnaire, along with their Census ID and instructions</a:t>
            </a:r>
            <a:r>
              <a:rPr lang="en-US" sz="2400" dirty="0">
                <a:ea typeface="Calibri" panose="020F0502020204030204" pitchFamily="34" charset="0"/>
                <a:cs typeface="Times New Roman" panose="02020603050405020304" pitchFamily="18" charset="0"/>
              </a:rPr>
              <a:t>.</a:t>
            </a:r>
            <a:r>
              <a:rPr lang="en-US" sz="2400" dirty="0">
                <a:effectLst/>
                <a:ea typeface="Calibri" panose="020F0502020204030204" pitchFamily="34" charset="0"/>
              </a:rPr>
              <a:t> </a:t>
            </a:r>
          </a:p>
          <a:p>
            <a:pPr>
              <a:spcBef>
                <a:spcPts val="0"/>
              </a:spcBef>
            </a:pPr>
            <a:r>
              <a:rPr lang="en-US" sz="2400" dirty="0">
                <a:effectLst/>
                <a:ea typeface="Calibri" panose="020F0502020204030204" pitchFamily="34" charset="0"/>
              </a:rPr>
              <a:t>The system creates a list (report/dashboard) of Census IDs with no response submitted </a:t>
            </a:r>
            <a:r>
              <a:rPr lang="en-US" sz="2400" dirty="0">
                <a:ea typeface="Calibri" panose="020F0502020204030204" pitchFamily="34" charset="0"/>
              </a:rPr>
              <a:t>and</a:t>
            </a:r>
            <a:r>
              <a:rPr lang="en-US" sz="2400" dirty="0">
                <a:effectLst/>
                <a:ea typeface="Calibri" panose="020F0502020204030204" pitchFamily="34" charset="0"/>
              </a:rPr>
              <a:t> a list of residents who have responded. The GQ admin will have the option to download this list(s), so that they can link it to their offline list of assigned IDs and manually track who has or hasn’t responded.</a:t>
            </a:r>
          </a:p>
          <a:p>
            <a:pPr>
              <a:spcBef>
                <a:spcPts val="0"/>
              </a:spcBef>
            </a:pPr>
            <a:r>
              <a:rPr lang="en-US" sz="2400" dirty="0">
                <a:effectLst/>
                <a:ea typeface="Calibri" panose="020F0502020204030204" pitchFamily="34" charset="0"/>
              </a:rPr>
              <a:t>The GQ administrator follows up with nonresponding residents.</a:t>
            </a:r>
          </a:p>
        </p:txBody>
      </p:sp>
      <p:sp>
        <p:nvSpPr>
          <p:cNvPr id="4" name="Slide Number Placeholder 3">
            <a:extLst>
              <a:ext uri="{FF2B5EF4-FFF2-40B4-BE49-F238E27FC236}">
                <a16:creationId xmlns:a16="http://schemas.microsoft.com/office/drawing/2014/main" id="{C63C7E7D-D254-1690-BB29-015BE2AE873C}"/>
              </a:ext>
            </a:extLst>
          </p:cNvPr>
          <p:cNvSpPr>
            <a:spLocks noGrp="1"/>
          </p:cNvSpPr>
          <p:nvPr>
            <p:ph type="sldNum" sz="quarter" idx="12"/>
          </p:nvPr>
        </p:nvSpPr>
        <p:spPr/>
        <p:txBody>
          <a:bodyPr/>
          <a:lstStyle/>
          <a:p>
            <a:fld id="{5D4B0815-77BD-4BC3-A29B-D94299B6765B}" type="slidenum">
              <a:rPr lang="en-US" smtClean="0"/>
              <a:t>41</a:t>
            </a:fld>
            <a:endParaRPr lang="en-US"/>
          </a:p>
        </p:txBody>
      </p:sp>
    </p:spTree>
    <p:extLst>
      <p:ext uri="{BB962C8B-B14F-4D97-AF65-F5344CB8AC3E}">
        <p14:creationId xmlns:p14="http://schemas.microsoft.com/office/powerpoint/2010/main" val="1019564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6AD1A-AE68-7FC7-9FB5-9D5A1D1394F1}"/>
              </a:ext>
            </a:extLst>
          </p:cNvPr>
          <p:cNvSpPr>
            <a:spLocks noGrp="1"/>
          </p:cNvSpPr>
          <p:nvPr>
            <p:ph idx="1"/>
          </p:nvPr>
        </p:nvSpPr>
        <p:spPr>
          <a:xfrm>
            <a:off x="838200" y="1015999"/>
            <a:ext cx="10515600" cy="5160963"/>
          </a:xfrm>
        </p:spPr>
        <p:txBody>
          <a:bodyPr>
            <a:normAutofit/>
          </a:bodyPr>
          <a:lstStyle/>
          <a:p>
            <a:pPr marL="0" indent="0">
              <a:spcBef>
                <a:spcPts val="0"/>
              </a:spcBef>
              <a:buNone/>
            </a:pPr>
            <a:r>
              <a:rPr lang="en-US" sz="2400" b="1" dirty="0">
                <a:effectLst/>
                <a:ea typeface="Calibri" panose="020F0502020204030204" pitchFamily="34" charset="0"/>
              </a:rPr>
              <a:t>OPTION 3: </a:t>
            </a:r>
            <a:r>
              <a:rPr lang="en-US" sz="2400" b="1" i="0" dirty="0">
                <a:solidFill>
                  <a:srgbClr val="000000"/>
                </a:solidFill>
                <a:effectLst/>
                <a:latin typeface="Calibri" panose="020F0502020204030204" pitchFamily="34" charset="0"/>
              </a:rPr>
              <a:t>GQ Administrator Sends Questionnaire Link to Residents</a:t>
            </a:r>
            <a:endParaRPr lang="en-US" sz="2400" b="1" dirty="0">
              <a:effectLst/>
              <a:ea typeface="Calibri" panose="020F0502020204030204" pitchFamily="34" charset="0"/>
            </a:endParaRPr>
          </a:p>
          <a:p>
            <a:pPr>
              <a:spcBef>
                <a:spcPts val="0"/>
              </a:spcBef>
            </a:pPr>
            <a:r>
              <a:rPr lang="en-US" sz="2400" dirty="0">
                <a:effectLst/>
                <a:ea typeface="Calibri" panose="020F0502020204030204" pitchFamily="34" charset="0"/>
                <a:cs typeface="Times New Roman" panose="02020603050405020304" pitchFamily="18" charset="0"/>
              </a:rPr>
              <a:t>GQ Administrator enters Census Day Population count into the GQ ISR dashboard.</a:t>
            </a:r>
            <a:endParaRPr lang="en-US" sz="2400" dirty="0">
              <a:effectLst/>
              <a:ea typeface="Calibri" panose="020F0502020204030204" pitchFamily="34" charset="0"/>
            </a:endParaRPr>
          </a:p>
          <a:p>
            <a:pPr>
              <a:spcBef>
                <a:spcPts val="0"/>
              </a:spcBef>
            </a:pPr>
            <a:r>
              <a:rPr lang="en-US" sz="2400" dirty="0">
                <a:effectLst/>
                <a:ea typeface="Calibri" panose="020F0502020204030204" pitchFamily="34" charset="0"/>
              </a:rPr>
              <a:t>Census will send the GQ </a:t>
            </a:r>
            <a:r>
              <a:rPr lang="en-US" sz="2400" dirty="0">
                <a:ea typeface="Calibri" panose="020F0502020204030204" pitchFamily="34" charset="0"/>
              </a:rPr>
              <a:t>A</a:t>
            </a:r>
            <a:r>
              <a:rPr lang="en-US" sz="2400" dirty="0">
                <a:effectLst/>
                <a:ea typeface="Calibri" panose="020F0502020204030204" pitchFamily="34" charset="0"/>
              </a:rPr>
              <a:t>dministrator a customized link to the GQ ISR questionnaire, which will have the GQ </a:t>
            </a:r>
            <a:r>
              <a:rPr lang="en-US" sz="2400" dirty="0">
                <a:ea typeface="Calibri" panose="020F0502020204030204" pitchFamily="34" charset="0"/>
              </a:rPr>
              <a:t>ISR link </a:t>
            </a:r>
            <a:r>
              <a:rPr lang="en-US" sz="2400" dirty="0">
                <a:effectLst/>
                <a:ea typeface="Calibri" panose="020F0502020204030204" pitchFamily="34" charset="0"/>
              </a:rPr>
              <a:t>embedded in it.</a:t>
            </a:r>
          </a:p>
          <a:p>
            <a:pPr>
              <a:spcBef>
                <a:spcPts val="0"/>
              </a:spcBef>
            </a:pPr>
            <a:r>
              <a:rPr lang="en-US" sz="2400" dirty="0">
                <a:effectLst/>
                <a:ea typeface="Calibri" panose="020F0502020204030204" pitchFamily="34" charset="0"/>
              </a:rPr>
              <a:t>The GQ Administrator will email the residents that customized link, along with instructions for completing the GQ ISR questionnaire. When each resident responds, the system will generate and assign them a resident Census ID that is linked to the GQ ID.</a:t>
            </a:r>
          </a:p>
          <a:p>
            <a:pPr>
              <a:spcBef>
                <a:spcPts val="0"/>
              </a:spcBef>
            </a:pPr>
            <a:r>
              <a:rPr lang="en-US" sz="2400" dirty="0">
                <a:effectLst/>
                <a:ea typeface="Calibri" panose="020F0502020204030204" pitchFamily="34" charset="0"/>
              </a:rPr>
              <a:t>The system creates a list (report/dashboard) of Census IDs with the names of residents who have responded. The GQ </a:t>
            </a:r>
            <a:r>
              <a:rPr lang="en-US" sz="2400" dirty="0">
                <a:ea typeface="Calibri" panose="020F0502020204030204" pitchFamily="34" charset="0"/>
              </a:rPr>
              <a:t>Administrator</a:t>
            </a:r>
            <a:r>
              <a:rPr lang="en-US" sz="2400" dirty="0">
                <a:effectLst/>
                <a:ea typeface="Calibri" panose="020F0502020204030204" pitchFamily="34" charset="0"/>
              </a:rPr>
              <a:t> will have the option to download this list(s).  </a:t>
            </a:r>
          </a:p>
          <a:p>
            <a:pPr>
              <a:spcBef>
                <a:spcPts val="0"/>
              </a:spcBef>
            </a:pPr>
            <a:r>
              <a:rPr lang="en-US" sz="2400" dirty="0">
                <a:effectLst/>
                <a:ea typeface="Calibri" panose="020F0502020204030204" pitchFamily="34" charset="0"/>
              </a:rPr>
              <a:t>The GQ administrator will have to determine who has not responded and follows up with nonresponding residents.</a:t>
            </a:r>
            <a:endParaRPr lang="en-US" sz="2400" dirty="0"/>
          </a:p>
          <a:p>
            <a:pPr marL="0" indent="0">
              <a:buNone/>
            </a:pPr>
            <a:endParaRPr lang="en-US" sz="2400"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C63C7E7D-D254-1690-BB29-015BE2AE873C}"/>
              </a:ext>
            </a:extLst>
          </p:cNvPr>
          <p:cNvSpPr>
            <a:spLocks noGrp="1"/>
          </p:cNvSpPr>
          <p:nvPr>
            <p:ph type="sldNum" sz="quarter" idx="12"/>
          </p:nvPr>
        </p:nvSpPr>
        <p:spPr/>
        <p:txBody>
          <a:bodyPr/>
          <a:lstStyle/>
          <a:p>
            <a:fld id="{5D4B0815-77BD-4BC3-A29B-D94299B6765B}" type="slidenum">
              <a:rPr lang="en-US" smtClean="0"/>
              <a:t>42</a:t>
            </a:fld>
            <a:endParaRPr lang="en-US"/>
          </a:p>
        </p:txBody>
      </p:sp>
    </p:spTree>
    <p:extLst>
      <p:ext uri="{BB962C8B-B14F-4D97-AF65-F5344CB8AC3E}">
        <p14:creationId xmlns:p14="http://schemas.microsoft.com/office/powerpoint/2010/main" val="2187365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6AD1A-AE68-7FC7-9FB5-9D5A1D1394F1}"/>
              </a:ext>
            </a:extLst>
          </p:cNvPr>
          <p:cNvSpPr>
            <a:spLocks noGrp="1"/>
          </p:cNvSpPr>
          <p:nvPr>
            <p:ph idx="1"/>
          </p:nvPr>
        </p:nvSpPr>
        <p:spPr>
          <a:xfrm>
            <a:off x="838200" y="1015999"/>
            <a:ext cx="10515600" cy="5160963"/>
          </a:xfrm>
        </p:spPr>
        <p:txBody>
          <a:bodyPr>
            <a:normAutofit/>
          </a:bodyPr>
          <a:lstStyle/>
          <a:p>
            <a:pPr marL="0" indent="0">
              <a:spcBef>
                <a:spcPts val="0"/>
              </a:spcBef>
              <a:buNone/>
            </a:pPr>
            <a:r>
              <a:rPr lang="en-US" sz="2400" b="1" dirty="0">
                <a:effectLst/>
                <a:ea typeface="Calibri" panose="020F0502020204030204" pitchFamily="34" charset="0"/>
              </a:rPr>
              <a:t>OPTION 4: </a:t>
            </a:r>
            <a:r>
              <a:rPr lang="en-US" sz="2400" b="1" i="0" dirty="0">
                <a:solidFill>
                  <a:srgbClr val="000000"/>
                </a:solidFill>
                <a:effectLst/>
                <a:latin typeface="Calibri" panose="020F0502020204030204" pitchFamily="34" charset="0"/>
              </a:rPr>
              <a:t>GQ Administrator </a:t>
            </a:r>
            <a:r>
              <a:rPr lang="en-US" sz="2400" b="1" dirty="0">
                <a:solidFill>
                  <a:srgbClr val="000000"/>
                </a:solidFill>
                <a:latin typeface="Calibri" panose="020F0502020204030204" pitchFamily="34" charset="0"/>
              </a:rPr>
              <a:t>Distributes the Link and ID</a:t>
            </a:r>
            <a:endParaRPr lang="en-US" sz="2400" dirty="0">
              <a:effectLst/>
              <a:ea typeface="Calibri" panose="020F0502020204030204" pitchFamily="34" charset="0"/>
            </a:endParaRPr>
          </a:p>
          <a:p>
            <a:pPr algn="l"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GQ Administrator enters Census Day Population Count into the GQ ISR dashboard.</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The Census Bureau sends the questionnaire link and one Census ID for each GQ via email to the GQ Administrator (or the information can be made available on the GQ Administrator Dashboard).</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The GQ Administrator will email the residents the link and the same Census ID, along with instructions for completing the GQ ISR questionnaire. </a:t>
            </a:r>
            <a:r>
              <a:rPr lang="en-US" sz="2400" b="0" i="0" dirty="0">
                <a:solidFill>
                  <a:srgbClr val="000000"/>
                </a:solidFill>
                <a:effectLst/>
                <a:latin typeface="Calibri" panose="020F0502020204030204" pitchFamily="34" charset="0"/>
              </a:rPr>
              <a:t>​</a:t>
            </a:r>
            <a:endParaRPr lang="en-US" sz="2400" b="0" i="0" dirty="0">
              <a:solidFill>
                <a:srgbClr val="000000"/>
              </a:solidFill>
              <a:effectLst/>
              <a:latin typeface="Arial" panose="020B0604020202020204" pitchFamily="34" charset="0"/>
            </a:endParaRPr>
          </a:p>
          <a:p>
            <a:pPr>
              <a:spcBef>
                <a:spcPts val="0"/>
              </a:spcBef>
            </a:pPr>
            <a:r>
              <a:rPr lang="en-US" sz="2400" b="0" i="0" dirty="0">
                <a:solidFill>
                  <a:srgbClr val="000000"/>
                </a:solidFill>
                <a:effectLst/>
                <a:latin typeface="Calibri" panose="020F0502020204030204" pitchFamily="34" charset="0"/>
              </a:rPr>
              <a:t>​</a:t>
            </a:r>
            <a:r>
              <a:rPr lang="en-US" sz="2400" dirty="0">
                <a:effectLst/>
                <a:ea typeface="Calibri" panose="020F0502020204030204" pitchFamily="34" charset="0"/>
              </a:rPr>
              <a:t>The system creates a list (report/dashboard) of Census IDs with the names of residents who have responded. The GQ </a:t>
            </a:r>
            <a:r>
              <a:rPr lang="en-US" sz="2400" dirty="0">
                <a:ea typeface="Calibri" panose="020F0502020204030204" pitchFamily="34" charset="0"/>
              </a:rPr>
              <a:t>Administrator</a:t>
            </a:r>
            <a:r>
              <a:rPr lang="en-US" sz="2400" dirty="0">
                <a:effectLst/>
                <a:ea typeface="Calibri" panose="020F0502020204030204" pitchFamily="34" charset="0"/>
              </a:rPr>
              <a:t> will have the option to download this list(s).  </a:t>
            </a:r>
          </a:p>
          <a:p>
            <a:pPr>
              <a:spcBef>
                <a:spcPts val="0"/>
              </a:spcBef>
            </a:pPr>
            <a:r>
              <a:rPr lang="en-US" sz="2400" dirty="0">
                <a:effectLst/>
                <a:ea typeface="Calibri" panose="020F0502020204030204" pitchFamily="34" charset="0"/>
              </a:rPr>
              <a:t>The GQ administrator will have to determine who has not responded and follows up with nonresponding residents.</a:t>
            </a:r>
            <a:endParaRPr lang="en-US" sz="2400" dirty="0"/>
          </a:p>
        </p:txBody>
      </p:sp>
      <p:sp>
        <p:nvSpPr>
          <p:cNvPr id="4" name="Slide Number Placeholder 3">
            <a:extLst>
              <a:ext uri="{FF2B5EF4-FFF2-40B4-BE49-F238E27FC236}">
                <a16:creationId xmlns:a16="http://schemas.microsoft.com/office/drawing/2014/main" id="{C63C7E7D-D254-1690-BB29-015BE2AE873C}"/>
              </a:ext>
            </a:extLst>
          </p:cNvPr>
          <p:cNvSpPr>
            <a:spLocks noGrp="1"/>
          </p:cNvSpPr>
          <p:nvPr>
            <p:ph type="sldNum" sz="quarter" idx="12"/>
          </p:nvPr>
        </p:nvSpPr>
        <p:spPr/>
        <p:txBody>
          <a:bodyPr/>
          <a:lstStyle/>
          <a:p>
            <a:fld id="{5D4B0815-77BD-4BC3-A29B-D94299B6765B}" type="slidenum">
              <a:rPr lang="en-US" smtClean="0"/>
              <a:t>43</a:t>
            </a:fld>
            <a:endParaRPr lang="en-US"/>
          </a:p>
        </p:txBody>
      </p:sp>
    </p:spTree>
    <p:extLst>
      <p:ext uri="{BB962C8B-B14F-4D97-AF65-F5344CB8AC3E}">
        <p14:creationId xmlns:p14="http://schemas.microsoft.com/office/powerpoint/2010/main" val="656850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6AD1A-AE68-7FC7-9FB5-9D5A1D1394F1}"/>
              </a:ext>
            </a:extLst>
          </p:cNvPr>
          <p:cNvSpPr>
            <a:spLocks noGrp="1"/>
          </p:cNvSpPr>
          <p:nvPr>
            <p:ph idx="1"/>
          </p:nvPr>
        </p:nvSpPr>
        <p:spPr>
          <a:xfrm>
            <a:off x="838200" y="965199"/>
            <a:ext cx="10515600" cy="5211763"/>
          </a:xfrm>
        </p:spPr>
        <p:txBody>
          <a:bodyPr>
            <a:normAutofit lnSpcReduction="10000"/>
          </a:bodyPr>
          <a:lstStyle/>
          <a:p>
            <a:pPr marL="0" indent="0">
              <a:spcBef>
                <a:spcPts val="0"/>
              </a:spcBef>
              <a:buNone/>
            </a:pPr>
            <a:r>
              <a:rPr lang="en-US" sz="2400" b="1" dirty="0">
                <a:effectLst/>
                <a:ea typeface="Calibri" panose="020F0502020204030204" pitchFamily="34" charset="0"/>
              </a:rPr>
              <a:t>OPTION 5: </a:t>
            </a:r>
            <a:r>
              <a:rPr lang="en-US" sz="2400" b="1" dirty="0">
                <a:solidFill>
                  <a:srgbClr val="000000"/>
                </a:solidFill>
                <a:latin typeface="Calibri" panose="020F0502020204030204" pitchFamily="34" charset="0"/>
                <a:ea typeface="Calibri" panose="020F0502020204030204" pitchFamily="34" charset="0"/>
              </a:rPr>
              <a:t>GQ ISR Drop Off Option </a:t>
            </a:r>
            <a:endParaRPr lang="en-US" sz="2400" dirty="0">
              <a:effectLst/>
              <a:ea typeface="Calibri" panose="020F0502020204030204" pitchFamily="34" charset="0"/>
            </a:endParaRPr>
          </a:p>
          <a:p>
            <a:r>
              <a:rPr lang="en-US" sz="2400" dirty="0">
                <a:effectLst/>
                <a:ea typeface="Calibri" panose="020F0502020204030204" pitchFamily="34" charset="0"/>
                <a:cs typeface="Times New Roman" panose="02020603050405020304" pitchFamily="18" charset="0"/>
              </a:rPr>
              <a:t>GQ Administrator makes an appointment for the Enumerator to drop off census materials after providing them with the Census Day Population Count.</a:t>
            </a:r>
            <a:endParaRPr lang="en-US" sz="2400" dirty="0">
              <a:effectLst/>
              <a:ea typeface="Calibri" panose="020F0502020204030204" pitchFamily="34" charset="0"/>
            </a:endParaRPr>
          </a:p>
          <a:p>
            <a:r>
              <a:rPr lang="en-US" sz="2400" dirty="0">
                <a:effectLst/>
                <a:ea typeface="Calibri" panose="020F0502020204030204" pitchFamily="34" charset="0"/>
              </a:rPr>
              <a:t>The Enumerator </a:t>
            </a:r>
            <a:r>
              <a:rPr lang="en-US" sz="2400" dirty="0">
                <a:ea typeface="Calibri" panose="020F0502020204030204" pitchFamily="34" charset="0"/>
              </a:rPr>
              <a:t>drops off the appropriate number of GQ ISR invitation letters/flyers and hardcopy Individual Census Questionnaires (ICQs) based on the Census Day Population Count.</a:t>
            </a:r>
          </a:p>
          <a:p>
            <a:r>
              <a:rPr lang="en-US" sz="2400" dirty="0">
                <a:ea typeface="Calibri" panose="020F0502020204030204" pitchFamily="34" charset="0"/>
              </a:rPr>
              <a:t>The invitation letters/flyers would be pre-printed for each GQ that selects this GQ ISR method, so that the specific GQ name and GQ login ID will be printed on it. </a:t>
            </a:r>
          </a:p>
          <a:p>
            <a:r>
              <a:rPr lang="en-US" sz="2400" dirty="0">
                <a:ea typeface="Calibri" panose="020F0502020204030204" pitchFamily="34" charset="0"/>
              </a:rPr>
              <a:t>The GQ Administrator distributes the flyer/ICQ to each resident.  The resident has the choice to complete their questionnaire online (GQ ISR) or complete the ICQ.</a:t>
            </a:r>
          </a:p>
          <a:p>
            <a:r>
              <a:rPr lang="en-US" sz="2400" dirty="0">
                <a:ea typeface="Calibri" panose="020F0502020204030204" pitchFamily="34" charset="0"/>
              </a:rPr>
              <a:t>The Enumerator will pick up the ICQs on an agreed upon date.  If a resident responded via the GQ ISR, the Enumerator would download a list of those residents and will know how many ICQs would need to be picked up or completed based on the population count.</a:t>
            </a:r>
          </a:p>
        </p:txBody>
      </p:sp>
      <p:sp>
        <p:nvSpPr>
          <p:cNvPr id="4" name="Slide Number Placeholder 3">
            <a:extLst>
              <a:ext uri="{FF2B5EF4-FFF2-40B4-BE49-F238E27FC236}">
                <a16:creationId xmlns:a16="http://schemas.microsoft.com/office/drawing/2014/main" id="{C63C7E7D-D254-1690-BB29-015BE2AE873C}"/>
              </a:ext>
            </a:extLst>
          </p:cNvPr>
          <p:cNvSpPr>
            <a:spLocks noGrp="1"/>
          </p:cNvSpPr>
          <p:nvPr>
            <p:ph type="sldNum" sz="quarter" idx="12"/>
          </p:nvPr>
        </p:nvSpPr>
        <p:spPr/>
        <p:txBody>
          <a:bodyPr/>
          <a:lstStyle/>
          <a:p>
            <a:fld id="{5D4B0815-77BD-4BC3-A29B-D94299B6765B}" type="slidenum">
              <a:rPr lang="en-US" smtClean="0"/>
              <a:t>44</a:t>
            </a:fld>
            <a:endParaRPr lang="en-US"/>
          </a:p>
        </p:txBody>
      </p:sp>
    </p:spTree>
    <p:extLst>
      <p:ext uri="{BB962C8B-B14F-4D97-AF65-F5344CB8AC3E}">
        <p14:creationId xmlns:p14="http://schemas.microsoft.com/office/powerpoint/2010/main" val="385187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40BA4B25-5414-AB07-6066-3351131D2965}"/>
              </a:ext>
            </a:extLst>
          </p:cNvPr>
          <p:cNvGrpSpPr/>
          <p:nvPr/>
        </p:nvGrpSpPr>
        <p:grpSpPr>
          <a:xfrm>
            <a:off x="4369028" y="700881"/>
            <a:ext cx="7002462" cy="5456237"/>
            <a:chOff x="4369028" y="700881"/>
            <a:chExt cx="7002462" cy="5456237"/>
          </a:xfrm>
        </p:grpSpPr>
        <p:pic>
          <p:nvPicPr>
            <p:cNvPr id="6" name="Picture 5">
              <a:extLst>
                <a:ext uri="{FF2B5EF4-FFF2-40B4-BE49-F238E27FC236}">
                  <a16:creationId xmlns:a16="http://schemas.microsoft.com/office/drawing/2014/main" id="{00000000-0008-0000-0300-0000C5000000}"/>
                </a:ext>
              </a:extLst>
            </p:cNvPr>
            <p:cNvPicPr>
              <a:picLocks noChangeAspect="1"/>
            </p:cNvPicPr>
            <p:nvPr/>
          </p:nvPicPr>
          <p:blipFill>
            <a:blip r:embed="rId2"/>
            <a:stretch>
              <a:fillRect/>
            </a:stretch>
          </p:blipFill>
          <p:spPr>
            <a:xfrm>
              <a:off x="4369028" y="700881"/>
              <a:ext cx="7002462" cy="5456237"/>
            </a:xfrm>
            <a:prstGeom prst="rect">
              <a:avLst/>
            </a:prstGeom>
          </p:spPr>
        </p:pic>
        <p:sp>
          <p:nvSpPr>
            <p:cNvPr id="7" name="Rectangle 6">
              <a:extLst>
                <a:ext uri="{FF2B5EF4-FFF2-40B4-BE49-F238E27FC236}">
                  <a16:creationId xmlns:a16="http://schemas.microsoft.com/office/drawing/2014/main" id="{00000000-0008-0000-0300-0000CE000000}"/>
                </a:ext>
              </a:extLst>
            </p:cNvPr>
            <p:cNvSpPr/>
            <p:nvPr/>
          </p:nvSpPr>
          <p:spPr>
            <a:xfrm>
              <a:off x="4481740" y="1367631"/>
              <a:ext cx="6778625" cy="4651375"/>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8" name="TextBox 210">
              <a:extLst>
                <a:ext uri="{FF2B5EF4-FFF2-40B4-BE49-F238E27FC236}">
                  <a16:creationId xmlns:a16="http://schemas.microsoft.com/office/drawing/2014/main" id="{00000000-0008-0000-0300-0000D3000000}"/>
                </a:ext>
              </a:extLst>
            </p:cNvPr>
            <p:cNvSpPr txBox="1"/>
            <p:nvPr/>
          </p:nvSpPr>
          <p:spPr>
            <a:xfrm>
              <a:off x="5156428" y="1850231"/>
              <a:ext cx="5427662" cy="79375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1400" b="1">
                  <a:solidFill>
                    <a:schemeClr val="dk1"/>
                  </a:solidFill>
                  <a:effectLst/>
                  <a:latin typeface="+mn-lt"/>
                  <a:ea typeface="+mn-ea"/>
                  <a:cs typeface="+mn-cs"/>
                </a:rPr>
                <a:t>XYZ UNIVERSITY, RESIDENCE HALL B, 123 Silver Hill RD, </a:t>
              </a:r>
              <a:endParaRPr lang="en-US" sz="1400">
                <a:effectLst/>
              </a:endParaRPr>
            </a:p>
            <a:p>
              <a:pPr algn="ctr" rtl="0" eaLnBrk="1" latinLnBrk="0" hangingPunct="1"/>
              <a:r>
                <a:rPr lang="en-US" sz="1400" b="1">
                  <a:solidFill>
                    <a:schemeClr val="dk1"/>
                  </a:solidFill>
                  <a:effectLst/>
                  <a:latin typeface="+mn-lt"/>
                  <a:ea typeface="+mn-ea"/>
                  <a:cs typeface="+mn-cs"/>
                </a:rPr>
                <a:t>Suitland MD 20746</a:t>
              </a:r>
              <a:endParaRPr lang="en-US" sz="1400">
                <a:effectLst/>
              </a:endParaRPr>
            </a:p>
            <a:p>
              <a:pPr algn="ctr" rtl="0" eaLnBrk="1" latinLnBrk="0" hangingPunct="1"/>
              <a:r>
                <a:rPr lang="en-US" sz="1400" b="1">
                  <a:solidFill>
                    <a:schemeClr val="dk1"/>
                  </a:solidFill>
                  <a:effectLst/>
                  <a:latin typeface="+mn-lt"/>
                  <a:ea typeface="+mn-ea"/>
                  <a:cs typeface="+mn-cs"/>
                </a:rPr>
                <a:t>INCORRECT</a:t>
              </a:r>
              <a:endParaRPr lang="en-US" sz="1400">
                <a:effectLst/>
              </a:endParaRPr>
            </a:p>
          </p:txBody>
        </p:sp>
        <p:sp>
          <p:nvSpPr>
            <p:cNvPr id="9" name="Rectangle: Rounded Corners 8">
              <a:extLst>
                <a:ext uri="{FF2B5EF4-FFF2-40B4-BE49-F238E27FC236}">
                  <a16:creationId xmlns:a16="http://schemas.microsoft.com/office/drawing/2014/main" id="{00000000-0008-0000-0300-0000D5000000}"/>
                </a:ext>
              </a:extLst>
            </p:cNvPr>
            <p:cNvSpPr/>
            <p:nvPr/>
          </p:nvSpPr>
          <p:spPr>
            <a:xfrm>
              <a:off x="6978878" y="5434806"/>
              <a:ext cx="1835150" cy="325437"/>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Save and Continue</a:t>
              </a:r>
            </a:p>
          </p:txBody>
        </p:sp>
        <p:sp>
          <p:nvSpPr>
            <p:cNvPr id="10" name="Rectangle 9">
              <a:extLst>
                <a:ext uri="{FF2B5EF4-FFF2-40B4-BE49-F238E27FC236}">
                  <a16:creationId xmlns:a16="http://schemas.microsoft.com/office/drawing/2014/main" id="{00000000-0008-0000-0300-0000D7000000}"/>
                </a:ext>
              </a:extLst>
            </p:cNvPr>
            <p:cNvSpPr/>
            <p:nvPr/>
          </p:nvSpPr>
          <p:spPr>
            <a:xfrm>
              <a:off x="5038953" y="2790031"/>
              <a:ext cx="5662612" cy="384175"/>
            </a:xfrm>
            <a:prstGeom prst="rect">
              <a:avLst/>
            </a:prstGeom>
            <a:solidFill>
              <a:schemeClr val="accent1">
                <a:lumMod val="20000"/>
                <a:lumOff val="80000"/>
              </a:schemeClr>
            </a:solidFill>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a:t>You Selected: </a:t>
              </a:r>
              <a:r>
                <a:rPr lang="en-US" sz="1600" b="1" u="sng">
                  <a:solidFill>
                    <a:schemeClr val="accent1"/>
                  </a:solidFill>
                </a:rPr>
                <a:t>GQ Address </a:t>
              </a:r>
              <a:r>
                <a:rPr lang="en-US" sz="1600" b="1" u="sng" baseline="0">
                  <a:solidFill>
                    <a:schemeClr val="accent1"/>
                  </a:solidFill>
                </a:rPr>
                <a:t>is Incorrect</a:t>
              </a:r>
              <a:endParaRPr lang="en-US" sz="1600" b="1" u="sng">
                <a:solidFill>
                  <a:schemeClr val="accent1"/>
                </a:solidFill>
              </a:endParaRPr>
            </a:p>
          </p:txBody>
        </p:sp>
        <p:sp>
          <p:nvSpPr>
            <p:cNvPr id="11" name="Rectangle 10">
              <a:extLst>
                <a:ext uri="{FF2B5EF4-FFF2-40B4-BE49-F238E27FC236}">
                  <a16:creationId xmlns:a16="http://schemas.microsoft.com/office/drawing/2014/main" id="{00000000-0008-0000-0300-0000D8000000}"/>
                </a:ext>
              </a:extLst>
            </p:cNvPr>
            <p:cNvSpPr/>
            <p:nvPr/>
          </p:nvSpPr>
          <p:spPr>
            <a:xfrm>
              <a:off x="5443765" y="3350418"/>
              <a:ext cx="4870450" cy="2000250"/>
            </a:xfrm>
            <a:prstGeom prst="rect">
              <a:avLst/>
            </a:prstGeom>
            <a:solidFill>
              <a:schemeClr val="bg1"/>
            </a:solidFill>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rtl="0" eaLnBrk="1" latinLnBrk="0" hangingPunct="1"/>
              <a:r>
                <a:rPr lang="en-US" sz="1800" b="1">
                  <a:solidFill>
                    <a:schemeClr val="dk1"/>
                  </a:solidFill>
                  <a:effectLst/>
                  <a:latin typeface="+mn-lt"/>
                  <a:ea typeface="+mn-ea"/>
                  <a:cs typeface="+mn-cs"/>
                </a:rPr>
                <a:t>GQ NAME:  	</a:t>
              </a:r>
            </a:p>
            <a:p>
              <a:pPr algn="l" rtl="0" eaLnBrk="1" latinLnBrk="0" hangingPunct="1"/>
              <a:r>
                <a:rPr lang="en-US" sz="1800" b="1">
                  <a:solidFill>
                    <a:schemeClr val="dk1"/>
                  </a:solidFill>
                  <a:effectLst/>
                  <a:latin typeface="+mn-lt"/>
                  <a:ea typeface="+mn-ea"/>
                  <a:cs typeface="+mn-cs"/>
                </a:rPr>
                <a:t>Street Number: 		</a:t>
              </a:r>
            </a:p>
            <a:p>
              <a:pPr algn="l" rtl="0" eaLnBrk="1" latinLnBrk="0" hangingPunct="1"/>
              <a:r>
                <a:rPr lang="en-US" sz="1800" b="1">
                  <a:solidFill>
                    <a:schemeClr val="dk1"/>
                  </a:solidFill>
                  <a:effectLst/>
                  <a:latin typeface="+mn-lt"/>
                  <a:ea typeface="+mn-ea"/>
                  <a:cs typeface="+mn-cs"/>
                </a:rPr>
                <a:t>Street Name: 		</a:t>
              </a:r>
            </a:p>
            <a:p>
              <a:pPr algn="l" rtl="0" eaLnBrk="1" latinLnBrk="0" hangingPunct="1"/>
              <a:r>
                <a:rPr lang="en-US" sz="1800" b="1">
                  <a:solidFill>
                    <a:schemeClr val="dk1"/>
                  </a:solidFill>
                  <a:effectLst/>
                  <a:latin typeface="+mn-lt"/>
                  <a:ea typeface="+mn-ea"/>
                  <a:cs typeface="+mn-cs"/>
                </a:rPr>
                <a:t>City:			</a:t>
              </a:r>
              <a:endParaRPr lang="en-US" sz="1800" b="1" baseline="0">
                <a:solidFill>
                  <a:schemeClr val="dk1"/>
                </a:solidFill>
                <a:effectLst/>
                <a:latin typeface="+mn-lt"/>
                <a:ea typeface="+mn-ea"/>
                <a:cs typeface="+mn-cs"/>
              </a:endParaRPr>
            </a:p>
            <a:p>
              <a:pPr algn="l" rtl="0" eaLnBrk="1" latinLnBrk="0" hangingPunct="1"/>
              <a:r>
                <a:rPr lang="en-US" sz="1800" b="1" baseline="0">
                  <a:solidFill>
                    <a:schemeClr val="dk1"/>
                  </a:solidFill>
                  <a:effectLst/>
                  <a:latin typeface="+mn-lt"/>
                  <a:ea typeface="+mn-ea"/>
                  <a:cs typeface="+mn-cs"/>
                </a:rPr>
                <a:t>State: 			</a:t>
              </a:r>
            </a:p>
            <a:p>
              <a:pPr algn="l" rtl="0" eaLnBrk="1" latinLnBrk="0" hangingPunct="1"/>
              <a:r>
                <a:rPr lang="en-US" sz="1800" b="1" baseline="0">
                  <a:solidFill>
                    <a:schemeClr val="dk1"/>
                  </a:solidFill>
                  <a:effectLst/>
                  <a:latin typeface="+mn-lt"/>
                  <a:ea typeface="+mn-ea"/>
                  <a:cs typeface="+mn-cs"/>
                </a:rPr>
                <a:t>Zip Code</a:t>
              </a:r>
              <a:r>
                <a:rPr lang="en-US" sz="1600" b="1" baseline="0">
                  <a:solidFill>
                    <a:schemeClr val="dk1"/>
                  </a:solidFill>
                  <a:effectLst/>
                  <a:latin typeface="+mn-lt"/>
                  <a:ea typeface="+mn-ea"/>
                  <a:cs typeface="+mn-cs"/>
                </a:rPr>
                <a:t>:			</a:t>
              </a:r>
              <a:endParaRPr lang="en-US" sz="2400">
                <a:effectLst/>
              </a:endParaRPr>
            </a:p>
          </p:txBody>
        </p:sp>
        <p:sp>
          <p:nvSpPr>
            <p:cNvPr id="12" name="Rectangle 11">
              <a:extLst>
                <a:ext uri="{FF2B5EF4-FFF2-40B4-BE49-F238E27FC236}">
                  <a16:creationId xmlns:a16="http://schemas.microsoft.com/office/drawing/2014/main" id="{00000000-0008-0000-0300-0000E4000000}"/>
                </a:ext>
              </a:extLst>
            </p:cNvPr>
            <p:cNvSpPr/>
            <p:nvPr/>
          </p:nvSpPr>
          <p:spPr>
            <a:xfrm>
              <a:off x="8339365" y="3356768"/>
              <a:ext cx="2014538" cy="338138"/>
            </a:xfrm>
            <a:prstGeom prst="rect">
              <a:avLst/>
            </a:prstGeom>
            <a:solidFill>
              <a:schemeClr val="bg2">
                <a:lumMod val="90000"/>
              </a:schemeClr>
            </a:solidFill>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600" b="1">
                  <a:solidFill>
                    <a:srgbClr val="FF0000"/>
                  </a:solidFill>
                  <a:effectLst/>
                  <a:latin typeface="+mn-lt"/>
                  <a:ea typeface="+mn-ea"/>
                  <a:cs typeface="+mn-cs"/>
                </a:rPr>
                <a:t>Residence Hall B</a:t>
              </a:r>
              <a:endParaRPr lang="en-US" sz="1600">
                <a:solidFill>
                  <a:srgbClr val="FF0000"/>
                </a:solidFill>
                <a:effectLst/>
              </a:endParaRPr>
            </a:p>
          </p:txBody>
        </p:sp>
        <p:sp>
          <p:nvSpPr>
            <p:cNvPr id="13" name="Rectangle 12">
              <a:extLst>
                <a:ext uri="{FF2B5EF4-FFF2-40B4-BE49-F238E27FC236}">
                  <a16:creationId xmlns:a16="http://schemas.microsoft.com/office/drawing/2014/main" id="{00000000-0008-0000-0300-0000E5000000}"/>
                </a:ext>
              </a:extLst>
            </p:cNvPr>
            <p:cNvSpPr/>
            <p:nvPr/>
          </p:nvSpPr>
          <p:spPr>
            <a:xfrm>
              <a:off x="8339365" y="3636168"/>
              <a:ext cx="2014538" cy="338138"/>
            </a:xfrm>
            <a:prstGeom prst="rect">
              <a:avLst/>
            </a:prstGeom>
            <a:solidFill>
              <a:schemeClr val="bg1"/>
            </a:solidFill>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600" b="1">
                  <a:solidFill>
                    <a:schemeClr val="dk1"/>
                  </a:solidFill>
                  <a:effectLst/>
                  <a:latin typeface="+mn-lt"/>
                  <a:ea typeface="+mn-ea"/>
                  <a:cs typeface="+mn-cs"/>
                </a:rPr>
                <a:t>123</a:t>
              </a:r>
              <a:endParaRPr lang="en-US" sz="1600">
                <a:effectLst/>
              </a:endParaRPr>
            </a:p>
          </p:txBody>
        </p:sp>
        <p:sp>
          <p:nvSpPr>
            <p:cNvPr id="14" name="Rectangle 13">
              <a:extLst>
                <a:ext uri="{FF2B5EF4-FFF2-40B4-BE49-F238E27FC236}">
                  <a16:creationId xmlns:a16="http://schemas.microsoft.com/office/drawing/2014/main" id="{00000000-0008-0000-0300-0000E7000000}"/>
                </a:ext>
              </a:extLst>
            </p:cNvPr>
            <p:cNvSpPr/>
            <p:nvPr/>
          </p:nvSpPr>
          <p:spPr>
            <a:xfrm>
              <a:off x="8339365" y="3961606"/>
              <a:ext cx="2014538" cy="338137"/>
            </a:xfrm>
            <a:prstGeom prst="rect">
              <a:avLst/>
            </a:prstGeom>
            <a:solidFill>
              <a:schemeClr val="bg1"/>
            </a:solidFill>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600" b="1">
                  <a:solidFill>
                    <a:schemeClr val="dk1"/>
                  </a:solidFill>
                  <a:effectLst/>
                  <a:latin typeface="+mn-lt"/>
                  <a:ea typeface="+mn-ea"/>
                  <a:cs typeface="+mn-cs"/>
                </a:rPr>
                <a:t>Silver</a:t>
              </a:r>
              <a:r>
                <a:rPr lang="en-US" sz="1600" b="1" baseline="0">
                  <a:solidFill>
                    <a:schemeClr val="dk1"/>
                  </a:solidFill>
                  <a:effectLst/>
                  <a:latin typeface="+mn-lt"/>
                  <a:ea typeface="+mn-ea"/>
                  <a:cs typeface="+mn-cs"/>
                </a:rPr>
                <a:t> Hill Rd</a:t>
              </a:r>
              <a:endParaRPr lang="en-US" sz="1600">
                <a:effectLst/>
              </a:endParaRPr>
            </a:p>
          </p:txBody>
        </p:sp>
        <p:sp>
          <p:nvSpPr>
            <p:cNvPr id="15" name="Rectangle 14">
              <a:extLst>
                <a:ext uri="{FF2B5EF4-FFF2-40B4-BE49-F238E27FC236}">
                  <a16:creationId xmlns:a16="http://schemas.microsoft.com/office/drawing/2014/main" id="{00000000-0008-0000-0300-0000E8000000}"/>
                </a:ext>
              </a:extLst>
            </p:cNvPr>
            <p:cNvSpPr/>
            <p:nvPr/>
          </p:nvSpPr>
          <p:spPr>
            <a:xfrm>
              <a:off x="8339365" y="4255293"/>
              <a:ext cx="2014538" cy="339725"/>
            </a:xfrm>
            <a:prstGeom prst="rect">
              <a:avLst/>
            </a:prstGeom>
            <a:solidFill>
              <a:schemeClr val="bg1"/>
            </a:solidFill>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600" b="1">
                  <a:solidFill>
                    <a:schemeClr val="dk1"/>
                  </a:solidFill>
                  <a:effectLst/>
                  <a:latin typeface="+mn-lt"/>
                  <a:ea typeface="+mn-ea"/>
                  <a:cs typeface="+mn-cs"/>
                </a:rPr>
                <a:t>Suitland</a:t>
              </a:r>
              <a:endParaRPr lang="en-US" sz="1600">
                <a:effectLst/>
              </a:endParaRPr>
            </a:p>
          </p:txBody>
        </p:sp>
        <p:sp>
          <p:nvSpPr>
            <p:cNvPr id="16" name="Rectangle 15">
              <a:extLst>
                <a:ext uri="{FF2B5EF4-FFF2-40B4-BE49-F238E27FC236}">
                  <a16:creationId xmlns:a16="http://schemas.microsoft.com/office/drawing/2014/main" id="{00000000-0008-0000-0300-0000ED000000}"/>
                </a:ext>
              </a:extLst>
            </p:cNvPr>
            <p:cNvSpPr/>
            <p:nvPr/>
          </p:nvSpPr>
          <p:spPr>
            <a:xfrm>
              <a:off x="8339365" y="4572793"/>
              <a:ext cx="2014538" cy="322263"/>
            </a:xfrm>
            <a:prstGeom prst="rect">
              <a:avLst/>
            </a:prstGeom>
            <a:solidFill>
              <a:schemeClr val="bg1"/>
            </a:solidFill>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600" b="1">
                  <a:solidFill>
                    <a:schemeClr val="dk1"/>
                  </a:solidFill>
                  <a:effectLst/>
                  <a:latin typeface="+mn-lt"/>
                  <a:ea typeface="+mn-ea"/>
                  <a:cs typeface="+mn-cs"/>
                </a:rPr>
                <a:t>MD</a:t>
              </a:r>
              <a:endParaRPr lang="en-US" sz="1600">
                <a:effectLst/>
              </a:endParaRPr>
            </a:p>
          </p:txBody>
        </p:sp>
        <p:sp>
          <p:nvSpPr>
            <p:cNvPr id="17" name="Rectangle 16">
              <a:extLst>
                <a:ext uri="{FF2B5EF4-FFF2-40B4-BE49-F238E27FC236}">
                  <a16:creationId xmlns:a16="http://schemas.microsoft.com/office/drawing/2014/main" id="{00000000-0008-0000-0300-0000F4000000}"/>
                </a:ext>
              </a:extLst>
            </p:cNvPr>
            <p:cNvSpPr/>
            <p:nvPr/>
          </p:nvSpPr>
          <p:spPr>
            <a:xfrm>
              <a:off x="8339365" y="4861718"/>
              <a:ext cx="2014538" cy="338138"/>
            </a:xfrm>
            <a:prstGeom prst="rect">
              <a:avLst/>
            </a:prstGeom>
            <a:solidFill>
              <a:schemeClr val="bg1"/>
            </a:solidFill>
            <a:ln>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600" b="1">
                  <a:solidFill>
                    <a:schemeClr val="dk1"/>
                  </a:solidFill>
                  <a:effectLst/>
                  <a:latin typeface="+mn-lt"/>
                  <a:ea typeface="+mn-ea"/>
                  <a:cs typeface="+mn-cs"/>
                </a:rPr>
                <a:t>20746</a:t>
              </a:r>
              <a:endParaRPr lang="en-US" sz="1600">
                <a:effectLst/>
              </a:endParaRPr>
            </a:p>
          </p:txBody>
        </p:sp>
        <p:sp>
          <p:nvSpPr>
            <p:cNvPr id="18" name="Arrow: Down 17">
              <a:extLst>
                <a:ext uri="{FF2B5EF4-FFF2-40B4-BE49-F238E27FC236}">
                  <a16:creationId xmlns:a16="http://schemas.microsoft.com/office/drawing/2014/main" id="{00000000-0008-0000-0300-0000F6000000}"/>
                </a:ext>
              </a:extLst>
            </p:cNvPr>
            <p:cNvSpPr/>
            <p:nvPr/>
          </p:nvSpPr>
          <p:spPr>
            <a:xfrm>
              <a:off x="10003065" y="4574381"/>
              <a:ext cx="350838" cy="242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0" name="Rectangle: Rounded Corners 19">
              <a:extLst>
                <a:ext uri="{FF2B5EF4-FFF2-40B4-BE49-F238E27FC236}">
                  <a16:creationId xmlns:a16="http://schemas.microsoft.com/office/drawing/2014/main" id="{00000000-0008-0000-0300-0000D2000000}"/>
                </a:ext>
              </a:extLst>
            </p:cNvPr>
            <p:cNvSpPr/>
            <p:nvPr/>
          </p:nvSpPr>
          <p:spPr>
            <a:xfrm>
              <a:off x="8547328" y="1366043"/>
              <a:ext cx="1598612" cy="360363"/>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21" name="Rectangle: Rounded Corners 20">
              <a:extLst>
                <a:ext uri="{FF2B5EF4-FFF2-40B4-BE49-F238E27FC236}">
                  <a16:creationId xmlns:a16="http://schemas.microsoft.com/office/drawing/2014/main" id="{00000000-0008-0000-0300-0000D9000000}"/>
                </a:ext>
              </a:extLst>
            </p:cNvPr>
            <p:cNvSpPr/>
            <p:nvPr/>
          </p:nvSpPr>
          <p:spPr>
            <a:xfrm>
              <a:off x="7355115" y="1366043"/>
              <a:ext cx="1084263" cy="342900"/>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dirty="0">
                  <a:solidFill>
                    <a:schemeClr val="bg1"/>
                  </a:solidFill>
                  <a:latin typeface="+mn-lt"/>
                  <a:cs typeface="Times New Roman" panose="02020603050405020304" pitchFamily="18" charset="0"/>
                </a:rPr>
                <a:t>CONTACT</a:t>
              </a:r>
              <a:r>
                <a:rPr lang="en-US" sz="1200" b="0" baseline="0" dirty="0">
                  <a:solidFill>
                    <a:schemeClr val="bg1"/>
                  </a:solidFill>
                  <a:latin typeface="+mn-lt"/>
                  <a:cs typeface="Times New Roman" panose="02020603050405020304" pitchFamily="18" charset="0"/>
                </a:rPr>
                <a:t> US</a:t>
              </a:r>
              <a:endParaRPr lang="en-US" sz="1200" b="0" dirty="0">
                <a:solidFill>
                  <a:schemeClr val="bg1"/>
                </a:solidFill>
                <a:latin typeface="+mn-lt"/>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00000000-0008-0000-0300-0000DA000000}"/>
                </a:ext>
              </a:extLst>
            </p:cNvPr>
            <p:cNvSpPr/>
            <p:nvPr/>
          </p:nvSpPr>
          <p:spPr>
            <a:xfrm>
              <a:off x="10203090" y="1366043"/>
              <a:ext cx="1098550" cy="347663"/>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24" name="Rectangle 23">
            <a:extLst>
              <a:ext uri="{FF2B5EF4-FFF2-40B4-BE49-F238E27FC236}">
                <a16:creationId xmlns:a16="http://schemas.microsoft.com/office/drawing/2014/main" id="{00000000-0008-0000-0300-000024000000}"/>
              </a:ext>
            </a:extLst>
          </p:cNvPr>
          <p:cNvSpPr/>
          <p:nvPr/>
        </p:nvSpPr>
        <p:spPr>
          <a:xfrm>
            <a:off x="241068" y="388031"/>
            <a:ext cx="2210263" cy="295387"/>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dk1"/>
                </a:solidFill>
                <a:effectLst/>
                <a:latin typeface="+mn-lt"/>
                <a:ea typeface="+mn-ea"/>
                <a:cs typeface="+mn-cs"/>
              </a:rPr>
              <a:t> GQ ADDRESS INCORRECT </a:t>
            </a:r>
            <a:endParaRPr lang="en-US">
              <a:effectLst/>
            </a:endParaRPr>
          </a:p>
        </p:txBody>
      </p:sp>
      <p:sp>
        <p:nvSpPr>
          <p:cNvPr id="2" name="Slide Number Placeholder 1">
            <a:extLst>
              <a:ext uri="{FF2B5EF4-FFF2-40B4-BE49-F238E27FC236}">
                <a16:creationId xmlns:a16="http://schemas.microsoft.com/office/drawing/2014/main" id="{CC83B376-FC75-B33D-4664-CE2BB82FEF97}"/>
              </a:ext>
            </a:extLst>
          </p:cNvPr>
          <p:cNvSpPr>
            <a:spLocks noGrp="1"/>
          </p:cNvSpPr>
          <p:nvPr>
            <p:ph type="sldNum" sz="quarter" idx="12"/>
          </p:nvPr>
        </p:nvSpPr>
        <p:spPr/>
        <p:txBody>
          <a:bodyPr/>
          <a:lstStyle/>
          <a:p>
            <a:fld id="{5D4B0815-77BD-4BC3-A29B-D94299B6765B}" type="slidenum">
              <a:rPr lang="en-US" smtClean="0"/>
              <a:t>5</a:t>
            </a:fld>
            <a:endParaRPr lang="en-US"/>
          </a:p>
        </p:txBody>
      </p:sp>
    </p:spTree>
    <p:extLst>
      <p:ext uri="{BB962C8B-B14F-4D97-AF65-F5344CB8AC3E}">
        <p14:creationId xmlns:p14="http://schemas.microsoft.com/office/powerpoint/2010/main" val="111928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DF5A84C-1E12-F57E-C1E1-8E6E252179ED}"/>
              </a:ext>
            </a:extLst>
          </p:cNvPr>
          <p:cNvGrpSpPr/>
          <p:nvPr/>
        </p:nvGrpSpPr>
        <p:grpSpPr>
          <a:xfrm>
            <a:off x="3665538" y="267697"/>
            <a:ext cx="7453312" cy="6316663"/>
            <a:chOff x="4110038" y="267697"/>
            <a:chExt cx="7453312" cy="6316663"/>
          </a:xfrm>
        </p:grpSpPr>
        <p:pic>
          <p:nvPicPr>
            <p:cNvPr id="25" name="Picture 24">
              <a:extLst>
                <a:ext uri="{FF2B5EF4-FFF2-40B4-BE49-F238E27FC236}">
                  <a16:creationId xmlns:a16="http://schemas.microsoft.com/office/drawing/2014/main" id="{00000000-0008-0000-0300-0000EE000000}"/>
                </a:ext>
              </a:extLst>
            </p:cNvPr>
            <p:cNvPicPr>
              <a:picLocks noChangeAspect="1"/>
            </p:cNvPicPr>
            <p:nvPr/>
          </p:nvPicPr>
          <p:blipFill>
            <a:blip r:embed="rId2"/>
            <a:stretch>
              <a:fillRect/>
            </a:stretch>
          </p:blipFill>
          <p:spPr>
            <a:xfrm>
              <a:off x="4110038" y="267697"/>
              <a:ext cx="7453312" cy="6316663"/>
            </a:xfrm>
            <a:prstGeom prst="rect">
              <a:avLst/>
            </a:prstGeom>
          </p:spPr>
        </p:pic>
        <p:sp>
          <p:nvSpPr>
            <p:cNvPr id="26" name="Rectangle 25">
              <a:extLst>
                <a:ext uri="{FF2B5EF4-FFF2-40B4-BE49-F238E27FC236}">
                  <a16:creationId xmlns:a16="http://schemas.microsoft.com/office/drawing/2014/main" id="{00000000-0008-0000-0300-0000F2000000}"/>
                </a:ext>
              </a:extLst>
            </p:cNvPr>
            <p:cNvSpPr/>
            <p:nvPr/>
          </p:nvSpPr>
          <p:spPr>
            <a:xfrm>
              <a:off x="4260850" y="988422"/>
              <a:ext cx="7151688" cy="542925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27" name="TextBox 247">
              <a:extLst>
                <a:ext uri="{FF2B5EF4-FFF2-40B4-BE49-F238E27FC236}">
                  <a16:creationId xmlns:a16="http://schemas.microsoft.com/office/drawing/2014/main" id="{00000000-0008-0000-0300-0000F8000000}"/>
                </a:ext>
              </a:extLst>
            </p:cNvPr>
            <p:cNvSpPr txBox="1"/>
            <p:nvPr/>
          </p:nvSpPr>
          <p:spPr>
            <a:xfrm>
              <a:off x="6289675" y="1663110"/>
              <a:ext cx="4465638" cy="255587"/>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1800" b="1">
                  <a:solidFill>
                    <a:schemeClr val="dk1"/>
                  </a:solidFill>
                  <a:effectLst/>
                  <a:latin typeface="+mn-lt"/>
                  <a:ea typeface="+mn-ea"/>
                  <a:cs typeface="+mn-cs"/>
                </a:rPr>
                <a:t>Review your Group Quarters</a:t>
              </a:r>
              <a:endParaRPr lang="en-US" sz="1800">
                <a:effectLst/>
              </a:endParaRPr>
            </a:p>
          </p:txBody>
        </p:sp>
        <p:sp>
          <p:nvSpPr>
            <p:cNvPr id="28" name="Rectangle: Rounded Corners 27">
              <a:extLst>
                <a:ext uri="{FF2B5EF4-FFF2-40B4-BE49-F238E27FC236}">
                  <a16:creationId xmlns:a16="http://schemas.microsoft.com/office/drawing/2014/main" id="{00000000-0008-0000-0300-000009010000}"/>
                </a:ext>
              </a:extLst>
            </p:cNvPr>
            <p:cNvSpPr/>
            <p:nvPr/>
          </p:nvSpPr>
          <p:spPr>
            <a:xfrm>
              <a:off x="9653588" y="5414372"/>
              <a:ext cx="1517650" cy="577850"/>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mn-lt"/>
                  <a:ea typeface="+mn-ea"/>
                  <a:cs typeface="Times New Roman" panose="02020603050405020304" pitchFamily="18" charset="0"/>
                </a:rPr>
                <a:t>Confirm and Submit</a:t>
              </a:r>
            </a:p>
          </p:txBody>
        </p:sp>
        <p:sp>
          <p:nvSpPr>
            <p:cNvPr id="29" name="TextBox 265">
              <a:extLst>
                <a:ext uri="{FF2B5EF4-FFF2-40B4-BE49-F238E27FC236}">
                  <a16:creationId xmlns:a16="http://schemas.microsoft.com/office/drawing/2014/main" id="{00000000-0008-0000-0300-00000A010000}"/>
                </a:ext>
              </a:extLst>
            </p:cNvPr>
            <p:cNvSpPr txBox="1"/>
            <p:nvPr/>
          </p:nvSpPr>
          <p:spPr>
            <a:xfrm>
              <a:off x="6022975" y="1948860"/>
              <a:ext cx="5016500" cy="630237"/>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dk1"/>
                  </a:solidFill>
                  <a:effectLst/>
                  <a:latin typeface="+mn-lt"/>
                  <a:ea typeface="+mn-ea"/>
                  <a:cs typeface="+mn-cs"/>
                </a:rPr>
                <a:t>Below is a sortable list of your GQs to review.</a:t>
              </a:r>
              <a:r>
                <a:rPr lang="en-US" sz="1100" b="1" baseline="0">
                  <a:solidFill>
                    <a:schemeClr val="dk1"/>
                  </a:solidFill>
                  <a:effectLst/>
                  <a:latin typeface="+mn-lt"/>
                  <a:ea typeface="+mn-ea"/>
                  <a:cs typeface="+mn-cs"/>
                </a:rPr>
                <a:t> </a:t>
              </a:r>
              <a:r>
                <a:rPr lang="en-US" sz="1100" b="1">
                  <a:solidFill>
                    <a:schemeClr val="dk1"/>
                  </a:solidFill>
                  <a:effectLst/>
                  <a:latin typeface="+mn-lt"/>
                  <a:ea typeface="+mn-ea"/>
                  <a:cs typeface="+mn-cs"/>
                </a:rPr>
                <a:t>If the information is correct, select CORRECT.  If the information is incorrect, select </a:t>
              </a:r>
              <a:r>
                <a:rPr lang="en-US" sz="1100" b="1" u="sng">
                  <a:solidFill>
                    <a:schemeClr val="dk1"/>
                  </a:solidFill>
                  <a:effectLst/>
                  <a:latin typeface="+mn-lt"/>
                  <a:ea typeface="+mn-ea"/>
                  <a:cs typeface="+mn-cs"/>
                </a:rPr>
                <a:t>INCORRECT</a:t>
              </a:r>
              <a:r>
                <a:rPr lang="en-US" sz="1100" b="1">
                  <a:solidFill>
                    <a:schemeClr val="dk1"/>
                  </a:solidFill>
                  <a:effectLst/>
                  <a:latin typeface="+mn-lt"/>
                  <a:ea typeface="+mn-ea"/>
                  <a:cs typeface="+mn-cs"/>
                </a:rPr>
                <a:t>. </a:t>
              </a:r>
              <a:endParaRPr lang="en-US" sz="1400">
                <a:effectLst/>
              </a:endParaRPr>
            </a:p>
          </p:txBody>
        </p:sp>
        <p:sp>
          <p:nvSpPr>
            <p:cNvPr id="30" name="Rectangle: Rounded Corners 29">
              <a:extLst>
                <a:ext uri="{FF2B5EF4-FFF2-40B4-BE49-F238E27FC236}">
                  <a16:creationId xmlns:a16="http://schemas.microsoft.com/office/drawing/2014/main" id="{00000000-0008-0000-0300-000022010000}"/>
                </a:ext>
              </a:extLst>
            </p:cNvPr>
            <p:cNvSpPr/>
            <p:nvPr/>
          </p:nvSpPr>
          <p:spPr>
            <a:xfrm>
              <a:off x="6251575" y="5360397"/>
              <a:ext cx="1814513" cy="685800"/>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200" b="0" kern="1200">
                  <a:solidFill>
                    <a:schemeClr val="bg1"/>
                  </a:solidFill>
                  <a:latin typeface="+mn-lt"/>
                  <a:ea typeface="+mn-ea"/>
                  <a:cs typeface="Times New Roman" panose="02020603050405020304" pitchFamily="18" charset="0"/>
                </a:rPr>
                <a:t>Click  to DOWNLOAD GQs for your review off-line</a:t>
              </a:r>
            </a:p>
          </p:txBody>
        </p:sp>
        <p:sp>
          <p:nvSpPr>
            <p:cNvPr id="31" name="Oval 30">
              <a:extLst>
                <a:ext uri="{FF2B5EF4-FFF2-40B4-BE49-F238E27FC236}">
                  <a16:creationId xmlns:a16="http://schemas.microsoft.com/office/drawing/2014/main" id="{00000000-0008-0000-0300-000024010000}"/>
                </a:ext>
              </a:extLst>
            </p:cNvPr>
            <p:cNvSpPr/>
            <p:nvPr/>
          </p:nvSpPr>
          <p:spPr>
            <a:xfrm>
              <a:off x="4598988" y="5219110"/>
              <a:ext cx="1516062" cy="966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a:t>CLICK</a:t>
              </a:r>
              <a:r>
                <a:rPr lang="en-US" sz="900" baseline="0"/>
                <a:t> HERE TO WATCH A VIDEO ON HOW TO REVIEW YOUR GQS</a:t>
              </a:r>
              <a:endParaRPr lang="en-US" sz="900"/>
            </a:p>
          </p:txBody>
        </p:sp>
        <p:sp>
          <p:nvSpPr>
            <p:cNvPr id="32" name="Flowchart: Terminator 31">
              <a:extLst>
                <a:ext uri="{FF2B5EF4-FFF2-40B4-BE49-F238E27FC236}">
                  <a16:creationId xmlns:a16="http://schemas.microsoft.com/office/drawing/2014/main" id="{00000000-0008-0000-0300-000029010000}"/>
                </a:ext>
              </a:extLst>
            </p:cNvPr>
            <p:cNvSpPr/>
            <p:nvPr/>
          </p:nvSpPr>
          <p:spPr>
            <a:xfrm>
              <a:off x="8189913" y="5357222"/>
              <a:ext cx="1325562" cy="692150"/>
            </a:xfrm>
            <a:prstGeom prst="flowChartTermina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lt1"/>
                  </a:solidFill>
                  <a:effectLst/>
                  <a:latin typeface="+mn-lt"/>
                  <a:ea typeface="+mn-ea"/>
                  <a:cs typeface="+mn-cs"/>
                </a:rPr>
                <a:t>Click HERE</a:t>
              </a:r>
              <a:r>
                <a:rPr lang="en-US" sz="1200" b="0" baseline="0" dirty="0">
                  <a:solidFill>
                    <a:schemeClr val="lt1"/>
                  </a:solidFill>
                  <a:effectLst/>
                  <a:latin typeface="+mn-lt"/>
                  <a:ea typeface="+mn-ea"/>
                  <a:cs typeface="+mn-cs"/>
                </a:rPr>
                <a:t> to ADD New GQs</a:t>
              </a:r>
              <a:endParaRPr lang="en-US" sz="1200" dirty="0">
                <a:effectLst/>
              </a:endParaRPr>
            </a:p>
            <a:p>
              <a:pPr algn="l"/>
              <a:endParaRPr lang="en-US" sz="1100" dirty="0"/>
            </a:p>
          </p:txBody>
        </p:sp>
        <p:sp>
          <p:nvSpPr>
            <p:cNvPr id="33" name="TextBox 300">
              <a:extLst>
                <a:ext uri="{FF2B5EF4-FFF2-40B4-BE49-F238E27FC236}">
                  <a16:creationId xmlns:a16="http://schemas.microsoft.com/office/drawing/2014/main" id="{00000000-0008-0000-0300-00002D010000}"/>
                </a:ext>
              </a:extLst>
            </p:cNvPr>
            <p:cNvSpPr txBox="1"/>
            <p:nvPr/>
          </p:nvSpPr>
          <p:spPr>
            <a:xfrm>
              <a:off x="4675188" y="4912722"/>
              <a:ext cx="1873250" cy="33020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Showing 1 to 4 of 10 entries</a:t>
              </a:r>
              <a:endParaRPr lang="en-US" sz="1400">
                <a:solidFill>
                  <a:schemeClr val="accent1"/>
                </a:solidFill>
                <a:effectLst/>
              </a:endParaRPr>
            </a:p>
          </p:txBody>
        </p:sp>
        <p:sp>
          <p:nvSpPr>
            <p:cNvPr id="34" name="TextBox 301">
              <a:extLst>
                <a:ext uri="{FF2B5EF4-FFF2-40B4-BE49-F238E27FC236}">
                  <a16:creationId xmlns:a16="http://schemas.microsoft.com/office/drawing/2014/main" id="{00000000-0008-0000-0300-00002E010000}"/>
                </a:ext>
              </a:extLst>
            </p:cNvPr>
            <p:cNvSpPr txBox="1"/>
            <p:nvPr/>
          </p:nvSpPr>
          <p:spPr>
            <a:xfrm>
              <a:off x="9329738" y="4917485"/>
              <a:ext cx="1800225" cy="388937"/>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Previous     1      2         Next</a:t>
              </a:r>
              <a:endParaRPr lang="en-US" sz="1400">
                <a:solidFill>
                  <a:schemeClr val="accent1"/>
                </a:solidFill>
                <a:effectLst/>
              </a:endParaRPr>
            </a:p>
          </p:txBody>
        </p:sp>
        <p:sp>
          <p:nvSpPr>
            <p:cNvPr id="35" name="Rectangle 34">
              <a:extLst>
                <a:ext uri="{FF2B5EF4-FFF2-40B4-BE49-F238E27FC236}">
                  <a16:creationId xmlns:a16="http://schemas.microsoft.com/office/drawing/2014/main" id="{00000000-0008-0000-0300-00002F010000}"/>
                </a:ext>
              </a:extLst>
            </p:cNvPr>
            <p:cNvSpPr/>
            <p:nvPr/>
          </p:nvSpPr>
          <p:spPr>
            <a:xfrm>
              <a:off x="10021888" y="4973047"/>
              <a:ext cx="304800" cy="285750"/>
            </a:xfrm>
            <a:prstGeom prst="rect">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36" name="Object 6">
              <a:extLst>
                <a:ext uri="{63B3BB69-23CF-44E3-9099-C40C66FF867C}">
                  <a14:compatExt xmlns:a14="http://schemas.microsoft.com/office/drawing/2010/main" spid="_x0000_s6150"/>
                </a:ext>
                <a:ext uri="{FF2B5EF4-FFF2-40B4-BE49-F238E27FC236}">
                  <a16:creationId xmlns:a16="http://schemas.microsoft.com/office/drawing/2014/main" id="{00000000-0008-0000-0300-000006180000}"/>
                </a:ext>
              </a:extLst>
            </p:cNvPr>
            <p:cNvPicPr>
              <a:picLocks noChangeAspect="1"/>
            </p:cNvPicPr>
            <p:nvPr/>
          </p:nvPicPr>
          <p:blipFill>
            <a:blip r:embed="rId3"/>
            <a:stretch>
              <a:fillRect/>
            </a:stretch>
          </p:blipFill>
          <p:spPr>
            <a:xfrm>
              <a:off x="4795838" y="2620372"/>
              <a:ext cx="6064250" cy="2339975"/>
            </a:xfrm>
            <a:prstGeom prst="rect">
              <a:avLst/>
            </a:prstGeom>
          </p:spPr>
        </p:pic>
        <p:sp>
          <p:nvSpPr>
            <p:cNvPr id="41" name="TextBox 384">
              <a:extLst>
                <a:ext uri="{FF2B5EF4-FFF2-40B4-BE49-F238E27FC236}">
                  <a16:creationId xmlns:a16="http://schemas.microsoft.com/office/drawing/2014/main" id="{00000000-0008-0000-0300-000081010000}"/>
                </a:ext>
              </a:extLst>
            </p:cNvPr>
            <p:cNvSpPr txBox="1"/>
            <p:nvPr/>
          </p:nvSpPr>
          <p:spPr>
            <a:xfrm>
              <a:off x="5094288" y="1002710"/>
              <a:ext cx="650875" cy="455612"/>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FINISH</a:t>
              </a:r>
            </a:p>
            <a:p>
              <a:pPr algn="ctr"/>
              <a:r>
                <a:rPr lang="en-US" sz="1100">
                  <a:solidFill>
                    <a:schemeClr val="bg1"/>
                  </a:solidFill>
                </a:rPr>
                <a:t>by:</a:t>
              </a:r>
            </a:p>
          </p:txBody>
        </p:sp>
        <p:sp>
          <p:nvSpPr>
            <p:cNvPr id="42" name="Rectangle 41">
              <a:extLst>
                <a:ext uri="{FF2B5EF4-FFF2-40B4-BE49-F238E27FC236}">
                  <a16:creationId xmlns:a16="http://schemas.microsoft.com/office/drawing/2014/main" id="{00000000-0008-0000-0300-000082010000}"/>
                </a:ext>
              </a:extLst>
            </p:cNvPr>
            <p:cNvSpPr/>
            <p:nvPr/>
          </p:nvSpPr>
          <p:spPr>
            <a:xfrm flipH="1">
              <a:off x="4348163" y="1496422"/>
              <a:ext cx="630237" cy="492125"/>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43" name="Rectangle 42">
              <a:extLst>
                <a:ext uri="{FF2B5EF4-FFF2-40B4-BE49-F238E27FC236}">
                  <a16:creationId xmlns:a16="http://schemas.microsoft.com/office/drawing/2014/main" id="{00000000-0008-0000-0300-000083010000}"/>
                </a:ext>
              </a:extLst>
            </p:cNvPr>
            <p:cNvSpPr/>
            <p:nvPr/>
          </p:nvSpPr>
          <p:spPr>
            <a:xfrm flipH="1">
              <a:off x="5094288" y="1509122"/>
              <a:ext cx="650875" cy="484188"/>
            </a:xfrm>
            <a:prstGeom prst="rect">
              <a:avLst/>
            </a:prstGeom>
            <a:ln>
              <a:solidFill>
                <a:schemeClr val="accent1">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0" lang="en-US" sz="1100" b="0" i="1" u="none" strike="noStrike" kern="0" cap="none" spc="0" normalizeH="0" baseline="0" noProof="0">
                  <a:ln>
                    <a:noFill/>
                  </a:ln>
                  <a:solidFill>
                    <a:srgbClr val="FF0000"/>
                  </a:solidFill>
                  <a:effectLst/>
                  <a:uLnTx/>
                  <a:uFillTx/>
                  <a:latin typeface="+mn-lt"/>
                  <a:ea typeface="+mn-ea"/>
                  <a:cs typeface="+mn-cs"/>
                </a:rPr>
                <a:t>XXXX</a:t>
              </a:r>
              <a:endParaRPr lang="en-US" sz="1100" i="1">
                <a:solidFill>
                  <a:sysClr val="windowText" lastClr="000000"/>
                </a:solidFill>
              </a:endParaRPr>
            </a:p>
          </p:txBody>
        </p:sp>
        <p:sp>
          <p:nvSpPr>
            <p:cNvPr id="44" name="TextBox 387">
              <a:extLst>
                <a:ext uri="{FF2B5EF4-FFF2-40B4-BE49-F238E27FC236}">
                  <a16:creationId xmlns:a16="http://schemas.microsoft.com/office/drawing/2014/main" id="{00000000-0008-0000-0300-000084010000}"/>
                </a:ext>
              </a:extLst>
            </p:cNvPr>
            <p:cNvSpPr txBox="1"/>
            <p:nvPr/>
          </p:nvSpPr>
          <p:spPr>
            <a:xfrm>
              <a:off x="4348163" y="988422"/>
              <a:ext cx="630237" cy="479425"/>
            </a:xfrm>
            <a:prstGeom prst="rect">
              <a:avLst/>
            </a:prstGeom>
            <a:solidFill>
              <a:schemeClr val="accen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solidFill>
                    <a:schemeClr val="bg1"/>
                  </a:solidFill>
                </a:rPr>
                <a:t>Today</a:t>
              </a:r>
            </a:p>
            <a:p>
              <a:pPr algn="ctr"/>
              <a:r>
                <a:rPr lang="en-US" sz="1100">
                  <a:solidFill>
                    <a:schemeClr val="bg1"/>
                  </a:solidFill>
                </a:rPr>
                <a:t>IS:</a:t>
              </a:r>
            </a:p>
          </p:txBody>
        </p:sp>
        <p:sp>
          <p:nvSpPr>
            <p:cNvPr id="45" name="Rectangle: Rounded Corners 44">
              <a:extLst>
                <a:ext uri="{FF2B5EF4-FFF2-40B4-BE49-F238E27FC236}">
                  <a16:creationId xmlns:a16="http://schemas.microsoft.com/office/drawing/2014/main" id="{00000000-0008-0000-0300-0000E6000000}"/>
                </a:ext>
              </a:extLst>
            </p:cNvPr>
            <p:cNvSpPr/>
            <p:nvPr/>
          </p:nvSpPr>
          <p:spPr>
            <a:xfrm>
              <a:off x="8624888" y="1020172"/>
              <a:ext cx="1604962" cy="347663"/>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46" name="Rectangle: Rounded Corners 45">
              <a:extLst>
                <a:ext uri="{FF2B5EF4-FFF2-40B4-BE49-F238E27FC236}">
                  <a16:creationId xmlns:a16="http://schemas.microsoft.com/office/drawing/2014/main" id="{00000000-0008-0000-0300-0000EA000000}"/>
                </a:ext>
              </a:extLst>
            </p:cNvPr>
            <p:cNvSpPr/>
            <p:nvPr/>
          </p:nvSpPr>
          <p:spPr>
            <a:xfrm>
              <a:off x="7458075" y="1020172"/>
              <a:ext cx="1100138" cy="341313"/>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47" name="Rectangle: Rounded Corners 46">
              <a:extLst>
                <a:ext uri="{FF2B5EF4-FFF2-40B4-BE49-F238E27FC236}">
                  <a16:creationId xmlns:a16="http://schemas.microsoft.com/office/drawing/2014/main" id="{00000000-0008-0000-0300-0000EB000000}"/>
                </a:ext>
              </a:extLst>
            </p:cNvPr>
            <p:cNvSpPr/>
            <p:nvPr/>
          </p:nvSpPr>
          <p:spPr>
            <a:xfrm>
              <a:off x="10291763" y="1020172"/>
              <a:ext cx="1101725" cy="344488"/>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48" name="Rectangle 47">
            <a:extLst>
              <a:ext uri="{FF2B5EF4-FFF2-40B4-BE49-F238E27FC236}">
                <a16:creationId xmlns:a16="http://schemas.microsoft.com/office/drawing/2014/main" id="{00000000-0008-0000-0300-000014000000}"/>
              </a:ext>
            </a:extLst>
          </p:cNvPr>
          <p:cNvSpPr/>
          <p:nvPr/>
        </p:nvSpPr>
        <p:spPr>
          <a:xfrm>
            <a:off x="254156" y="267697"/>
            <a:ext cx="1803087" cy="277406"/>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dirty="0">
                <a:solidFill>
                  <a:schemeClr val="dk1"/>
                </a:solidFill>
                <a:effectLst/>
                <a:latin typeface="+mn-lt"/>
                <a:ea typeface="+mn-ea"/>
                <a:cs typeface="+mn-cs"/>
              </a:rPr>
              <a:t>REVIEW GQS</a:t>
            </a:r>
            <a:endParaRPr lang="en-US" dirty="0">
              <a:effectLst/>
            </a:endParaRPr>
          </a:p>
        </p:txBody>
      </p:sp>
      <p:sp>
        <p:nvSpPr>
          <p:cNvPr id="2" name="Slide Number Placeholder 1">
            <a:extLst>
              <a:ext uri="{FF2B5EF4-FFF2-40B4-BE49-F238E27FC236}">
                <a16:creationId xmlns:a16="http://schemas.microsoft.com/office/drawing/2014/main" id="{DD14F9E2-7270-D489-320E-3524742AE20A}"/>
              </a:ext>
            </a:extLst>
          </p:cNvPr>
          <p:cNvSpPr>
            <a:spLocks noGrp="1"/>
          </p:cNvSpPr>
          <p:nvPr>
            <p:ph type="sldNum" sz="quarter" idx="12"/>
          </p:nvPr>
        </p:nvSpPr>
        <p:spPr/>
        <p:txBody>
          <a:bodyPr/>
          <a:lstStyle/>
          <a:p>
            <a:fld id="{5D4B0815-77BD-4BC3-A29B-D94299B6765B}" type="slidenum">
              <a:rPr lang="en-US" smtClean="0"/>
              <a:t>6</a:t>
            </a:fld>
            <a:endParaRPr lang="en-US"/>
          </a:p>
        </p:txBody>
      </p:sp>
    </p:spTree>
    <p:extLst>
      <p:ext uri="{BB962C8B-B14F-4D97-AF65-F5344CB8AC3E}">
        <p14:creationId xmlns:p14="http://schemas.microsoft.com/office/powerpoint/2010/main" val="185380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E4F887-F5E0-54ED-0CD6-64CA232B65B6}"/>
              </a:ext>
            </a:extLst>
          </p:cNvPr>
          <p:cNvSpPr>
            <a:spLocks noGrp="1"/>
          </p:cNvSpPr>
          <p:nvPr>
            <p:ph type="sldNum" sz="quarter" idx="12"/>
          </p:nvPr>
        </p:nvSpPr>
        <p:spPr/>
        <p:txBody>
          <a:bodyPr/>
          <a:lstStyle/>
          <a:p>
            <a:fld id="{5D4B0815-77BD-4BC3-A29B-D94299B6765B}" type="slidenum">
              <a:rPr lang="en-US" smtClean="0"/>
              <a:t>7</a:t>
            </a:fld>
            <a:endParaRPr lang="en-US"/>
          </a:p>
        </p:txBody>
      </p:sp>
      <p:sp>
        <p:nvSpPr>
          <p:cNvPr id="19" name="Rectangle 18">
            <a:extLst>
              <a:ext uri="{FF2B5EF4-FFF2-40B4-BE49-F238E27FC236}">
                <a16:creationId xmlns:a16="http://schemas.microsoft.com/office/drawing/2014/main" id="{31A8812A-A3BE-F07F-C7DF-88E80670E2CC}"/>
              </a:ext>
            </a:extLst>
          </p:cNvPr>
          <p:cNvSpPr/>
          <p:nvPr/>
        </p:nvSpPr>
        <p:spPr>
          <a:xfrm>
            <a:off x="525090" y="889203"/>
            <a:ext cx="1803087" cy="277406"/>
          </a:xfrm>
          <a:prstGeom prst="rect">
            <a:avLst/>
          </a:prstGeom>
          <a:noFill/>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b="1" dirty="0"/>
              <a:t>Add</a:t>
            </a:r>
            <a:r>
              <a:rPr lang="en-US" sz="1100" b="1" dirty="0">
                <a:solidFill>
                  <a:schemeClr val="dk1"/>
                </a:solidFill>
                <a:effectLst/>
                <a:latin typeface="+mn-lt"/>
                <a:ea typeface="+mn-ea"/>
                <a:cs typeface="+mn-cs"/>
              </a:rPr>
              <a:t> GQS</a:t>
            </a:r>
            <a:endParaRPr lang="en-US" dirty="0">
              <a:effectLst/>
            </a:endParaRPr>
          </a:p>
        </p:txBody>
      </p:sp>
      <p:grpSp>
        <p:nvGrpSpPr>
          <p:cNvPr id="24" name="Group 23">
            <a:extLst>
              <a:ext uri="{FF2B5EF4-FFF2-40B4-BE49-F238E27FC236}">
                <a16:creationId xmlns:a16="http://schemas.microsoft.com/office/drawing/2014/main" id="{7D39683B-3242-64C1-9A59-EC8E828D0C3F}"/>
              </a:ext>
            </a:extLst>
          </p:cNvPr>
          <p:cNvGrpSpPr/>
          <p:nvPr/>
        </p:nvGrpSpPr>
        <p:grpSpPr>
          <a:xfrm>
            <a:off x="4089400" y="472515"/>
            <a:ext cx="7029450" cy="5912970"/>
            <a:chOff x="4089400" y="472515"/>
            <a:chExt cx="7029450" cy="5912970"/>
          </a:xfrm>
        </p:grpSpPr>
        <p:grpSp>
          <p:nvGrpSpPr>
            <p:cNvPr id="20" name="Group 19">
              <a:extLst>
                <a:ext uri="{FF2B5EF4-FFF2-40B4-BE49-F238E27FC236}">
                  <a16:creationId xmlns:a16="http://schemas.microsoft.com/office/drawing/2014/main" id="{699EDC7E-5C40-EC6F-0E19-27949AB9627C}"/>
                </a:ext>
              </a:extLst>
            </p:cNvPr>
            <p:cNvGrpSpPr>
              <a:grpSpLocks/>
            </p:cNvGrpSpPr>
            <p:nvPr/>
          </p:nvGrpSpPr>
          <p:grpSpPr>
            <a:xfrm>
              <a:off x="4089400" y="472515"/>
              <a:ext cx="7029450" cy="5912970"/>
              <a:chOff x="3665538" y="267697"/>
              <a:chExt cx="7453312" cy="6316663"/>
            </a:xfrm>
          </p:grpSpPr>
          <p:pic>
            <p:nvPicPr>
              <p:cNvPr id="9" name="Picture 8">
                <a:extLst>
                  <a:ext uri="{FF2B5EF4-FFF2-40B4-BE49-F238E27FC236}">
                    <a16:creationId xmlns:a16="http://schemas.microsoft.com/office/drawing/2014/main" id="{43EFD10A-9E18-591C-0A38-0DBC55EE8ED9}"/>
                  </a:ext>
                </a:extLst>
              </p:cNvPr>
              <p:cNvPicPr>
                <a:picLocks noChangeAspect="1"/>
              </p:cNvPicPr>
              <p:nvPr/>
            </p:nvPicPr>
            <p:blipFill>
              <a:blip r:embed="rId2"/>
              <a:stretch>
                <a:fillRect/>
              </a:stretch>
            </p:blipFill>
            <p:spPr>
              <a:xfrm>
                <a:off x="3665538" y="267697"/>
                <a:ext cx="7453312" cy="6316663"/>
              </a:xfrm>
              <a:prstGeom prst="rect">
                <a:avLst/>
              </a:prstGeom>
            </p:spPr>
          </p:pic>
          <p:sp>
            <p:nvSpPr>
              <p:cNvPr id="10" name="Rectangle 9">
                <a:extLst>
                  <a:ext uri="{FF2B5EF4-FFF2-40B4-BE49-F238E27FC236}">
                    <a16:creationId xmlns:a16="http://schemas.microsoft.com/office/drawing/2014/main" id="{A2606AB9-F94A-3832-B236-43A48E6882C9}"/>
                  </a:ext>
                </a:extLst>
              </p:cNvPr>
              <p:cNvSpPr/>
              <p:nvPr/>
            </p:nvSpPr>
            <p:spPr>
              <a:xfrm>
                <a:off x="3816350" y="1027906"/>
                <a:ext cx="7151688" cy="542925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2" name="TextBox 247">
                <a:extLst>
                  <a:ext uri="{FF2B5EF4-FFF2-40B4-BE49-F238E27FC236}">
                    <a16:creationId xmlns:a16="http://schemas.microsoft.com/office/drawing/2014/main" id="{5255EC52-D4A0-9385-9CE1-4ED09701A6DB}"/>
                  </a:ext>
                </a:extLst>
              </p:cNvPr>
              <p:cNvSpPr txBox="1"/>
              <p:nvPr/>
            </p:nvSpPr>
            <p:spPr>
              <a:xfrm>
                <a:off x="4519711" y="1783239"/>
                <a:ext cx="5824856" cy="582985"/>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800" b="1" dirty="0">
                    <a:solidFill>
                      <a:schemeClr val="dk1"/>
                    </a:solidFill>
                    <a:effectLst/>
                    <a:latin typeface="+mn-lt"/>
                    <a:ea typeface="+mn-ea"/>
                    <a:cs typeface="+mn-cs"/>
                  </a:rPr>
                  <a:t>Add Group Quarters not on your list in the table below.</a:t>
                </a:r>
                <a:endParaRPr lang="en-US" sz="1800" dirty="0">
                  <a:effectLst/>
                </a:endParaRPr>
              </a:p>
            </p:txBody>
          </p:sp>
          <p:sp>
            <p:nvSpPr>
              <p:cNvPr id="13" name="Rectangle: Rounded Corners 12">
                <a:extLst>
                  <a:ext uri="{FF2B5EF4-FFF2-40B4-BE49-F238E27FC236}">
                    <a16:creationId xmlns:a16="http://schemas.microsoft.com/office/drawing/2014/main" id="{E9C2C519-1F7D-C192-C990-5FF4C424971C}"/>
                  </a:ext>
                </a:extLst>
              </p:cNvPr>
              <p:cNvSpPr/>
              <p:nvPr/>
            </p:nvSpPr>
            <p:spPr>
              <a:xfrm>
                <a:off x="8535084" y="5700433"/>
                <a:ext cx="1966077" cy="518801"/>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dirty="0">
                    <a:solidFill>
                      <a:schemeClr val="bg1"/>
                    </a:solidFill>
                    <a:latin typeface="Times New Roman" panose="02020603050405020304" pitchFamily="18" charset="0"/>
                    <a:ea typeface="+mn-ea"/>
                    <a:cs typeface="Times New Roman" panose="02020603050405020304" pitchFamily="18" charset="0"/>
                  </a:rPr>
                  <a:t>Save and Continue</a:t>
                </a:r>
              </a:p>
            </p:txBody>
          </p:sp>
          <p:sp>
            <p:nvSpPr>
              <p:cNvPr id="14" name="Rectangle: Rounded Corners 13">
                <a:extLst>
                  <a:ext uri="{FF2B5EF4-FFF2-40B4-BE49-F238E27FC236}">
                    <a16:creationId xmlns:a16="http://schemas.microsoft.com/office/drawing/2014/main" id="{BF2D892A-E90F-AC3F-F878-BC7612754025}"/>
                  </a:ext>
                </a:extLst>
              </p:cNvPr>
              <p:cNvSpPr/>
              <p:nvPr/>
            </p:nvSpPr>
            <p:spPr>
              <a:xfrm>
                <a:off x="4346490" y="5693352"/>
                <a:ext cx="1966077" cy="518801"/>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dirty="0">
                    <a:solidFill>
                      <a:schemeClr val="bg1"/>
                    </a:solidFill>
                    <a:latin typeface="Times New Roman" panose="02020603050405020304" pitchFamily="18" charset="0"/>
                    <a:ea typeface="+mn-ea"/>
                    <a:cs typeface="Times New Roman" panose="02020603050405020304" pitchFamily="18" charset="0"/>
                  </a:rPr>
                  <a:t>Go Back</a:t>
                </a:r>
              </a:p>
            </p:txBody>
          </p:sp>
          <p:grpSp>
            <p:nvGrpSpPr>
              <p:cNvPr id="18" name="Group 17">
                <a:extLst>
                  <a:ext uri="{FF2B5EF4-FFF2-40B4-BE49-F238E27FC236}">
                    <a16:creationId xmlns:a16="http://schemas.microsoft.com/office/drawing/2014/main" id="{DDA519DD-52A4-245D-8C46-5153451F549E}"/>
                  </a:ext>
                </a:extLst>
              </p:cNvPr>
              <p:cNvGrpSpPr>
                <a:grpSpLocks noChangeAspect="1"/>
              </p:cNvGrpSpPr>
              <p:nvPr/>
            </p:nvGrpSpPr>
            <p:grpSpPr>
              <a:xfrm>
                <a:off x="4041235" y="2807153"/>
                <a:ext cx="6701916" cy="2111252"/>
                <a:chOff x="486944" y="728110"/>
                <a:chExt cx="12184099" cy="3838262"/>
              </a:xfrm>
            </p:grpSpPr>
            <p:pic>
              <p:nvPicPr>
                <p:cNvPr id="16" name="Picture 15">
                  <a:extLst>
                    <a:ext uri="{FF2B5EF4-FFF2-40B4-BE49-F238E27FC236}">
                      <a16:creationId xmlns:a16="http://schemas.microsoft.com/office/drawing/2014/main" id="{B9D15462-6095-938F-11BA-F1538851BAC0}"/>
                    </a:ext>
                  </a:extLst>
                </p:cNvPr>
                <p:cNvPicPr>
                  <a:picLocks noChangeAspect="1"/>
                </p:cNvPicPr>
                <p:nvPr/>
              </p:nvPicPr>
              <p:blipFill>
                <a:blip r:embed="rId3"/>
                <a:stretch>
                  <a:fillRect/>
                </a:stretch>
              </p:blipFill>
              <p:spPr>
                <a:xfrm>
                  <a:off x="486944" y="728110"/>
                  <a:ext cx="12184099" cy="3838262"/>
                </a:xfrm>
                <a:prstGeom prst="rect">
                  <a:avLst/>
                </a:prstGeom>
              </p:spPr>
            </p:pic>
            <p:sp>
              <p:nvSpPr>
                <p:cNvPr id="17" name="Rectangle 16">
                  <a:extLst>
                    <a:ext uri="{FF2B5EF4-FFF2-40B4-BE49-F238E27FC236}">
                      <a16:creationId xmlns:a16="http://schemas.microsoft.com/office/drawing/2014/main" id="{03E4D508-C4D7-5D17-1E1D-FA44598EB3DD}"/>
                    </a:ext>
                  </a:extLst>
                </p:cNvPr>
                <p:cNvSpPr/>
                <p:nvPr/>
              </p:nvSpPr>
              <p:spPr>
                <a:xfrm>
                  <a:off x="785597" y="4211257"/>
                  <a:ext cx="2655493" cy="33869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Rounded Corners 24">
                <a:extLst>
                  <a:ext uri="{FF2B5EF4-FFF2-40B4-BE49-F238E27FC236}">
                    <a16:creationId xmlns:a16="http://schemas.microsoft.com/office/drawing/2014/main" id="{D3717CC7-1D99-A53D-2F7E-2C75B5C6AC4F}"/>
                  </a:ext>
                </a:extLst>
              </p:cNvPr>
              <p:cNvSpPr/>
              <p:nvPr/>
            </p:nvSpPr>
            <p:spPr>
              <a:xfrm>
                <a:off x="8535084" y="5752251"/>
                <a:ext cx="1966077" cy="518801"/>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kern="1200" dirty="0">
                    <a:solidFill>
                      <a:schemeClr val="bg1"/>
                    </a:solidFill>
                    <a:cs typeface="Arial" panose="020B0604020202020204" pitchFamily="34" charset="0"/>
                  </a:rPr>
                  <a:t>Save and Continue</a:t>
                </a:r>
              </a:p>
            </p:txBody>
          </p:sp>
          <p:sp>
            <p:nvSpPr>
              <p:cNvPr id="26" name="Rectangle: Rounded Corners 25">
                <a:extLst>
                  <a:ext uri="{FF2B5EF4-FFF2-40B4-BE49-F238E27FC236}">
                    <a16:creationId xmlns:a16="http://schemas.microsoft.com/office/drawing/2014/main" id="{7E063DCA-AB4E-C3AE-3FC4-E36E070D2748}"/>
                  </a:ext>
                </a:extLst>
              </p:cNvPr>
              <p:cNvSpPr/>
              <p:nvPr/>
            </p:nvSpPr>
            <p:spPr>
              <a:xfrm>
                <a:off x="4346490" y="5745170"/>
                <a:ext cx="1966077" cy="518801"/>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kern="1200" dirty="0">
                    <a:solidFill>
                      <a:schemeClr val="bg1"/>
                    </a:solidFill>
                    <a:cs typeface="Arial" panose="020B0604020202020204" pitchFamily="34" charset="0"/>
                  </a:rPr>
                  <a:t>Go Back</a:t>
                </a:r>
              </a:p>
            </p:txBody>
          </p:sp>
        </p:grpSp>
        <p:sp>
          <p:nvSpPr>
            <p:cNvPr id="21" name="Rectangle: Rounded Corners 20">
              <a:extLst>
                <a:ext uri="{FF2B5EF4-FFF2-40B4-BE49-F238E27FC236}">
                  <a16:creationId xmlns:a16="http://schemas.microsoft.com/office/drawing/2014/main" id="{017B9D64-E28D-358B-36C3-88800B3BAE24}"/>
                </a:ext>
              </a:extLst>
            </p:cNvPr>
            <p:cNvSpPr/>
            <p:nvPr/>
          </p:nvSpPr>
          <p:spPr>
            <a:xfrm>
              <a:off x="8010205" y="1258073"/>
              <a:ext cx="1598612" cy="360363"/>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22" name="Rectangle: Rounded Corners 21">
              <a:extLst>
                <a:ext uri="{FF2B5EF4-FFF2-40B4-BE49-F238E27FC236}">
                  <a16:creationId xmlns:a16="http://schemas.microsoft.com/office/drawing/2014/main" id="{BDDB8750-BB5A-0864-02DF-27E97B4BDDC4}"/>
                </a:ext>
              </a:extLst>
            </p:cNvPr>
            <p:cNvSpPr/>
            <p:nvPr/>
          </p:nvSpPr>
          <p:spPr>
            <a:xfrm>
              <a:off x="6817992" y="1258073"/>
              <a:ext cx="1084263" cy="342900"/>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dirty="0">
                  <a:solidFill>
                    <a:schemeClr val="bg1"/>
                  </a:solidFill>
                  <a:latin typeface="+mn-lt"/>
                  <a:cs typeface="Times New Roman" panose="02020603050405020304" pitchFamily="18" charset="0"/>
                </a:rPr>
                <a:t>CONTACT</a:t>
              </a:r>
              <a:r>
                <a:rPr lang="en-US" sz="1200" b="0" baseline="0" dirty="0">
                  <a:solidFill>
                    <a:schemeClr val="bg1"/>
                  </a:solidFill>
                  <a:latin typeface="+mn-lt"/>
                  <a:cs typeface="Times New Roman" panose="02020603050405020304" pitchFamily="18" charset="0"/>
                </a:rPr>
                <a:t> US</a:t>
              </a:r>
              <a:endParaRPr lang="en-US" sz="1200" b="0" dirty="0">
                <a:solidFill>
                  <a:schemeClr val="bg1"/>
                </a:solidFill>
                <a:latin typeface="+mn-lt"/>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D5F4089D-EDB7-B11C-D08E-28F005C8C605}"/>
                </a:ext>
              </a:extLst>
            </p:cNvPr>
            <p:cNvSpPr/>
            <p:nvPr/>
          </p:nvSpPr>
          <p:spPr>
            <a:xfrm>
              <a:off x="9665967" y="1258073"/>
              <a:ext cx="1098550" cy="347663"/>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Tree>
    <p:extLst>
      <p:ext uri="{BB962C8B-B14F-4D97-AF65-F5344CB8AC3E}">
        <p14:creationId xmlns:p14="http://schemas.microsoft.com/office/powerpoint/2010/main" val="351859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000000-0008-0000-0300-000028000000}"/>
              </a:ext>
            </a:extLst>
          </p:cNvPr>
          <p:cNvSpPr/>
          <p:nvPr/>
        </p:nvSpPr>
        <p:spPr>
          <a:xfrm>
            <a:off x="259442" y="276211"/>
            <a:ext cx="1774825" cy="29845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dk1"/>
                </a:solidFill>
                <a:effectLst/>
                <a:latin typeface="+mn-lt"/>
                <a:ea typeface="+mn-ea"/>
                <a:cs typeface="+mn-cs"/>
              </a:rPr>
              <a:t>Transition Page</a:t>
            </a:r>
            <a:endParaRPr lang="en-US">
              <a:effectLst/>
            </a:endParaRPr>
          </a:p>
        </p:txBody>
      </p:sp>
      <p:grpSp>
        <p:nvGrpSpPr>
          <p:cNvPr id="13" name="Group 12">
            <a:extLst>
              <a:ext uri="{FF2B5EF4-FFF2-40B4-BE49-F238E27FC236}">
                <a16:creationId xmlns:a16="http://schemas.microsoft.com/office/drawing/2014/main" id="{4B0DC429-B775-7984-659E-87AA7D9AC9B6}"/>
              </a:ext>
            </a:extLst>
          </p:cNvPr>
          <p:cNvGrpSpPr/>
          <p:nvPr/>
        </p:nvGrpSpPr>
        <p:grpSpPr>
          <a:xfrm>
            <a:off x="4252005" y="868363"/>
            <a:ext cx="7312025" cy="5470525"/>
            <a:chOff x="4252005" y="868363"/>
            <a:chExt cx="7312025" cy="5470525"/>
          </a:xfrm>
        </p:grpSpPr>
        <p:pic>
          <p:nvPicPr>
            <p:cNvPr id="6" name="Picture 5">
              <a:extLst>
                <a:ext uri="{FF2B5EF4-FFF2-40B4-BE49-F238E27FC236}">
                  <a16:creationId xmlns:a16="http://schemas.microsoft.com/office/drawing/2014/main" id="{00000000-0008-0000-0300-00005E010000}"/>
                </a:ext>
              </a:extLst>
            </p:cNvPr>
            <p:cNvPicPr>
              <a:picLocks noChangeAspect="1"/>
            </p:cNvPicPr>
            <p:nvPr/>
          </p:nvPicPr>
          <p:blipFill>
            <a:blip r:embed="rId2"/>
            <a:stretch>
              <a:fillRect/>
            </a:stretch>
          </p:blipFill>
          <p:spPr>
            <a:xfrm>
              <a:off x="4252005" y="868363"/>
              <a:ext cx="7312025" cy="5470525"/>
            </a:xfrm>
            <a:prstGeom prst="rect">
              <a:avLst/>
            </a:prstGeom>
          </p:spPr>
        </p:pic>
        <p:sp>
          <p:nvSpPr>
            <p:cNvPr id="7" name="Rectangle 6">
              <a:extLst>
                <a:ext uri="{FF2B5EF4-FFF2-40B4-BE49-F238E27FC236}">
                  <a16:creationId xmlns:a16="http://schemas.microsoft.com/office/drawing/2014/main" id="{00000000-0008-0000-0300-00005F010000}"/>
                </a:ext>
              </a:extLst>
            </p:cNvPr>
            <p:cNvSpPr/>
            <p:nvPr/>
          </p:nvSpPr>
          <p:spPr>
            <a:xfrm>
              <a:off x="4367892" y="1570038"/>
              <a:ext cx="7080250" cy="4656137"/>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8" name="TextBox 351">
              <a:extLst>
                <a:ext uri="{FF2B5EF4-FFF2-40B4-BE49-F238E27FC236}">
                  <a16:creationId xmlns:a16="http://schemas.microsoft.com/office/drawing/2014/main" id="{00000000-0008-0000-0300-000060010000}"/>
                </a:ext>
              </a:extLst>
            </p:cNvPr>
            <p:cNvSpPr txBox="1"/>
            <p:nvPr/>
          </p:nvSpPr>
          <p:spPr>
            <a:xfrm>
              <a:off x="5091792" y="2441575"/>
              <a:ext cx="5651500" cy="1974850"/>
            </a:xfrm>
            <a:prstGeom prst="rect">
              <a:avLst/>
            </a:prstGeom>
            <a:solidFill>
              <a:schemeClr val="lt1"/>
            </a:solidFill>
            <a:ln w="9525" cmpd="sng">
              <a:solidFill>
                <a:srgbClr val="007693"/>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2000" b="1">
                  <a:solidFill>
                    <a:schemeClr val="dk1"/>
                  </a:solidFill>
                  <a:effectLst/>
                  <a:latin typeface="+mn-lt"/>
                  <a:ea typeface="+mn-ea"/>
                  <a:cs typeface="+mn-cs"/>
                </a:rPr>
                <a:t>Thank you for reviewing your GQs. Next, we will ask for additional information about each of your GQs.</a:t>
              </a:r>
              <a:endParaRPr lang="en-US" sz="2000" i="1"/>
            </a:p>
          </p:txBody>
        </p:sp>
        <p:sp>
          <p:nvSpPr>
            <p:cNvPr id="9" name="Rectangle: Rounded Corners 8">
              <a:extLst>
                <a:ext uri="{FF2B5EF4-FFF2-40B4-BE49-F238E27FC236}">
                  <a16:creationId xmlns:a16="http://schemas.microsoft.com/office/drawing/2014/main" id="{00000000-0008-0000-0300-000061010000}"/>
                </a:ext>
              </a:extLst>
            </p:cNvPr>
            <p:cNvSpPr/>
            <p:nvPr/>
          </p:nvSpPr>
          <p:spPr>
            <a:xfrm>
              <a:off x="7019017" y="5259388"/>
              <a:ext cx="1851025" cy="333375"/>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Continue</a:t>
              </a:r>
            </a:p>
          </p:txBody>
        </p:sp>
        <p:sp>
          <p:nvSpPr>
            <p:cNvPr id="10" name="Rectangle: Rounded Corners 9">
              <a:extLst>
                <a:ext uri="{FF2B5EF4-FFF2-40B4-BE49-F238E27FC236}">
                  <a16:creationId xmlns:a16="http://schemas.microsoft.com/office/drawing/2014/main" id="{00000000-0008-0000-0300-0000A4000000}"/>
                </a:ext>
              </a:extLst>
            </p:cNvPr>
            <p:cNvSpPr/>
            <p:nvPr/>
          </p:nvSpPr>
          <p:spPr>
            <a:xfrm>
              <a:off x="8743042" y="1573213"/>
              <a:ext cx="1619250" cy="350837"/>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11" name="Rectangle: Rounded Corners 10">
              <a:extLst>
                <a:ext uri="{FF2B5EF4-FFF2-40B4-BE49-F238E27FC236}">
                  <a16:creationId xmlns:a16="http://schemas.microsoft.com/office/drawing/2014/main" id="{00000000-0008-0000-0300-0000A6000000}"/>
                </a:ext>
              </a:extLst>
            </p:cNvPr>
            <p:cNvSpPr/>
            <p:nvPr/>
          </p:nvSpPr>
          <p:spPr>
            <a:xfrm>
              <a:off x="7582580" y="1573213"/>
              <a:ext cx="1111250" cy="341312"/>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00000000-0008-0000-0300-0000A7000000}"/>
                </a:ext>
              </a:extLst>
            </p:cNvPr>
            <p:cNvSpPr/>
            <p:nvPr/>
          </p:nvSpPr>
          <p:spPr>
            <a:xfrm>
              <a:off x="10425792" y="1573213"/>
              <a:ext cx="1074738" cy="342900"/>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2" name="Slide Number Placeholder 1">
            <a:extLst>
              <a:ext uri="{FF2B5EF4-FFF2-40B4-BE49-F238E27FC236}">
                <a16:creationId xmlns:a16="http://schemas.microsoft.com/office/drawing/2014/main" id="{DD761484-8B75-AB92-7A8C-EFAE9A327857}"/>
              </a:ext>
            </a:extLst>
          </p:cNvPr>
          <p:cNvSpPr>
            <a:spLocks noGrp="1"/>
          </p:cNvSpPr>
          <p:nvPr>
            <p:ph type="sldNum" sz="quarter" idx="12"/>
          </p:nvPr>
        </p:nvSpPr>
        <p:spPr/>
        <p:txBody>
          <a:bodyPr/>
          <a:lstStyle/>
          <a:p>
            <a:fld id="{5D4B0815-77BD-4BC3-A29B-D94299B6765B}" type="slidenum">
              <a:rPr lang="en-US" smtClean="0"/>
              <a:t>8</a:t>
            </a:fld>
            <a:endParaRPr lang="en-US"/>
          </a:p>
        </p:txBody>
      </p:sp>
    </p:spTree>
    <p:extLst>
      <p:ext uri="{BB962C8B-B14F-4D97-AF65-F5344CB8AC3E}">
        <p14:creationId xmlns:p14="http://schemas.microsoft.com/office/powerpoint/2010/main" val="92955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0000000-0008-0000-0300-000067010000}"/>
              </a:ext>
            </a:extLst>
          </p:cNvPr>
          <p:cNvSpPr/>
          <p:nvPr/>
        </p:nvSpPr>
        <p:spPr>
          <a:xfrm>
            <a:off x="321810" y="254000"/>
            <a:ext cx="1744662" cy="247650"/>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dk1"/>
                </a:solidFill>
                <a:effectLst/>
                <a:latin typeface="+mn-lt"/>
                <a:ea typeface="+mn-ea"/>
                <a:cs typeface="+mn-cs"/>
              </a:rPr>
              <a:t>Max Pop</a:t>
            </a:r>
            <a:endParaRPr lang="en-US">
              <a:effectLst/>
            </a:endParaRPr>
          </a:p>
        </p:txBody>
      </p:sp>
      <p:grpSp>
        <p:nvGrpSpPr>
          <p:cNvPr id="35" name="Group 34">
            <a:extLst>
              <a:ext uri="{FF2B5EF4-FFF2-40B4-BE49-F238E27FC236}">
                <a16:creationId xmlns:a16="http://schemas.microsoft.com/office/drawing/2014/main" id="{AEB4B5E6-ACDB-8606-C341-50D8A5E16364}"/>
              </a:ext>
            </a:extLst>
          </p:cNvPr>
          <p:cNvGrpSpPr/>
          <p:nvPr/>
        </p:nvGrpSpPr>
        <p:grpSpPr>
          <a:xfrm>
            <a:off x="3944937" y="699294"/>
            <a:ext cx="7408863" cy="5459412"/>
            <a:chOff x="3993697" y="669925"/>
            <a:chExt cx="7408863" cy="5459412"/>
          </a:xfrm>
        </p:grpSpPr>
        <p:pic>
          <p:nvPicPr>
            <p:cNvPr id="23" name="Picture 22">
              <a:extLst>
                <a:ext uri="{FF2B5EF4-FFF2-40B4-BE49-F238E27FC236}">
                  <a16:creationId xmlns:a16="http://schemas.microsoft.com/office/drawing/2014/main" id="{00000000-0008-0000-0300-00000E000000}"/>
                </a:ext>
              </a:extLst>
            </p:cNvPr>
            <p:cNvPicPr>
              <a:picLocks noChangeAspect="1"/>
            </p:cNvPicPr>
            <p:nvPr/>
          </p:nvPicPr>
          <p:blipFill>
            <a:blip r:embed="rId2"/>
            <a:stretch>
              <a:fillRect/>
            </a:stretch>
          </p:blipFill>
          <p:spPr>
            <a:xfrm>
              <a:off x="3993697" y="669925"/>
              <a:ext cx="7408863" cy="5459412"/>
            </a:xfrm>
            <a:prstGeom prst="rect">
              <a:avLst/>
            </a:prstGeom>
          </p:spPr>
        </p:pic>
        <p:sp>
          <p:nvSpPr>
            <p:cNvPr id="24" name="Rectangle 23">
              <a:extLst>
                <a:ext uri="{FF2B5EF4-FFF2-40B4-BE49-F238E27FC236}">
                  <a16:creationId xmlns:a16="http://schemas.microsoft.com/office/drawing/2014/main" id="{00000000-0008-0000-0300-00001C000000}"/>
                </a:ext>
              </a:extLst>
            </p:cNvPr>
            <p:cNvSpPr/>
            <p:nvPr/>
          </p:nvSpPr>
          <p:spPr>
            <a:xfrm>
              <a:off x="4142922" y="1349375"/>
              <a:ext cx="7124700" cy="4710112"/>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25" name="Rectangle: Rounded Corners 24">
              <a:extLst>
                <a:ext uri="{FF2B5EF4-FFF2-40B4-BE49-F238E27FC236}">
                  <a16:creationId xmlns:a16="http://schemas.microsoft.com/office/drawing/2014/main" id="{00000000-0008-0000-0300-000023000000}"/>
                </a:ext>
              </a:extLst>
            </p:cNvPr>
            <p:cNvSpPr/>
            <p:nvPr/>
          </p:nvSpPr>
          <p:spPr>
            <a:xfrm>
              <a:off x="8816522" y="5411787"/>
              <a:ext cx="1825625" cy="341313"/>
            </a:xfrm>
            <a:prstGeom prst="roundRect">
              <a:avLst/>
            </a:prstGeom>
            <a:solidFill>
              <a:srgbClr val="007693"/>
            </a:solidFill>
            <a:ln w="38100">
              <a:solidFill>
                <a:srgbClr val="00769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defTabSz="914400" rtl="0" eaLnBrk="1" latinLnBrk="0" hangingPunct="1"/>
              <a:r>
                <a:rPr lang="en-US" sz="1600" b="0" kern="1200">
                  <a:solidFill>
                    <a:schemeClr val="bg1"/>
                  </a:solidFill>
                  <a:latin typeface="Times New Roman" panose="02020603050405020304" pitchFamily="18" charset="0"/>
                  <a:ea typeface="+mn-ea"/>
                  <a:cs typeface="Times New Roman" panose="02020603050405020304" pitchFamily="18" charset="0"/>
                </a:rPr>
                <a:t>Save and Continue</a:t>
              </a:r>
            </a:p>
          </p:txBody>
        </p:sp>
        <p:sp>
          <p:nvSpPr>
            <p:cNvPr id="26" name="TextBox 45">
              <a:extLst>
                <a:ext uri="{FF2B5EF4-FFF2-40B4-BE49-F238E27FC236}">
                  <a16:creationId xmlns:a16="http://schemas.microsoft.com/office/drawing/2014/main" id="{00000000-0008-0000-0300-00002E000000}"/>
                </a:ext>
              </a:extLst>
            </p:cNvPr>
            <p:cNvSpPr txBox="1"/>
            <p:nvPr/>
          </p:nvSpPr>
          <p:spPr>
            <a:xfrm>
              <a:off x="4382635" y="1781175"/>
              <a:ext cx="6694487" cy="814387"/>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0" eaLnBrk="1" latinLnBrk="0" hangingPunct="1"/>
              <a:r>
                <a:rPr lang="en-US" sz="1400" b="1" dirty="0">
                  <a:solidFill>
                    <a:schemeClr val="dk1"/>
                  </a:solidFill>
                  <a:effectLst/>
                  <a:latin typeface="+mn-lt"/>
                  <a:ea typeface="+mn-ea"/>
                  <a:cs typeface="+mn-cs"/>
                </a:rPr>
                <a:t>1.  Please verify or enter the MAXIMUM NUMBER OF PEOPLE who can live or stay at each GQ.  If you do not know the exact number, please provide an estimate.  If no one can live or stay there, enter ‘0’ (zero).  </a:t>
              </a:r>
              <a:r>
                <a:rPr lang="en-US" sz="1400" b="1" i="1" dirty="0">
                  <a:solidFill>
                    <a:schemeClr val="dk1"/>
                  </a:solidFill>
                  <a:effectLst/>
                  <a:latin typeface="+mn-lt"/>
                  <a:ea typeface="+mn-ea"/>
                  <a:cs typeface="+mn-cs"/>
                </a:rPr>
                <a:t>Do not leave blank.</a:t>
              </a:r>
              <a:endParaRPr lang="en-US" sz="1400" dirty="0">
                <a:effectLst/>
              </a:endParaRPr>
            </a:p>
          </p:txBody>
        </p:sp>
        <p:pic>
          <p:nvPicPr>
            <p:cNvPr id="27" name="Object 3">
              <a:extLst>
                <a:ext uri="{63B3BB69-23CF-44E3-9099-C40C66FF867C}">
                  <a14:compatExt xmlns:a14="http://schemas.microsoft.com/office/drawing/2010/main" spid="_x0000_s6147"/>
                </a:ext>
                <a:ext uri="{FF2B5EF4-FFF2-40B4-BE49-F238E27FC236}">
                  <a16:creationId xmlns:a16="http://schemas.microsoft.com/office/drawing/2014/main" id="{00000000-0008-0000-0300-000003180000}"/>
                </a:ext>
              </a:extLst>
            </p:cNvPr>
            <p:cNvPicPr>
              <a:picLocks noChangeAspect="1"/>
            </p:cNvPicPr>
            <p:nvPr/>
          </p:nvPicPr>
          <p:blipFill>
            <a:blip r:embed="rId3"/>
            <a:stretch>
              <a:fillRect/>
            </a:stretch>
          </p:blipFill>
          <p:spPr>
            <a:xfrm>
              <a:off x="4560435" y="2703512"/>
              <a:ext cx="6111875" cy="2043113"/>
            </a:xfrm>
            <a:prstGeom prst="rect">
              <a:avLst/>
            </a:prstGeom>
          </p:spPr>
        </p:pic>
        <p:sp>
          <p:nvSpPr>
            <p:cNvPr id="29" name="TextBox 360">
              <a:extLst>
                <a:ext uri="{FF2B5EF4-FFF2-40B4-BE49-F238E27FC236}">
                  <a16:creationId xmlns:a16="http://schemas.microsoft.com/office/drawing/2014/main" id="{00000000-0008-0000-0300-000069010000}"/>
                </a:ext>
              </a:extLst>
            </p:cNvPr>
            <p:cNvSpPr txBox="1"/>
            <p:nvPr/>
          </p:nvSpPr>
          <p:spPr>
            <a:xfrm>
              <a:off x="8872085" y="4800600"/>
              <a:ext cx="1770062" cy="381000"/>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Previous     1      2         Next</a:t>
              </a:r>
              <a:endParaRPr lang="en-US" sz="1400">
                <a:solidFill>
                  <a:schemeClr val="accent1"/>
                </a:solidFill>
                <a:effectLst/>
              </a:endParaRPr>
            </a:p>
          </p:txBody>
        </p:sp>
        <p:sp>
          <p:nvSpPr>
            <p:cNvPr id="30" name="Rectangle 29">
              <a:extLst>
                <a:ext uri="{FF2B5EF4-FFF2-40B4-BE49-F238E27FC236}">
                  <a16:creationId xmlns:a16="http://schemas.microsoft.com/office/drawing/2014/main" id="{00000000-0008-0000-0300-00006A010000}"/>
                </a:ext>
              </a:extLst>
            </p:cNvPr>
            <p:cNvSpPr/>
            <p:nvPr/>
          </p:nvSpPr>
          <p:spPr>
            <a:xfrm>
              <a:off x="9522960" y="4868862"/>
              <a:ext cx="307975" cy="274638"/>
            </a:xfrm>
            <a:prstGeom prst="rect">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TextBox 365">
              <a:extLst>
                <a:ext uri="{FF2B5EF4-FFF2-40B4-BE49-F238E27FC236}">
                  <a16:creationId xmlns:a16="http://schemas.microsoft.com/office/drawing/2014/main" id="{00000000-0008-0000-0300-00006E010000}"/>
                </a:ext>
              </a:extLst>
            </p:cNvPr>
            <p:cNvSpPr txBox="1"/>
            <p:nvPr/>
          </p:nvSpPr>
          <p:spPr>
            <a:xfrm>
              <a:off x="4809672" y="4838700"/>
              <a:ext cx="1857375" cy="404812"/>
            </a:xfrm>
            <a:prstGeom prst="rect">
              <a:avLst/>
            </a:prstGeom>
            <a:solidFill>
              <a:schemeClr val="lt1"/>
            </a:solidFill>
            <a:ln w="9525" cmpd="sng">
              <a:solidFill>
                <a:schemeClr val="bg1">
                  <a:lumMod val="8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sz="1100" b="1">
                  <a:solidFill>
                    <a:schemeClr val="accent1"/>
                  </a:solidFill>
                  <a:effectLst/>
                  <a:latin typeface="+mn-lt"/>
                  <a:ea typeface="+mn-ea"/>
                  <a:cs typeface="+mn-cs"/>
                </a:rPr>
                <a:t>Showing 1 to 4 of 10 entries</a:t>
              </a:r>
              <a:endParaRPr lang="en-US" sz="1400">
                <a:solidFill>
                  <a:schemeClr val="accent1"/>
                </a:solidFill>
                <a:effectLst/>
              </a:endParaRPr>
            </a:p>
          </p:txBody>
        </p:sp>
        <p:sp>
          <p:nvSpPr>
            <p:cNvPr id="32" name="Rectangle: Rounded Corners 31">
              <a:extLst>
                <a:ext uri="{FF2B5EF4-FFF2-40B4-BE49-F238E27FC236}">
                  <a16:creationId xmlns:a16="http://schemas.microsoft.com/office/drawing/2014/main" id="{00000000-0008-0000-0300-00009F000000}"/>
                </a:ext>
              </a:extLst>
            </p:cNvPr>
            <p:cNvSpPr/>
            <p:nvPr/>
          </p:nvSpPr>
          <p:spPr>
            <a:xfrm>
              <a:off x="8559347" y="1346200"/>
              <a:ext cx="1620838" cy="350837"/>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GQ ADMIN Resources</a:t>
              </a:r>
            </a:p>
          </p:txBody>
        </p:sp>
        <p:sp>
          <p:nvSpPr>
            <p:cNvPr id="33" name="Rectangle: Rounded Corners 32">
              <a:extLst>
                <a:ext uri="{FF2B5EF4-FFF2-40B4-BE49-F238E27FC236}">
                  <a16:creationId xmlns:a16="http://schemas.microsoft.com/office/drawing/2014/main" id="{00000000-0008-0000-0300-0000A0000000}"/>
                </a:ext>
              </a:extLst>
            </p:cNvPr>
            <p:cNvSpPr/>
            <p:nvPr/>
          </p:nvSpPr>
          <p:spPr>
            <a:xfrm>
              <a:off x="7397297" y="1346200"/>
              <a:ext cx="1109663" cy="336550"/>
            </a:xfrm>
            <a:prstGeom prst="round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CONTACT</a:t>
              </a:r>
              <a:r>
                <a:rPr lang="en-US" sz="1200" b="0" baseline="0">
                  <a:solidFill>
                    <a:schemeClr val="bg1"/>
                  </a:solidFill>
                  <a:latin typeface="+mn-lt"/>
                  <a:cs typeface="Times New Roman" panose="02020603050405020304" pitchFamily="18" charset="0"/>
                </a:rPr>
                <a:t> US</a:t>
              </a:r>
              <a:endParaRPr lang="en-US" sz="1200" b="0">
                <a:solidFill>
                  <a:schemeClr val="bg1"/>
                </a:solidFill>
                <a:latin typeface="+mn-lt"/>
                <a:cs typeface="Times New Roman" panose="02020603050405020304" pitchFamily="18" charset="0"/>
              </a:endParaRPr>
            </a:p>
          </p:txBody>
        </p:sp>
        <p:sp>
          <p:nvSpPr>
            <p:cNvPr id="34" name="Rectangle: Rounded Corners 33">
              <a:extLst>
                <a:ext uri="{FF2B5EF4-FFF2-40B4-BE49-F238E27FC236}">
                  <a16:creationId xmlns:a16="http://schemas.microsoft.com/office/drawing/2014/main" id="{00000000-0008-0000-0300-0000A3000000}"/>
                </a:ext>
              </a:extLst>
            </p:cNvPr>
            <p:cNvSpPr/>
            <p:nvPr/>
          </p:nvSpPr>
          <p:spPr>
            <a:xfrm>
              <a:off x="10230985" y="1346200"/>
              <a:ext cx="1077912" cy="346075"/>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0">
                  <a:solidFill>
                    <a:schemeClr val="bg1"/>
                  </a:solidFill>
                  <a:latin typeface="+mn-lt"/>
                  <a:cs typeface="Times New Roman" panose="02020603050405020304" pitchFamily="18" charset="0"/>
                </a:rPr>
                <a:t>LOGOUT</a:t>
              </a:r>
            </a:p>
          </p:txBody>
        </p:sp>
      </p:grpSp>
      <p:sp>
        <p:nvSpPr>
          <p:cNvPr id="2" name="Slide Number Placeholder 1">
            <a:extLst>
              <a:ext uri="{FF2B5EF4-FFF2-40B4-BE49-F238E27FC236}">
                <a16:creationId xmlns:a16="http://schemas.microsoft.com/office/drawing/2014/main" id="{B5604517-F97F-5F76-79B8-A6E15C86E558}"/>
              </a:ext>
            </a:extLst>
          </p:cNvPr>
          <p:cNvSpPr>
            <a:spLocks noGrp="1"/>
          </p:cNvSpPr>
          <p:nvPr>
            <p:ph type="sldNum" sz="quarter" idx="12"/>
          </p:nvPr>
        </p:nvSpPr>
        <p:spPr/>
        <p:txBody>
          <a:bodyPr/>
          <a:lstStyle/>
          <a:p>
            <a:fld id="{5D4B0815-77BD-4BC3-A29B-D94299B6765B}" type="slidenum">
              <a:rPr lang="en-US" smtClean="0"/>
              <a:t>9</a:t>
            </a:fld>
            <a:endParaRPr lang="en-US"/>
          </a:p>
        </p:txBody>
      </p:sp>
    </p:spTree>
    <p:extLst>
      <p:ext uri="{BB962C8B-B14F-4D97-AF65-F5344CB8AC3E}">
        <p14:creationId xmlns:p14="http://schemas.microsoft.com/office/powerpoint/2010/main" val="3631026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4430</Words>
  <Application>Microsoft Office PowerPoint</Application>
  <PresentationFormat>Widescreen</PresentationFormat>
  <Paragraphs>566</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Electronic Group Quarters Advance Contact Instrument Wireframe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Quarters Residents Internet Self-response Administrator Dashboard Wireframe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Enumeration Method Descriptions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 D Tuttle (CENSUS/CBSM FED)</dc:creator>
  <cp:lastModifiedBy>Alfred D Tuttle (CENSUS/CBSM FED)</cp:lastModifiedBy>
  <cp:revision>23</cp:revision>
  <dcterms:created xsi:type="dcterms:W3CDTF">2023-10-18T20:22:16Z</dcterms:created>
  <dcterms:modified xsi:type="dcterms:W3CDTF">2023-10-27T11:26:48Z</dcterms:modified>
</cp:coreProperties>
</file>