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0" r:id="rId2"/>
    <p:sldId id="266" r:id="rId3"/>
    <p:sldId id="267" r:id="rId4"/>
    <p:sldId id="268" r:id="rId5"/>
    <p:sldId id="272" r:id="rId6"/>
    <p:sldId id="270" r:id="rId7"/>
    <p:sldId id="271" r:id="rId8"/>
    <p:sldId id="25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7" d="100"/>
          <a:sy n="67" d="100"/>
        </p:scale>
        <p:origin x="6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78B3D8-E074-48C1-854A-9B928678484F}" type="datetimeFigureOut">
              <a:rPr lang="en-US" smtClean="0"/>
              <a:t>11/16/2023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C3FBFD-03DF-4B8D-A2B8-5164DD71C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1400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52DC2-0217-26CE-3E05-E637B79DAF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2EAF9A6-885B-4BAA-5F5E-E3A1919B8D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6974D5-61A6-6F7C-DB1B-58DC8224A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CCF1D-07EF-4598-9C28-245158142894}" type="datetime1">
              <a:rPr lang="en-US" smtClean="0"/>
              <a:t>11/16/2023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415E3E-653A-60D0-B50F-EA736F4EF6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2F2EDC-2C94-FD85-1156-E44D7FF47A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62950-67A7-443B-8C7D-178A21DDFB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159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94465E-076B-0F18-E2B7-E1E3DBA685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30398D-63E6-0D2F-1BBC-4681D03D3F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515D8F-B9F9-0BA4-0721-0BCEAB3ADA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A19AF-42E1-4B01-8462-63A6B266CF7B}" type="datetime1">
              <a:rPr lang="en-US" smtClean="0"/>
              <a:t>11/16/2023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3D7188-9961-E7D3-B148-C0EC075BEE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6946B9-5514-E83B-7D7A-749380D3BA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62950-67A7-443B-8C7D-178A21DDFB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62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B25E8EA-FE99-D88C-034B-60F0C84820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AFFC00-005C-879D-6AB8-FB40BEB2C6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9C759D-34FE-E621-B431-E3DD6D653A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68D75-0057-476B-9571-7E356B6ADF70}" type="datetime1">
              <a:rPr lang="en-US" smtClean="0"/>
              <a:t>11/16/2023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513F67-26BD-10FB-CA9A-4486BB258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ECE71B-FE7E-D92F-54B9-F45EE2878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62950-67A7-443B-8C7D-178A21DDFB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731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BF7A97-325D-3B1C-D252-F32B7462E0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952E65-D9A9-DF7B-C901-2A78CC309D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2E111D-EC14-5E65-EFF0-70A62CC9F2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D0C47-A5FA-4528-9E91-1B5852454830}" type="datetime1">
              <a:rPr lang="en-US" smtClean="0"/>
              <a:t>11/16/2023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4732B8-F714-8EE7-A2B2-5201A55FBE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4E4541-627F-DC2D-5A53-A3F3459AB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62950-67A7-443B-8C7D-178A21DDFB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9491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387705-46ED-56BA-5E76-37DF50E332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01E0B9-E6B3-5C41-DED5-5083D41618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C0E0C1-0EC1-4A54-E6ED-BBE60DF31B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428E5-3130-4F13-8232-DFB6AC331751}" type="datetime1">
              <a:rPr lang="en-US" smtClean="0"/>
              <a:t>11/16/2023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B0666D-022F-9674-CDD4-BED1947CE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9CCD81-F0EC-04B9-063E-FB67DB907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62950-67A7-443B-8C7D-178A21DDFB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450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4CE38E-7298-1388-28AC-9DBD7DE199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BA4F3B-9031-87C8-4119-E178E41E6C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141562-7DE4-0901-96B0-D7DC69765E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6BB45C-E774-A069-405F-2CE3D766AA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B2FA3-D719-41BB-9255-4FE5DF27DDEA}" type="datetime1">
              <a:rPr lang="en-US" smtClean="0"/>
              <a:t>11/16/2023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E0A85-790A-F82C-A548-87491E029F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DCD6E3-7DC0-2B67-4A61-BAC5497C3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62950-67A7-443B-8C7D-178A21DDFB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606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67EE42-16CC-4ECC-28E6-CA38B6445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03AC7B-6DB8-5725-2E1C-3CD0A2C2E5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C72E22-22A2-EF86-9143-73F4FFD4CA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07BAC9F-0F29-4A67-BAE2-8CF1FEFF30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767881-E450-8969-DDD8-C66EC82D40A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C3760D0-9010-C31F-C80A-BD19878842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3F4B6-D9C4-4053-9D70-1D6B482B3022}" type="datetime1">
              <a:rPr lang="en-US" smtClean="0"/>
              <a:t>11/16/2023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9CB24B7-66A3-754D-A326-CFB288217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50D59E6-CD18-1204-41AB-3AF66322E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62950-67A7-443B-8C7D-178A21DDFB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900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0996B3-8354-BE62-3091-C7C2B4698C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6CC021-6469-1170-D274-9672CAD990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F9B7C-A0D0-41F1-B827-71C0E368975E}" type="datetime1">
              <a:rPr lang="en-US" smtClean="0"/>
              <a:t>11/16/2023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2AA692-B3F6-5BF1-33DD-4E996E6D91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58F716B-FC68-93CB-181C-2868ADA735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62950-67A7-443B-8C7D-178A21DDFB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556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E0A34AE-C5BB-45F3-6183-0C7586F0A9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A9C8D-4164-48EE-B917-FE2169108918}" type="datetime1">
              <a:rPr lang="en-US" smtClean="0"/>
              <a:t>11/16/2023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796A782-4030-7FF8-539A-3C1576697F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E5A96D-62BC-CB32-DBF5-016EE60C93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62950-67A7-443B-8C7D-178A21DDFB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969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994422-5C56-BD2B-94BB-C163835209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B425E0-3C41-1364-2E72-F69E8C7151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F6D4C0-58B2-710F-9D7C-0C221C493A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402C6A-C847-9977-1FBA-CC20720A80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C69BD-4B72-447F-AFFD-61C1BAE1B566}" type="datetime1">
              <a:rPr lang="en-US" smtClean="0"/>
              <a:t>11/16/2023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6015FA-BBFC-C549-F676-0F42DEC090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B2796D-AE05-5B71-A6AC-8E284DA76F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62950-67A7-443B-8C7D-178A21DDFB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234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D7669A-7E73-D55C-D5AA-90B3BFAD04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198FE77-5FCE-C1CA-01EF-78DD792051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23D052-42E8-449A-BCB6-ADFEB1C50F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B6E5EC-C336-852D-E025-6EF6E021EC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69C55-138B-4642-ADE3-48479A23C7DE}" type="datetime1">
              <a:rPr lang="en-US" smtClean="0"/>
              <a:t>11/16/2023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2546B7-2E78-56C5-4C7C-81A2E7A69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2E7E82-329F-2E20-0170-D7199BBEE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62950-67A7-443B-8C7D-178A21DDFB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705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0274EFA-CE2E-8691-D228-D3BB053493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0DBF9D-2C00-3D45-AA4A-834563973C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08DDE-0DD9-9017-49F5-7642E62F7D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B8FCE5-E711-47FB-8EAC-EEC74084BC13}" type="datetime1">
              <a:rPr lang="en-US" smtClean="0"/>
              <a:t>11/16/2023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636356-36F7-25A3-C38F-E470062FCE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5504C5-D4AF-5FD5-9036-939D747990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D62950-67A7-443B-8C7D-178A21DDFB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298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47CCCBD-FF60-8152-9B38-610D35C33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62950-67A7-443B-8C7D-178A21DDFB3B}" type="slidenum">
              <a:rPr lang="en-US" smtClean="0"/>
              <a:t>1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6BE8E2F-2AEC-B0F4-6FCD-B470DF7B013F}"/>
              </a:ext>
            </a:extLst>
          </p:cNvPr>
          <p:cNvSpPr txBox="1"/>
          <p:nvPr/>
        </p:nvSpPr>
        <p:spPr>
          <a:xfrm>
            <a:off x="795337" y="1404454"/>
            <a:ext cx="11272838" cy="15788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146304" indent="0" algn="l" fontAlgn="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Pts val="1100"/>
              <a:buFont typeface="+mj-lt"/>
              <a:buNone/>
            </a:pPr>
            <a:r>
              <a:rPr lang="en-US" sz="2800" b="1" i="0" u="none" strike="noStrike" dirty="0">
                <a:solidFill>
                  <a:srgbClr val="231F2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Soup Kitchens</a:t>
            </a:r>
            <a:endParaRPr lang="en-US" sz="2800" dirty="0"/>
          </a:p>
          <a:p>
            <a:pPr marL="0" marR="146304" indent="0" algn="l" fontAlgn="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Pts val="1100"/>
              <a:buFont typeface="+mj-lt"/>
              <a:buNone/>
            </a:pPr>
            <a:r>
              <a:rPr lang="en-US" sz="2800" b="0" i="0" u="none" strike="noStrike" dirty="0">
                <a:solidFill>
                  <a:srgbClr val="181717"/>
                </a:solidFill>
                <a:effectLst/>
                <a:ea typeface="Arial" panose="020B0604020202020204" pitchFamily="34" charset="0"/>
                <a:cs typeface="Calibri" panose="020F0502020204030204" pitchFamily="34" charset="0"/>
              </a:rPr>
              <a:t>Places that offer meals, organized as food service lines or bag or box lunches, for people experiencing homelessness. </a:t>
            </a:r>
            <a:endParaRPr lang="en-US" sz="2800" b="0" i="0" u="none" strike="noStrike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0430963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47CCCBD-FF60-8152-9B38-610D35C33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62950-67A7-443B-8C7D-178A21DDFB3B}" type="slidenum">
              <a:rPr lang="en-US" smtClean="0"/>
              <a:t>2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6BE8E2F-2AEC-B0F4-6FCD-B470DF7B013F}"/>
              </a:ext>
            </a:extLst>
          </p:cNvPr>
          <p:cNvSpPr txBox="1"/>
          <p:nvPr/>
        </p:nvSpPr>
        <p:spPr>
          <a:xfrm>
            <a:off x="614362" y="1337779"/>
            <a:ext cx="11272838" cy="25699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146304" indent="0" algn="l" fontAlgn="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Pts val="1100"/>
              <a:buFont typeface="+mj-lt"/>
              <a:buNone/>
            </a:pPr>
            <a:r>
              <a:rPr lang="en-US" sz="2800" b="1" i="0" u="none" strike="noStrike" dirty="0">
                <a:solidFill>
                  <a:srgbClr val="231F2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Soup Kitchens</a:t>
            </a:r>
            <a:endParaRPr lang="en-US" sz="2800" dirty="0"/>
          </a:p>
          <a:p>
            <a:pPr marL="0" marR="146304" indent="0" algn="l" fontAlgn="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Pts val="1100"/>
              <a:buFont typeface="+mj-lt"/>
              <a:buNone/>
            </a:pPr>
            <a:r>
              <a:rPr lang="en-US" sz="2800" b="0" i="0" u="none" strike="noStrike" dirty="0">
                <a:solidFill>
                  <a:srgbClr val="181717"/>
                </a:solidFill>
                <a:effectLst/>
                <a:ea typeface="Arial" panose="020B0604020202020204" pitchFamily="34" charset="0"/>
                <a:cs typeface="Calibri" panose="020F0502020204030204" pitchFamily="34" charset="0"/>
              </a:rPr>
              <a:t>Places that offer meals, organized as food service lines or bag or box lunches, for people experiencing homelessness. </a:t>
            </a:r>
          </a:p>
          <a:p>
            <a:pPr marL="0" marR="146304" indent="0" algn="l" fontAlgn="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Pts val="1100"/>
              <a:buFont typeface="+mj-lt"/>
              <a:buNone/>
            </a:pPr>
            <a:endParaRPr lang="en-US" sz="2800" dirty="0">
              <a:solidFill>
                <a:srgbClr val="181717"/>
              </a:solidFill>
              <a:cs typeface="Calibri" panose="020F0502020204030204" pitchFamily="34" charset="0"/>
            </a:endParaRPr>
          </a:p>
          <a:p>
            <a:pPr marR="146304" fontAlgn="t">
              <a:lnSpc>
                <a:spcPct val="115000"/>
              </a:lnSpc>
              <a:buSzPts val="1100"/>
            </a:pPr>
            <a:r>
              <a:rPr lang="en-US" sz="2800" b="0" i="0" u="none" strike="noStrike" dirty="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This category does not include food pantries.</a:t>
            </a:r>
            <a:endParaRPr lang="en-US" sz="2800" b="0" i="0" u="none" strike="noStrike" dirty="0"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28422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47CCCBD-FF60-8152-9B38-610D35C33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62950-67A7-443B-8C7D-178A21DDFB3B}" type="slidenum">
              <a:rPr lang="en-US" smtClean="0"/>
              <a:t>3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6BE8E2F-2AEC-B0F4-6FCD-B470DF7B013F}"/>
              </a:ext>
            </a:extLst>
          </p:cNvPr>
          <p:cNvSpPr txBox="1"/>
          <p:nvPr/>
        </p:nvSpPr>
        <p:spPr>
          <a:xfrm>
            <a:off x="690562" y="1261579"/>
            <a:ext cx="11272838" cy="35609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146304" indent="0" algn="l" fontAlgn="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Pts val="1100"/>
              <a:buFont typeface="+mj-lt"/>
              <a:buNone/>
            </a:pPr>
            <a:r>
              <a:rPr lang="en-US" sz="2800" b="1" i="0" u="none" strike="noStrike" dirty="0">
                <a:solidFill>
                  <a:srgbClr val="231F2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Soup Kitchens</a:t>
            </a:r>
            <a:endParaRPr lang="en-US" sz="2800" dirty="0"/>
          </a:p>
          <a:p>
            <a:pPr marL="0" marR="146304" indent="0" algn="l" fontAlgn="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Pts val="1100"/>
              <a:buFont typeface="+mj-lt"/>
              <a:buNone/>
            </a:pPr>
            <a:r>
              <a:rPr lang="en-US" sz="2800" b="0" i="0" u="none" strike="noStrike" dirty="0">
                <a:solidFill>
                  <a:srgbClr val="181717"/>
                </a:solidFill>
                <a:effectLst/>
                <a:ea typeface="Arial" panose="020B0604020202020204" pitchFamily="34" charset="0"/>
                <a:cs typeface="Calibri" panose="020F0502020204030204" pitchFamily="34" charset="0"/>
              </a:rPr>
              <a:t>Places that offer meals, organized as food service lines or bag or box lunches, for people experiencing homelessness. </a:t>
            </a:r>
          </a:p>
          <a:p>
            <a:pPr marL="0" marR="146304" indent="0" algn="l" fontAlgn="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Pts val="1100"/>
              <a:buFont typeface="+mj-lt"/>
              <a:buNone/>
            </a:pPr>
            <a:endParaRPr lang="en-US" sz="2800" dirty="0">
              <a:solidFill>
                <a:srgbClr val="181717"/>
              </a:solidFill>
              <a:cs typeface="Calibri" panose="020F0502020204030204" pitchFamily="34" charset="0"/>
            </a:endParaRPr>
          </a:p>
          <a:p>
            <a:pPr marR="146304" fontAlgn="t">
              <a:lnSpc>
                <a:spcPct val="115000"/>
              </a:lnSpc>
              <a:buSzPts val="1100"/>
            </a:pPr>
            <a:r>
              <a:rPr lang="en-US" sz="2800" b="0" i="0" u="none" strike="noStrike" dirty="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A soup kitchen is a physical building where food is cooked and served, as opposed to pop-up outdoor locations where charitable organizations may sometimes serve food.</a:t>
            </a:r>
            <a:endParaRPr lang="en-US" sz="2800" b="0" i="0" u="none" strike="noStrike" dirty="0"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20276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47CCCBD-FF60-8152-9B38-610D35C33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82025" y="6346825"/>
            <a:ext cx="2743200" cy="365125"/>
          </a:xfrm>
        </p:spPr>
        <p:txBody>
          <a:bodyPr/>
          <a:lstStyle/>
          <a:p>
            <a:fld id="{58D62950-67A7-443B-8C7D-178A21DDFB3B}" type="slidenum">
              <a:rPr lang="en-US" smtClean="0"/>
              <a:t>4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6BE8E2F-2AEC-B0F4-6FCD-B470DF7B013F}"/>
              </a:ext>
            </a:extLst>
          </p:cNvPr>
          <p:cNvSpPr txBox="1"/>
          <p:nvPr/>
        </p:nvSpPr>
        <p:spPr>
          <a:xfrm>
            <a:off x="690562" y="1261579"/>
            <a:ext cx="11272838" cy="30654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146304" indent="0" algn="l" fontAlgn="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Pts val="1100"/>
              <a:buFont typeface="+mj-lt"/>
              <a:buNone/>
            </a:pPr>
            <a:r>
              <a:rPr lang="en-US" sz="2800" b="1" i="0" u="none" strike="noStrike" dirty="0">
                <a:solidFill>
                  <a:srgbClr val="231F2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Soup Kitchens</a:t>
            </a:r>
            <a:endParaRPr lang="en-US" sz="2800" dirty="0"/>
          </a:p>
          <a:p>
            <a:pPr marL="0" marR="146304" indent="0" algn="l" fontAlgn="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Pts val="1100"/>
              <a:buFont typeface="+mj-lt"/>
              <a:buNone/>
            </a:pPr>
            <a:r>
              <a:rPr lang="en-US" sz="2800" b="0" i="0" u="none" strike="noStrike" dirty="0">
                <a:solidFill>
                  <a:srgbClr val="181717"/>
                </a:solidFill>
                <a:effectLst/>
                <a:ea typeface="Arial" panose="020B0604020202020204" pitchFamily="34" charset="0"/>
                <a:cs typeface="Calibri" panose="020F0502020204030204" pitchFamily="34" charset="0"/>
              </a:rPr>
              <a:t>Places that offer meals, organized as food service lines or bag or box lunches, for people experiencing homelessness. </a:t>
            </a:r>
          </a:p>
          <a:p>
            <a:pPr marL="0" marR="146304" indent="0" algn="l" fontAlgn="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Pts val="1100"/>
              <a:buFont typeface="+mj-lt"/>
              <a:buNone/>
            </a:pPr>
            <a:endParaRPr lang="en-US" sz="2800" dirty="0">
              <a:solidFill>
                <a:srgbClr val="181717"/>
              </a:solidFill>
              <a:cs typeface="Calibri" panose="020F0502020204030204" pitchFamily="34" charset="0"/>
            </a:endParaRPr>
          </a:p>
          <a:p>
            <a:pPr marR="146304" fontAlgn="t">
              <a:lnSpc>
                <a:spcPct val="115000"/>
              </a:lnSpc>
              <a:buSzPts val="1100"/>
            </a:pPr>
            <a:r>
              <a:rPr lang="en-US" sz="2800" b="0" i="0" u="none" strike="noStrike" dirty="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This does not include the types of food insecurity services that deliver meals to private residences, such as the “Meals on Wheels” program. </a:t>
            </a:r>
            <a:endParaRPr lang="en-US" sz="2800" b="0" i="0" u="none" strike="noStrike" dirty="0"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9520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2967B91-9A4E-2A18-A605-41BA812851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4784403"/>
              </p:ext>
            </p:extLst>
          </p:nvPr>
        </p:nvGraphicFramePr>
        <p:xfrm>
          <a:off x="881743" y="1816229"/>
          <a:ext cx="10224407" cy="2044182"/>
        </p:xfrm>
        <a:graphic>
          <a:graphicData uri="http://schemas.openxmlformats.org/drawingml/2006/table">
            <a:tbl>
              <a:tblPr firstRow="1" firstCol="1" bandRow="1"/>
              <a:tblGrid>
                <a:gridCol w="10224407">
                  <a:extLst>
                    <a:ext uri="{9D8B030D-6E8A-4147-A177-3AD203B41FA5}">
                      <a16:colId xmlns:a16="http://schemas.microsoft.com/office/drawing/2014/main" val="1164882095"/>
                    </a:ext>
                  </a:extLst>
                </a:gridCol>
              </a:tblGrid>
              <a:tr h="423377">
                <a:tc>
                  <a:txBody>
                    <a:bodyPr/>
                    <a:lstStyle/>
                    <a:p>
                      <a:pPr marL="0" marR="146304" indent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ts val="1100"/>
                        <a:buFont typeface="+mj-lt"/>
                        <a:buNone/>
                      </a:pPr>
                      <a:r>
                        <a:rPr lang="en-US" sz="2600" b="1" i="0" u="none" strike="noStrike" dirty="0">
                          <a:solidFill>
                            <a:srgbClr val="231F2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 Emergency and Transitional Shelters (with Sleeping Facilities) for People Experiencing Homelessness</a:t>
                      </a:r>
                      <a:endParaRPr lang="en-US" sz="2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08" marR="61808" marT="36913" marB="3691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52617273"/>
                  </a:ext>
                </a:extLst>
              </a:tr>
              <a:tr h="388397">
                <a:tc>
                  <a:txBody>
                    <a:bodyPr/>
                    <a:lstStyle/>
                    <a:p>
                      <a:pPr marL="0" marR="146304" indent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ts val="1100"/>
                        <a:buFont typeface="+mj-lt"/>
                        <a:buNone/>
                      </a:pPr>
                      <a:r>
                        <a:rPr lang="en-US" sz="2600" b="1" i="0" u="none" strike="noStrike" dirty="0">
                          <a:solidFill>
                            <a:srgbClr val="231F2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2. Soup Kitchens, </a:t>
                      </a:r>
                      <a:r>
                        <a:rPr lang="en-US" sz="2600" b="1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Day Centers, or Drop-in Centers</a:t>
                      </a:r>
                      <a:endParaRPr lang="en-US" sz="2600" b="0" i="0" u="none" strike="noStrike" dirty="0">
                        <a:solidFill>
                          <a:schemeClr val="accent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08" marR="61808" marT="36913" marB="3691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0287718"/>
                  </a:ext>
                </a:extLst>
              </a:tr>
              <a:tr h="485775">
                <a:tc>
                  <a:txBody>
                    <a:bodyPr/>
                    <a:lstStyle/>
                    <a:p>
                      <a:pPr marL="0" marR="146304" indent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ts val="1100"/>
                        <a:buFont typeface="+mj-lt"/>
                        <a:buNone/>
                      </a:pPr>
                      <a:r>
                        <a:rPr lang="en-US" sz="2600" b="1" i="0" u="none" strike="noStrike" dirty="0">
                          <a:solidFill>
                            <a:srgbClr val="231F2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3. Regularly Scheduled </a:t>
                      </a:r>
                      <a:r>
                        <a:rPr lang="en-US" sz="2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Mobile Food Van Stops</a:t>
                      </a:r>
                      <a:endParaRPr lang="en-US" sz="2600" b="0" i="0" u="none" strike="noStrike" dirty="0">
                        <a:solidFill>
                          <a:schemeClr val="accent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08" marR="61808" marT="36913" marB="3691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159115"/>
                  </a:ext>
                </a:extLst>
              </a:tr>
            </a:tbl>
          </a:graphicData>
        </a:graphic>
      </p:graphicFrame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BED5EDE-AF15-CDE7-09A2-A29B9E7EE2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62950-67A7-443B-8C7D-178A21DDFB3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1056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296C34-7E31-B94B-6C75-92B7104A0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62950-67A7-443B-8C7D-178A21DDFB3B}" type="slidenum">
              <a:rPr lang="en-US" smtClean="0"/>
              <a:t>6</a:t>
            </a:fld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8D4D9F7-66CF-E0F4-1E8F-316613FA9A86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0" y="1825625"/>
            <a:ext cx="10515600" cy="15788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146304" indent="0" algn="l" fontAlgn="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Pts val="1100"/>
              <a:buFont typeface="+mj-lt"/>
              <a:buNone/>
            </a:pPr>
            <a:r>
              <a:rPr lang="en-US" b="1" i="0" u="none" strike="noStrike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Regularly Scheduled Mobile Food Van Stops</a:t>
            </a:r>
            <a:endParaRPr lang="en-US" b="0" i="0" u="none" strike="noStrike" dirty="0">
              <a:effectLst/>
              <a:latin typeface="Arial" panose="020B0604020202020204" pitchFamily="34" charset="0"/>
            </a:endParaRPr>
          </a:p>
          <a:p>
            <a:pPr marL="0" marR="146304" indent="0" algn="l" fontAlgn="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en-US" b="0" i="0" u="none" strike="noStrike" dirty="0">
                <a:solidFill>
                  <a:srgbClr val="181717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Street locations where mobile food vans regularly stop to provide food to people experiencing homelessness.</a:t>
            </a:r>
          </a:p>
        </p:txBody>
      </p:sp>
    </p:spTree>
    <p:extLst>
      <p:ext uri="{BB962C8B-B14F-4D97-AF65-F5344CB8AC3E}">
        <p14:creationId xmlns:p14="http://schemas.microsoft.com/office/powerpoint/2010/main" val="23672588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296C34-7E31-B94B-6C75-92B7104A0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62950-67A7-443B-8C7D-178A21DDFB3B}" type="slidenum">
              <a:rPr lang="en-US" smtClean="0"/>
              <a:t>7</a:t>
            </a:fld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8D4D9F7-66CF-E0F4-1E8F-316613FA9A86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0" y="1825625"/>
            <a:ext cx="10515600" cy="39456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146304" indent="0" algn="l" fontAlgn="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Pts val="1100"/>
              <a:buFont typeface="+mj-lt"/>
              <a:buNone/>
            </a:pPr>
            <a:r>
              <a:rPr lang="en-US" b="1" i="0" u="none" strike="noStrike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Regularly Scheduled Mobile Food Van Stops</a:t>
            </a:r>
            <a:endParaRPr lang="en-US" b="0" i="0" u="none" strike="noStrike" dirty="0">
              <a:effectLst/>
              <a:latin typeface="Arial" panose="020B0604020202020204" pitchFamily="34" charset="0"/>
            </a:endParaRPr>
          </a:p>
          <a:p>
            <a:pPr marL="0" marR="146304" indent="0" algn="l" fontAlgn="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en-US" b="0" i="0" u="none" strike="noStrike" dirty="0">
                <a:solidFill>
                  <a:srgbClr val="181717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Street locations where mobile food vans regularly stop to provide food to people experiencing homelessness.</a:t>
            </a:r>
          </a:p>
          <a:p>
            <a:pPr marL="0" marR="146304" indent="0" algn="l" fontAlgn="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endParaRPr lang="en-US" dirty="0">
              <a:solidFill>
                <a:srgbClr val="181717"/>
              </a:solidFill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0" marR="146304" indent="0" fontAlgn="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en-US" sz="2800" b="0" i="0" u="none" strike="noStrike" dirty="0">
                <a:solidFill>
                  <a:schemeClr val="accent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This does not include the types of food insecurity services that deliver meals to private residences, such as the “Meals on Wheels”</a:t>
            </a:r>
            <a:r>
              <a:rPr lang="en-US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program. </a:t>
            </a:r>
            <a:endParaRPr lang="en-US" sz="2800" b="0" i="0" u="none" strike="noStrike" dirty="0">
              <a:solidFill>
                <a:schemeClr val="accent1"/>
              </a:solidFill>
              <a:effectLst/>
              <a:latin typeface="Arial" panose="020B0604020202020204" pitchFamily="34" charset="0"/>
            </a:endParaRPr>
          </a:p>
          <a:p>
            <a:pPr marL="0" marR="146304" indent="0" algn="l" fontAlgn="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endParaRPr lang="en-US" b="0" i="0" u="none" strike="noStrike" dirty="0">
              <a:solidFill>
                <a:srgbClr val="181717"/>
              </a:solidFill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35000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2967B91-9A4E-2A18-A605-41BA812851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0563185"/>
              </p:ext>
            </p:extLst>
          </p:nvPr>
        </p:nvGraphicFramePr>
        <p:xfrm>
          <a:off x="815068" y="2130554"/>
          <a:ext cx="10224407" cy="2044182"/>
        </p:xfrm>
        <a:graphic>
          <a:graphicData uri="http://schemas.openxmlformats.org/drawingml/2006/table">
            <a:tbl>
              <a:tblPr firstRow="1" firstCol="1" bandRow="1"/>
              <a:tblGrid>
                <a:gridCol w="10224407">
                  <a:extLst>
                    <a:ext uri="{9D8B030D-6E8A-4147-A177-3AD203B41FA5}">
                      <a16:colId xmlns:a16="http://schemas.microsoft.com/office/drawing/2014/main" val="1164882095"/>
                    </a:ext>
                  </a:extLst>
                </a:gridCol>
              </a:tblGrid>
              <a:tr h="423377">
                <a:tc>
                  <a:txBody>
                    <a:bodyPr/>
                    <a:lstStyle/>
                    <a:p>
                      <a:pPr marL="0" marR="146304" indent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ts val="1100"/>
                        <a:buFont typeface="+mj-lt"/>
                        <a:buNone/>
                      </a:pPr>
                      <a:r>
                        <a:rPr lang="en-US" sz="2600" b="1" i="0" u="none" strike="noStrike" dirty="0">
                          <a:solidFill>
                            <a:srgbClr val="231F2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 Emergency and Transitional Shelters (with Sleeping Facilities) for People Experiencing Homelessness</a:t>
                      </a:r>
                      <a:endParaRPr lang="en-US" sz="2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08" marR="61808" marT="36913" marB="3691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52617273"/>
                  </a:ext>
                </a:extLst>
              </a:tr>
              <a:tr h="388397">
                <a:tc>
                  <a:txBody>
                    <a:bodyPr/>
                    <a:lstStyle/>
                    <a:p>
                      <a:pPr marL="0" marR="146304" indent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ts val="1100"/>
                        <a:buFont typeface="+mj-lt"/>
                        <a:buNone/>
                      </a:pPr>
                      <a:r>
                        <a:rPr lang="en-US" sz="2600" b="1" i="0" u="none" strike="noStrike" dirty="0">
                          <a:solidFill>
                            <a:srgbClr val="231F2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2. Soup Kitchens</a:t>
                      </a:r>
                      <a:endParaRPr lang="en-US" sz="2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08" marR="61808" marT="36913" marB="3691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0287718"/>
                  </a:ext>
                </a:extLst>
              </a:tr>
              <a:tr h="485775">
                <a:tc>
                  <a:txBody>
                    <a:bodyPr/>
                    <a:lstStyle/>
                    <a:p>
                      <a:pPr marL="0" marR="146304" indent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ts val="1100"/>
                        <a:buFont typeface="+mj-lt"/>
                        <a:buNone/>
                      </a:pPr>
                      <a:r>
                        <a:rPr lang="en-US" sz="2600" b="1" i="0" u="none" strike="noStrike" dirty="0">
                          <a:solidFill>
                            <a:srgbClr val="231F2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3. Regularly Scheduled </a:t>
                      </a:r>
                      <a:r>
                        <a:rPr lang="en-US" sz="2600" b="1" i="0" u="none" strike="noStrike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Outdoor Food Distribution Location</a:t>
                      </a:r>
                      <a:endParaRPr lang="en-US" sz="2600" b="0" i="0" u="none" strike="noStrike" dirty="0">
                        <a:solidFill>
                          <a:schemeClr val="accent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08" marR="61808" marT="36913" marB="3691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159115"/>
                  </a:ext>
                </a:extLst>
              </a:tr>
            </a:tbl>
          </a:graphicData>
        </a:graphic>
      </p:graphicFrame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BED5EDE-AF15-CDE7-09A2-A29B9E7EE2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62950-67A7-443B-8C7D-178A21DDFB3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9547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814</TotalTime>
  <Words>295</Words>
  <Application>Microsoft Office PowerPoint</Application>
  <PresentationFormat>Widescreen</PresentationFormat>
  <Paragraphs>34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U.S. Census Bureau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Renee A Stepler (CENSUS/CBSM FED)</dc:creator>
  <cp:lastModifiedBy>Renee A Stepler (CENSUS/CBSM FED)</cp:lastModifiedBy>
  <cp:revision>3</cp:revision>
  <dcterms:created xsi:type="dcterms:W3CDTF">2023-10-19T11:52:27Z</dcterms:created>
  <dcterms:modified xsi:type="dcterms:W3CDTF">2023-11-16T17:40:06Z</dcterms:modified>
</cp:coreProperties>
</file>