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4" r:id="rId5"/>
    <p:sldId id="272" r:id="rId6"/>
    <p:sldId id="273" r:id="rId7"/>
    <p:sldId id="268" r:id="rId8"/>
    <p:sldId id="266" r:id="rId9"/>
    <p:sldId id="267" r:id="rId10"/>
    <p:sldId id="275" r:id="rId11"/>
    <p:sldId id="259" r:id="rId12"/>
    <p:sldId id="262" r:id="rId13"/>
    <p:sldId id="263" r:id="rId14"/>
    <p:sldId id="270" r:id="rId15"/>
    <p:sldId id="269" r:id="rId16"/>
    <p:sldId id="271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235F9E-7F22-46ED-A69C-0DF20990157C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A33367-C7DD-4070-8A8A-4A94FB71E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rtl="0"/>
            <a:r>
              <a:rPr lang="en-US" dirty="0"/>
              <a:t>Efficacy</a:t>
            </a:r>
          </a:p>
          <a:p>
            <a:pPr rtl="0"/>
            <a:r>
              <a:rPr lang="en-US" dirty="0"/>
              <a:t>-how many provide info</a:t>
            </a:r>
          </a:p>
          <a:p>
            <a:pPr rtl="0"/>
            <a:r>
              <a:rPr lang="en-US" dirty="0"/>
              <a:t>-how many come into survey from this info</a:t>
            </a:r>
          </a:p>
          <a:p>
            <a:pPr rtl="0"/>
            <a:r>
              <a:rPr lang="en-US" dirty="0"/>
              <a:t>-how many are added to roster based on these new completes</a:t>
            </a:r>
          </a:p>
          <a:p>
            <a:pPr rtl="0"/>
            <a:r>
              <a:rPr lang="en-US" dirty="0"/>
              <a:t>-some comparison to average burden?</a:t>
            </a:r>
          </a:p>
          <a:p>
            <a:pPr rtl="0"/>
            <a:r>
              <a:rPr lang="en-US" dirty="0"/>
              <a:t>influence on attitudes</a:t>
            </a:r>
          </a:p>
          <a:p>
            <a:pPr rtl="0"/>
            <a:r>
              <a:rPr lang="en-US" dirty="0"/>
              <a:t>-reactions to being asked the info</a:t>
            </a:r>
          </a:p>
          <a:p>
            <a:pPr rtl="0"/>
            <a:r>
              <a:rPr lang="en-US" dirty="0">
                <a:effectLst/>
              </a:rPr>
              <a:t>-breakoffs (compared to other screens)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ACC38E-40F3-418C-B7AB-7CBA4EB48E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93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4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sus.gov/2024surve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D730-F84A-C70A-47D7-5F7748F71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Debriefing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296AB-F81B-DFDA-4EEF-969248945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 National Census Survey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E851B-5428-E151-E1BD-3721A7AE6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86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4DB5-5B7B-967C-AFE9-A6B5BF63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Email</a:t>
            </a:r>
            <a:br>
              <a:rPr lang="en-US" dirty="0"/>
            </a:br>
            <a:endParaRPr lang="en-US" sz="27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5604826-18BD-5BDC-47D9-0741032883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863008"/>
              </p:ext>
            </p:extLst>
          </p:nvPr>
        </p:nvGraphicFramePr>
        <p:xfrm>
          <a:off x="3512004" y="1126067"/>
          <a:ext cx="5725129" cy="5228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4427">
                  <a:extLst>
                    <a:ext uri="{9D8B030D-6E8A-4147-A177-3AD203B41FA5}">
                      <a16:colId xmlns:a16="http://schemas.microsoft.com/office/drawing/2014/main" val="461447129"/>
                    </a:ext>
                  </a:extLst>
                </a:gridCol>
                <a:gridCol w="4460702">
                  <a:extLst>
                    <a:ext uri="{9D8B030D-6E8A-4147-A177-3AD203B41FA5}">
                      <a16:colId xmlns:a16="http://schemas.microsoft.com/office/drawing/2014/main" val="3595963478"/>
                    </a:ext>
                  </a:extLst>
                </a:gridCol>
              </a:tblGrid>
              <a:tr h="1730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Email subject line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Respond to a U.S. Census Bureau Survey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extLst>
                  <a:ext uri="{0D108BD9-81ED-4DB2-BD59-A6C34878D82A}">
                    <a16:rowId xmlns:a16="http://schemas.microsoft.com/office/drawing/2014/main" val="3448846467"/>
                  </a:ext>
                </a:extLst>
              </a:tr>
              <a:tr h="1730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Preview Text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Your response is critical to prepare for the next census.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extLst>
                  <a:ext uri="{0D108BD9-81ED-4DB2-BD59-A6C34878D82A}">
                    <a16:rowId xmlns:a16="http://schemas.microsoft.com/office/drawing/2014/main" val="488019968"/>
                  </a:ext>
                </a:extLst>
              </a:tr>
              <a:tr h="4882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Body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A Message from the U.S. Census Bureau  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Your household has been selected to participate in the 2024 National Census Survey to help prepare for the next census.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Please answer this 10-minute survey by October 30, 2024. Follow the two steps below to provide your response to this survey: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Go to </a:t>
                      </a:r>
                      <a:r>
                        <a:rPr lang="en-US" sz="1000" u="sng" kern="100" dirty="0">
                          <a:effectLst/>
                          <a:hlinkClick r:id="rId2"/>
                        </a:rPr>
                        <a:t>www.census.gov/2024survey</a:t>
                      </a:r>
                      <a:r>
                        <a:rPr lang="en-US" sz="1000" kern="100" dirty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Enter your Census ID: </a:t>
                      </a:r>
                      <a:r>
                        <a:rPr lang="en-US" sz="1000" kern="100" dirty="0" err="1">
                          <a:effectLst/>
                        </a:rPr>
                        <a:t>xxxx-xxxx-xxxx</a:t>
                      </a:r>
                      <a:r>
                        <a:rPr lang="en-US" sz="1000" kern="1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Your response matters. The survey helps your local government, businesses, and nonprofit organizations meet the needs of your community. As a representative of your community, you are the voice that informs us about these needs.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You are required by law to complete this survey (Title 13, U.S. Code, Sections 141, 193, and 221).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If you need more information, please call toll-free 1-833-783-4700.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Thank you. Your response is greatly appreciated.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This collection of information has been approved by the Office of Management and Budget (OMB). The eight-digit OMB approval number is XXXX-XXXX. If this number were not displayed, we could not conduct the survey.</a:t>
                      </a: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4" marR="59694" marT="0" marB="0"/>
                </a:tc>
                <a:extLst>
                  <a:ext uri="{0D108BD9-81ED-4DB2-BD59-A6C34878D82A}">
                    <a16:rowId xmlns:a16="http://schemas.microsoft.com/office/drawing/2014/main" val="3361261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091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21AA-A759-159D-FDD7-FDF6C7DE3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798FB50-89C4-C5D7-43C4-51CD0433A9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773" y="1931087"/>
            <a:ext cx="6896454" cy="414041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075870-427A-6D5A-C260-C9068542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70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37A4C-9057-61EC-411F-7C74967E5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 2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C335FDA-2F14-218B-290A-C6BAC4A9C45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416525"/>
            <a:ext cx="5181600" cy="3169537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EEFA8B2-3F47-4CE0-4D3E-20DF978A1E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200" y="2172650"/>
            <a:ext cx="5181600" cy="365728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2B741-E9B7-22B5-0DC4-64F0563A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65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4DE978A-9BFD-457B-B31D-DFB8B77B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 text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BBC894A-E6EC-5FA5-76D0-0797114BD5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3456" y="2797907"/>
            <a:ext cx="3645087" cy="2406774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6476B-1EE5-8C6F-4298-B5D59F21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1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FADD1-1D70-9E97-F1F1-E33955B65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ID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E66185-BEA6-1423-1206-1B0556CF35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Image of the paper or postcard with the ID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021F1D1-40B7-374E-5DD7-0322BC25DD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720255"/>
            <a:ext cx="5181600" cy="256207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E76DC-1CBC-73A2-8111-DD15A155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2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CBA4-2880-AD74-D390-FE474A982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Census 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ED08C-D97B-2F47-1268-179371D5BA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7AE364-9B99-9B54-1E9B-00CBABB7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E9D7E0-E489-90D2-4CAE-F291AAFAA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707" y="3436115"/>
            <a:ext cx="4159464" cy="920797"/>
          </a:xfrm>
          <a:prstGeom prst="rect">
            <a:avLst/>
          </a:prstGeom>
        </p:spPr>
      </p:pic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7A884EDA-88B4-7E60-21D7-4AE7D46699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15212" y="3686969"/>
            <a:ext cx="2695575" cy="628650"/>
          </a:xfrm>
        </p:spPr>
      </p:pic>
    </p:spTree>
    <p:extLst>
      <p:ext uri="{BB962C8B-B14F-4D97-AF65-F5344CB8AC3E}">
        <p14:creationId xmlns:p14="http://schemas.microsoft.com/office/powerpoint/2010/main" val="43598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C716-2653-16BF-6830-0BFF1FF0D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F7D708E-1D0B-8C93-8809-BB9DBFE8E0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380" y="1825625"/>
            <a:ext cx="8507239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C1126-1762-0A00-F86C-5B6F7CE6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2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56FB95-8ADB-C499-0E2A-F543569D90F3}"/>
              </a:ext>
            </a:extLst>
          </p:cNvPr>
          <p:cNvSpPr txBox="1"/>
          <p:nvPr/>
        </p:nvSpPr>
        <p:spPr>
          <a:xfrm>
            <a:off x="452582" y="535709"/>
            <a:ext cx="56434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Future generations would like to know what you have to say.  Consider writing a message that will become publicly available after 72 years. </a:t>
            </a:r>
            <a:r>
              <a:rPr lang="en-US" sz="2400" u="sng" dirty="0">
                <a:solidFill>
                  <a:schemeClr val="accent1"/>
                </a:solidFill>
              </a:rPr>
              <a:t>Help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2601FD-2C64-C380-0FD7-A47988D7CCC4}"/>
              </a:ext>
            </a:extLst>
          </p:cNvPr>
          <p:cNvSpPr/>
          <p:nvPr/>
        </p:nvSpPr>
        <p:spPr>
          <a:xfrm>
            <a:off x="480291" y="3098061"/>
            <a:ext cx="5615709" cy="203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6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56FB95-8ADB-C499-0E2A-F543569D90F3}"/>
              </a:ext>
            </a:extLst>
          </p:cNvPr>
          <p:cNvSpPr txBox="1"/>
          <p:nvPr/>
        </p:nvSpPr>
        <p:spPr>
          <a:xfrm>
            <a:off x="416006" y="0"/>
            <a:ext cx="1053850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000" dirty="0"/>
              <a:t>Version 1</a:t>
            </a:r>
          </a:p>
          <a:p>
            <a:r>
              <a:rPr lang="en-US" sz="2800" dirty="0"/>
              <a:t>Future generations would like to know what you have to say.  Consider writing a message that will become publicly available after 72 years. </a:t>
            </a:r>
            <a:r>
              <a:rPr lang="en-US" sz="2800" u="sng" dirty="0">
                <a:solidFill>
                  <a:schemeClr val="accent1"/>
                </a:solidFill>
              </a:rPr>
              <a:t>Help</a:t>
            </a:r>
          </a:p>
          <a:p>
            <a:endParaRPr lang="en-US" sz="2800" dirty="0"/>
          </a:p>
          <a:p>
            <a:r>
              <a:rPr lang="en-US" sz="2000" dirty="0"/>
              <a:t>Version 2</a:t>
            </a:r>
          </a:p>
          <a:p>
            <a:r>
              <a:rPr lang="en-US" sz="2800" dirty="0"/>
              <a:t>Before you submit your responses, we’d like to give you an opportunity to leave a message for future generations.  The Census Bureau will make these messages available to the public after 72 years.  Consider sharing your message below. </a:t>
            </a:r>
            <a:r>
              <a:rPr lang="en-US" sz="2800" u="sng" dirty="0">
                <a:solidFill>
                  <a:schemeClr val="accent1"/>
                </a:solidFill>
              </a:rPr>
              <a:t>Help</a:t>
            </a:r>
          </a:p>
          <a:p>
            <a:endParaRPr lang="en-US" sz="2800" u="sng" dirty="0">
              <a:solidFill>
                <a:schemeClr val="accent1"/>
              </a:solidFill>
            </a:endParaRPr>
          </a:p>
          <a:p>
            <a:r>
              <a:rPr lang="en-US" sz="2000" dirty="0"/>
              <a:t>Version 3</a:t>
            </a:r>
          </a:p>
          <a:p>
            <a:r>
              <a:rPr lang="en-US" sz="2800" dirty="0"/>
              <a:t>Consider writing a message for future generations.  Your message will become publicly available after 72 years. </a:t>
            </a:r>
            <a:r>
              <a:rPr lang="en-US" sz="2800" u="sng" dirty="0">
                <a:solidFill>
                  <a:schemeClr val="accent1"/>
                </a:solidFill>
              </a:rPr>
              <a:t>Help</a:t>
            </a:r>
          </a:p>
          <a:p>
            <a:endParaRPr lang="en-US" sz="1200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56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68363F-CCBA-D0A0-80EE-BAA1858A00E3}"/>
              </a:ext>
            </a:extLst>
          </p:cNvPr>
          <p:cNvSpPr txBox="1"/>
          <p:nvPr/>
        </p:nvSpPr>
        <p:spPr>
          <a:xfrm>
            <a:off x="813816" y="694944"/>
            <a:ext cx="95463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US" dirty="0">
                <a:effectLst/>
                <a:latin typeface="-apple-system"/>
              </a:rPr>
              <a:t>More information</a:t>
            </a:r>
          </a:p>
          <a:p>
            <a:pPr rtl="0"/>
            <a:endParaRPr lang="en-US" dirty="0">
              <a:latin typeface="-apple-system"/>
            </a:endParaRPr>
          </a:p>
          <a:p>
            <a:pPr rtl="0"/>
            <a:r>
              <a:rPr lang="en-US" dirty="0">
                <a:effectLst/>
                <a:latin typeface="-apple-system"/>
              </a:rPr>
              <a:t>The information you voluntarily share in this question can be used by future generations to gain a perspective about this time in history or to learn more about you and your family. By participating, you are helping to create a trove of stories for future generations to study, use, and enjoy. </a:t>
            </a:r>
          </a:p>
          <a:p>
            <a:pPr rtl="0"/>
            <a:endParaRPr lang="en-US" dirty="0">
              <a:latin typeface="-apple-system"/>
            </a:endParaRPr>
          </a:p>
          <a:p>
            <a:pPr rtl="0"/>
            <a:r>
              <a:rPr lang="en-US" dirty="0">
                <a:effectLst/>
                <a:latin typeface="-apple-system"/>
              </a:rPr>
              <a:t>You have 500 characters to write your </a:t>
            </a:r>
            <a:r>
              <a:rPr lang="en-US" dirty="0">
                <a:latin typeface="-apple-system"/>
              </a:rPr>
              <a:t>message which won’t be released for 72 years. This opportunity is only available in the online questionnaire.</a:t>
            </a:r>
            <a:endParaRPr lang="en-US" dirty="0">
              <a:effectLst/>
              <a:latin typeface="-apple-system"/>
            </a:endParaRPr>
          </a:p>
          <a:p>
            <a:pPr rtl="0"/>
            <a:endParaRPr lang="en-US" dirty="0">
              <a:latin typeface="-apple-system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4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5975-CFC3-1091-0C16-EE09984B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EE7DDE-1DA9-6E05-3F22-F7C9C1E037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1412" y="1825625"/>
            <a:ext cx="7589175" cy="4351338"/>
          </a:xfrm>
        </p:spPr>
      </p:pic>
    </p:spTree>
    <p:extLst>
      <p:ext uri="{BB962C8B-B14F-4D97-AF65-F5344CB8AC3E}">
        <p14:creationId xmlns:p14="http://schemas.microsoft.com/office/powerpoint/2010/main" val="42213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C1B2C-3A6A-03DC-AD7E-3A258EFA0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94A5C-05A8-B765-E780-08E0285EF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09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Census Bureau needs to count everyone living or staying at [FILL ADDRESS].</a:t>
            </a:r>
          </a:p>
          <a:p>
            <a:r>
              <a:rPr lang="en-US" dirty="0"/>
              <a:t>Please provide contact information for the people that you did not list on your questionnaire so the Census Bureau can text or email them their 2024 National Census Survey link.</a:t>
            </a:r>
          </a:p>
          <a:p>
            <a:r>
              <a:rPr lang="en-US" dirty="0"/>
              <a:t>Name: 	 [                              ]</a:t>
            </a:r>
          </a:p>
          <a:p>
            <a:r>
              <a:rPr lang="en-US" dirty="0"/>
              <a:t>Cell phone: [                       ] </a:t>
            </a:r>
          </a:p>
          <a:p>
            <a:r>
              <a:rPr lang="en-US" dirty="0"/>
              <a:t>Email:	[                              ]</a:t>
            </a:r>
          </a:p>
        </p:txBody>
      </p:sp>
    </p:spTree>
    <p:extLst>
      <p:ext uri="{BB962C8B-B14F-4D97-AF65-F5344CB8AC3E}">
        <p14:creationId xmlns:p14="http://schemas.microsoft.com/office/powerpoint/2010/main" val="3194742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Standard Template Document Labeling Version 11-25-2019" id="{2B29FCDE-9991-402A-BF7C-68A845CABF27}" vid="{4C5D4FD4-241C-44A8-88F4-A8E870F59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CB66EF1F57F4784BE4DFBF05FDCED" ma:contentTypeVersion="11" ma:contentTypeDescription="Create a new document." ma:contentTypeScope="" ma:versionID="eae7ab018ad3ea0eeaa200c22611e885">
  <xsd:schema xmlns:xsd="http://www.w3.org/2001/XMLSchema" xmlns:xs="http://www.w3.org/2001/XMLSchema" xmlns:p="http://schemas.microsoft.com/office/2006/metadata/properties" xmlns:ns2="bcbe99d0-39e4-4f39-aa2b-10a801bf5332" targetNamespace="http://schemas.microsoft.com/office/2006/metadata/properties" ma:root="true" ma:fieldsID="76a6c1ce8ba1040ae9cece0870558fda" ns2:_="">
    <xsd:import namespace="bcbe99d0-39e4-4f39-aa2b-10a801bf5332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e99d0-39e4-4f39-aa2b-10a801bf53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ABB135-AD88-424B-A70F-93719B4573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2BE77F-7069-4E1E-96FF-CEC16E0FF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e99d0-39e4-4f39-aa2b-10a801bf5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D7FDE-784D-4DEC-B49C-6F84CF51374D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bcbe99d0-39e4-4f39-aa2b-10a801bf533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Standard Template Document Labeling Version 11-25-2019</Template>
  <TotalTime>385</TotalTime>
  <Words>588</Words>
  <Application>Microsoft Office PowerPoint</Application>
  <PresentationFormat>Widescreen</PresentationFormat>
  <Paragraphs>71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-apple-system</vt:lpstr>
      <vt:lpstr>Arial</vt:lpstr>
      <vt:lpstr>Calibri</vt:lpstr>
      <vt:lpstr>Calibri Light</vt:lpstr>
      <vt:lpstr>Office Theme</vt:lpstr>
      <vt:lpstr>Debriefing slides</vt:lpstr>
      <vt:lpstr>Finding the ID</vt:lpstr>
      <vt:lpstr>Census IDs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Email </vt:lpstr>
      <vt:lpstr>Version 1</vt:lpstr>
      <vt:lpstr>Version 2</vt:lpstr>
      <vt:lpstr>Help text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May Nichols (CENSUS/CBSM FED)</dc:creator>
  <cp:lastModifiedBy>Marcus P Berger (CENSUS/CBSM FED)</cp:lastModifiedBy>
  <cp:revision>8</cp:revision>
  <dcterms:created xsi:type="dcterms:W3CDTF">2024-02-13T14:39:24Z</dcterms:created>
  <dcterms:modified xsi:type="dcterms:W3CDTF">2024-05-08T18:31:29Z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0x01010046ECB66EF1F57F4784BE4DFBF05FDCED</vt:lpwstr>
  </property>
</Properties>
</file>