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64" r:id="rId5"/>
    <p:sldId id="285" r:id="rId6"/>
    <p:sldId id="286" r:id="rId7"/>
    <p:sldId id="287" r:id="rId8"/>
    <p:sldId id="290" r:id="rId9"/>
    <p:sldId id="272" r:id="rId10"/>
    <p:sldId id="273" r:id="rId11"/>
    <p:sldId id="274" r:id="rId12"/>
    <p:sldId id="275" r:id="rId13"/>
    <p:sldId id="276" r:id="rId14"/>
    <p:sldId id="278" r:id="rId15"/>
    <p:sldId id="279" r:id="rId16"/>
    <p:sldId id="280" r:id="rId17"/>
    <p:sldId id="283" r:id="rId18"/>
    <p:sldId id="281" r:id="rId19"/>
    <p:sldId id="282" r:id="rId20"/>
    <p:sldId id="277"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5" autoAdjust="0"/>
    <p:restoredTop sz="91907" autoAdjust="0"/>
  </p:normalViewPr>
  <p:slideViewPr>
    <p:cSldViewPr snapToGrid="0">
      <p:cViewPr varScale="1">
        <p:scale>
          <a:sx n="113" d="100"/>
          <a:sy n="113" d="100"/>
        </p:scale>
        <p:origin x="51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A235F9E-7F22-46ED-A69C-0DF20990157C}" type="datetimeFigureOut">
              <a:rPr lang="en-US" smtClean="0"/>
              <a:t>12/18/2024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6A33367-C7DD-4070-8A8A-4A94FB71ED67}" type="slidenum">
              <a:rPr lang="en-US" smtClean="0"/>
              <a:t>‹#›</a:t>
            </a:fld>
            <a:endParaRPr lang="en-US"/>
          </a:p>
        </p:txBody>
      </p:sp>
    </p:spTree>
    <p:extLst>
      <p:ext uri="{BB962C8B-B14F-4D97-AF65-F5344CB8AC3E}">
        <p14:creationId xmlns:p14="http://schemas.microsoft.com/office/powerpoint/2010/main" val="3798859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A33367-C7DD-4070-8A8A-4A94FB71ED67}" type="slidenum">
              <a:rPr lang="en-US" smtClean="0"/>
              <a:t>17</a:t>
            </a:fld>
            <a:endParaRPr lang="en-US"/>
          </a:p>
        </p:txBody>
      </p:sp>
    </p:spTree>
    <p:extLst>
      <p:ext uri="{BB962C8B-B14F-4D97-AF65-F5344CB8AC3E}">
        <p14:creationId xmlns:p14="http://schemas.microsoft.com/office/powerpoint/2010/main" val="229431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4286397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1203020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1257117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3835003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350106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2438400" y="6319447"/>
            <a:ext cx="27432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686677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2438400" y="6319447"/>
            <a:ext cx="27432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599559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2438400" y="6319447"/>
            <a:ext cx="27432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030695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438400" y="6319447"/>
            <a:ext cx="27432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640345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2438400" y="6319447"/>
            <a:ext cx="27432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1829127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2438400" y="6319447"/>
            <a:ext cx="27432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3194733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3ECC8-719A-498E-B101-491B6A35558E}" type="slidenum">
              <a:rPr lang="en-US" smtClean="0"/>
              <a:t>‹#›</a:t>
            </a:fld>
            <a:endParaRPr lang="en-US"/>
          </a:p>
        </p:txBody>
      </p:sp>
      <p:pic>
        <p:nvPicPr>
          <p:cNvPr id="8" name="Picture 7"/>
          <p:cNvPicPr>
            <a:picLocks noSelect="1"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5325" y="5796743"/>
            <a:ext cx="1810669" cy="1030313"/>
          </a:xfrm>
          <a:prstGeom prst="rect">
            <a:avLst/>
          </a:prstGeom>
        </p:spPr>
      </p:pic>
    </p:spTree>
    <p:extLst>
      <p:ext uri="{BB962C8B-B14F-4D97-AF65-F5344CB8AC3E}">
        <p14:creationId xmlns:p14="http://schemas.microsoft.com/office/powerpoint/2010/main" val="2338593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7D730-F84A-C70A-47D7-5F7748F71D61}"/>
              </a:ext>
            </a:extLst>
          </p:cNvPr>
          <p:cNvSpPr>
            <a:spLocks noGrp="1"/>
          </p:cNvSpPr>
          <p:nvPr>
            <p:ph type="ctrTitle"/>
          </p:nvPr>
        </p:nvSpPr>
        <p:spPr/>
        <p:txBody>
          <a:bodyPr/>
          <a:lstStyle/>
          <a:p>
            <a:r>
              <a:rPr lang="en-US" dirty="0"/>
              <a:t>Debriefing slides</a:t>
            </a:r>
          </a:p>
        </p:txBody>
      </p:sp>
      <p:sp>
        <p:nvSpPr>
          <p:cNvPr id="3" name="Subtitle 2">
            <a:extLst>
              <a:ext uri="{FF2B5EF4-FFF2-40B4-BE49-F238E27FC236}">
                <a16:creationId xmlns:a16="http://schemas.microsoft.com/office/drawing/2014/main" id="{6BC296AB-F81B-DFDA-4EEF-9692489456F4}"/>
              </a:ext>
            </a:extLst>
          </p:cNvPr>
          <p:cNvSpPr>
            <a:spLocks noGrp="1"/>
          </p:cNvSpPr>
          <p:nvPr>
            <p:ph type="subTitle" idx="1"/>
          </p:nvPr>
        </p:nvSpPr>
        <p:spPr/>
        <p:txBody>
          <a:bodyPr/>
          <a:lstStyle/>
          <a:p>
            <a:r>
              <a:rPr lang="en-US" dirty="0"/>
              <a:t>2025 Census Survey</a:t>
            </a:r>
          </a:p>
          <a:p>
            <a:endParaRPr lang="en-US" dirty="0"/>
          </a:p>
          <a:p>
            <a:r>
              <a:rPr lang="en-US" dirty="0"/>
              <a:t>(Programmed in Qualtrics)</a:t>
            </a:r>
          </a:p>
        </p:txBody>
      </p:sp>
      <p:sp>
        <p:nvSpPr>
          <p:cNvPr id="4" name="Slide Number Placeholder 3">
            <a:extLst>
              <a:ext uri="{FF2B5EF4-FFF2-40B4-BE49-F238E27FC236}">
                <a16:creationId xmlns:a16="http://schemas.microsoft.com/office/drawing/2014/main" id="{037E851B-5428-E151-E1BD-3721A7AE6166}"/>
              </a:ext>
            </a:extLst>
          </p:cNvPr>
          <p:cNvSpPr>
            <a:spLocks noGrp="1"/>
          </p:cNvSpPr>
          <p:nvPr>
            <p:ph type="sldNum" sz="quarter" idx="12"/>
          </p:nvPr>
        </p:nvSpPr>
        <p:spPr/>
        <p:txBody>
          <a:bodyPr/>
          <a:lstStyle/>
          <a:p>
            <a:fld id="{FC63ECC8-719A-498E-B101-491B6A35558E}" type="slidenum">
              <a:rPr lang="en-US" smtClean="0"/>
              <a:t>1</a:t>
            </a:fld>
            <a:endParaRPr lang="en-US"/>
          </a:p>
        </p:txBody>
      </p:sp>
    </p:spTree>
    <p:extLst>
      <p:ext uri="{BB962C8B-B14F-4D97-AF65-F5344CB8AC3E}">
        <p14:creationId xmlns:p14="http://schemas.microsoft.com/office/powerpoint/2010/main" val="1270086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3C1838-9C18-DA53-0DF7-8F34369716A1}"/>
              </a:ext>
            </a:extLst>
          </p:cNvPr>
          <p:cNvSpPr>
            <a:spLocks noGrp="1"/>
          </p:cNvSpPr>
          <p:nvPr>
            <p:ph type="title"/>
          </p:nvPr>
        </p:nvSpPr>
        <p:spPr/>
        <p:txBody>
          <a:bodyPr/>
          <a:lstStyle/>
          <a:p>
            <a:r>
              <a:rPr lang="en-US" dirty="0"/>
              <a:t>Paper questionnaire</a:t>
            </a:r>
          </a:p>
        </p:txBody>
      </p:sp>
      <p:sp>
        <p:nvSpPr>
          <p:cNvPr id="6" name="Content Placeholder 5">
            <a:extLst>
              <a:ext uri="{FF2B5EF4-FFF2-40B4-BE49-F238E27FC236}">
                <a16:creationId xmlns:a16="http://schemas.microsoft.com/office/drawing/2014/main" id="{C71BFD4D-C674-51DB-66DB-74CC47503610}"/>
              </a:ext>
            </a:extLst>
          </p:cNvPr>
          <p:cNvSpPr>
            <a:spLocks noGrp="1"/>
          </p:cNvSpPr>
          <p:nvPr>
            <p:ph sz="half" idx="1"/>
          </p:nvPr>
        </p:nvSpPr>
        <p:spPr/>
        <p:txBody>
          <a:bodyPr>
            <a:normAutofit fontScale="77500" lnSpcReduction="20000"/>
          </a:bodyPr>
          <a:lstStyle/>
          <a:p>
            <a:r>
              <a:rPr lang="en-US" dirty="0"/>
              <a:t>Image of the alternate date of birth and age instruction</a:t>
            </a:r>
          </a:p>
        </p:txBody>
      </p:sp>
      <p:sp>
        <p:nvSpPr>
          <p:cNvPr id="7" name="Content Placeholder 6">
            <a:extLst>
              <a:ext uri="{FF2B5EF4-FFF2-40B4-BE49-F238E27FC236}">
                <a16:creationId xmlns:a16="http://schemas.microsoft.com/office/drawing/2014/main" id="{2FC0811B-B637-EA4E-1FFA-934F9E60A1D4}"/>
              </a:ext>
            </a:extLst>
          </p:cNvPr>
          <p:cNvSpPr>
            <a:spLocks noGrp="1"/>
          </p:cNvSpPr>
          <p:nvPr>
            <p:ph sz="half" idx="2"/>
          </p:nvPr>
        </p:nvSpPr>
        <p:spPr/>
        <p:txBody>
          <a:bodyPr>
            <a:normAutofit fontScale="77500" lnSpcReduction="20000"/>
          </a:bodyPr>
          <a:lstStyle/>
          <a:p>
            <a:r>
              <a:rPr lang="en-US" dirty="0"/>
              <a:t>Now take a look at this alternative design. On the screen is a picture of a different age and date of birth question.</a:t>
            </a:r>
          </a:p>
          <a:p>
            <a:r>
              <a:rPr lang="en-US" dirty="0"/>
              <a:t>Please tell me in your own words how respondents should answer that question.</a:t>
            </a:r>
          </a:p>
          <a:p>
            <a:r>
              <a:rPr lang="en-US" dirty="0"/>
              <a:t>Now I’m going to give you the same scenarios:</a:t>
            </a:r>
          </a:p>
          <a:p>
            <a:pPr lvl="1"/>
            <a:r>
              <a:rPr lang="en-US" dirty="0"/>
              <a:t>If a household member was 10 years old, how would you answer this question for them?</a:t>
            </a:r>
          </a:p>
          <a:p>
            <a:pPr lvl="1"/>
            <a:r>
              <a:rPr lang="en-US" dirty="0"/>
              <a:t>If a household member was 1 year old, how would you answer this question for them?</a:t>
            </a:r>
          </a:p>
          <a:p>
            <a:pPr lvl="1"/>
            <a:r>
              <a:rPr lang="en-US" dirty="0"/>
              <a:t>If a household member was 6 months old how would you answer this question for them?</a:t>
            </a:r>
          </a:p>
        </p:txBody>
      </p:sp>
      <p:sp>
        <p:nvSpPr>
          <p:cNvPr id="4" name="Slide Number Placeholder 3">
            <a:extLst>
              <a:ext uri="{FF2B5EF4-FFF2-40B4-BE49-F238E27FC236}">
                <a16:creationId xmlns:a16="http://schemas.microsoft.com/office/drawing/2014/main" id="{A3D6F6D4-9E5F-77A9-F543-C821B19326C2}"/>
              </a:ext>
            </a:extLst>
          </p:cNvPr>
          <p:cNvSpPr>
            <a:spLocks noGrp="1"/>
          </p:cNvSpPr>
          <p:nvPr>
            <p:ph type="sldNum" sz="quarter" idx="12"/>
          </p:nvPr>
        </p:nvSpPr>
        <p:spPr/>
        <p:txBody>
          <a:bodyPr/>
          <a:lstStyle/>
          <a:p>
            <a:fld id="{FC63ECC8-719A-498E-B101-491B6A35558E}" type="slidenum">
              <a:rPr lang="en-US" smtClean="0"/>
              <a:t>10</a:t>
            </a:fld>
            <a:endParaRPr lang="en-US"/>
          </a:p>
        </p:txBody>
      </p:sp>
      <p:pic>
        <p:nvPicPr>
          <p:cNvPr id="8" name="Picture 7">
            <a:extLst>
              <a:ext uri="{FF2B5EF4-FFF2-40B4-BE49-F238E27FC236}">
                <a16:creationId xmlns:a16="http://schemas.microsoft.com/office/drawing/2014/main" id="{D6C20996-BA43-5E0C-E83B-D39607A77B9D}"/>
              </a:ext>
            </a:extLst>
          </p:cNvPr>
          <p:cNvPicPr>
            <a:picLocks noChangeAspect="1"/>
          </p:cNvPicPr>
          <p:nvPr/>
        </p:nvPicPr>
        <p:blipFill>
          <a:blip r:embed="rId2"/>
          <a:stretch>
            <a:fillRect/>
          </a:stretch>
        </p:blipFill>
        <p:spPr>
          <a:xfrm>
            <a:off x="1174431" y="2978490"/>
            <a:ext cx="3543482" cy="1295467"/>
          </a:xfrm>
          <a:prstGeom prst="rect">
            <a:avLst/>
          </a:prstGeom>
        </p:spPr>
      </p:pic>
    </p:spTree>
    <p:extLst>
      <p:ext uri="{BB962C8B-B14F-4D97-AF65-F5344CB8AC3E}">
        <p14:creationId xmlns:p14="http://schemas.microsoft.com/office/powerpoint/2010/main" val="3732279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B351E-7579-AB8E-949F-526EA49AFE98}"/>
              </a:ext>
            </a:extLst>
          </p:cNvPr>
          <p:cNvSpPr>
            <a:spLocks noGrp="1"/>
          </p:cNvSpPr>
          <p:nvPr>
            <p:ph type="title"/>
          </p:nvPr>
        </p:nvSpPr>
        <p:spPr/>
        <p:txBody>
          <a:bodyPr/>
          <a:lstStyle/>
          <a:p>
            <a:r>
              <a:rPr lang="en-US" dirty="0"/>
              <a:t>Paper questionnaire</a:t>
            </a:r>
          </a:p>
        </p:txBody>
      </p:sp>
      <p:sp>
        <p:nvSpPr>
          <p:cNvPr id="3" name="Content Placeholder 2">
            <a:extLst>
              <a:ext uri="{FF2B5EF4-FFF2-40B4-BE49-F238E27FC236}">
                <a16:creationId xmlns:a16="http://schemas.microsoft.com/office/drawing/2014/main" id="{7B49C718-2C4E-787D-4FA1-5166545BCD51}"/>
              </a:ext>
            </a:extLst>
          </p:cNvPr>
          <p:cNvSpPr>
            <a:spLocks noGrp="1"/>
          </p:cNvSpPr>
          <p:nvPr>
            <p:ph sz="half" idx="1"/>
          </p:nvPr>
        </p:nvSpPr>
        <p:spPr/>
        <p:txBody>
          <a:bodyPr>
            <a:normAutofit fontScale="92500" lnSpcReduction="10000"/>
          </a:bodyPr>
          <a:lstStyle/>
          <a:p>
            <a:r>
              <a:rPr lang="en-US" dirty="0"/>
              <a:t>First image</a:t>
            </a:r>
          </a:p>
          <a:p>
            <a:endParaRPr lang="en-US" dirty="0"/>
          </a:p>
        </p:txBody>
      </p:sp>
      <p:sp>
        <p:nvSpPr>
          <p:cNvPr id="4" name="Content Placeholder 3">
            <a:extLst>
              <a:ext uri="{FF2B5EF4-FFF2-40B4-BE49-F238E27FC236}">
                <a16:creationId xmlns:a16="http://schemas.microsoft.com/office/drawing/2014/main" id="{A0F7DEDA-0B49-3CA8-978B-1C55785165A9}"/>
              </a:ext>
            </a:extLst>
          </p:cNvPr>
          <p:cNvSpPr>
            <a:spLocks noGrp="1"/>
          </p:cNvSpPr>
          <p:nvPr>
            <p:ph sz="half" idx="2"/>
          </p:nvPr>
        </p:nvSpPr>
        <p:spPr/>
        <p:txBody>
          <a:bodyPr>
            <a:normAutofit fontScale="92500" lnSpcReduction="10000"/>
          </a:bodyPr>
          <a:lstStyle/>
          <a:p>
            <a:r>
              <a:rPr lang="en-US" dirty="0"/>
              <a:t>Second image</a:t>
            </a:r>
          </a:p>
          <a:p>
            <a:endParaRPr lang="en-US" dirty="0"/>
          </a:p>
          <a:p>
            <a:endParaRPr lang="en-US" dirty="0"/>
          </a:p>
          <a:p>
            <a:endParaRPr lang="en-US" dirty="0"/>
          </a:p>
          <a:p>
            <a:endParaRPr lang="en-US" dirty="0"/>
          </a:p>
          <a:p>
            <a:endParaRPr lang="en-US" dirty="0"/>
          </a:p>
          <a:p>
            <a:r>
              <a:rPr lang="en-US" dirty="0"/>
              <a:t>Probe: What are your thoughts about the two different designs? Is there one you feel is easier to understand?</a:t>
            </a:r>
          </a:p>
          <a:p>
            <a:endParaRPr lang="en-US" dirty="0"/>
          </a:p>
        </p:txBody>
      </p:sp>
      <p:sp>
        <p:nvSpPr>
          <p:cNvPr id="5" name="Slide Number Placeholder 4">
            <a:extLst>
              <a:ext uri="{FF2B5EF4-FFF2-40B4-BE49-F238E27FC236}">
                <a16:creationId xmlns:a16="http://schemas.microsoft.com/office/drawing/2014/main" id="{AA448378-D7A7-ECE6-428B-D4A0A8A3C3D7}"/>
              </a:ext>
            </a:extLst>
          </p:cNvPr>
          <p:cNvSpPr>
            <a:spLocks noGrp="1"/>
          </p:cNvSpPr>
          <p:nvPr>
            <p:ph type="sldNum" sz="quarter" idx="12"/>
          </p:nvPr>
        </p:nvSpPr>
        <p:spPr/>
        <p:txBody>
          <a:bodyPr/>
          <a:lstStyle/>
          <a:p>
            <a:fld id="{FC63ECC8-719A-498E-B101-491B6A35558E}" type="slidenum">
              <a:rPr lang="en-US" smtClean="0"/>
              <a:t>11</a:t>
            </a:fld>
            <a:endParaRPr lang="en-US"/>
          </a:p>
        </p:txBody>
      </p:sp>
      <p:pic>
        <p:nvPicPr>
          <p:cNvPr id="6" name="Picture 5">
            <a:extLst>
              <a:ext uri="{FF2B5EF4-FFF2-40B4-BE49-F238E27FC236}">
                <a16:creationId xmlns:a16="http://schemas.microsoft.com/office/drawing/2014/main" id="{A75BF120-446C-95B8-2747-59CAB7631B8B}"/>
              </a:ext>
            </a:extLst>
          </p:cNvPr>
          <p:cNvPicPr>
            <a:picLocks noChangeAspect="1"/>
          </p:cNvPicPr>
          <p:nvPr/>
        </p:nvPicPr>
        <p:blipFill>
          <a:blip r:embed="rId2"/>
          <a:stretch>
            <a:fillRect/>
          </a:stretch>
        </p:blipFill>
        <p:spPr>
          <a:xfrm>
            <a:off x="1177272" y="2481246"/>
            <a:ext cx="4613928" cy="3135522"/>
          </a:xfrm>
          <a:prstGeom prst="rect">
            <a:avLst/>
          </a:prstGeom>
        </p:spPr>
      </p:pic>
      <p:pic>
        <p:nvPicPr>
          <p:cNvPr id="7" name="Picture 6">
            <a:extLst>
              <a:ext uri="{FF2B5EF4-FFF2-40B4-BE49-F238E27FC236}">
                <a16:creationId xmlns:a16="http://schemas.microsoft.com/office/drawing/2014/main" id="{95C5CE8B-A625-1C49-EF56-EADD1B35D606}"/>
              </a:ext>
            </a:extLst>
          </p:cNvPr>
          <p:cNvPicPr>
            <a:picLocks noChangeAspect="1"/>
          </p:cNvPicPr>
          <p:nvPr/>
        </p:nvPicPr>
        <p:blipFill>
          <a:blip r:embed="rId3"/>
          <a:stretch>
            <a:fillRect/>
          </a:stretch>
        </p:blipFill>
        <p:spPr>
          <a:xfrm>
            <a:off x="6580567" y="2481247"/>
            <a:ext cx="4765242" cy="1742132"/>
          </a:xfrm>
          <a:prstGeom prst="rect">
            <a:avLst/>
          </a:prstGeom>
        </p:spPr>
      </p:pic>
    </p:spTree>
    <p:extLst>
      <p:ext uri="{BB962C8B-B14F-4D97-AF65-F5344CB8AC3E}">
        <p14:creationId xmlns:p14="http://schemas.microsoft.com/office/powerpoint/2010/main" val="1633222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379C8-7BF2-80FA-E4EA-AEE320DA548E}"/>
              </a:ext>
            </a:extLst>
          </p:cNvPr>
          <p:cNvSpPr>
            <a:spLocks noGrp="1"/>
          </p:cNvSpPr>
          <p:nvPr>
            <p:ph type="title"/>
          </p:nvPr>
        </p:nvSpPr>
        <p:spPr>
          <a:xfrm>
            <a:off x="838200" y="365125"/>
            <a:ext cx="4068202" cy="1325563"/>
          </a:xfrm>
        </p:spPr>
        <p:txBody>
          <a:bodyPr/>
          <a:lstStyle/>
          <a:p>
            <a:r>
              <a:rPr lang="en-US" dirty="0"/>
              <a:t>Landing page for online survey:  </a:t>
            </a:r>
          </a:p>
        </p:txBody>
      </p:sp>
      <p:sp>
        <p:nvSpPr>
          <p:cNvPr id="6" name="Content Placeholder 5">
            <a:extLst>
              <a:ext uri="{FF2B5EF4-FFF2-40B4-BE49-F238E27FC236}">
                <a16:creationId xmlns:a16="http://schemas.microsoft.com/office/drawing/2014/main" id="{B03E37AE-9DBC-3EEE-7597-CA7717FDFA63}"/>
              </a:ext>
            </a:extLst>
          </p:cNvPr>
          <p:cNvSpPr>
            <a:spLocks noGrp="1"/>
          </p:cNvSpPr>
          <p:nvPr>
            <p:ph idx="1"/>
          </p:nvPr>
        </p:nvSpPr>
        <p:spPr>
          <a:xfrm>
            <a:off x="838200" y="1825625"/>
            <a:ext cx="3945673" cy="4351338"/>
          </a:xfrm>
        </p:spPr>
        <p:txBody>
          <a:bodyPr/>
          <a:lstStyle/>
          <a:p>
            <a:r>
              <a:rPr lang="en-US" dirty="0"/>
              <a:t>Go to landing page: </a:t>
            </a:r>
          </a:p>
          <a:p>
            <a:r>
              <a:rPr lang="en-US" dirty="0"/>
              <a:t>URL</a:t>
            </a:r>
          </a:p>
          <a:p>
            <a:r>
              <a:rPr lang="en-US" dirty="0"/>
              <a:t>OMB NOTE: Image is from last landing page, but 2025 will be similar </a:t>
            </a:r>
          </a:p>
          <a:p>
            <a:endParaRPr lang="en-US" dirty="0"/>
          </a:p>
        </p:txBody>
      </p:sp>
      <p:sp>
        <p:nvSpPr>
          <p:cNvPr id="5" name="Slide Number Placeholder 4">
            <a:extLst>
              <a:ext uri="{FF2B5EF4-FFF2-40B4-BE49-F238E27FC236}">
                <a16:creationId xmlns:a16="http://schemas.microsoft.com/office/drawing/2014/main" id="{25D32E12-2059-1832-E3A4-3EEE019493AE}"/>
              </a:ext>
            </a:extLst>
          </p:cNvPr>
          <p:cNvSpPr>
            <a:spLocks noGrp="1"/>
          </p:cNvSpPr>
          <p:nvPr>
            <p:ph type="sldNum" sz="quarter" idx="12"/>
          </p:nvPr>
        </p:nvSpPr>
        <p:spPr/>
        <p:txBody>
          <a:bodyPr/>
          <a:lstStyle/>
          <a:p>
            <a:fld id="{FC63ECC8-719A-498E-B101-491B6A35558E}" type="slidenum">
              <a:rPr lang="en-US" smtClean="0"/>
              <a:t>12</a:t>
            </a:fld>
            <a:endParaRPr lang="en-US"/>
          </a:p>
        </p:txBody>
      </p:sp>
      <p:pic>
        <p:nvPicPr>
          <p:cNvPr id="8" name="Picture 7">
            <a:extLst>
              <a:ext uri="{FF2B5EF4-FFF2-40B4-BE49-F238E27FC236}">
                <a16:creationId xmlns:a16="http://schemas.microsoft.com/office/drawing/2014/main" id="{A77A4CF2-43D7-06E6-8EFD-FA6318446193}"/>
              </a:ext>
            </a:extLst>
          </p:cNvPr>
          <p:cNvPicPr>
            <a:picLocks noChangeAspect="1"/>
          </p:cNvPicPr>
          <p:nvPr/>
        </p:nvPicPr>
        <p:blipFill>
          <a:blip r:embed="rId2"/>
          <a:stretch>
            <a:fillRect/>
          </a:stretch>
        </p:blipFill>
        <p:spPr>
          <a:xfrm>
            <a:off x="4906402" y="136525"/>
            <a:ext cx="6906589" cy="6506483"/>
          </a:xfrm>
          <a:prstGeom prst="rect">
            <a:avLst/>
          </a:prstGeom>
        </p:spPr>
      </p:pic>
    </p:spTree>
    <p:extLst>
      <p:ext uri="{BB962C8B-B14F-4D97-AF65-F5344CB8AC3E}">
        <p14:creationId xmlns:p14="http://schemas.microsoft.com/office/powerpoint/2010/main" val="4242324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D4E69-7F29-5F9D-C2EC-9626458D896C}"/>
              </a:ext>
            </a:extLst>
          </p:cNvPr>
          <p:cNvSpPr>
            <a:spLocks noGrp="1"/>
          </p:cNvSpPr>
          <p:nvPr>
            <p:ph type="title"/>
          </p:nvPr>
        </p:nvSpPr>
        <p:spPr/>
        <p:txBody>
          <a:bodyPr/>
          <a:lstStyle/>
          <a:p>
            <a:r>
              <a:rPr lang="en-US" dirty="0"/>
              <a:t>Tasks for Landing page</a:t>
            </a:r>
          </a:p>
        </p:txBody>
      </p:sp>
      <p:sp>
        <p:nvSpPr>
          <p:cNvPr id="3" name="Content Placeholder 2">
            <a:extLst>
              <a:ext uri="{FF2B5EF4-FFF2-40B4-BE49-F238E27FC236}">
                <a16:creationId xmlns:a16="http://schemas.microsoft.com/office/drawing/2014/main" id="{E50277EC-6887-04E7-D33E-F8A1AB221441}"/>
              </a:ext>
            </a:extLst>
          </p:cNvPr>
          <p:cNvSpPr>
            <a:spLocks noGrp="1"/>
          </p:cNvSpPr>
          <p:nvPr>
            <p:ph idx="1"/>
          </p:nvPr>
        </p:nvSpPr>
        <p:spPr/>
        <p:txBody>
          <a:bodyPr/>
          <a:lstStyle/>
          <a:p>
            <a:r>
              <a:rPr lang="en-US" dirty="0"/>
              <a:t>Imagine you wanted to know more about what questions the survey would ask. What would you do? [have P carry out task on all]</a:t>
            </a:r>
          </a:p>
          <a:p>
            <a:r>
              <a:rPr lang="en-US" dirty="0"/>
              <a:t>Imagine you later realized that you made a mistake in the online form. Use the FAQ search tool to tell me what you would do in this situation.</a:t>
            </a:r>
          </a:p>
          <a:p>
            <a:r>
              <a:rPr lang="en-US" dirty="0"/>
              <a:t>Imagine you wanted to get a job at the Census Bureau. What would you do?</a:t>
            </a:r>
          </a:p>
          <a:p>
            <a:r>
              <a:rPr lang="en-US" dirty="0"/>
              <a:t>What other questions do you have about the 2025 Census Survey?</a:t>
            </a:r>
          </a:p>
        </p:txBody>
      </p:sp>
      <p:sp>
        <p:nvSpPr>
          <p:cNvPr id="4" name="Slide Number Placeholder 3">
            <a:extLst>
              <a:ext uri="{FF2B5EF4-FFF2-40B4-BE49-F238E27FC236}">
                <a16:creationId xmlns:a16="http://schemas.microsoft.com/office/drawing/2014/main" id="{EB1147F9-B5AC-5A44-C0FA-393AD224FBDF}"/>
              </a:ext>
            </a:extLst>
          </p:cNvPr>
          <p:cNvSpPr>
            <a:spLocks noGrp="1"/>
          </p:cNvSpPr>
          <p:nvPr>
            <p:ph type="sldNum" sz="quarter" idx="12"/>
          </p:nvPr>
        </p:nvSpPr>
        <p:spPr/>
        <p:txBody>
          <a:bodyPr/>
          <a:lstStyle/>
          <a:p>
            <a:fld id="{FC63ECC8-719A-498E-B101-491B6A35558E}" type="slidenum">
              <a:rPr lang="en-US" smtClean="0"/>
              <a:t>13</a:t>
            </a:fld>
            <a:endParaRPr lang="en-US"/>
          </a:p>
        </p:txBody>
      </p:sp>
    </p:spTree>
    <p:extLst>
      <p:ext uri="{BB962C8B-B14F-4D97-AF65-F5344CB8AC3E}">
        <p14:creationId xmlns:p14="http://schemas.microsoft.com/office/powerpoint/2010/main" val="1700218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522A178-8E8C-0458-7492-A5EFFDE03C3B}"/>
              </a:ext>
            </a:extLst>
          </p:cNvPr>
          <p:cNvSpPr>
            <a:spLocks noGrp="1"/>
          </p:cNvSpPr>
          <p:nvPr>
            <p:ph type="title"/>
          </p:nvPr>
        </p:nvSpPr>
        <p:spPr/>
        <p:txBody>
          <a:bodyPr/>
          <a:lstStyle/>
          <a:p>
            <a:r>
              <a:rPr lang="en-US" dirty="0"/>
              <a:t>Screen 1</a:t>
            </a:r>
          </a:p>
        </p:txBody>
      </p:sp>
      <p:pic>
        <p:nvPicPr>
          <p:cNvPr id="6" name="Content Placeholder 5">
            <a:extLst>
              <a:ext uri="{FF2B5EF4-FFF2-40B4-BE49-F238E27FC236}">
                <a16:creationId xmlns:a16="http://schemas.microsoft.com/office/drawing/2014/main" id="{554BFC7F-5C7C-2D3F-ED1A-74923B4659D9}"/>
              </a:ext>
            </a:extLst>
          </p:cNvPr>
          <p:cNvPicPr>
            <a:picLocks noGrp="1" noChangeAspect="1"/>
          </p:cNvPicPr>
          <p:nvPr>
            <p:ph sz="half" idx="1"/>
          </p:nvPr>
        </p:nvPicPr>
        <p:blipFill>
          <a:blip r:embed="rId2"/>
          <a:stretch>
            <a:fillRect/>
          </a:stretch>
        </p:blipFill>
        <p:spPr>
          <a:xfrm>
            <a:off x="838200" y="2065209"/>
            <a:ext cx="5181600" cy="3872170"/>
          </a:xfrm>
        </p:spPr>
      </p:pic>
      <p:sp>
        <p:nvSpPr>
          <p:cNvPr id="8" name="Content Placeholder 7">
            <a:extLst>
              <a:ext uri="{FF2B5EF4-FFF2-40B4-BE49-F238E27FC236}">
                <a16:creationId xmlns:a16="http://schemas.microsoft.com/office/drawing/2014/main" id="{187E6DBA-C0F9-AF25-00D9-8576379E9124}"/>
              </a:ext>
            </a:extLst>
          </p:cNvPr>
          <p:cNvSpPr>
            <a:spLocks noGrp="1"/>
          </p:cNvSpPr>
          <p:nvPr>
            <p:ph sz="half" idx="2"/>
          </p:nvPr>
        </p:nvSpPr>
        <p:spPr/>
        <p:txBody>
          <a:bodyPr>
            <a:normAutofit fontScale="70000" lnSpcReduction="20000"/>
          </a:bodyPr>
          <a:lstStyle/>
          <a:p>
            <a:r>
              <a:rPr lang="en-US" dirty="0"/>
              <a:t>OMB NOTE: We will update slide with correct Census Day and 101 Main Street.</a:t>
            </a:r>
          </a:p>
          <a:p>
            <a:r>
              <a:rPr lang="en-US" dirty="0"/>
              <a:t>We have a few scenarios, and we want to know how you will answer some questions based on the task</a:t>
            </a:r>
          </a:p>
          <a:p>
            <a:pPr lvl="1"/>
            <a:r>
              <a:rPr lang="en-US" dirty="0"/>
              <a:t>Pretend that the occupant moved out and the home is being renovated before it goes on the market. How would you answer this question?</a:t>
            </a:r>
          </a:p>
          <a:p>
            <a:pPr lvl="1"/>
            <a:r>
              <a:rPr lang="en-US" dirty="0"/>
              <a:t>What about if the occupant got sick and had to move to a rehab for a while. How would you answer this question? </a:t>
            </a:r>
          </a:p>
          <a:p>
            <a:pPr lvl="1"/>
            <a:r>
              <a:rPr lang="en-US" dirty="0"/>
              <a:t>Now pretend that the home that received the Census Survey invitation is a vacation home. How would you answer this question?</a:t>
            </a:r>
          </a:p>
          <a:p>
            <a:pPr lvl="1"/>
            <a:r>
              <a:rPr lang="en-US" dirty="0"/>
              <a:t>What does the word “vacant” mean to you in the first option? Please give some examples of what  this might refer to.</a:t>
            </a:r>
          </a:p>
          <a:p>
            <a:pPr lvl="1"/>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73FD3473-E0F9-88BB-1442-94CBEE1C2F10}"/>
              </a:ext>
            </a:extLst>
          </p:cNvPr>
          <p:cNvSpPr>
            <a:spLocks noGrp="1"/>
          </p:cNvSpPr>
          <p:nvPr>
            <p:ph type="sldNum" sz="quarter" idx="12"/>
          </p:nvPr>
        </p:nvSpPr>
        <p:spPr/>
        <p:txBody>
          <a:bodyPr/>
          <a:lstStyle/>
          <a:p>
            <a:fld id="{FC63ECC8-719A-498E-B101-491B6A35558E}" type="slidenum">
              <a:rPr lang="en-US" smtClean="0"/>
              <a:t>14</a:t>
            </a:fld>
            <a:endParaRPr lang="en-US"/>
          </a:p>
        </p:txBody>
      </p:sp>
    </p:spTree>
    <p:extLst>
      <p:ext uri="{BB962C8B-B14F-4D97-AF65-F5344CB8AC3E}">
        <p14:creationId xmlns:p14="http://schemas.microsoft.com/office/powerpoint/2010/main" val="8253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3813A-9C4D-246B-1C91-272919A938FA}"/>
              </a:ext>
            </a:extLst>
          </p:cNvPr>
          <p:cNvSpPr>
            <a:spLocks noGrp="1"/>
          </p:cNvSpPr>
          <p:nvPr>
            <p:ph type="title"/>
          </p:nvPr>
        </p:nvSpPr>
        <p:spPr/>
        <p:txBody>
          <a:bodyPr/>
          <a:lstStyle/>
          <a:p>
            <a:r>
              <a:rPr lang="en-US" dirty="0"/>
              <a:t>Screen 2</a:t>
            </a:r>
          </a:p>
        </p:txBody>
      </p:sp>
      <p:pic>
        <p:nvPicPr>
          <p:cNvPr id="8" name="Content Placeholder 7">
            <a:extLst>
              <a:ext uri="{FF2B5EF4-FFF2-40B4-BE49-F238E27FC236}">
                <a16:creationId xmlns:a16="http://schemas.microsoft.com/office/drawing/2014/main" id="{D6044435-FFE8-8C0D-6B22-C902B2FD60B1}"/>
              </a:ext>
            </a:extLst>
          </p:cNvPr>
          <p:cNvPicPr>
            <a:picLocks noGrp="1" noChangeAspect="1"/>
          </p:cNvPicPr>
          <p:nvPr>
            <p:ph sz="half" idx="1"/>
          </p:nvPr>
        </p:nvPicPr>
        <p:blipFill>
          <a:blip r:embed="rId2"/>
          <a:stretch>
            <a:fillRect/>
          </a:stretch>
        </p:blipFill>
        <p:spPr>
          <a:xfrm>
            <a:off x="838200" y="2144145"/>
            <a:ext cx="5181600" cy="3714298"/>
          </a:xfrm>
        </p:spPr>
      </p:pic>
      <p:sp>
        <p:nvSpPr>
          <p:cNvPr id="6" name="Content Placeholder 5">
            <a:extLst>
              <a:ext uri="{FF2B5EF4-FFF2-40B4-BE49-F238E27FC236}">
                <a16:creationId xmlns:a16="http://schemas.microsoft.com/office/drawing/2014/main" id="{A2AB30AF-C087-E13B-3D5A-A445B6F7E111}"/>
              </a:ext>
            </a:extLst>
          </p:cNvPr>
          <p:cNvSpPr>
            <a:spLocks noGrp="1"/>
          </p:cNvSpPr>
          <p:nvPr>
            <p:ph sz="half" idx="2"/>
          </p:nvPr>
        </p:nvSpPr>
        <p:spPr/>
        <p:txBody>
          <a:bodyPr/>
          <a:lstStyle/>
          <a:p>
            <a:r>
              <a:rPr lang="en-US" dirty="0"/>
              <a:t>OMB NOTE: We will update slide with correct Census Day and 101 Main Street.</a:t>
            </a:r>
          </a:p>
          <a:p>
            <a:r>
              <a:rPr lang="en-US" dirty="0"/>
              <a:t>What would you select on this screen? [for each earlier task]</a:t>
            </a:r>
          </a:p>
        </p:txBody>
      </p:sp>
      <p:sp>
        <p:nvSpPr>
          <p:cNvPr id="4" name="Slide Number Placeholder 3">
            <a:extLst>
              <a:ext uri="{FF2B5EF4-FFF2-40B4-BE49-F238E27FC236}">
                <a16:creationId xmlns:a16="http://schemas.microsoft.com/office/drawing/2014/main" id="{95235138-6EDA-6D0E-738B-BC651E76F1B6}"/>
              </a:ext>
            </a:extLst>
          </p:cNvPr>
          <p:cNvSpPr>
            <a:spLocks noGrp="1"/>
          </p:cNvSpPr>
          <p:nvPr>
            <p:ph type="sldNum" sz="quarter" idx="12"/>
          </p:nvPr>
        </p:nvSpPr>
        <p:spPr/>
        <p:txBody>
          <a:bodyPr/>
          <a:lstStyle/>
          <a:p>
            <a:fld id="{FC63ECC8-719A-498E-B101-491B6A35558E}" type="slidenum">
              <a:rPr lang="en-US" smtClean="0"/>
              <a:t>15</a:t>
            </a:fld>
            <a:endParaRPr lang="en-US"/>
          </a:p>
        </p:txBody>
      </p:sp>
    </p:spTree>
    <p:extLst>
      <p:ext uri="{BB962C8B-B14F-4D97-AF65-F5344CB8AC3E}">
        <p14:creationId xmlns:p14="http://schemas.microsoft.com/office/powerpoint/2010/main" val="3021541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17DA25-F76E-44F9-2093-7FD906E2A0FE}"/>
              </a:ext>
            </a:extLst>
          </p:cNvPr>
          <p:cNvSpPr>
            <a:spLocks noGrp="1"/>
          </p:cNvSpPr>
          <p:nvPr>
            <p:ph type="title"/>
          </p:nvPr>
        </p:nvSpPr>
        <p:spPr/>
        <p:txBody>
          <a:bodyPr/>
          <a:lstStyle/>
          <a:p>
            <a:r>
              <a:rPr lang="en-US" dirty="0"/>
              <a:t>Screen 3</a:t>
            </a:r>
          </a:p>
        </p:txBody>
      </p:sp>
      <p:pic>
        <p:nvPicPr>
          <p:cNvPr id="9" name="Content Placeholder 8">
            <a:extLst>
              <a:ext uri="{FF2B5EF4-FFF2-40B4-BE49-F238E27FC236}">
                <a16:creationId xmlns:a16="http://schemas.microsoft.com/office/drawing/2014/main" id="{0B5046FD-1E71-7699-3B74-ACB4B2D480F1}"/>
              </a:ext>
            </a:extLst>
          </p:cNvPr>
          <p:cNvPicPr>
            <a:picLocks noGrp="1" noChangeAspect="1"/>
          </p:cNvPicPr>
          <p:nvPr>
            <p:ph sz="half" idx="1"/>
          </p:nvPr>
        </p:nvPicPr>
        <p:blipFill>
          <a:blip r:embed="rId2"/>
          <a:stretch>
            <a:fillRect/>
          </a:stretch>
        </p:blipFill>
        <p:spPr>
          <a:xfrm>
            <a:off x="692073" y="2016088"/>
            <a:ext cx="5688438" cy="3422808"/>
          </a:xfrm>
        </p:spPr>
      </p:pic>
      <p:sp>
        <p:nvSpPr>
          <p:cNvPr id="7" name="Content Placeholder 6">
            <a:extLst>
              <a:ext uri="{FF2B5EF4-FFF2-40B4-BE49-F238E27FC236}">
                <a16:creationId xmlns:a16="http://schemas.microsoft.com/office/drawing/2014/main" id="{0A72356C-EF27-B4A9-8666-99A3FBD428E1}"/>
              </a:ext>
            </a:extLst>
          </p:cNvPr>
          <p:cNvSpPr>
            <a:spLocks noGrp="1"/>
          </p:cNvSpPr>
          <p:nvPr>
            <p:ph sz="half" idx="2"/>
          </p:nvPr>
        </p:nvSpPr>
        <p:spPr/>
        <p:txBody>
          <a:bodyPr>
            <a:normAutofit/>
          </a:bodyPr>
          <a:lstStyle/>
          <a:p>
            <a:r>
              <a:rPr lang="en-US" dirty="0"/>
              <a:t>OMB NOTE: We will update slide with correct Census Day and 101 Main Street.</a:t>
            </a:r>
          </a:p>
          <a:p>
            <a:r>
              <a:rPr lang="en-US" dirty="0"/>
              <a:t>What would you select on this screen?</a:t>
            </a:r>
          </a:p>
          <a:p>
            <a:r>
              <a:rPr lang="en-US" dirty="0"/>
              <a:t>At the end of the 4 tasks.  </a:t>
            </a:r>
          </a:p>
          <a:p>
            <a:pPr lvl="1"/>
            <a:r>
              <a:rPr lang="en-US" dirty="0"/>
              <a:t>Take a look at the response choices and give me an example or two of situations that might fall into each option. </a:t>
            </a:r>
          </a:p>
        </p:txBody>
      </p:sp>
      <p:sp>
        <p:nvSpPr>
          <p:cNvPr id="4" name="Slide Number Placeholder 3">
            <a:extLst>
              <a:ext uri="{FF2B5EF4-FFF2-40B4-BE49-F238E27FC236}">
                <a16:creationId xmlns:a16="http://schemas.microsoft.com/office/drawing/2014/main" id="{520825D3-1B6C-6367-F61F-9EA5210A1B43}"/>
              </a:ext>
            </a:extLst>
          </p:cNvPr>
          <p:cNvSpPr>
            <a:spLocks noGrp="1"/>
          </p:cNvSpPr>
          <p:nvPr>
            <p:ph type="sldNum" sz="quarter" idx="12"/>
          </p:nvPr>
        </p:nvSpPr>
        <p:spPr/>
        <p:txBody>
          <a:bodyPr/>
          <a:lstStyle/>
          <a:p>
            <a:fld id="{FC63ECC8-719A-498E-B101-491B6A35558E}" type="slidenum">
              <a:rPr lang="en-US" smtClean="0"/>
              <a:t>16</a:t>
            </a:fld>
            <a:endParaRPr lang="en-US"/>
          </a:p>
        </p:txBody>
      </p:sp>
    </p:spTree>
    <p:extLst>
      <p:ext uri="{BB962C8B-B14F-4D97-AF65-F5344CB8AC3E}">
        <p14:creationId xmlns:p14="http://schemas.microsoft.com/office/powerpoint/2010/main" val="203011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4CEBE-F244-1853-3D99-4EC0141D6656}"/>
              </a:ext>
            </a:extLst>
          </p:cNvPr>
          <p:cNvSpPr>
            <a:spLocks noGrp="1"/>
          </p:cNvSpPr>
          <p:nvPr>
            <p:ph type="title"/>
          </p:nvPr>
        </p:nvSpPr>
        <p:spPr/>
        <p:txBody>
          <a:bodyPr/>
          <a:lstStyle/>
          <a:p>
            <a:r>
              <a:rPr lang="en-US" dirty="0"/>
              <a:t>Satisfaction </a:t>
            </a:r>
          </a:p>
        </p:txBody>
      </p:sp>
      <p:pic>
        <p:nvPicPr>
          <p:cNvPr id="11" name="Content Placeholder 10">
            <a:extLst>
              <a:ext uri="{FF2B5EF4-FFF2-40B4-BE49-F238E27FC236}">
                <a16:creationId xmlns:a16="http://schemas.microsoft.com/office/drawing/2014/main" id="{C560C4F1-7CB1-4F9C-B763-4308CB5E2D19}"/>
              </a:ext>
            </a:extLst>
          </p:cNvPr>
          <p:cNvPicPr>
            <a:picLocks noGrp="1" noChangeAspect="1"/>
          </p:cNvPicPr>
          <p:nvPr>
            <p:ph sz="half" idx="1"/>
          </p:nvPr>
        </p:nvPicPr>
        <p:blipFill>
          <a:blip r:embed="rId3"/>
          <a:stretch>
            <a:fillRect/>
          </a:stretch>
        </p:blipFill>
        <p:spPr>
          <a:xfrm>
            <a:off x="509576" y="1575412"/>
            <a:ext cx="5307329" cy="4410102"/>
          </a:xfrm>
        </p:spPr>
      </p:pic>
      <p:sp>
        <p:nvSpPr>
          <p:cNvPr id="5" name="Slide Number Placeholder 4">
            <a:extLst>
              <a:ext uri="{FF2B5EF4-FFF2-40B4-BE49-F238E27FC236}">
                <a16:creationId xmlns:a16="http://schemas.microsoft.com/office/drawing/2014/main" id="{5277F39F-D585-0660-00C6-EA6AED4A101A}"/>
              </a:ext>
            </a:extLst>
          </p:cNvPr>
          <p:cNvSpPr>
            <a:spLocks noGrp="1"/>
          </p:cNvSpPr>
          <p:nvPr>
            <p:ph type="sldNum" sz="quarter" idx="12"/>
          </p:nvPr>
        </p:nvSpPr>
        <p:spPr/>
        <p:txBody>
          <a:bodyPr/>
          <a:lstStyle/>
          <a:p>
            <a:fld id="{FC63ECC8-719A-498E-B101-491B6A35558E}" type="slidenum">
              <a:rPr lang="en-US" smtClean="0"/>
              <a:t>17</a:t>
            </a:fld>
            <a:endParaRPr lang="en-US"/>
          </a:p>
        </p:txBody>
      </p:sp>
      <p:pic>
        <p:nvPicPr>
          <p:cNvPr id="16" name="Content Placeholder 15">
            <a:extLst>
              <a:ext uri="{FF2B5EF4-FFF2-40B4-BE49-F238E27FC236}">
                <a16:creationId xmlns:a16="http://schemas.microsoft.com/office/drawing/2014/main" id="{48A1DECD-6B45-6E20-651C-EC56C9AD4265}"/>
              </a:ext>
            </a:extLst>
          </p:cNvPr>
          <p:cNvPicPr>
            <a:picLocks noGrp="1" noChangeAspect="1"/>
          </p:cNvPicPr>
          <p:nvPr>
            <p:ph sz="half" idx="2"/>
          </p:nvPr>
        </p:nvPicPr>
        <p:blipFill>
          <a:blip r:embed="rId4"/>
          <a:stretch>
            <a:fillRect/>
          </a:stretch>
        </p:blipFill>
        <p:spPr>
          <a:xfrm>
            <a:off x="6173118" y="1702117"/>
            <a:ext cx="5427159" cy="3669065"/>
          </a:xfrm>
        </p:spPr>
      </p:pic>
      <p:sp>
        <p:nvSpPr>
          <p:cNvPr id="17" name="TextBox 16">
            <a:extLst>
              <a:ext uri="{FF2B5EF4-FFF2-40B4-BE49-F238E27FC236}">
                <a16:creationId xmlns:a16="http://schemas.microsoft.com/office/drawing/2014/main" id="{7AAA4BD5-8FD2-DF40-1D68-03358C0608DB}"/>
              </a:ext>
            </a:extLst>
          </p:cNvPr>
          <p:cNvSpPr txBox="1"/>
          <p:nvPr/>
        </p:nvSpPr>
        <p:spPr>
          <a:xfrm>
            <a:off x="5343181" y="5596569"/>
            <a:ext cx="6257096" cy="1200329"/>
          </a:xfrm>
          <a:prstGeom prst="rect">
            <a:avLst/>
          </a:prstGeom>
          <a:noFill/>
        </p:spPr>
        <p:txBody>
          <a:bodyPr wrap="square" rtlCol="0">
            <a:spAutoFit/>
          </a:bodyPr>
          <a:lstStyle/>
          <a:p>
            <a:r>
              <a:rPr lang="en-US" dirty="0"/>
              <a:t>Cog probe: At the end of the online questionnaire we allow users to rate their experience. Please take a look at two versions of this question and let me know what you think of each one and if you prefer one over the other.</a:t>
            </a:r>
          </a:p>
        </p:txBody>
      </p:sp>
    </p:spTree>
    <p:extLst>
      <p:ext uri="{BB962C8B-B14F-4D97-AF65-F5344CB8AC3E}">
        <p14:creationId xmlns:p14="http://schemas.microsoft.com/office/powerpoint/2010/main" val="1430133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421E8-13F3-3A38-B83D-8E259125A5DB}"/>
              </a:ext>
            </a:extLst>
          </p:cNvPr>
          <p:cNvSpPr>
            <a:spLocks noGrp="1"/>
          </p:cNvSpPr>
          <p:nvPr>
            <p:ph type="title"/>
          </p:nvPr>
        </p:nvSpPr>
        <p:spPr/>
        <p:txBody>
          <a:bodyPr/>
          <a:lstStyle/>
          <a:p>
            <a:r>
              <a:rPr lang="en-US" dirty="0"/>
              <a:t>Messaging on Letter 2</a:t>
            </a:r>
          </a:p>
        </p:txBody>
      </p:sp>
      <p:sp>
        <p:nvSpPr>
          <p:cNvPr id="3" name="Content Placeholder 2">
            <a:extLst>
              <a:ext uri="{FF2B5EF4-FFF2-40B4-BE49-F238E27FC236}">
                <a16:creationId xmlns:a16="http://schemas.microsoft.com/office/drawing/2014/main" id="{EC1C207D-2FA2-5F01-BA1D-FA3D69A1106A}"/>
              </a:ext>
            </a:extLst>
          </p:cNvPr>
          <p:cNvSpPr>
            <a:spLocks noGrp="1"/>
          </p:cNvSpPr>
          <p:nvPr>
            <p:ph idx="1"/>
          </p:nvPr>
        </p:nvSpPr>
        <p:spPr>
          <a:xfrm>
            <a:off x="3344449" y="4943244"/>
            <a:ext cx="7821460" cy="2005796"/>
          </a:xfrm>
        </p:spPr>
        <p:txBody>
          <a:bodyPr>
            <a:normAutofit fontScale="92500" lnSpcReduction="10000"/>
          </a:bodyPr>
          <a:lstStyle/>
          <a:p>
            <a:r>
              <a:rPr lang="en-US" dirty="0"/>
              <a:t>Probe: In the second letter (Mailing 3), you saw this message with the red arrow pointing to it. We talked about it earlier.  On the next page, you will see several alterative messages. Think about which message is the clearest. We also want to know if any of the messages motivate you to respond to the census.</a:t>
            </a:r>
          </a:p>
        </p:txBody>
      </p:sp>
      <p:sp>
        <p:nvSpPr>
          <p:cNvPr id="4" name="Slide Number Placeholder 3">
            <a:extLst>
              <a:ext uri="{FF2B5EF4-FFF2-40B4-BE49-F238E27FC236}">
                <a16:creationId xmlns:a16="http://schemas.microsoft.com/office/drawing/2014/main" id="{F35DDF86-15CE-10E4-0E66-373F4C41A58D}"/>
              </a:ext>
            </a:extLst>
          </p:cNvPr>
          <p:cNvSpPr>
            <a:spLocks noGrp="1"/>
          </p:cNvSpPr>
          <p:nvPr>
            <p:ph type="sldNum" sz="quarter" idx="12"/>
          </p:nvPr>
        </p:nvSpPr>
        <p:spPr/>
        <p:txBody>
          <a:bodyPr/>
          <a:lstStyle/>
          <a:p>
            <a:fld id="{FC63ECC8-719A-498E-B101-491B6A35558E}" type="slidenum">
              <a:rPr lang="en-US" smtClean="0"/>
              <a:t>2</a:t>
            </a:fld>
            <a:endParaRPr lang="en-US"/>
          </a:p>
        </p:txBody>
      </p:sp>
      <p:pic>
        <p:nvPicPr>
          <p:cNvPr id="6" name="Picture 5">
            <a:extLst>
              <a:ext uri="{FF2B5EF4-FFF2-40B4-BE49-F238E27FC236}">
                <a16:creationId xmlns:a16="http://schemas.microsoft.com/office/drawing/2014/main" id="{90BC4397-C3C3-6766-9AE9-C3370AB93BA3}"/>
              </a:ext>
            </a:extLst>
          </p:cNvPr>
          <p:cNvPicPr>
            <a:picLocks noChangeAspect="1"/>
          </p:cNvPicPr>
          <p:nvPr/>
        </p:nvPicPr>
        <p:blipFill>
          <a:blip r:embed="rId2"/>
          <a:stretch>
            <a:fillRect/>
          </a:stretch>
        </p:blipFill>
        <p:spPr>
          <a:xfrm>
            <a:off x="5818934" y="304407"/>
            <a:ext cx="5346975" cy="4153113"/>
          </a:xfrm>
          <a:prstGeom prst="rect">
            <a:avLst/>
          </a:prstGeom>
        </p:spPr>
      </p:pic>
    </p:spTree>
    <p:extLst>
      <p:ext uri="{BB962C8B-B14F-4D97-AF65-F5344CB8AC3E}">
        <p14:creationId xmlns:p14="http://schemas.microsoft.com/office/powerpoint/2010/main" val="1737020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77581-755D-8EC6-05F1-01EBB9F19BAE}"/>
              </a:ext>
            </a:extLst>
          </p:cNvPr>
          <p:cNvSpPr>
            <a:spLocks noGrp="1"/>
          </p:cNvSpPr>
          <p:nvPr>
            <p:ph type="title"/>
          </p:nvPr>
        </p:nvSpPr>
        <p:spPr>
          <a:xfrm>
            <a:off x="170330" y="365125"/>
            <a:ext cx="2178424" cy="1325563"/>
          </a:xfrm>
        </p:spPr>
        <p:txBody>
          <a:bodyPr>
            <a:normAutofit fontScale="90000"/>
          </a:bodyPr>
          <a:lstStyle/>
          <a:p>
            <a:r>
              <a:rPr lang="en-US" dirty="0"/>
              <a:t>Other messages</a:t>
            </a:r>
          </a:p>
        </p:txBody>
      </p:sp>
      <p:sp>
        <p:nvSpPr>
          <p:cNvPr id="3" name="Content Placeholder 2">
            <a:extLst>
              <a:ext uri="{FF2B5EF4-FFF2-40B4-BE49-F238E27FC236}">
                <a16:creationId xmlns:a16="http://schemas.microsoft.com/office/drawing/2014/main" id="{FF2A67BF-584D-0437-65DF-C26D0066143F}"/>
              </a:ext>
            </a:extLst>
          </p:cNvPr>
          <p:cNvSpPr>
            <a:spLocks noGrp="1"/>
          </p:cNvSpPr>
          <p:nvPr>
            <p:ph idx="1"/>
          </p:nvPr>
        </p:nvSpPr>
        <p:spPr>
          <a:xfrm>
            <a:off x="1722039" y="4903693"/>
            <a:ext cx="10899448" cy="1882869"/>
          </a:xfrm>
        </p:spPr>
        <p:txBody>
          <a:bodyPr>
            <a:normAutofit/>
          </a:bodyPr>
          <a:lstStyle/>
          <a:p>
            <a:r>
              <a:rPr lang="en-US" dirty="0"/>
              <a:t>Observe any comments on the use of “your” any comments on the use of “2102” for the date and “72”. Probe on </a:t>
            </a:r>
            <a:r>
              <a:rPr lang="en-US"/>
              <a:t>those three </a:t>
            </a:r>
            <a:r>
              <a:rPr lang="en-US" dirty="0"/>
              <a:t>messages if no comments were elicited. Tell me more about what you think of the message #x that reads [Read aloud].</a:t>
            </a:r>
          </a:p>
        </p:txBody>
      </p:sp>
      <p:sp>
        <p:nvSpPr>
          <p:cNvPr id="4" name="Slide Number Placeholder 3">
            <a:extLst>
              <a:ext uri="{FF2B5EF4-FFF2-40B4-BE49-F238E27FC236}">
                <a16:creationId xmlns:a16="http://schemas.microsoft.com/office/drawing/2014/main" id="{11DEB8EF-66CC-A1E4-A04E-1F6B43DA6EF7}"/>
              </a:ext>
            </a:extLst>
          </p:cNvPr>
          <p:cNvSpPr>
            <a:spLocks noGrp="1"/>
          </p:cNvSpPr>
          <p:nvPr>
            <p:ph type="sldNum" sz="quarter" idx="12"/>
          </p:nvPr>
        </p:nvSpPr>
        <p:spPr/>
        <p:txBody>
          <a:bodyPr/>
          <a:lstStyle/>
          <a:p>
            <a:fld id="{FC63ECC8-719A-498E-B101-491B6A35558E}" type="slidenum">
              <a:rPr lang="en-US" smtClean="0"/>
              <a:t>3</a:t>
            </a:fld>
            <a:endParaRPr lang="en-US"/>
          </a:p>
        </p:txBody>
      </p:sp>
      <p:pic>
        <p:nvPicPr>
          <p:cNvPr id="10" name="Picture 9">
            <a:extLst>
              <a:ext uri="{FF2B5EF4-FFF2-40B4-BE49-F238E27FC236}">
                <a16:creationId xmlns:a16="http://schemas.microsoft.com/office/drawing/2014/main" id="{694CF102-019E-4CFD-A8FD-8C03935C173D}"/>
              </a:ext>
            </a:extLst>
          </p:cNvPr>
          <p:cNvPicPr>
            <a:picLocks noChangeAspect="1"/>
          </p:cNvPicPr>
          <p:nvPr/>
        </p:nvPicPr>
        <p:blipFill>
          <a:blip r:embed="rId2"/>
          <a:stretch>
            <a:fillRect/>
          </a:stretch>
        </p:blipFill>
        <p:spPr>
          <a:xfrm>
            <a:off x="2962114" y="213357"/>
            <a:ext cx="6267772" cy="4476980"/>
          </a:xfrm>
          <a:prstGeom prst="rect">
            <a:avLst/>
          </a:prstGeom>
        </p:spPr>
      </p:pic>
    </p:spTree>
    <p:extLst>
      <p:ext uri="{BB962C8B-B14F-4D97-AF65-F5344CB8AC3E}">
        <p14:creationId xmlns:p14="http://schemas.microsoft.com/office/powerpoint/2010/main" val="4189552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C9C99-B917-05FD-48DF-4AC2336C701C}"/>
              </a:ext>
            </a:extLst>
          </p:cNvPr>
          <p:cNvSpPr>
            <a:spLocks noGrp="1"/>
          </p:cNvSpPr>
          <p:nvPr>
            <p:ph type="title"/>
          </p:nvPr>
        </p:nvSpPr>
        <p:spPr/>
        <p:txBody>
          <a:bodyPr/>
          <a:lstStyle/>
          <a:p>
            <a:r>
              <a:rPr lang="en-US" dirty="0"/>
              <a:t>Frequently asked question</a:t>
            </a:r>
          </a:p>
        </p:txBody>
      </p:sp>
      <p:sp>
        <p:nvSpPr>
          <p:cNvPr id="5" name="Content Placeholder 4">
            <a:extLst>
              <a:ext uri="{FF2B5EF4-FFF2-40B4-BE49-F238E27FC236}">
                <a16:creationId xmlns:a16="http://schemas.microsoft.com/office/drawing/2014/main" id="{2AC76CDD-86BA-0010-1A81-12FBFCDF1160}"/>
              </a:ext>
            </a:extLst>
          </p:cNvPr>
          <p:cNvSpPr>
            <a:spLocks noGrp="1"/>
          </p:cNvSpPr>
          <p:nvPr>
            <p:ph sz="half" idx="1"/>
          </p:nvPr>
        </p:nvSpPr>
        <p:spPr/>
        <p:txBody>
          <a:bodyPr/>
          <a:lstStyle/>
          <a:p>
            <a:r>
              <a:rPr lang="en-US" dirty="0"/>
              <a:t>	</a:t>
            </a:r>
          </a:p>
        </p:txBody>
      </p:sp>
      <p:sp>
        <p:nvSpPr>
          <p:cNvPr id="6" name="Content Placeholder 5">
            <a:extLst>
              <a:ext uri="{FF2B5EF4-FFF2-40B4-BE49-F238E27FC236}">
                <a16:creationId xmlns:a16="http://schemas.microsoft.com/office/drawing/2014/main" id="{7F566BC2-9427-A0DE-A476-CA8BB9A016B6}"/>
              </a:ext>
            </a:extLst>
          </p:cNvPr>
          <p:cNvSpPr>
            <a:spLocks noGrp="1"/>
          </p:cNvSpPr>
          <p:nvPr>
            <p:ph sz="half" idx="2"/>
          </p:nvPr>
        </p:nvSpPr>
        <p:spPr>
          <a:xfrm>
            <a:off x="718137" y="4196219"/>
            <a:ext cx="11131485" cy="1980744"/>
          </a:xfrm>
        </p:spPr>
        <p:txBody>
          <a:bodyPr/>
          <a:lstStyle/>
          <a:p>
            <a:r>
              <a:rPr lang="en-US" dirty="0"/>
              <a:t>Probe: In the first and fourth mailing there was an insert with answers to frequently asked questions. Look at this question and answer. What does it mean in your own words?  Do you have any feedback on the answer.</a:t>
            </a:r>
          </a:p>
        </p:txBody>
      </p:sp>
      <p:sp>
        <p:nvSpPr>
          <p:cNvPr id="4" name="Slide Number Placeholder 3">
            <a:extLst>
              <a:ext uri="{FF2B5EF4-FFF2-40B4-BE49-F238E27FC236}">
                <a16:creationId xmlns:a16="http://schemas.microsoft.com/office/drawing/2014/main" id="{3399C3DF-BE06-837D-0F6C-4F95641E1926}"/>
              </a:ext>
            </a:extLst>
          </p:cNvPr>
          <p:cNvSpPr>
            <a:spLocks noGrp="1"/>
          </p:cNvSpPr>
          <p:nvPr>
            <p:ph type="sldNum" sz="quarter" idx="12"/>
          </p:nvPr>
        </p:nvSpPr>
        <p:spPr/>
        <p:txBody>
          <a:bodyPr/>
          <a:lstStyle/>
          <a:p>
            <a:fld id="{FC63ECC8-719A-498E-B101-491B6A35558E}" type="slidenum">
              <a:rPr lang="en-US" smtClean="0"/>
              <a:t>4</a:t>
            </a:fld>
            <a:endParaRPr lang="en-US"/>
          </a:p>
        </p:txBody>
      </p:sp>
      <p:pic>
        <p:nvPicPr>
          <p:cNvPr id="7" name="Picture 6">
            <a:extLst>
              <a:ext uri="{FF2B5EF4-FFF2-40B4-BE49-F238E27FC236}">
                <a16:creationId xmlns:a16="http://schemas.microsoft.com/office/drawing/2014/main" id="{B8B0EADD-3F3E-9E12-A3A0-39C4BEF39E0F}"/>
              </a:ext>
            </a:extLst>
          </p:cNvPr>
          <p:cNvPicPr>
            <a:picLocks noChangeAspect="1"/>
          </p:cNvPicPr>
          <p:nvPr/>
        </p:nvPicPr>
        <p:blipFill>
          <a:blip r:embed="rId2"/>
          <a:stretch>
            <a:fillRect/>
          </a:stretch>
        </p:blipFill>
        <p:spPr>
          <a:xfrm>
            <a:off x="1006148" y="1646239"/>
            <a:ext cx="10635663" cy="2089148"/>
          </a:xfrm>
          <a:prstGeom prst="rect">
            <a:avLst/>
          </a:prstGeom>
        </p:spPr>
      </p:pic>
    </p:spTree>
    <p:extLst>
      <p:ext uri="{BB962C8B-B14F-4D97-AF65-F5344CB8AC3E}">
        <p14:creationId xmlns:p14="http://schemas.microsoft.com/office/powerpoint/2010/main" val="3380394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C9C99-B917-05FD-48DF-4AC2336C701C}"/>
              </a:ext>
            </a:extLst>
          </p:cNvPr>
          <p:cNvSpPr>
            <a:spLocks noGrp="1"/>
          </p:cNvSpPr>
          <p:nvPr>
            <p:ph type="title"/>
          </p:nvPr>
        </p:nvSpPr>
        <p:spPr/>
        <p:txBody>
          <a:bodyPr/>
          <a:lstStyle/>
          <a:p>
            <a:r>
              <a:rPr lang="en-US" dirty="0"/>
              <a:t>FAQ</a:t>
            </a:r>
          </a:p>
        </p:txBody>
      </p:sp>
      <p:sp>
        <p:nvSpPr>
          <p:cNvPr id="5" name="Content Placeholder 4">
            <a:extLst>
              <a:ext uri="{FF2B5EF4-FFF2-40B4-BE49-F238E27FC236}">
                <a16:creationId xmlns:a16="http://schemas.microsoft.com/office/drawing/2014/main" id="{2AC76CDD-86BA-0010-1A81-12FBFCDF1160}"/>
              </a:ext>
            </a:extLst>
          </p:cNvPr>
          <p:cNvSpPr>
            <a:spLocks noGrp="1"/>
          </p:cNvSpPr>
          <p:nvPr>
            <p:ph sz="half" idx="1"/>
          </p:nvPr>
        </p:nvSpPr>
        <p:spPr/>
        <p:txBody>
          <a:bodyPr>
            <a:normAutofit/>
          </a:bodyPr>
          <a:lstStyle/>
          <a:p>
            <a:r>
              <a:rPr lang="en-US" dirty="0"/>
              <a:t>	</a:t>
            </a:r>
          </a:p>
        </p:txBody>
      </p:sp>
      <p:sp>
        <p:nvSpPr>
          <p:cNvPr id="6" name="Content Placeholder 5">
            <a:extLst>
              <a:ext uri="{FF2B5EF4-FFF2-40B4-BE49-F238E27FC236}">
                <a16:creationId xmlns:a16="http://schemas.microsoft.com/office/drawing/2014/main" id="{7F566BC2-9427-A0DE-A476-CA8BB9A016B6}"/>
              </a:ext>
            </a:extLst>
          </p:cNvPr>
          <p:cNvSpPr>
            <a:spLocks noGrp="1"/>
          </p:cNvSpPr>
          <p:nvPr>
            <p:ph sz="half" idx="2"/>
          </p:nvPr>
        </p:nvSpPr>
        <p:spPr>
          <a:xfrm>
            <a:off x="2880986" y="5539371"/>
            <a:ext cx="8931057" cy="1275184"/>
          </a:xfrm>
        </p:spPr>
        <p:txBody>
          <a:bodyPr>
            <a:normAutofit/>
          </a:bodyPr>
          <a:lstStyle/>
          <a:p>
            <a:r>
              <a:rPr lang="en-US" dirty="0"/>
              <a:t>Probe: Please read this question and the third paragraph in the answer. What does it mean in your own words?  Do you have any feedback on that paragraph?</a:t>
            </a:r>
          </a:p>
        </p:txBody>
      </p:sp>
      <p:sp>
        <p:nvSpPr>
          <p:cNvPr id="4" name="Slide Number Placeholder 3">
            <a:extLst>
              <a:ext uri="{FF2B5EF4-FFF2-40B4-BE49-F238E27FC236}">
                <a16:creationId xmlns:a16="http://schemas.microsoft.com/office/drawing/2014/main" id="{3399C3DF-BE06-837D-0F6C-4F95641E1926}"/>
              </a:ext>
            </a:extLst>
          </p:cNvPr>
          <p:cNvSpPr>
            <a:spLocks noGrp="1"/>
          </p:cNvSpPr>
          <p:nvPr>
            <p:ph type="sldNum" sz="quarter" idx="12"/>
          </p:nvPr>
        </p:nvSpPr>
        <p:spPr/>
        <p:txBody>
          <a:bodyPr/>
          <a:lstStyle/>
          <a:p>
            <a:fld id="{FC63ECC8-719A-498E-B101-491B6A35558E}" type="slidenum">
              <a:rPr lang="en-US" smtClean="0"/>
              <a:t>5</a:t>
            </a:fld>
            <a:endParaRPr lang="en-US"/>
          </a:p>
        </p:txBody>
      </p:sp>
      <p:pic>
        <p:nvPicPr>
          <p:cNvPr id="8" name="Picture 7">
            <a:extLst>
              <a:ext uri="{FF2B5EF4-FFF2-40B4-BE49-F238E27FC236}">
                <a16:creationId xmlns:a16="http://schemas.microsoft.com/office/drawing/2014/main" id="{59702244-EBA0-F399-2096-3CD0AFEC592D}"/>
              </a:ext>
            </a:extLst>
          </p:cNvPr>
          <p:cNvPicPr>
            <a:picLocks noChangeAspect="1"/>
          </p:cNvPicPr>
          <p:nvPr/>
        </p:nvPicPr>
        <p:blipFill>
          <a:blip r:embed="rId2"/>
          <a:stretch>
            <a:fillRect/>
          </a:stretch>
        </p:blipFill>
        <p:spPr>
          <a:xfrm>
            <a:off x="2079320" y="136525"/>
            <a:ext cx="8858622" cy="5312456"/>
          </a:xfrm>
          <a:prstGeom prst="rect">
            <a:avLst/>
          </a:prstGeom>
        </p:spPr>
      </p:pic>
    </p:spTree>
    <p:extLst>
      <p:ext uri="{BB962C8B-B14F-4D97-AF65-F5344CB8AC3E}">
        <p14:creationId xmlns:p14="http://schemas.microsoft.com/office/powerpoint/2010/main" val="600569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FADD1-1D70-9E97-F1F1-E33955B65266}"/>
              </a:ext>
            </a:extLst>
          </p:cNvPr>
          <p:cNvSpPr>
            <a:spLocks noGrp="1"/>
          </p:cNvSpPr>
          <p:nvPr>
            <p:ph type="title"/>
          </p:nvPr>
        </p:nvSpPr>
        <p:spPr/>
        <p:txBody>
          <a:bodyPr/>
          <a:lstStyle/>
          <a:p>
            <a:r>
              <a:rPr lang="en-US" dirty="0"/>
              <a:t>Finding the ID on Mailing 4</a:t>
            </a:r>
          </a:p>
        </p:txBody>
      </p:sp>
      <p:sp>
        <p:nvSpPr>
          <p:cNvPr id="5" name="Content Placeholder 4">
            <a:extLst>
              <a:ext uri="{FF2B5EF4-FFF2-40B4-BE49-F238E27FC236}">
                <a16:creationId xmlns:a16="http://schemas.microsoft.com/office/drawing/2014/main" id="{56E66185-BEA6-1423-1206-1B0556CF358F}"/>
              </a:ext>
            </a:extLst>
          </p:cNvPr>
          <p:cNvSpPr>
            <a:spLocks noGrp="1"/>
          </p:cNvSpPr>
          <p:nvPr>
            <p:ph sz="half" idx="1"/>
          </p:nvPr>
        </p:nvSpPr>
        <p:spPr>
          <a:xfrm>
            <a:off x="2730675" y="5654391"/>
            <a:ext cx="9149219" cy="1203609"/>
          </a:xfrm>
        </p:spPr>
        <p:txBody>
          <a:bodyPr>
            <a:normAutofit lnSpcReduction="10000"/>
          </a:bodyPr>
          <a:lstStyle/>
          <a:p>
            <a:r>
              <a:rPr lang="en-US" sz="2400" dirty="0"/>
              <a:t>Probe:  Pretend you got to the survey login screen (on the right side). Please read the screen. Pretend you wanted to find your Census ID. </a:t>
            </a:r>
          </a:p>
          <a:p>
            <a:r>
              <a:rPr lang="en-US" sz="2400" dirty="0"/>
              <a:t>Look at Mailing 4 and let us know what you would do to find the ID.</a:t>
            </a:r>
          </a:p>
        </p:txBody>
      </p:sp>
      <p:pic>
        <p:nvPicPr>
          <p:cNvPr id="8" name="Content Placeholder 7">
            <a:extLst>
              <a:ext uri="{FF2B5EF4-FFF2-40B4-BE49-F238E27FC236}">
                <a16:creationId xmlns:a16="http://schemas.microsoft.com/office/drawing/2014/main" id="{B021F1D1-40B7-374E-5DD7-0322BC25DDA4}"/>
              </a:ext>
            </a:extLst>
          </p:cNvPr>
          <p:cNvPicPr>
            <a:picLocks noGrp="1" noChangeAspect="1"/>
          </p:cNvPicPr>
          <p:nvPr>
            <p:ph sz="half" idx="2"/>
          </p:nvPr>
        </p:nvPicPr>
        <p:blipFill>
          <a:blip r:embed="rId2"/>
          <a:stretch>
            <a:fillRect/>
          </a:stretch>
        </p:blipFill>
        <p:spPr>
          <a:xfrm>
            <a:off x="6573033" y="1411033"/>
            <a:ext cx="5181600" cy="2562077"/>
          </a:xfrm>
        </p:spPr>
      </p:pic>
      <p:sp>
        <p:nvSpPr>
          <p:cNvPr id="4" name="Slide Number Placeholder 3">
            <a:extLst>
              <a:ext uri="{FF2B5EF4-FFF2-40B4-BE49-F238E27FC236}">
                <a16:creationId xmlns:a16="http://schemas.microsoft.com/office/drawing/2014/main" id="{623E76DC-1CBC-73A2-8111-DD15A155D4BA}"/>
              </a:ext>
            </a:extLst>
          </p:cNvPr>
          <p:cNvSpPr>
            <a:spLocks noGrp="1"/>
          </p:cNvSpPr>
          <p:nvPr>
            <p:ph type="sldNum" sz="quarter" idx="12"/>
          </p:nvPr>
        </p:nvSpPr>
        <p:spPr/>
        <p:txBody>
          <a:bodyPr/>
          <a:lstStyle/>
          <a:p>
            <a:fld id="{FC63ECC8-719A-498E-B101-491B6A35558E}" type="slidenum">
              <a:rPr lang="en-US" smtClean="0"/>
              <a:t>6</a:t>
            </a:fld>
            <a:endParaRPr lang="en-US"/>
          </a:p>
        </p:txBody>
      </p:sp>
      <p:pic>
        <p:nvPicPr>
          <p:cNvPr id="6" name="Picture 5">
            <a:extLst>
              <a:ext uri="{FF2B5EF4-FFF2-40B4-BE49-F238E27FC236}">
                <a16:creationId xmlns:a16="http://schemas.microsoft.com/office/drawing/2014/main" id="{631EC887-23A8-C4A1-ECCA-1749DD0E7EA1}"/>
              </a:ext>
            </a:extLst>
          </p:cNvPr>
          <p:cNvPicPr>
            <a:picLocks noChangeAspect="1"/>
          </p:cNvPicPr>
          <p:nvPr/>
        </p:nvPicPr>
        <p:blipFill>
          <a:blip r:embed="rId3"/>
          <a:stretch>
            <a:fillRect/>
          </a:stretch>
        </p:blipFill>
        <p:spPr>
          <a:xfrm>
            <a:off x="210006" y="1235643"/>
            <a:ext cx="6363027" cy="4369025"/>
          </a:xfrm>
          <a:prstGeom prst="rect">
            <a:avLst/>
          </a:prstGeom>
        </p:spPr>
      </p:pic>
    </p:spTree>
    <p:extLst>
      <p:ext uri="{BB962C8B-B14F-4D97-AF65-F5344CB8AC3E}">
        <p14:creationId xmlns:p14="http://schemas.microsoft.com/office/powerpoint/2010/main" val="4000128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CBA4-2880-AD74-D390-FE474A9824FB}"/>
              </a:ext>
            </a:extLst>
          </p:cNvPr>
          <p:cNvSpPr>
            <a:spLocks noGrp="1"/>
          </p:cNvSpPr>
          <p:nvPr>
            <p:ph type="title"/>
          </p:nvPr>
        </p:nvSpPr>
        <p:spPr/>
        <p:txBody>
          <a:bodyPr/>
          <a:lstStyle/>
          <a:p>
            <a:r>
              <a:rPr lang="en-US" dirty="0"/>
              <a:t>Census IDs</a:t>
            </a:r>
          </a:p>
        </p:txBody>
      </p:sp>
      <p:sp>
        <p:nvSpPr>
          <p:cNvPr id="3" name="Content Placeholder 2">
            <a:extLst>
              <a:ext uri="{FF2B5EF4-FFF2-40B4-BE49-F238E27FC236}">
                <a16:creationId xmlns:a16="http://schemas.microsoft.com/office/drawing/2014/main" id="{1C1ED08C-D97B-2F47-1268-179371D5BAED}"/>
              </a:ext>
            </a:extLst>
          </p:cNvPr>
          <p:cNvSpPr>
            <a:spLocks noGrp="1"/>
          </p:cNvSpPr>
          <p:nvPr>
            <p:ph sz="half" idx="1"/>
          </p:nvPr>
        </p:nvSpPr>
        <p:spPr/>
        <p:txBody>
          <a:bodyPr/>
          <a:lstStyle/>
          <a:p>
            <a:endParaRPr lang="en-US" dirty="0"/>
          </a:p>
        </p:txBody>
      </p:sp>
      <p:sp>
        <p:nvSpPr>
          <p:cNvPr id="5" name="Slide Number Placeholder 4">
            <a:extLst>
              <a:ext uri="{FF2B5EF4-FFF2-40B4-BE49-F238E27FC236}">
                <a16:creationId xmlns:a16="http://schemas.microsoft.com/office/drawing/2014/main" id="{3F7AE364-9B99-9B54-1E9B-00CBABB7E305}"/>
              </a:ext>
            </a:extLst>
          </p:cNvPr>
          <p:cNvSpPr>
            <a:spLocks noGrp="1"/>
          </p:cNvSpPr>
          <p:nvPr>
            <p:ph type="sldNum" sz="quarter" idx="12"/>
          </p:nvPr>
        </p:nvSpPr>
        <p:spPr/>
        <p:txBody>
          <a:bodyPr/>
          <a:lstStyle/>
          <a:p>
            <a:fld id="{FC63ECC8-719A-498E-B101-491B6A35558E}" type="slidenum">
              <a:rPr lang="en-US" smtClean="0"/>
              <a:t>7</a:t>
            </a:fld>
            <a:endParaRPr lang="en-US"/>
          </a:p>
        </p:txBody>
      </p:sp>
      <p:pic>
        <p:nvPicPr>
          <p:cNvPr id="9" name="Picture 8">
            <a:extLst>
              <a:ext uri="{FF2B5EF4-FFF2-40B4-BE49-F238E27FC236}">
                <a16:creationId xmlns:a16="http://schemas.microsoft.com/office/drawing/2014/main" id="{07E9D7E0-E489-90D2-4CAE-F291AAFAA32B}"/>
              </a:ext>
            </a:extLst>
          </p:cNvPr>
          <p:cNvPicPr>
            <a:picLocks noChangeAspect="1"/>
          </p:cNvPicPr>
          <p:nvPr/>
        </p:nvPicPr>
        <p:blipFill>
          <a:blip r:embed="rId2"/>
          <a:stretch>
            <a:fillRect/>
          </a:stretch>
        </p:blipFill>
        <p:spPr>
          <a:xfrm>
            <a:off x="1172707" y="3436115"/>
            <a:ext cx="4159464" cy="920797"/>
          </a:xfrm>
          <a:prstGeom prst="rect">
            <a:avLst/>
          </a:prstGeom>
        </p:spPr>
      </p:pic>
      <p:pic>
        <p:nvPicPr>
          <p:cNvPr id="13" name="Content Placeholder 12">
            <a:extLst>
              <a:ext uri="{FF2B5EF4-FFF2-40B4-BE49-F238E27FC236}">
                <a16:creationId xmlns:a16="http://schemas.microsoft.com/office/drawing/2014/main" id="{7A884EDA-88B4-7E60-21D7-4AE7D46699F1}"/>
              </a:ext>
            </a:extLst>
          </p:cNvPr>
          <p:cNvPicPr>
            <a:picLocks noGrp="1" noChangeAspect="1"/>
          </p:cNvPicPr>
          <p:nvPr>
            <p:ph sz="half" idx="2"/>
          </p:nvPr>
        </p:nvPicPr>
        <p:blipFill>
          <a:blip r:embed="rId3"/>
          <a:stretch>
            <a:fillRect/>
          </a:stretch>
        </p:blipFill>
        <p:spPr>
          <a:xfrm>
            <a:off x="7415212" y="3686969"/>
            <a:ext cx="2695575" cy="628650"/>
          </a:xfrm>
        </p:spPr>
      </p:pic>
      <p:sp>
        <p:nvSpPr>
          <p:cNvPr id="4" name="TextBox 3">
            <a:extLst>
              <a:ext uri="{FF2B5EF4-FFF2-40B4-BE49-F238E27FC236}">
                <a16:creationId xmlns:a16="http://schemas.microsoft.com/office/drawing/2014/main" id="{9A2A2AF6-6BD4-D914-0062-053DCFC652E6}"/>
              </a:ext>
            </a:extLst>
          </p:cNvPr>
          <p:cNvSpPr txBox="1"/>
          <p:nvPr/>
        </p:nvSpPr>
        <p:spPr>
          <a:xfrm>
            <a:off x="4047067" y="4588933"/>
            <a:ext cx="6747933" cy="2031325"/>
          </a:xfrm>
          <a:prstGeom prst="rect">
            <a:avLst/>
          </a:prstGeom>
          <a:noFill/>
        </p:spPr>
        <p:txBody>
          <a:bodyPr wrap="square" rtlCol="0">
            <a:sp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Probe: The ID you entered was 12 digits. For security reasons, sometimes IDs need to include letters and numbers like the example on the left.  Sometimes to meet security requirements, IDs need to have more digits, like the 16 digit ID on the right side. Do you have any preference for IDs?  That is, would you prefer to enter an ID with letters and numbers or a longer ID with just numbers, or does not matter to you? Please tell me more about your preference.</a:t>
            </a:r>
            <a:endParaRPr lang="en-US" dirty="0"/>
          </a:p>
        </p:txBody>
      </p:sp>
    </p:spTree>
    <p:extLst>
      <p:ext uri="{BB962C8B-B14F-4D97-AF65-F5344CB8AC3E}">
        <p14:creationId xmlns:p14="http://schemas.microsoft.com/office/powerpoint/2010/main" val="435980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3C1838-9C18-DA53-0DF7-8F34369716A1}"/>
              </a:ext>
            </a:extLst>
          </p:cNvPr>
          <p:cNvSpPr>
            <a:spLocks noGrp="1"/>
          </p:cNvSpPr>
          <p:nvPr>
            <p:ph type="title"/>
          </p:nvPr>
        </p:nvSpPr>
        <p:spPr/>
        <p:txBody>
          <a:bodyPr/>
          <a:lstStyle/>
          <a:p>
            <a:r>
              <a:rPr lang="en-US" dirty="0"/>
              <a:t>Paper questionnaire</a:t>
            </a:r>
          </a:p>
        </p:txBody>
      </p:sp>
      <p:sp>
        <p:nvSpPr>
          <p:cNvPr id="6" name="Content Placeholder 5">
            <a:extLst>
              <a:ext uri="{FF2B5EF4-FFF2-40B4-BE49-F238E27FC236}">
                <a16:creationId xmlns:a16="http://schemas.microsoft.com/office/drawing/2014/main" id="{C71BFD4D-C674-51DB-66DB-74CC47503610}"/>
              </a:ext>
            </a:extLst>
          </p:cNvPr>
          <p:cNvSpPr>
            <a:spLocks noGrp="1"/>
          </p:cNvSpPr>
          <p:nvPr>
            <p:ph sz="half" idx="1"/>
          </p:nvPr>
        </p:nvSpPr>
        <p:spPr/>
        <p:txBody>
          <a:bodyPr>
            <a:normAutofit fontScale="77500" lnSpcReduction="20000"/>
          </a:bodyPr>
          <a:lstStyle/>
          <a:p>
            <a:r>
              <a:rPr lang="en-US" dirty="0"/>
              <a:t>Image of the paper questionnaire with the instruction for large households</a:t>
            </a:r>
          </a:p>
        </p:txBody>
      </p:sp>
      <p:sp>
        <p:nvSpPr>
          <p:cNvPr id="7" name="Content Placeholder 6">
            <a:extLst>
              <a:ext uri="{FF2B5EF4-FFF2-40B4-BE49-F238E27FC236}">
                <a16:creationId xmlns:a16="http://schemas.microsoft.com/office/drawing/2014/main" id="{2FC0811B-B637-EA4E-1FFA-934F9E60A1D4}"/>
              </a:ext>
            </a:extLst>
          </p:cNvPr>
          <p:cNvSpPr>
            <a:spLocks noGrp="1"/>
          </p:cNvSpPr>
          <p:nvPr>
            <p:ph sz="half" idx="2"/>
          </p:nvPr>
        </p:nvSpPr>
        <p:spPr/>
        <p:txBody>
          <a:bodyPr>
            <a:normAutofit fontScale="77500" lnSpcReduction="20000"/>
          </a:bodyPr>
          <a:lstStyle/>
          <a:p>
            <a:r>
              <a:rPr lang="en-US" dirty="0"/>
              <a:t>On the screen is Question 1 on the first page of the paper questionnaire. You can also look at your paper questionnaire, if you’d like.</a:t>
            </a:r>
          </a:p>
          <a:p>
            <a:r>
              <a:rPr lang="en-US" dirty="0"/>
              <a:t>Please tell me in your own words what the instruction beneath the question means.</a:t>
            </a:r>
          </a:p>
          <a:p>
            <a:r>
              <a:rPr lang="en-US" dirty="0"/>
              <a:t>(If they filled out the paper questionnaire and didn’t spontaneously comment on the instruction, ask) Did you see the instruction when you completed your paper questionnaire or did you not see it?</a:t>
            </a:r>
          </a:p>
          <a:p>
            <a:r>
              <a:rPr lang="en-US" dirty="0"/>
              <a:t>Do you have any other thoughts about that instruction?</a:t>
            </a:r>
          </a:p>
        </p:txBody>
      </p:sp>
      <p:sp>
        <p:nvSpPr>
          <p:cNvPr id="4" name="Slide Number Placeholder 3">
            <a:extLst>
              <a:ext uri="{FF2B5EF4-FFF2-40B4-BE49-F238E27FC236}">
                <a16:creationId xmlns:a16="http://schemas.microsoft.com/office/drawing/2014/main" id="{A3D6F6D4-9E5F-77A9-F543-C821B19326C2}"/>
              </a:ext>
            </a:extLst>
          </p:cNvPr>
          <p:cNvSpPr>
            <a:spLocks noGrp="1"/>
          </p:cNvSpPr>
          <p:nvPr>
            <p:ph type="sldNum" sz="quarter" idx="12"/>
          </p:nvPr>
        </p:nvSpPr>
        <p:spPr/>
        <p:txBody>
          <a:bodyPr/>
          <a:lstStyle/>
          <a:p>
            <a:fld id="{FC63ECC8-719A-498E-B101-491B6A35558E}" type="slidenum">
              <a:rPr lang="en-US" smtClean="0"/>
              <a:t>8</a:t>
            </a:fld>
            <a:endParaRPr lang="en-US"/>
          </a:p>
        </p:txBody>
      </p:sp>
      <p:pic>
        <p:nvPicPr>
          <p:cNvPr id="3" name="Picture 2">
            <a:extLst>
              <a:ext uri="{FF2B5EF4-FFF2-40B4-BE49-F238E27FC236}">
                <a16:creationId xmlns:a16="http://schemas.microsoft.com/office/drawing/2014/main" id="{2B74ED57-8028-15FC-755E-E39DE204D1F1}"/>
              </a:ext>
            </a:extLst>
          </p:cNvPr>
          <p:cNvPicPr>
            <a:picLocks noChangeAspect="1"/>
          </p:cNvPicPr>
          <p:nvPr/>
        </p:nvPicPr>
        <p:blipFill>
          <a:blip r:embed="rId2"/>
          <a:stretch>
            <a:fillRect/>
          </a:stretch>
        </p:blipFill>
        <p:spPr>
          <a:xfrm>
            <a:off x="1308753" y="2737579"/>
            <a:ext cx="3657788" cy="1263715"/>
          </a:xfrm>
          <a:prstGeom prst="rect">
            <a:avLst/>
          </a:prstGeom>
        </p:spPr>
      </p:pic>
    </p:spTree>
    <p:extLst>
      <p:ext uri="{BB962C8B-B14F-4D97-AF65-F5344CB8AC3E}">
        <p14:creationId xmlns:p14="http://schemas.microsoft.com/office/powerpoint/2010/main" val="1402002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3C1838-9C18-DA53-0DF7-8F34369716A1}"/>
              </a:ext>
            </a:extLst>
          </p:cNvPr>
          <p:cNvSpPr>
            <a:spLocks noGrp="1"/>
          </p:cNvSpPr>
          <p:nvPr>
            <p:ph type="title"/>
          </p:nvPr>
        </p:nvSpPr>
        <p:spPr/>
        <p:txBody>
          <a:bodyPr/>
          <a:lstStyle/>
          <a:p>
            <a:r>
              <a:rPr lang="en-US" dirty="0"/>
              <a:t>Paper questionnaire</a:t>
            </a:r>
          </a:p>
        </p:txBody>
      </p:sp>
      <p:sp>
        <p:nvSpPr>
          <p:cNvPr id="6" name="Content Placeholder 5">
            <a:extLst>
              <a:ext uri="{FF2B5EF4-FFF2-40B4-BE49-F238E27FC236}">
                <a16:creationId xmlns:a16="http://schemas.microsoft.com/office/drawing/2014/main" id="{C71BFD4D-C674-51DB-66DB-74CC47503610}"/>
              </a:ext>
            </a:extLst>
          </p:cNvPr>
          <p:cNvSpPr>
            <a:spLocks noGrp="1"/>
          </p:cNvSpPr>
          <p:nvPr>
            <p:ph sz="half" idx="1"/>
          </p:nvPr>
        </p:nvSpPr>
        <p:spPr/>
        <p:txBody>
          <a:bodyPr>
            <a:normAutofit fontScale="77500" lnSpcReduction="20000"/>
          </a:bodyPr>
          <a:lstStyle/>
          <a:p>
            <a:r>
              <a:rPr lang="en-US" dirty="0"/>
              <a:t>Image of the paper questionnaire with date of birth and age instruction</a:t>
            </a:r>
          </a:p>
        </p:txBody>
      </p:sp>
      <p:sp>
        <p:nvSpPr>
          <p:cNvPr id="7" name="Content Placeholder 6">
            <a:extLst>
              <a:ext uri="{FF2B5EF4-FFF2-40B4-BE49-F238E27FC236}">
                <a16:creationId xmlns:a16="http://schemas.microsoft.com/office/drawing/2014/main" id="{2FC0811B-B637-EA4E-1FFA-934F9E60A1D4}"/>
              </a:ext>
            </a:extLst>
          </p:cNvPr>
          <p:cNvSpPr>
            <a:spLocks noGrp="1"/>
          </p:cNvSpPr>
          <p:nvPr>
            <p:ph sz="half" idx="2"/>
          </p:nvPr>
        </p:nvSpPr>
        <p:spPr/>
        <p:txBody>
          <a:bodyPr>
            <a:normAutofit fontScale="77500" lnSpcReduction="20000"/>
          </a:bodyPr>
          <a:lstStyle/>
          <a:p>
            <a:r>
              <a:rPr lang="en-US" dirty="0"/>
              <a:t>On the screen is a picture of the age and date of birth question on the paper questionnaire. You can also look at your paper questionnaire, if you’d like.</a:t>
            </a:r>
          </a:p>
          <a:p>
            <a:r>
              <a:rPr lang="en-US" dirty="0"/>
              <a:t>Please tell me in your own words how (respondents should answer/you answered) that question.</a:t>
            </a:r>
          </a:p>
          <a:p>
            <a:r>
              <a:rPr lang="en-US" dirty="0"/>
              <a:t>Now I’m going to give you a few scenarios:</a:t>
            </a:r>
          </a:p>
          <a:p>
            <a:pPr lvl="1"/>
            <a:r>
              <a:rPr lang="en-US" dirty="0"/>
              <a:t>If a household member was 10 years old, how would you answer this question for them?</a:t>
            </a:r>
          </a:p>
          <a:p>
            <a:pPr lvl="1"/>
            <a:r>
              <a:rPr lang="en-US" dirty="0"/>
              <a:t>If a household member was 1 year old, how would you answer this question for them?</a:t>
            </a:r>
          </a:p>
          <a:p>
            <a:pPr lvl="1"/>
            <a:r>
              <a:rPr lang="en-US" dirty="0"/>
              <a:t>If a household member was 6 months old how would you answer this question for them?</a:t>
            </a:r>
          </a:p>
        </p:txBody>
      </p:sp>
      <p:sp>
        <p:nvSpPr>
          <p:cNvPr id="4" name="Slide Number Placeholder 3">
            <a:extLst>
              <a:ext uri="{FF2B5EF4-FFF2-40B4-BE49-F238E27FC236}">
                <a16:creationId xmlns:a16="http://schemas.microsoft.com/office/drawing/2014/main" id="{A3D6F6D4-9E5F-77A9-F543-C821B19326C2}"/>
              </a:ext>
            </a:extLst>
          </p:cNvPr>
          <p:cNvSpPr>
            <a:spLocks noGrp="1"/>
          </p:cNvSpPr>
          <p:nvPr>
            <p:ph type="sldNum" sz="quarter" idx="12"/>
          </p:nvPr>
        </p:nvSpPr>
        <p:spPr/>
        <p:txBody>
          <a:bodyPr/>
          <a:lstStyle/>
          <a:p>
            <a:fld id="{FC63ECC8-719A-498E-B101-491B6A35558E}" type="slidenum">
              <a:rPr lang="en-US" smtClean="0"/>
              <a:t>9</a:t>
            </a:fld>
            <a:endParaRPr lang="en-US" dirty="0"/>
          </a:p>
        </p:txBody>
      </p:sp>
      <p:pic>
        <p:nvPicPr>
          <p:cNvPr id="8" name="Picture 7">
            <a:extLst>
              <a:ext uri="{FF2B5EF4-FFF2-40B4-BE49-F238E27FC236}">
                <a16:creationId xmlns:a16="http://schemas.microsoft.com/office/drawing/2014/main" id="{024856A0-E2AE-6E9F-0AE5-2248FF0089C8}"/>
              </a:ext>
            </a:extLst>
          </p:cNvPr>
          <p:cNvPicPr>
            <a:picLocks noChangeAspect="1"/>
          </p:cNvPicPr>
          <p:nvPr/>
        </p:nvPicPr>
        <p:blipFill>
          <a:blip r:embed="rId2"/>
          <a:stretch>
            <a:fillRect/>
          </a:stretch>
        </p:blipFill>
        <p:spPr>
          <a:xfrm>
            <a:off x="1213131" y="2551564"/>
            <a:ext cx="3606985" cy="2451226"/>
          </a:xfrm>
          <a:prstGeom prst="rect">
            <a:avLst/>
          </a:prstGeom>
        </p:spPr>
      </p:pic>
    </p:spTree>
    <p:extLst>
      <p:ext uri="{BB962C8B-B14F-4D97-AF65-F5344CB8AC3E}">
        <p14:creationId xmlns:p14="http://schemas.microsoft.com/office/powerpoint/2010/main" val="9560830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Standard Template Document Labeling Version 11-25-2019" id="{2B29FCDE-9991-402A-BF7C-68A845CABF27}" vid="{4C5D4FD4-241C-44A8-88F4-A8E870F593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6ECB66EF1F57F4784BE4DFBF05FDCED" ma:contentTypeVersion="11" ma:contentTypeDescription="Create a new document." ma:contentTypeScope="" ma:versionID="eae7ab018ad3ea0eeaa200c22611e885">
  <xsd:schema xmlns:xsd="http://www.w3.org/2001/XMLSchema" xmlns:xs="http://www.w3.org/2001/XMLSchema" xmlns:p="http://schemas.microsoft.com/office/2006/metadata/properties" xmlns:ns2="bcbe99d0-39e4-4f39-aa2b-10a801bf5332" targetNamespace="http://schemas.microsoft.com/office/2006/metadata/properties" ma:root="true" ma:fieldsID="76a6c1ce8ba1040ae9cece0870558fda" ns2:_="">
    <xsd:import namespace="bcbe99d0-39e4-4f39-aa2b-10a801bf5332"/>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be99d0-39e4-4f39-aa2b-10a801bf533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AABB135-AD88-424B-A70F-93719B4573DA}">
  <ds:schemaRefs>
    <ds:schemaRef ds:uri="http://schemas.microsoft.com/sharepoint/v3/contenttype/forms"/>
  </ds:schemaRefs>
</ds:datastoreItem>
</file>

<file path=customXml/itemProps2.xml><?xml version="1.0" encoding="utf-8"?>
<ds:datastoreItem xmlns:ds="http://schemas.openxmlformats.org/officeDocument/2006/customXml" ds:itemID="{4E2BE77F-7069-4E1E-96FF-CEC16E0FF2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be99d0-39e4-4f39-aa2b-10a801bf53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29D7FDE-784D-4DEC-B49C-6F84CF51374D}">
  <ds:schemaRefs>
    <ds:schemaRef ds:uri="http://schemas.openxmlformats.org/package/2006/metadata/core-properties"/>
    <ds:schemaRef ds:uri="http://purl.org/dc/terms/"/>
    <ds:schemaRef ds:uri="http://purl.org/dc/dcmitype/"/>
    <ds:schemaRef ds:uri="http://schemas.microsoft.com/office/infopath/2007/PartnerControls"/>
    <ds:schemaRef ds:uri="http://purl.org/dc/elements/1.1/"/>
    <ds:schemaRef ds:uri="http://www.w3.org/XML/1998/namespace"/>
    <ds:schemaRef ds:uri="http://schemas.microsoft.com/office/2006/documentManagement/types"/>
    <ds:schemaRef ds:uri="bcbe99d0-39e4-4f39-aa2b-10a801bf5332"/>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PPT Standard Template Document Labeling Version 11-25-2019</Template>
  <TotalTime>1159</TotalTime>
  <Words>1155</Words>
  <Application>Microsoft Office PowerPoint</Application>
  <PresentationFormat>Widescreen</PresentationFormat>
  <Paragraphs>95</Paragraphs>
  <Slides>17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Debriefing slides</vt:lpstr>
      <vt:lpstr>Messaging on Letter 2</vt:lpstr>
      <vt:lpstr>Other messages</vt:lpstr>
      <vt:lpstr>Frequently asked question</vt:lpstr>
      <vt:lpstr>FAQ</vt:lpstr>
      <vt:lpstr>Finding the ID on Mailing 4</vt:lpstr>
      <vt:lpstr>Census IDs</vt:lpstr>
      <vt:lpstr>Paper questionnaire</vt:lpstr>
      <vt:lpstr>Paper questionnaire</vt:lpstr>
      <vt:lpstr>Paper questionnaire</vt:lpstr>
      <vt:lpstr>Paper questionnaire</vt:lpstr>
      <vt:lpstr>Landing page for online survey:  </vt:lpstr>
      <vt:lpstr>Tasks for Landing page</vt:lpstr>
      <vt:lpstr>Screen 1</vt:lpstr>
      <vt:lpstr>Screen 2</vt:lpstr>
      <vt:lpstr>Screen 3</vt:lpstr>
      <vt:lpstr>Satisfaction </vt:lpstr>
    </vt:vector>
  </TitlesOfParts>
  <Company>U.S. Census Bureau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May Nichols (CENSUS/CBSM FED)</dc:creator>
  <cp:lastModifiedBy>Marcus P Berger (CENSUS/CBSM FED)</cp:lastModifiedBy>
  <cp:revision>23</cp:revision>
  <dcterms:created xsi:type="dcterms:W3CDTF">2024-02-13T14:39:24Z</dcterms:created>
  <dcterms:modified xsi:type="dcterms:W3CDTF">2024-12-18T20:34:34Z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0x01010046ECB66EF1F57F4784BE4DFBF05FDCED</vt:lpwstr>
  </property>
</Properties>
</file>