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4"/>
  </p:sldMasterIdLst>
  <p:notesMasterIdLst>
    <p:notesMasterId r:id="rId31"/>
  </p:notesMasterIdLst>
  <p:sldIdLst>
    <p:sldId id="2590" r:id="rId5"/>
    <p:sldId id="2147472254" r:id="rId6"/>
    <p:sldId id="2147472279" r:id="rId7"/>
    <p:sldId id="2147472280" r:id="rId8"/>
    <p:sldId id="2147472281" r:id="rId9"/>
    <p:sldId id="2147472282" r:id="rId10"/>
    <p:sldId id="2147472283" r:id="rId11"/>
    <p:sldId id="2147472284" r:id="rId12"/>
    <p:sldId id="2147472287" r:id="rId13"/>
    <p:sldId id="2147472286" r:id="rId14"/>
    <p:sldId id="2147472288" r:id="rId15"/>
    <p:sldId id="2147472289" r:id="rId16"/>
    <p:sldId id="2147472290" r:id="rId17"/>
    <p:sldId id="2147472291" r:id="rId18"/>
    <p:sldId id="2147472292" r:id="rId19"/>
    <p:sldId id="2147472293" r:id="rId20"/>
    <p:sldId id="2147472294" r:id="rId21"/>
    <p:sldId id="2147472295" r:id="rId22"/>
    <p:sldId id="2147472296" r:id="rId23"/>
    <p:sldId id="2147472297" r:id="rId24"/>
    <p:sldId id="2147472298" r:id="rId25"/>
    <p:sldId id="2147472299" r:id="rId26"/>
    <p:sldId id="2147472300" r:id="rId27"/>
    <p:sldId id="2147472301" r:id="rId28"/>
    <p:sldId id="2147472302" r:id="rId29"/>
    <p:sldId id="214747230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B999A13-174A-4CC3-A6CE-76D2C1D47232}">
          <p14:sldIdLst>
            <p14:sldId id="2590"/>
          </p14:sldIdLst>
        </p14:section>
        <p14:section name="Contents" id="{5031CEAC-A56B-439D-88BD-F1711875B3A1}">
          <p14:sldIdLst/>
        </p14:section>
        <p14:section name="Registration" id="{C041D618-9088-41AC-908F-226189E9FC48}">
          <p14:sldIdLst/>
        </p14:section>
        <p14:section name="Homepage" id="{CFBBB938-6A72-4271-B3BE-19743C54636F}">
          <p14:sldIdLst/>
        </p14:section>
        <p14:section name="Application for Allocation (1a)" id="{55239201-E4F0-42E1-BD47-D300090AF0CB}">
          <p14:sldIdLst/>
        </p14:section>
        <p14:section name="Request for Tax Credit" id="{561652C4-8BB1-4636-8044-C468039689D4}">
          <p14:sldIdLst/>
        </p14:section>
        <p14:section name="Appendix" id="{D634BAD0-1D03-4134-8984-E1D7A26ABDAE}">
          <p14:sldIdLst>
            <p14:sldId id="2147472254"/>
          </p14:sldIdLst>
        </p14:section>
        <p14:section name="1b" id="{18BE5480-8D05-434F-AFC5-CA78116A8824}">
          <p14:sldIdLst/>
        </p14:section>
        <p14:section name="1c" id="{429D8A10-53A6-406E-B02D-2472C75A8492}">
          <p14:sldIdLst/>
        </p14:section>
        <p14:section name="1d" id="{22F503B7-EDDA-42AC-AA73-DE06D9F91B8E}">
          <p14:sldIdLst/>
        </p14:section>
        <p14:section name="2a" id="{8C7971F9-5336-4FBB-B54B-B54363C6D8F6}">
          <p14:sldIdLst>
            <p14:sldId id="2147472279"/>
            <p14:sldId id="2147472280"/>
            <p14:sldId id="2147472281"/>
            <p14:sldId id="2147472282"/>
          </p14:sldIdLst>
        </p14:section>
        <p14:section name="2b" id="{20E373DC-CF01-4190-844E-C11E7535BC44}">
          <p14:sldIdLst>
            <p14:sldId id="2147472283"/>
            <p14:sldId id="2147472284"/>
            <p14:sldId id="2147472287"/>
            <p14:sldId id="2147472286"/>
          </p14:sldIdLst>
        </p14:section>
        <p14:section name="3a" id="{1C381EDB-83C8-478A-940E-8C9770345D59}">
          <p14:sldIdLst>
            <p14:sldId id="2147472288"/>
            <p14:sldId id="2147472289"/>
            <p14:sldId id="2147472290"/>
            <p14:sldId id="2147472291"/>
          </p14:sldIdLst>
        </p14:section>
        <p14:section name="3b" id="{A5EA8C57-8E78-448E-8F53-1B3A4A653BDB}">
          <p14:sldIdLst>
            <p14:sldId id="2147472292"/>
            <p14:sldId id="2147472293"/>
            <p14:sldId id="2147472294"/>
            <p14:sldId id="2147472295"/>
          </p14:sldIdLst>
        </p14:section>
        <p14:section name="4a" id="{FC8615D0-95E1-4ED1-80F6-968376316699}">
          <p14:sldIdLst>
            <p14:sldId id="2147472296"/>
            <p14:sldId id="2147472297"/>
            <p14:sldId id="2147472298"/>
            <p14:sldId id="2147472299"/>
          </p14:sldIdLst>
        </p14:section>
        <p14:section name="4b" id="{4A2A6C8C-B34C-473C-B629-89E84AB08B08}">
          <p14:sldIdLst>
            <p14:sldId id="2147472300"/>
            <p14:sldId id="2147472301"/>
            <p14:sldId id="2147472302"/>
            <p14:sldId id="2147472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98A56F-14BD-D708-2187-75C45676F99D}" name="Fremont, Kendra" initials="FK" userId="S::kendra.fremont@accenturefederal.com::46394769-2cf3-4511-9371-be58bddd42cb" providerId="AD"/>
  <p188:author id="{97D901B3-93F4-5A35-32CC-FBE21B5E2DFC}" name="Partridge, Andrew S." initials="PAS" userId="S::andrew.s.partridge@accenturefederal.com::80dde7dc-5cad-48b7-82e6-07a7f04b4b95" providerId="AD"/>
  <p188:author id="{293AACEE-25D3-6015-20E0-0E1EF1C59FAE}" name="Aloumouati, Hannah" initials="AH" userId="S::hannah.aloumouati@accenturefederal.com::9b2fffb9-a0d6-408f-a759-b4738870724b" providerId="AD"/>
  <p188:author id="{A5EAC8F2-F4E7-A74E-8E99-6E4901BB1131}" name="English, William" initials="EW" userId="S::william.english@accenturefederal.com::8e47cbb5-1c0b-4849-b2e0-621ab0b345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28FF"/>
    <a:srgbClr val="445A80"/>
    <a:srgbClr val="475667"/>
    <a:srgbClr val="0071BB"/>
    <a:srgbClr val="74B5DB"/>
    <a:srgbClr val="CBB045"/>
    <a:srgbClr val="FFFFFF"/>
    <a:srgbClr val="3E6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135EB-C21C-4FCB-89FB-D858F813AE08}" v="1" dt="2023-07-13T20:39:58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5182" autoAdjust="0"/>
  </p:normalViewPr>
  <p:slideViewPr>
    <p:cSldViewPr snapToGrid="0">
      <p:cViewPr varScale="1">
        <p:scale>
          <a:sx n="81" d="100"/>
          <a:sy n="81" d="100"/>
        </p:scale>
        <p:origin x="762" y="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ason, Corinne (CONTR)" userId="6565439d-d297-44f0-946f-683aa4bcfe7e" providerId="ADAL" clId="{CD7135EB-C21C-4FCB-89FB-D858F813AE08}"/>
    <pc:docChg chg="delSld delSection modSection">
      <pc:chgData name="Gleason, Corinne (CONTR)" userId="6565439d-d297-44f0-946f-683aa4bcfe7e" providerId="ADAL" clId="{CD7135EB-C21C-4FCB-89FB-D858F813AE08}" dt="2023-07-13T20:41:10.745" v="3" actId="17851"/>
      <pc:docMkLst>
        <pc:docMk/>
      </pc:docMkLst>
      <pc:sldChg chg="del">
        <pc:chgData name="Gleason, Corinne (CONTR)" userId="6565439d-d297-44f0-946f-683aa4bcfe7e" providerId="ADAL" clId="{CD7135EB-C21C-4FCB-89FB-D858F813AE08}" dt="2023-07-13T20:41:02.052" v="0" actId="47"/>
        <pc:sldMkLst>
          <pc:docMk/>
          <pc:sldMk cId="3929081023" sldId="2147472243"/>
        </pc:sldMkLst>
      </pc:sldChg>
      <pc:sldChg chg="del">
        <pc:chgData name="Gleason, Corinne (CONTR)" userId="6565439d-d297-44f0-946f-683aa4bcfe7e" providerId="ADAL" clId="{CD7135EB-C21C-4FCB-89FB-D858F813AE08}" dt="2023-07-13T20:41:02.052" v="0" actId="47"/>
        <pc:sldMkLst>
          <pc:docMk/>
          <pc:sldMk cId="1785736600" sldId="2147472244"/>
        </pc:sldMkLst>
      </pc:sldChg>
      <pc:sldChg chg="del">
        <pc:chgData name="Gleason, Corinne (CONTR)" userId="6565439d-d297-44f0-946f-683aa4bcfe7e" providerId="ADAL" clId="{CD7135EB-C21C-4FCB-89FB-D858F813AE08}" dt="2023-07-13T20:41:02.052" v="0" actId="47"/>
        <pc:sldMkLst>
          <pc:docMk/>
          <pc:sldMk cId="4077551884" sldId="2147472245"/>
        </pc:sldMkLst>
      </pc:sldChg>
      <pc:sldChg chg="del">
        <pc:chgData name="Gleason, Corinne (CONTR)" userId="6565439d-d297-44f0-946f-683aa4bcfe7e" providerId="ADAL" clId="{CD7135EB-C21C-4FCB-89FB-D858F813AE08}" dt="2023-07-13T20:41:02.052" v="0" actId="47"/>
        <pc:sldMkLst>
          <pc:docMk/>
          <pc:sldMk cId="24413089" sldId="2147472246"/>
        </pc:sldMkLst>
      </pc:sldChg>
      <pc:sldChg chg="del">
        <pc:chgData name="Gleason, Corinne (CONTR)" userId="6565439d-d297-44f0-946f-683aa4bcfe7e" providerId="ADAL" clId="{CD7135EB-C21C-4FCB-89FB-D858F813AE08}" dt="2023-07-13T20:41:05.719" v="1" actId="47"/>
        <pc:sldMkLst>
          <pc:docMk/>
          <pc:sldMk cId="1483106836" sldId="2147472248"/>
        </pc:sldMkLst>
      </pc:sldChg>
      <pc:sldChg chg="del">
        <pc:chgData name="Gleason, Corinne (CONTR)" userId="6565439d-d297-44f0-946f-683aa4bcfe7e" providerId="ADAL" clId="{CD7135EB-C21C-4FCB-89FB-D858F813AE08}" dt="2023-07-13T20:41:05.719" v="1" actId="47"/>
        <pc:sldMkLst>
          <pc:docMk/>
          <pc:sldMk cId="4141353280" sldId="2147472249"/>
        </pc:sldMkLst>
      </pc:sldChg>
      <pc:sldChg chg="del">
        <pc:chgData name="Gleason, Corinne (CONTR)" userId="6565439d-d297-44f0-946f-683aa4bcfe7e" providerId="ADAL" clId="{CD7135EB-C21C-4FCB-89FB-D858F813AE08}" dt="2023-07-13T20:41:05.719" v="1" actId="47"/>
        <pc:sldMkLst>
          <pc:docMk/>
          <pc:sldMk cId="2547256683" sldId="2147472250"/>
        </pc:sldMkLst>
      </pc:sldChg>
      <pc:sldChg chg="del">
        <pc:chgData name="Gleason, Corinne (CONTR)" userId="6565439d-d297-44f0-946f-683aa4bcfe7e" providerId="ADAL" clId="{CD7135EB-C21C-4FCB-89FB-D858F813AE08}" dt="2023-07-13T20:41:05.719" v="1" actId="47"/>
        <pc:sldMkLst>
          <pc:docMk/>
          <pc:sldMk cId="1747502314" sldId="2147472253"/>
        </pc:sldMkLst>
      </pc:sldChg>
    </pc:docChg>
  </pc:docChgLst>
  <pc:docChgLst>
    <pc:chgData name="Gleason, Corinne (CONTR)" userId="6565439d-d297-44f0-946f-683aa4bcfe7e" providerId="ADAL" clId="{8988242B-97B0-461F-AD3D-8F7D966D41DD}"/>
    <pc:docChg chg="delSld modSection">
      <pc:chgData name="Gleason, Corinne (CONTR)" userId="6565439d-d297-44f0-946f-683aa4bcfe7e" providerId="ADAL" clId="{8988242B-97B0-461F-AD3D-8F7D966D41DD}" dt="2023-07-13T20:42:40.624" v="1" actId="47"/>
      <pc:docMkLst>
        <pc:docMk/>
      </pc:docMkLst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4017998041" sldId="2147472199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377496985" sldId="2147472202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103210353" sldId="2147472210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935720026" sldId="2147472214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594229292" sldId="2147472221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1305678258" sldId="2147472222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507139738" sldId="2147472223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1733177891" sldId="2147472224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4293035396" sldId="2147472225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93231129" sldId="2147472228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588290244" sldId="2147472229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659442574" sldId="2147472232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551980181" sldId="2147472233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80590579" sldId="2147472234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487268637" sldId="2147472235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1460313058" sldId="2147472236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503138033" sldId="2147472238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353111444" sldId="2147472239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1118431427" sldId="2147472240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466819281" sldId="2147472241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1457824880" sldId="2147472242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87601091" sldId="2147472265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486676318" sldId="2147472266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1597042858" sldId="2147472267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2282523579" sldId="2147472268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2582432094" sldId="2147472269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3257646832" sldId="2147472270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3714210556" sldId="2147472271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3596160043" sldId="2147472272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3515490001" sldId="2147472273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827947401" sldId="2147472274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876920823" sldId="2147472275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4135818835" sldId="2147472276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577274156" sldId="2147472277"/>
        </pc:sldMkLst>
      </pc:sldChg>
      <pc:sldChg chg="del">
        <pc:chgData name="Gleason, Corinne (CONTR)" userId="6565439d-d297-44f0-946f-683aa4bcfe7e" providerId="ADAL" clId="{8988242B-97B0-461F-AD3D-8F7D966D41DD}" dt="2023-07-13T20:42:40.624" v="1" actId="47"/>
        <pc:sldMkLst>
          <pc:docMk/>
          <pc:sldMk cId="3169735581" sldId="2147472278"/>
        </pc:sldMkLst>
      </pc:sldChg>
      <pc:sldChg chg="del">
        <pc:chgData name="Gleason, Corinne (CONTR)" userId="6565439d-d297-44f0-946f-683aa4bcfe7e" providerId="ADAL" clId="{8988242B-97B0-461F-AD3D-8F7D966D41DD}" dt="2023-07-13T20:42:34.624" v="0" actId="47"/>
        <pc:sldMkLst>
          <pc:docMk/>
          <pc:sldMk cId="2640131098" sldId="21474723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A6EE2-E204-4FE5-A622-10BA4D3F3C3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93C4F-2795-41DC-B13C-C059C6E00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70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60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12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3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5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15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62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64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5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34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90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73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52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786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56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35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077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9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7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94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95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9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01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93C4F-2795-41DC-B13C-C059C6E008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88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Green)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15D2D-D246-B443-8E1A-7B34C0DED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189" y="1824732"/>
            <a:ext cx="10523622" cy="1881579"/>
          </a:xfrm>
          <a:noFill/>
        </p:spPr>
        <p:txBody>
          <a:bodyPr lIns="0" rIns="0" bIns="182880"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38F7D1-B4B4-2E48-A086-EB66E49F54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189" y="3706311"/>
            <a:ext cx="10523621" cy="1149720"/>
          </a:xfrm>
          <a:noFill/>
        </p:spPr>
        <p:txBody>
          <a:bodyPr lIns="0" tIns="18288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8963F79-4286-4547-8651-EB33D063B3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5120" y="5789313"/>
            <a:ext cx="2748611" cy="70477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49508F-9D58-1E43-BD0C-21C800D55142}"/>
              </a:ext>
            </a:extLst>
          </p:cNvPr>
          <p:cNvCxnSpPr>
            <a:cxnSpLocks/>
          </p:cNvCxnSpPr>
          <p:nvPr userDrawn="1"/>
        </p:nvCxnSpPr>
        <p:spPr>
          <a:xfrm>
            <a:off x="834189" y="3706311"/>
            <a:ext cx="10523622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5D18428-7D24-BE4D-A5AE-67BFA04299ED}"/>
              </a:ext>
            </a:extLst>
          </p:cNvPr>
          <p:cNvSpPr txBox="1">
            <a:spLocks/>
          </p:cNvSpPr>
          <p:nvPr userDrawn="1"/>
        </p:nvSpPr>
        <p:spPr>
          <a:xfrm>
            <a:off x="6805913" y="6032420"/>
            <a:ext cx="4960967" cy="4616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OFFICE OF</a:t>
            </a:r>
          </a:p>
          <a:p>
            <a:pPr algn="r"/>
            <a:r>
              <a:rPr lang="en-US" sz="1600" b="1" i="0" u="none" strike="noStrike" kern="120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ECONOMIC IMPACT AND DIVERSITY</a:t>
            </a:r>
            <a:endParaRPr lang="en-US" sz="1600" b="1" i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434064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3F50-632A-4D45-986B-71EEE91F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5478EC-32E2-5644-92E4-31EC804ED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93DD2-3F8D-0841-B436-525A77399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A15E3-5712-F340-AD1C-2E4E54588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1289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AA270-8783-2C46-8D8B-978C64EE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53D451-0099-A04F-A97B-D774EDF00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DF3F6-E614-BF4A-9286-44344A48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1136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D08504-4F69-C24F-8876-DD19703D36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263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34253-5A6F-E546-AD28-7A369071D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263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27DEF-9367-4143-8A4D-DE9F52FF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691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(Green)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5123B24-6C13-224A-A3BD-0679CDA72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F09E8-B747-B84C-A2B2-F829044B9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4787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C786F-4AAA-A648-948F-3845C01361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7445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Divider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4B43F-3B82-374E-B7B1-1092D697BB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BCB0E16-441D-3D4C-B02F-A4FE93F412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5120" y="5789313"/>
            <a:ext cx="2748611" cy="70477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BD391-7EA6-7E48-9609-FF54A7D69164}"/>
              </a:ext>
            </a:extLst>
          </p:cNvPr>
          <p:cNvSpPr txBox="1">
            <a:spLocks/>
          </p:cNvSpPr>
          <p:nvPr userDrawn="1"/>
        </p:nvSpPr>
        <p:spPr>
          <a:xfrm>
            <a:off x="6805913" y="6032420"/>
            <a:ext cx="4960967" cy="4616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OFFICE OF</a:t>
            </a:r>
          </a:p>
          <a:p>
            <a:pPr algn="r"/>
            <a:r>
              <a:rPr lang="en-US" sz="1600" b="1" i="0" u="none" strike="noStrike" kern="120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ECONOMIC IMPACT AND DIVERSITY</a:t>
            </a:r>
            <a:endParaRPr lang="en-US" sz="1600" b="1" i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4141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2285-F352-9541-8330-7DC8FD581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32CD3-B617-8E44-B78F-97440E1B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390"/>
            <a:ext cx="10515600" cy="43965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94A2B5-D70E-F645-9C3C-E1FA207393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B68BDB-4594-3B44-840C-74A2F3C322C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123314"/>
            <a:ext cx="105156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83044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B0C6C-8264-404A-9228-B584B8D99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AADC5-8676-9C41-AC90-3D5264FF9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61649"/>
            <a:ext cx="5181600" cy="44730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6B68A-50C8-A444-8685-38233DAAA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61649"/>
            <a:ext cx="5181600" cy="44730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EEE66-0AF6-D447-8D5D-F2E6D2A1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E21FC2-63C5-0947-B2F2-EA60CD6EF57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123314"/>
            <a:ext cx="105156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14348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DE7AA-7C72-DB4A-85F8-5B66C8019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8760"/>
            <a:ext cx="10515600" cy="8845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BF5D1-AECA-A14A-8BAC-62435DEAE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6920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38E5F-85D5-7C4B-863C-67E447B82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93120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1AD71A-497C-E34D-A050-8556E1C20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6920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150AD3-CA61-7649-A053-B6FD282C2C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93120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189C19-BFF5-AD4F-8571-332863DC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306852-3B7C-B94E-86DA-207FBADBDE6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123314"/>
            <a:ext cx="105156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75974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0F9F7-3641-C14A-B3A4-5528C2C2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B5EEF-0D03-7247-907B-D82A7D269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B3ED9F-184C-7F45-B899-1E021D882E4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123314"/>
            <a:ext cx="105156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304717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hoto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7C8959A-6344-034E-B1B0-F668830F4C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2285-F352-9541-8330-7DC8FD58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74" y="539842"/>
            <a:ext cx="5257800" cy="88455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94A2B5-D70E-F645-9C3C-E1FA207393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280100-068A-FA49-B796-4C87CA18AD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689" y="1571625"/>
            <a:ext cx="5257800" cy="4438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979144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C7ECC-0AFC-D54D-A9B3-35C8BCDD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44722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96FF-2F85-C64E-850B-61C0F6F7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2B552-6C2E-6A4D-97D0-E561087DC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A6DD02-079A-EF4B-BB7F-AC896956F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13400-FA8A-8243-B9BF-0E15D96A9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5349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E99538-8466-B14E-AB3B-7B5A2A7E5D59}"/>
              </a:ext>
            </a:extLst>
          </p:cNvPr>
          <p:cNvSpPr/>
          <p:nvPr userDrawn="1"/>
        </p:nvSpPr>
        <p:spPr>
          <a:xfrm>
            <a:off x="0" y="6051177"/>
            <a:ext cx="12192000" cy="806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D2BD5-7469-C442-8F57-677253FD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59"/>
            <a:ext cx="10515600" cy="88455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6BF33-2E1A-C34C-82E0-8CB8DEDB3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80842"/>
            <a:ext cx="10515600" cy="471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BBA60-E537-AE4D-9EDA-A6DE122D4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47084" y="6333797"/>
            <a:ext cx="697833" cy="365125"/>
          </a:xfrm>
          <a:prstGeom prst="rect">
            <a:avLst/>
          </a:prstGeom>
        </p:spPr>
        <p:txBody>
          <a:bodyPr vert="horz" lIns="91440" tIns="91440" rIns="91440" bIns="91440" rtlCol="0" anchor="ctr" anchorCtr="0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2B93AEC-32AF-6744-9FBA-B7CC578B43A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25121" y="6189200"/>
            <a:ext cx="2051856" cy="5261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F70374F-6144-AA44-AFF5-9BA2257CA4C4}"/>
              </a:ext>
            </a:extLst>
          </p:cNvPr>
          <p:cNvSpPr txBox="1">
            <a:spLocks/>
          </p:cNvSpPr>
          <p:nvPr userDrawn="1"/>
        </p:nvSpPr>
        <p:spPr>
          <a:xfrm>
            <a:off x="6805913" y="6307513"/>
            <a:ext cx="4960967" cy="35394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OFFICE OF</a:t>
            </a:r>
          </a:p>
          <a:p>
            <a:pPr algn="r"/>
            <a:r>
              <a:rPr lang="en-US" sz="1200" b="1" i="0" u="none" strike="noStrike" kern="1200">
                <a:solidFill>
                  <a:schemeClr val="bg1"/>
                </a:solidFill>
                <a:effectLst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ECONOMIC IMPACT AND DIVERSITY</a:t>
            </a:r>
            <a:endParaRPr lang="en-US" sz="1200" b="1" i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5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64B70-2DBA-7163-6816-8F3D547AC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188" y="1824732"/>
            <a:ext cx="11266075" cy="1881579"/>
          </a:xfrm>
        </p:spPr>
        <p:txBody>
          <a:bodyPr>
            <a:normAutofit/>
          </a:bodyPr>
          <a:lstStyle/>
          <a:p>
            <a:r>
              <a:rPr lang="en-US" sz="4400"/>
              <a:t>§ 48(e): Energy Credits Online (ECO) Application Wireframes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9E0C16-0998-949D-B6BD-AE50C8274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13, 2023</a:t>
            </a:r>
          </a:p>
        </p:txBody>
      </p:sp>
    </p:spTree>
    <p:extLst>
      <p:ext uri="{BB962C8B-B14F-4D97-AF65-F5344CB8AC3E}">
        <p14:creationId xmlns:p14="http://schemas.microsoft.com/office/powerpoint/2010/main" val="153284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10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30423" y="4454100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required to </a:t>
            </a:r>
            <a:r>
              <a:rPr lang="en-US" sz="1100" b="1"/>
              <a:t>Attest</a:t>
            </a:r>
            <a:r>
              <a:rPr lang="en-US" sz="1100"/>
              <a:t> to all required Attestations prior to submission.</a:t>
            </a:r>
            <a:br>
              <a:rPr lang="en-US" sz="1100"/>
            </a:br>
            <a:br>
              <a:rPr lang="en-US" sz="1100"/>
            </a:br>
            <a:r>
              <a:rPr lang="en-US" sz="1100" i="1"/>
              <a:t>Note: all Attestations are conditional based on subcategory selected and applicant responses. </a:t>
            </a:r>
            <a:endParaRPr lang="en-US" sz="110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24161" y="1502387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</a:t>
            </a:r>
            <a:r>
              <a:rPr lang="en-US" sz="1100" b="1"/>
              <a:t>Submit</a:t>
            </a:r>
            <a:r>
              <a:rPr lang="en-US" sz="1100"/>
              <a:t> and be prompted to agree to required Attestations. </a:t>
            </a:r>
            <a:endParaRPr lang="en-US" sz="11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30423" y="5517362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applicants have attested, they can </a:t>
            </a:r>
            <a:r>
              <a:rPr lang="en-US" sz="1100" b="1" dirty="0"/>
              <a:t>confirm submission</a:t>
            </a:r>
            <a:r>
              <a:rPr lang="en-US" sz="1100" dirty="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4052779" y="-850616"/>
            <a:ext cx="1192503" cy="6341843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408796-AC51-5F92-D180-EC79743DEB9A}"/>
              </a:ext>
            </a:extLst>
          </p:cNvPr>
          <p:cNvGrpSpPr/>
          <p:nvPr/>
        </p:nvGrpSpPr>
        <p:grpSpPr>
          <a:xfrm>
            <a:off x="2752556" y="1737011"/>
            <a:ext cx="3692361" cy="4125533"/>
            <a:chOff x="2752556" y="1737011"/>
            <a:chExt cx="3692361" cy="4125533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5B2AF5F7-E109-2ABC-21E3-BDB44DC7E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52556" y="1737011"/>
              <a:ext cx="3692361" cy="412553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5532D3-EEAD-172B-0620-BA18C44D4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8422" y="2551538"/>
              <a:ext cx="3324698" cy="1576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 flipV="1">
            <a:off x="6410320" y="5732806"/>
            <a:ext cx="1420103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883213" y="1994846"/>
            <a:ext cx="71759" cy="3348496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5866771" y="5659859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954972" y="5036467"/>
            <a:ext cx="4809808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16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A6B4B8E-1AFB-1D25-2435-496F27C57BEF}"/>
              </a:ext>
            </a:extLst>
          </p:cNvPr>
          <p:cNvGrpSpPr/>
          <p:nvPr/>
        </p:nvGrpSpPr>
        <p:grpSpPr>
          <a:xfrm>
            <a:off x="839786" y="1830541"/>
            <a:ext cx="6682994" cy="3227794"/>
            <a:chOff x="769927" y="1847291"/>
            <a:chExt cx="6682994" cy="322779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6D14BC6-3EDF-561C-2221-09447DA40094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F0AFA20-E39C-3F85-3F1A-35BC50CAED5B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762A882-5F2B-DA7A-5A9E-3D0E71333C56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33D519D6-89A6-5480-EC2C-E7F3134010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19" name="Picture 18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B903CA3D-7D05-8206-2E03-53305ADC55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6EF4B3-CAEB-4CE0-F961-14BB32B34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11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78961" y="2588567"/>
            <a:ext cx="4347099" cy="213583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626060" y="4144553"/>
            <a:ext cx="224843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188166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A3F6FB4-E204-14BF-68A1-709222E28A0F}"/>
              </a:ext>
            </a:extLst>
          </p:cNvPr>
          <p:cNvGrpSpPr/>
          <p:nvPr/>
        </p:nvGrpSpPr>
        <p:grpSpPr>
          <a:xfrm>
            <a:off x="839788" y="1758332"/>
            <a:ext cx="5759132" cy="4227250"/>
            <a:chOff x="839788" y="1758332"/>
            <a:chExt cx="5759132" cy="4227250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E078747B-0047-A53D-0865-908468363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9788" y="1758332"/>
              <a:ext cx="5759132" cy="42272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913FA-812D-23B0-1EE4-A91C92C4E6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53347" y="4563659"/>
              <a:ext cx="2834305" cy="31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12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27947" y="1790066"/>
            <a:ext cx="3475764" cy="458174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 flipV="1">
            <a:off x="4403711" y="2018571"/>
            <a:ext cx="2867101" cy="582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87766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facility </a:t>
            </a:r>
            <a:r>
              <a:rPr lang="en-US" sz="1100" b="1" dirty="0"/>
              <a:t>Latitude</a:t>
            </a:r>
            <a:r>
              <a:rPr lang="en-US" sz="1100" dirty="0"/>
              <a:t> and </a:t>
            </a:r>
            <a:r>
              <a:rPr lang="en-US" sz="1100" b="1" dirty="0"/>
              <a:t>Longitude</a:t>
            </a:r>
            <a:r>
              <a:rPr lang="en-US" sz="1100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927947" y="2402814"/>
            <a:ext cx="3475764" cy="53409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927947" y="3004637"/>
            <a:ext cx="4169833" cy="118926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4403711" y="2660276"/>
            <a:ext cx="2867101" cy="958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</p:cNvCxnSpPr>
          <p:nvPr/>
        </p:nvCxnSpPr>
        <p:spPr>
          <a:xfrm>
            <a:off x="5097780" y="3224752"/>
            <a:ext cx="217303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444832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the facility </a:t>
            </a:r>
            <a:r>
              <a:rPr lang="en-US" sz="1100" b="1"/>
              <a:t>Technology Type (Solar or Wind) </a:t>
            </a:r>
            <a:r>
              <a:rPr lang="en-US" sz="1100"/>
              <a:t>and identify if the facility includes </a:t>
            </a:r>
            <a:r>
              <a:rPr lang="en-US" sz="1100" b="1"/>
              <a:t>Energy Storage</a:t>
            </a:r>
            <a:r>
              <a:rPr lang="en-US" sz="110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306248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Nameplate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enter </a:t>
            </a:r>
            <a:r>
              <a:rPr lang="en-US" sz="1100" b="1"/>
              <a:t>Facility Usage</a:t>
            </a:r>
            <a:r>
              <a:rPr lang="en-US" sz="1100"/>
              <a:t> details including Customer Type, Ownership Model, Point of Interconnection, and Additional Selection Criteria. </a:t>
            </a:r>
          </a:p>
          <a:p>
            <a:endParaRPr lang="en-US" sz="1100"/>
          </a:p>
          <a:p>
            <a:r>
              <a:rPr lang="en-US" sz="1100" i="1"/>
              <a:t>Note: Facility Usage is conditional for each subcategory based on requirements outlined in guidance. Questions and response options will differ across each subcategory.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927947" y="4329363"/>
            <a:ext cx="3475764" cy="106436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</p:cNvCxnSpPr>
          <p:nvPr/>
        </p:nvCxnSpPr>
        <p:spPr>
          <a:xfrm>
            <a:off x="4403711" y="4606161"/>
            <a:ext cx="286710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4417620" y="5650071"/>
            <a:ext cx="598758" cy="21411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>
            <a:off x="5016378" y="5757130"/>
            <a:ext cx="2254434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541686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all required fields have been completed, applicants will select </a:t>
            </a:r>
            <a:r>
              <a:rPr lang="en-US" sz="1100" b="1" dirty="0"/>
              <a:t>Next</a:t>
            </a:r>
            <a:r>
              <a:rPr lang="en-US" sz="1100" dirty="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171150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AF688FC-274A-C930-D6FB-BD598C6C694D}"/>
              </a:ext>
            </a:extLst>
          </p:cNvPr>
          <p:cNvGrpSpPr/>
          <p:nvPr/>
        </p:nvGrpSpPr>
        <p:grpSpPr>
          <a:xfrm>
            <a:off x="839788" y="1611522"/>
            <a:ext cx="6126481" cy="4244340"/>
            <a:chOff x="839788" y="1611522"/>
            <a:chExt cx="6126481" cy="424434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BBAF2E0-8F17-85D6-7C71-8E84B7A94549}"/>
                </a:ext>
              </a:extLst>
            </p:cNvPr>
            <p:cNvGrpSpPr/>
            <p:nvPr/>
          </p:nvGrpSpPr>
          <p:grpSpPr>
            <a:xfrm>
              <a:off x="839788" y="1611522"/>
              <a:ext cx="6126481" cy="4244340"/>
              <a:chOff x="839788" y="1611522"/>
              <a:chExt cx="6126481" cy="4244340"/>
            </a:xfrm>
          </p:grpSpPr>
          <p:pic>
            <p:nvPicPr>
              <p:cNvPr id="15" name="Picture 14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CA2C3A39-57D8-C90F-90B6-59496EEFCD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9788" y="1611522"/>
                <a:ext cx="6126481" cy="424434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 descr="A logo for a company&#10;&#10;Description automatically generated">
                <a:extLst>
                  <a:ext uri="{FF2B5EF4-FFF2-40B4-BE49-F238E27FC236}">
                    <a16:creationId xmlns:a16="http://schemas.microsoft.com/office/drawing/2014/main" id="{BF536E83-C06E-48BB-F50E-98F76ABBE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305" y="1648833"/>
                <a:ext cx="930787" cy="33790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EF168C-1E59-5A02-411B-453146FE4991}"/>
                </a:ext>
              </a:extLst>
            </p:cNvPr>
            <p:cNvGrpSpPr/>
            <p:nvPr/>
          </p:nvGrpSpPr>
          <p:grpSpPr>
            <a:xfrm>
              <a:off x="1129783" y="2712314"/>
              <a:ext cx="425450" cy="153888"/>
              <a:chOff x="1152008" y="2715489"/>
              <a:chExt cx="425450" cy="15388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4DE26B-4359-BA99-842E-7AFAB6148705}"/>
                  </a:ext>
                </a:extLst>
              </p:cNvPr>
              <p:cNvSpPr/>
              <p:nvPr/>
            </p:nvSpPr>
            <p:spPr>
              <a:xfrm>
                <a:off x="1238250" y="2765425"/>
                <a:ext cx="231775" cy="603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98E740-95FE-1C7F-844E-005A2D975724}"/>
                  </a:ext>
                </a:extLst>
              </p:cNvPr>
              <p:cNvSpPr txBox="1"/>
              <p:nvPr/>
            </p:nvSpPr>
            <p:spPr>
              <a:xfrm>
                <a:off x="1152008" y="2715489"/>
                <a:ext cx="425450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/>
                  <a:t>executed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120640" y="3566866"/>
            <a:ext cx="279824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918882" y="5412070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required documents have been attached, applicants will select </a:t>
            </a:r>
            <a:r>
              <a:rPr lang="en-US" sz="1100" b="1" dirty="0"/>
              <a:t>Next</a:t>
            </a:r>
            <a:r>
              <a:rPr lang="en-US" sz="1100" dirty="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90600" y="2466628"/>
            <a:ext cx="4130040" cy="291817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4211037" y="5599905"/>
            <a:ext cx="794128" cy="2244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  <a:stCxn id="4" idx="3"/>
            <a:endCxn id="16" idx="1"/>
          </p:cNvCxnSpPr>
          <p:nvPr/>
        </p:nvCxnSpPr>
        <p:spPr>
          <a:xfrm flipV="1">
            <a:off x="5005165" y="5712152"/>
            <a:ext cx="2913717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3190548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869377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14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67778" y="3980875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be required to </a:t>
            </a:r>
            <a:r>
              <a:rPr lang="en-US" sz="1100" b="1" dirty="0"/>
              <a:t>Attest</a:t>
            </a:r>
            <a:r>
              <a:rPr lang="en-US" sz="1100" dirty="0"/>
              <a:t> to all required Attestations prior to submission.</a:t>
            </a:r>
            <a:br>
              <a:rPr lang="en-US" sz="1100" dirty="0"/>
            </a:br>
            <a:br>
              <a:rPr lang="en-US" sz="1100" dirty="0"/>
            </a:br>
            <a:r>
              <a:rPr lang="en-US" sz="1100" i="1" dirty="0"/>
              <a:t>Note: all Attestations are conditional based on subcategory selected and applicant responses. </a:t>
            </a:r>
            <a:endParaRPr lang="en-US" sz="1100" dirty="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24161" y="1502387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</a:t>
            </a:r>
            <a:r>
              <a:rPr lang="en-US" sz="1100" b="1"/>
              <a:t>Submit</a:t>
            </a:r>
            <a:r>
              <a:rPr lang="en-US" sz="1100"/>
              <a:t> and be prompted to agree to required Attestations. </a:t>
            </a:r>
            <a:endParaRPr lang="en-US" sz="11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30423" y="5355613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applicants have attested, they can </a:t>
            </a:r>
            <a:r>
              <a:rPr lang="en-US" sz="1100" b="1"/>
              <a:t>confirm submission</a:t>
            </a:r>
            <a:r>
              <a:rPr lang="en-US" sz="110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4052779" y="-850616"/>
            <a:ext cx="1192503" cy="6341843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F45B8A-D8DC-D355-081E-72EE2CCB1F75}"/>
              </a:ext>
            </a:extLst>
          </p:cNvPr>
          <p:cNvGrpSpPr/>
          <p:nvPr/>
        </p:nvGrpSpPr>
        <p:grpSpPr>
          <a:xfrm>
            <a:off x="2729581" y="1759602"/>
            <a:ext cx="4369722" cy="3951881"/>
            <a:chOff x="2729581" y="1759602"/>
            <a:chExt cx="4369722" cy="3951881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D68F0B32-0153-8C7F-7241-B2AA6E5950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29581" y="1759602"/>
              <a:ext cx="4369722" cy="39518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327224-0AF3-A363-6496-B98EBC26C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838" y="2706265"/>
              <a:ext cx="3351474" cy="15895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 flipV="1">
            <a:off x="7008151" y="5571057"/>
            <a:ext cx="822272" cy="230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856506" y="2125980"/>
            <a:ext cx="82975" cy="279361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6464602" y="5500409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939481" y="4320187"/>
            <a:ext cx="4853586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124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6159326-9934-640C-CDCD-B2B65E1B12FC}"/>
              </a:ext>
            </a:extLst>
          </p:cNvPr>
          <p:cNvGrpSpPr/>
          <p:nvPr/>
        </p:nvGrpSpPr>
        <p:grpSpPr>
          <a:xfrm>
            <a:off x="839788" y="1857743"/>
            <a:ext cx="6682994" cy="3227794"/>
            <a:chOff x="769927" y="1847291"/>
            <a:chExt cx="6682994" cy="322779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E0B57D2-49DF-749C-60F9-F82FB804ED4E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4E12F4E-4166-85C9-5C93-AAF491191BE4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31B99B6-C133-A8C0-E67E-6F1073109949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88F97368-86A5-5152-DA4E-49F51CAA35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19" name="Picture 18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FE8AAAC9-D84C-3F94-BB88-7B68E9F32D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5F47705-29A4-A8CD-B16F-C6A967CF1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61032" y="2583669"/>
            <a:ext cx="4347099" cy="216762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608131" y="4144553"/>
            <a:ext cx="226636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3b</a:t>
            </a:r>
          </a:p>
        </p:txBody>
      </p:sp>
    </p:spTree>
    <p:extLst>
      <p:ext uri="{BB962C8B-B14F-4D97-AF65-F5344CB8AC3E}">
        <p14:creationId xmlns:p14="http://schemas.microsoft.com/office/powerpoint/2010/main" val="2379136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D94A5D7-2D6B-50CF-CC4D-17BEF95D5F84}"/>
              </a:ext>
            </a:extLst>
          </p:cNvPr>
          <p:cNvGrpSpPr/>
          <p:nvPr/>
        </p:nvGrpSpPr>
        <p:grpSpPr>
          <a:xfrm>
            <a:off x="931226" y="1782916"/>
            <a:ext cx="4562794" cy="4162840"/>
            <a:chOff x="931226" y="1782916"/>
            <a:chExt cx="4562794" cy="4162840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56B91E16-1905-7A99-D7B0-777C7399C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1226" y="1782916"/>
              <a:ext cx="4562794" cy="41628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661E62D-5443-EFF7-B1E1-D89480C753B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16978" y="3976420"/>
              <a:ext cx="2313597" cy="256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72528" y="1804403"/>
            <a:ext cx="3344202" cy="363374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 flipV="1">
            <a:off x="4316730" y="1981309"/>
            <a:ext cx="2954082" cy="478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50504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facility </a:t>
            </a:r>
            <a:r>
              <a:rPr lang="en-US" sz="1100" b="1" dirty="0"/>
              <a:t>Latitude</a:t>
            </a:r>
            <a:r>
              <a:rPr lang="en-US" sz="1100" dirty="0"/>
              <a:t> and </a:t>
            </a:r>
            <a:r>
              <a:rPr lang="en-US" sz="1100" b="1" dirty="0"/>
              <a:t>Longitude</a:t>
            </a:r>
            <a:r>
              <a:rPr lang="en-US" sz="1100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972528" y="2270111"/>
            <a:ext cx="3344202" cy="40518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972528" y="2709016"/>
            <a:ext cx="3344202" cy="91262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316730" y="2472703"/>
            <a:ext cx="2954082" cy="87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4316730" y="3165329"/>
            <a:ext cx="294646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258133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select the facility </a:t>
            </a:r>
            <a:r>
              <a:rPr lang="en-US" sz="1100" b="1" dirty="0"/>
              <a:t>Technology Type (Solar or Wind) </a:t>
            </a:r>
            <a:r>
              <a:rPr lang="en-US" sz="1100" dirty="0"/>
              <a:t>and identify if the facility includes </a:t>
            </a:r>
            <a:r>
              <a:rPr lang="en-US" sz="1100" b="1" dirty="0"/>
              <a:t>Energy Storage</a:t>
            </a:r>
            <a:r>
              <a:rPr lang="en-US" sz="11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297104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Energy Generating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be prompted to enter </a:t>
            </a:r>
            <a:r>
              <a:rPr lang="en-US" sz="1100" b="1" dirty="0"/>
              <a:t>Facility Usage</a:t>
            </a:r>
            <a:r>
              <a:rPr lang="en-US" sz="1100" dirty="0"/>
              <a:t> details including Customer Type, Ownership Model, Point of Interconnection, and Additional Selection Criteria. </a:t>
            </a:r>
          </a:p>
          <a:p>
            <a:endParaRPr lang="en-US" sz="1100" dirty="0"/>
          </a:p>
          <a:p>
            <a:r>
              <a:rPr lang="en-US" sz="1100" i="1" dirty="0"/>
              <a:t>Note: Facility Usage is conditional for each subcategory based on requirements outlined in guidance. Questions and response options will differ across each subcategory.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972528" y="3751197"/>
            <a:ext cx="3344202" cy="167910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4316730" y="4588522"/>
            <a:ext cx="2946462" cy="222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3803132" y="5736704"/>
            <a:ext cx="465277" cy="16879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>
            <a:off x="4268409" y="5821102"/>
            <a:ext cx="3002403" cy="336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609025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all required fields have been completed, applicants will select </a:t>
            </a:r>
            <a:r>
              <a:rPr lang="en-US" sz="1100" b="1"/>
              <a:t>Next</a:t>
            </a:r>
            <a:r>
              <a:rPr lang="en-US" sz="110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3b</a:t>
            </a:r>
          </a:p>
        </p:txBody>
      </p:sp>
    </p:spTree>
    <p:extLst>
      <p:ext uri="{BB962C8B-B14F-4D97-AF65-F5344CB8AC3E}">
        <p14:creationId xmlns:p14="http://schemas.microsoft.com/office/powerpoint/2010/main" val="159654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9833353-97CF-4A51-C0C8-6DFD4AE532A6}"/>
              </a:ext>
            </a:extLst>
          </p:cNvPr>
          <p:cNvGrpSpPr/>
          <p:nvPr/>
        </p:nvGrpSpPr>
        <p:grpSpPr>
          <a:xfrm>
            <a:off x="839788" y="1517079"/>
            <a:ext cx="5533168" cy="4424008"/>
            <a:chOff x="839788" y="1517079"/>
            <a:chExt cx="5533168" cy="44240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64AB27-777F-8CBB-85A6-F32C5D0E5414}"/>
                </a:ext>
              </a:extLst>
            </p:cNvPr>
            <p:cNvGrpSpPr/>
            <p:nvPr/>
          </p:nvGrpSpPr>
          <p:grpSpPr>
            <a:xfrm>
              <a:off x="839788" y="1517079"/>
              <a:ext cx="5533168" cy="4424008"/>
              <a:chOff x="839788" y="1517079"/>
              <a:chExt cx="5533168" cy="4424008"/>
            </a:xfrm>
          </p:grpSpPr>
          <p:pic>
            <p:nvPicPr>
              <p:cNvPr id="8" name="Picture 7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BDB09C8E-0515-4E7D-C15A-28C806BBC8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9788" y="1517079"/>
                <a:ext cx="5533168" cy="442400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Picture 14" descr="A logo for a company&#10;&#10;Description automatically generated">
                <a:extLst>
                  <a:ext uri="{FF2B5EF4-FFF2-40B4-BE49-F238E27FC236}">
                    <a16:creationId xmlns:a16="http://schemas.microsoft.com/office/drawing/2014/main" id="{F777F170-31A0-DB49-94D6-40C26AE543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991" y="1537090"/>
                <a:ext cx="930787" cy="33790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2DAD1C-D060-BC00-C289-594DA4BA99EB}"/>
                </a:ext>
              </a:extLst>
            </p:cNvPr>
            <p:cNvGrpSpPr/>
            <p:nvPr/>
          </p:nvGrpSpPr>
          <p:grpSpPr>
            <a:xfrm>
              <a:off x="1072846" y="2514215"/>
              <a:ext cx="425450" cy="146194"/>
              <a:chOff x="1152221" y="2716768"/>
              <a:chExt cx="425450" cy="14619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E09BE5E-BA98-0055-ACFA-4F4887E1CE93}"/>
                  </a:ext>
                </a:extLst>
              </p:cNvPr>
              <p:cNvSpPr/>
              <p:nvPr/>
            </p:nvSpPr>
            <p:spPr>
              <a:xfrm>
                <a:off x="1231108" y="2769541"/>
                <a:ext cx="207962" cy="549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EC82DA-0FEB-EE05-43A2-CFC7DDAD741C}"/>
                  </a:ext>
                </a:extLst>
              </p:cNvPr>
              <p:cNvSpPr txBox="1"/>
              <p:nvPr/>
            </p:nvSpPr>
            <p:spPr>
              <a:xfrm>
                <a:off x="1152221" y="2716768"/>
                <a:ext cx="425450" cy="14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" dirty="0"/>
                  <a:t>executed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4671060" y="3566866"/>
            <a:ext cx="324782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918882" y="5340922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required documents have been attached, applicants will select </a:t>
            </a:r>
            <a:r>
              <a:rPr lang="en-US" sz="1100" b="1"/>
              <a:t>Next</a:t>
            </a:r>
            <a:r>
              <a:rPr lang="en-US" sz="110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75360" y="2288380"/>
            <a:ext cx="3695700" cy="325136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3886200" y="5699762"/>
            <a:ext cx="708660" cy="18477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</p:cNvCxnSpPr>
          <p:nvPr/>
        </p:nvCxnSpPr>
        <p:spPr>
          <a:xfrm>
            <a:off x="4594860" y="5789326"/>
            <a:ext cx="325374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2960417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3b</a:t>
            </a:r>
          </a:p>
        </p:txBody>
      </p:sp>
    </p:spTree>
    <p:extLst>
      <p:ext uri="{BB962C8B-B14F-4D97-AF65-F5344CB8AC3E}">
        <p14:creationId xmlns:p14="http://schemas.microsoft.com/office/powerpoint/2010/main" val="2966000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18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40896" y="4330887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be required to </a:t>
            </a:r>
            <a:r>
              <a:rPr lang="en-US" sz="1100" b="1" dirty="0"/>
              <a:t>Attest</a:t>
            </a:r>
            <a:r>
              <a:rPr lang="en-US" sz="1100" dirty="0"/>
              <a:t> to all required Attestations prior to submission.</a:t>
            </a:r>
            <a:br>
              <a:rPr lang="en-US" sz="1100" dirty="0"/>
            </a:br>
            <a:br>
              <a:rPr lang="en-US" sz="1100" dirty="0"/>
            </a:br>
            <a:r>
              <a:rPr lang="en-US" sz="1100" i="1" dirty="0"/>
              <a:t>Note: all Attestations are conditional based on subcategory selected and applicant responses. </a:t>
            </a:r>
            <a:endParaRPr lang="en-US" sz="1100" dirty="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24161" y="1502387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</a:t>
            </a:r>
            <a:r>
              <a:rPr lang="en-US" sz="1100" b="1"/>
              <a:t>Submit</a:t>
            </a:r>
            <a:r>
              <a:rPr lang="en-US" sz="1100"/>
              <a:t> and be prompted to agree to required Attestations. </a:t>
            </a:r>
            <a:endParaRPr lang="en-US" sz="11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19950" y="5517362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applicants have attested, they can </a:t>
            </a:r>
            <a:r>
              <a:rPr lang="en-US" sz="1100" b="1" dirty="0"/>
              <a:t>confirm submission</a:t>
            </a:r>
            <a:r>
              <a:rPr lang="en-US" sz="1100" dirty="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4052779" y="-850616"/>
            <a:ext cx="1192503" cy="6341843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536A03-DFD7-321F-697B-81A65C6A54C7}"/>
              </a:ext>
            </a:extLst>
          </p:cNvPr>
          <p:cNvGrpSpPr/>
          <p:nvPr/>
        </p:nvGrpSpPr>
        <p:grpSpPr>
          <a:xfrm>
            <a:off x="2729580" y="1840572"/>
            <a:ext cx="4055771" cy="4063078"/>
            <a:chOff x="2729580" y="1840572"/>
            <a:chExt cx="4055771" cy="4063078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3386EF1-AA9C-F45C-F507-B6D0636DE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29580" y="1840572"/>
              <a:ext cx="4055771" cy="406307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D87E628-B135-4C58-A095-C5D042474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3986" y="2684571"/>
              <a:ext cx="3324698" cy="1576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 flipV="1">
            <a:off x="6716691" y="5732806"/>
            <a:ext cx="1103259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891754" y="2125982"/>
            <a:ext cx="71759" cy="291048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6173142" y="5659859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973986" y="4800247"/>
            <a:ext cx="485643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054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BE918CE-4430-A985-4D96-2E595296656B}"/>
              </a:ext>
            </a:extLst>
          </p:cNvPr>
          <p:cNvGrpSpPr/>
          <p:nvPr/>
        </p:nvGrpSpPr>
        <p:grpSpPr>
          <a:xfrm>
            <a:off x="839786" y="1830541"/>
            <a:ext cx="6682994" cy="3227794"/>
            <a:chOff x="769927" y="1847291"/>
            <a:chExt cx="6682994" cy="322779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97DCC21-E49E-1BE1-AE6C-BC9509998B5C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12FE82B-2EEF-333F-6322-FA4230E10303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3C21DC7-366A-60EA-2175-34C4FECCB9F7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53FF6569-C04B-AB1C-DA5F-D19E93DCCA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19" name="Picture 18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D256C152-0922-5D4A-225C-7E8EEDC515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2147F6F-7D07-562B-E607-0E8D1B2C7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19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78961" y="2588308"/>
            <a:ext cx="4347099" cy="214505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626060" y="4144553"/>
            <a:ext cx="224843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4a</a:t>
            </a:r>
          </a:p>
        </p:txBody>
      </p:sp>
    </p:spTree>
    <p:extLst>
      <p:ext uri="{BB962C8B-B14F-4D97-AF65-F5344CB8AC3E}">
        <p14:creationId xmlns:p14="http://schemas.microsoft.com/office/powerpoint/2010/main" val="329973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36DF2EB-1B12-DD29-C417-843272DF9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A90263-9B99-3129-E38F-62C47D5B5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44512"/>
            <a:ext cx="10515600" cy="1937197"/>
          </a:xfrm>
        </p:spPr>
        <p:txBody>
          <a:bodyPr>
            <a:normAutofit fontScale="92500" lnSpcReduction="20000"/>
          </a:bodyPr>
          <a:lstStyle/>
          <a:p>
            <a:r>
              <a:rPr lang="en-US" b="1"/>
              <a:t>Conditional Questions, Documentation, and Attestations for:</a:t>
            </a:r>
          </a:p>
          <a:p>
            <a:r>
              <a:rPr lang="en-US"/>
              <a:t>Categories 1b – 1d</a:t>
            </a:r>
          </a:p>
          <a:p>
            <a:r>
              <a:rPr lang="en-US"/>
              <a:t>Categories 2a – 2b</a:t>
            </a:r>
          </a:p>
          <a:p>
            <a:r>
              <a:rPr lang="en-US"/>
              <a:t>Categories 3a – 3b</a:t>
            </a:r>
          </a:p>
          <a:p>
            <a:r>
              <a:rPr lang="en-US"/>
              <a:t>Categories 4a – 4b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31240-BC1C-682D-CC28-0BE82BA55F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80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B858936-6775-75E2-5FDD-307DDE6ACFDE}"/>
              </a:ext>
            </a:extLst>
          </p:cNvPr>
          <p:cNvGrpSpPr/>
          <p:nvPr/>
        </p:nvGrpSpPr>
        <p:grpSpPr>
          <a:xfrm>
            <a:off x="840796" y="1717264"/>
            <a:ext cx="6177224" cy="4151934"/>
            <a:chOff x="840796" y="1717264"/>
            <a:chExt cx="6177224" cy="415193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E6F3EE-5265-590F-7D94-4C0053B36AC6}"/>
                </a:ext>
              </a:extLst>
            </p:cNvPr>
            <p:cNvGrpSpPr/>
            <p:nvPr/>
          </p:nvGrpSpPr>
          <p:grpSpPr>
            <a:xfrm>
              <a:off x="840796" y="1717264"/>
              <a:ext cx="6177224" cy="4151934"/>
              <a:chOff x="4658982" y="1951684"/>
              <a:chExt cx="3475765" cy="269043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5122" name="Picture 2">
                <a:extLst>
                  <a:ext uri="{FF2B5EF4-FFF2-40B4-BE49-F238E27FC236}">
                    <a16:creationId xmlns:a16="http://schemas.microsoft.com/office/drawing/2014/main" id="{09BFA415-92CC-39FB-5D77-CF37FCF35B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58983" y="1951684"/>
                <a:ext cx="3475764" cy="26904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5150903-283B-94AA-6852-DD170F25A013}"/>
                  </a:ext>
                </a:extLst>
              </p:cNvPr>
              <p:cNvSpPr/>
              <p:nvPr/>
            </p:nvSpPr>
            <p:spPr>
              <a:xfrm>
                <a:off x="4658982" y="4428076"/>
                <a:ext cx="3475764" cy="650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27DD6F-458A-9ED7-6F5F-89B505CE05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38711" y="4388770"/>
              <a:ext cx="2834305" cy="31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20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05086" y="1750902"/>
            <a:ext cx="3689773" cy="42378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>
            <a:off x="4594859" y="1962793"/>
            <a:ext cx="2675953" cy="224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34229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facility </a:t>
            </a:r>
            <a:r>
              <a:rPr lang="en-US" sz="1100" b="1" dirty="0"/>
              <a:t>Latitude</a:t>
            </a:r>
            <a:r>
              <a:rPr lang="en-US" sz="1100" dirty="0"/>
              <a:t> and </a:t>
            </a:r>
            <a:r>
              <a:rPr lang="en-US" sz="1100" b="1" dirty="0"/>
              <a:t>Longitude</a:t>
            </a:r>
            <a:r>
              <a:rPr lang="en-US" sz="1100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905087" y="2306909"/>
            <a:ext cx="3475764" cy="53409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905086" y="2849426"/>
            <a:ext cx="4430393" cy="112173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380851" y="2573956"/>
            <a:ext cx="2889961" cy="311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</p:cNvCxnSpPr>
          <p:nvPr/>
        </p:nvCxnSpPr>
        <p:spPr>
          <a:xfrm>
            <a:off x="5335480" y="3224752"/>
            <a:ext cx="193533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361627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select the facility </a:t>
            </a:r>
            <a:r>
              <a:rPr lang="en-US" sz="1100" b="1" dirty="0"/>
              <a:t>Technology Type (Solar or Wind) </a:t>
            </a:r>
            <a:r>
              <a:rPr lang="en-US" sz="1100" dirty="0"/>
              <a:t>and identify if the facility includes </a:t>
            </a:r>
            <a:r>
              <a:rPr lang="en-US" sz="1100" b="1" dirty="0"/>
              <a:t>Energy Storage</a:t>
            </a:r>
            <a:r>
              <a:rPr lang="en-US" sz="11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306248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Nameplate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enter </a:t>
            </a:r>
            <a:r>
              <a:rPr lang="en-US" sz="1100" b="1"/>
              <a:t>Facility Usage</a:t>
            </a:r>
            <a:r>
              <a:rPr lang="en-US" sz="1100"/>
              <a:t> details including Customer Type, Ownership Model, Point of Interconnection, and Additional Selection Criteria. </a:t>
            </a:r>
          </a:p>
          <a:p>
            <a:endParaRPr lang="en-US" sz="1100"/>
          </a:p>
          <a:p>
            <a:r>
              <a:rPr lang="en-US" sz="1100" i="1"/>
              <a:t>Note: Facility Usage is conditional for each subcategory based on requirements outlined in guidance. Questions and response options will differ across each subcategory.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</p:cNvCxnSpPr>
          <p:nvPr/>
        </p:nvCxnSpPr>
        <p:spPr>
          <a:xfrm>
            <a:off x="4399235" y="4606161"/>
            <a:ext cx="287157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4658982" y="5642579"/>
            <a:ext cx="598758" cy="21411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</p:cNvCxnSpPr>
          <p:nvPr/>
        </p:nvCxnSpPr>
        <p:spPr>
          <a:xfrm flipV="1">
            <a:off x="5257740" y="5757338"/>
            <a:ext cx="2013072" cy="471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563640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all required fields have been completed, applicants will select </a:t>
            </a:r>
            <a:r>
              <a:rPr lang="en-US" sz="1100" b="1" dirty="0"/>
              <a:t>Next</a:t>
            </a:r>
            <a:r>
              <a:rPr lang="en-US" sz="1100" dirty="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923471" y="4083538"/>
            <a:ext cx="3475764" cy="92479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58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BCD60D5-14FF-7825-3A8B-3448F3BFE86F}"/>
              </a:ext>
            </a:extLst>
          </p:cNvPr>
          <p:cNvGrpSpPr/>
          <p:nvPr/>
        </p:nvGrpSpPr>
        <p:grpSpPr>
          <a:xfrm>
            <a:off x="839788" y="1536695"/>
            <a:ext cx="6947647" cy="3466293"/>
            <a:chOff x="839788" y="1536695"/>
            <a:chExt cx="6947647" cy="3466293"/>
          </a:xfrm>
        </p:grpSpPr>
        <p:pic>
          <p:nvPicPr>
            <p:cNvPr id="15" name="Picture 1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55374A7-CA21-116A-B593-9950FA6239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9788" y="1536695"/>
              <a:ext cx="6947647" cy="34662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 descr="A logo for a company&#10;&#10;Description automatically generated">
              <a:extLst>
                <a:ext uri="{FF2B5EF4-FFF2-40B4-BE49-F238E27FC236}">
                  <a16:creationId xmlns:a16="http://schemas.microsoft.com/office/drawing/2014/main" id="{0FCC4171-F24D-0278-65A1-7B78E230D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1" y="1580802"/>
              <a:ext cx="998142" cy="36236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21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415375" y="3566866"/>
            <a:ext cx="250350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918882" y="4523149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required documents have been attached, applicants will select </a:t>
            </a:r>
            <a:r>
              <a:rPr lang="en-US" sz="1100" b="1" dirty="0"/>
              <a:t>Next</a:t>
            </a:r>
            <a:r>
              <a:rPr lang="en-US" sz="1100" dirty="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90720" y="2572105"/>
            <a:ext cx="4412200" cy="172486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4737789" y="4710984"/>
            <a:ext cx="794128" cy="2244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  <a:stCxn id="4" idx="3"/>
            <a:endCxn id="16" idx="1"/>
          </p:cNvCxnSpPr>
          <p:nvPr/>
        </p:nvCxnSpPr>
        <p:spPr>
          <a:xfrm flipV="1">
            <a:off x="5531917" y="4823231"/>
            <a:ext cx="2386965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2875002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4a</a:t>
            </a:r>
          </a:p>
        </p:txBody>
      </p:sp>
    </p:spTree>
    <p:extLst>
      <p:ext uri="{BB962C8B-B14F-4D97-AF65-F5344CB8AC3E}">
        <p14:creationId xmlns:p14="http://schemas.microsoft.com/office/powerpoint/2010/main" val="1770412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30423" y="4454100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required to </a:t>
            </a:r>
            <a:r>
              <a:rPr lang="en-US" sz="1100" b="1"/>
              <a:t>Attest</a:t>
            </a:r>
            <a:r>
              <a:rPr lang="en-US" sz="1100"/>
              <a:t> to all required Attestations prior to submission.</a:t>
            </a:r>
            <a:br>
              <a:rPr lang="en-US" sz="1100"/>
            </a:br>
            <a:br>
              <a:rPr lang="en-US" sz="1100"/>
            </a:br>
            <a:r>
              <a:rPr lang="en-US" sz="1100" i="1"/>
              <a:t>Note: all Attestations are conditional based on subcategory selected and applicant responses. </a:t>
            </a:r>
            <a:endParaRPr lang="en-US" sz="110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49680" y="1481288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select </a:t>
            </a:r>
            <a:r>
              <a:rPr lang="en-US" sz="1100" b="1" dirty="0"/>
              <a:t>Submit</a:t>
            </a:r>
            <a:r>
              <a:rPr lang="en-US" sz="1100" dirty="0"/>
              <a:t> and be prompted to agree to required Attestations. </a:t>
            </a:r>
            <a:endParaRPr lang="en-US" sz="11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30423" y="5552856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applicants have attested, they can </a:t>
            </a:r>
            <a:r>
              <a:rPr lang="en-US" sz="1100" b="1" dirty="0"/>
              <a:t>confirm submission</a:t>
            </a:r>
            <a:r>
              <a:rPr lang="en-US" sz="1100" dirty="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3989662" y="-917943"/>
            <a:ext cx="1322947" cy="6346052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22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6F4040-2FAC-AAC9-1796-E3CC1328C1C0}"/>
              </a:ext>
            </a:extLst>
          </p:cNvPr>
          <p:cNvGrpSpPr/>
          <p:nvPr/>
        </p:nvGrpSpPr>
        <p:grpSpPr>
          <a:xfrm>
            <a:off x="2682072" y="1717830"/>
            <a:ext cx="4133536" cy="4205681"/>
            <a:chOff x="2682072" y="1717830"/>
            <a:chExt cx="4133536" cy="4205681"/>
          </a:xfrm>
        </p:grpSpPr>
        <p:pic>
          <p:nvPicPr>
            <p:cNvPr id="10" name="Picture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9144885A-3731-0453-C239-50CB5C9879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82072" y="1717830"/>
              <a:ext cx="4133536" cy="42056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7A40341-8F15-04B3-84F0-620CC389B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853" y="2613561"/>
              <a:ext cx="3324698" cy="1576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 flipV="1">
            <a:off x="6716691" y="5768300"/>
            <a:ext cx="1113732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813042" y="1994846"/>
            <a:ext cx="71759" cy="3348496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6173142" y="5695353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884801" y="5036467"/>
            <a:ext cx="492627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866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2D30472-3BCF-1CF0-63ED-4B2C650878EF}"/>
              </a:ext>
            </a:extLst>
          </p:cNvPr>
          <p:cNvGrpSpPr/>
          <p:nvPr/>
        </p:nvGrpSpPr>
        <p:grpSpPr>
          <a:xfrm>
            <a:off x="839786" y="1830541"/>
            <a:ext cx="6682994" cy="3227794"/>
            <a:chOff x="769927" y="1847291"/>
            <a:chExt cx="6682994" cy="322779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C37EA8A-5D80-1403-95F6-00EC327F4EC5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27AA5F6-2ECA-29C5-86F1-D1CCC769F703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21A411B-5EB4-38D6-33FE-C9116946D5FC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9EBAB094-6CE1-B625-15EF-1E6CC8FB87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19" name="Picture 18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6C1B4A10-FB9D-D0A9-30D7-0A5C0B6FD6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AA107E9-3A6C-B7AD-8265-3EFBFE6DA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52067" y="2590935"/>
            <a:ext cx="4347099" cy="213346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599166" y="4144553"/>
            <a:ext cx="227532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4b</a:t>
            </a:r>
          </a:p>
        </p:txBody>
      </p:sp>
    </p:spTree>
    <p:extLst>
      <p:ext uri="{BB962C8B-B14F-4D97-AF65-F5344CB8AC3E}">
        <p14:creationId xmlns:p14="http://schemas.microsoft.com/office/powerpoint/2010/main" val="3363154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C7CE26-1B82-E4AE-21EE-7DF68522579A}"/>
              </a:ext>
            </a:extLst>
          </p:cNvPr>
          <p:cNvGrpSpPr/>
          <p:nvPr/>
        </p:nvGrpSpPr>
        <p:grpSpPr>
          <a:xfrm>
            <a:off x="842072" y="1782916"/>
            <a:ext cx="5002916" cy="4119278"/>
            <a:chOff x="842072" y="1782916"/>
            <a:chExt cx="5002916" cy="4119278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636C3093-F8E2-2432-27C0-6B73664BCF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42072" y="1782916"/>
              <a:ext cx="5002916" cy="411927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0F5CEF4-6DAB-5E31-3FFD-BD5BE02806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87768" y="4202519"/>
              <a:ext cx="2834305" cy="31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24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80148" y="1798738"/>
            <a:ext cx="3344202" cy="404449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 flipV="1">
            <a:off x="4324350" y="1993406"/>
            <a:ext cx="2946462" cy="755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62601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facility </a:t>
            </a:r>
            <a:r>
              <a:rPr lang="en-US" sz="1100" b="1" dirty="0"/>
              <a:t>Latitude</a:t>
            </a:r>
            <a:r>
              <a:rPr lang="en-US" sz="1100" dirty="0"/>
              <a:t> and </a:t>
            </a:r>
            <a:r>
              <a:rPr lang="en-US" sz="1100" b="1" dirty="0"/>
              <a:t>Longitude</a:t>
            </a:r>
            <a:r>
              <a:rPr lang="en-US" sz="1100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980148" y="2326818"/>
            <a:ext cx="3344202" cy="45246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980148" y="2813032"/>
            <a:ext cx="3663290" cy="105540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4324350" y="2549458"/>
            <a:ext cx="2946462" cy="359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4643438" y="3340734"/>
            <a:ext cx="2627374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334014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the facility </a:t>
            </a:r>
            <a:r>
              <a:rPr lang="en-US" sz="1100" b="1"/>
              <a:t>Technology Type (Solar or Wind) </a:t>
            </a:r>
            <a:r>
              <a:rPr lang="en-US" sz="1100"/>
              <a:t>and identify if the facility includes </a:t>
            </a:r>
            <a:r>
              <a:rPr lang="en-US" sz="1100" b="1"/>
              <a:t>Energy Storage</a:t>
            </a:r>
            <a:r>
              <a:rPr lang="en-US" sz="110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302625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</a:t>
            </a:r>
            <a:r>
              <a:rPr lang="en-US" sz="1100" i="1" dirty="0" err="1"/>
              <a:t>Namplate</a:t>
            </a:r>
            <a:r>
              <a:rPr lang="en-US" sz="1100" i="1" dirty="0"/>
              <a:t>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enter </a:t>
            </a:r>
            <a:r>
              <a:rPr lang="en-US" sz="1100" b="1"/>
              <a:t>Facility Usage</a:t>
            </a:r>
            <a:r>
              <a:rPr lang="en-US" sz="1100"/>
              <a:t> details including Customer Type, Ownership Model, Point of Interconnection, and Additional Selection Criteria. </a:t>
            </a:r>
          </a:p>
          <a:p>
            <a:endParaRPr lang="en-US" sz="1100"/>
          </a:p>
          <a:p>
            <a:r>
              <a:rPr lang="en-US" sz="1100" i="1"/>
              <a:t>Note: Facility Usage is conditional for each subcategory based on requirements outlined in guidance. Questions and response options will differ across each subcategory.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980148" y="3947014"/>
            <a:ext cx="3475764" cy="160808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</p:cNvCxnSpPr>
          <p:nvPr/>
        </p:nvCxnSpPr>
        <p:spPr>
          <a:xfrm>
            <a:off x="4455912" y="4656122"/>
            <a:ext cx="281490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4009017" y="5718598"/>
            <a:ext cx="465277" cy="16879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  <a:stCxn id="26" idx="3"/>
          </p:cNvCxnSpPr>
          <p:nvPr/>
        </p:nvCxnSpPr>
        <p:spPr>
          <a:xfrm>
            <a:off x="4474294" y="5802996"/>
            <a:ext cx="2713824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552617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all required fields have been completed, applicants will select </a:t>
            </a:r>
            <a:r>
              <a:rPr lang="en-US" sz="1100" b="1"/>
              <a:t>Next</a:t>
            </a:r>
            <a:r>
              <a:rPr lang="en-US" sz="110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4b</a:t>
            </a:r>
          </a:p>
        </p:txBody>
      </p:sp>
    </p:spTree>
    <p:extLst>
      <p:ext uri="{BB962C8B-B14F-4D97-AF65-F5344CB8AC3E}">
        <p14:creationId xmlns:p14="http://schemas.microsoft.com/office/powerpoint/2010/main" val="2143594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4FF6370-17A8-2276-056B-D5C6F17B3C57}"/>
              </a:ext>
            </a:extLst>
          </p:cNvPr>
          <p:cNvGrpSpPr/>
          <p:nvPr/>
        </p:nvGrpSpPr>
        <p:grpSpPr>
          <a:xfrm>
            <a:off x="839788" y="1611522"/>
            <a:ext cx="6893860" cy="4258234"/>
            <a:chOff x="839788" y="1611522"/>
            <a:chExt cx="6893860" cy="4258234"/>
          </a:xfrm>
        </p:grpSpPr>
        <p:pic>
          <p:nvPicPr>
            <p:cNvPr id="19" name="Picture 1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1A6F50C-922E-0B75-E42E-EB0BA78AB7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9788" y="1611522"/>
              <a:ext cx="6893860" cy="425823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 descr="A logo for a company&#10;&#10;Description automatically generated">
              <a:extLst>
                <a:ext uri="{FF2B5EF4-FFF2-40B4-BE49-F238E27FC236}">
                  <a16:creationId xmlns:a16="http://schemas.microsoft.com/office/drawing/2014/main" id="{4D14A6A5-5751-98DC-6C75-F504C189F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375" y="1675728"/>
              <a:ext cx="930787" cy="33790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504155" y="3566866"/>
            <a:ext cx="241472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986671" y="5356094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required documents have been attached, applicants will select </a:t>
            </a:r>
            <a:r>
              <a:rPr lang="en-US" sz="1100" b="1" dirty="0"/>
              <a:t>Next</a:t>
            </a:r>
            <a:r>
              <a:rPr lang="en-US" sz="1100" dirty="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30676" y="2594597"/>
            <a:ext cx="4573479" cy="254726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4710027" y="5543929"/>
            <a:ext cx="794128" cy="2244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</p:cNvCxnSpPr>
          <p:nvPr/>
        </p:nvCxnSpPr>
        <p:spPr>
          <a:xfrm>
            <a:off x="5504155" y="5656176"/>
            <a:ext cx="2482516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2960417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4b</a:t>
            </a:r>
          </a:p>
        </p:txBody>
      </p:sp>
    </p:spTree>
    <p:extLst>
      <p:ext uri="{BB962C8B-B14F-4D97-AF65-F5344CB8AC3E}">
        <p14:creationId xmlns:p14="http://schemas.microsoft.com/office/powerpoint/2010/main" val="1381982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26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30423" y="4454100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required to </a:t>
            </a:r>
            <a:r>
              <a:rPr lang="en-US" sz="1100" b="1"/>
              <a:t>Attest</a:t>
            </a:r>
            <a:r>
              <a:rPr lang="en-US" sz="1100"/>
              <a:t> to all required Attestations prior to submission.</a:t>
            </a:r>
            <a:br>
              <a:rPr lang="en-US" sz="1100"/>
            </a:br>
            <a:br>
              <a:rPr lang="en-US" sz="1100"/>
            </a:br>
            <a:r>
              <a:rPr lang="en-US" sz="1100" i="1"/>
              <a:t>Note: all Attestations are conditional based on subcategory selected and applicant responses. </a:t>
            </a:r>
            <a:endParaRPr lang="en-US" sz="110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32617" y="1465181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select </a:t>
            </a:r>
            <a:r>
              <a:rPr lang="en-US" sz="1100" b="1" dirty="0"/>
              <a:t>Submit</a:t>
            </a:r>
            <a:r>
              <a:rPr lang="en-US" sz="1100" dirty="0"/>
              <a:t> and be prompted to agree to required Attestations. </a:t>
            </a:r>
            <a:endParaRPr lang="en-US" sz="11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30423" y="5591915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applicants have attested, they can </a:t>
            </a:r>
            <a:r>
              <a:rPr lang="en-US" sz="1100" b="1"/>
              <a:t>confirm submission</a:t>
            </a:r>
            <a:r>
              <a:rPr lang="en-US" sz="110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3989662" y="-917943"/>
            <a:ext cx="1322947" cy="6346052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4b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4D5E86-BE1F-6E40-D512-4348BBA8A9EE}"/>
              </a:ext>
            </a:extLst>
          </p:cNvPr>
          <p:cNvGrpSpPr/>
          <p:nvPr/>
        </p:nvGrpSpPr>
        <p:grpSpPr>
          <a:xfrm>
            <a:off x="2734786" y="1707343"/>
            <a:ext cx="3935337" cy="4233243"/>
            <a:chOff x="2734786" y="1707343"/>
            <a:chExt cx="3935337" cy="4233243"/>
          </a:xfrm>
        </p:grpSpPr>
        <p:pic>
          <p:nvPicPr>
            <p:cNvPr id="10" name="Picture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AFB1C06-C78E-F9AF-3382-C43A8D8F8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34786" y="1707343"/>
              <a:ext cx="3935337" cy="42332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AA02791-AAA1-2A03-A6A7-D596CFD8D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786" y="2498338"/>
              <a:ext cx="3324698" cy="1576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>
            <a:off x="6601449" y="5807358"/>
            <a:ext cx="1228974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909068" y="1994846"/>
            <a:ext cx="71759" cy="3348496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6057900" y="5734410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980827" y="5036467"/>
            <a:ext cx="475162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67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DCFE9F6-C97E-60DD-15C0-8AC65E38D87C}"/>
              </a:ext>
            </a:extLst>
          </p:cNvPr>
          <p:cNvGrpSpPr/>
          <p:nvPr/>
        </p:nvGrpSpPr>
        <p:grpSpPr>
          <a:xfrm>
            <a:off x="839786" y="1830541"/>
            <a:ext cx="6682994" cy="3227794"/>
            <a:chOff x="769927" y="1847291"/>
            <a:chExt cx="6682994" cy="322779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3BB235-5CDA-7D6E-CDC6-1AC776830ED3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22BEDBA-E408-4138-2248-37F60395CB0A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0204CF1-F64D-95AB-EDC2-2D43638CDCAB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6AD37FD0-6B28-B685-F86D-2FCAF54FF2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20" name="Picture 19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449781AE-15EA-8CC6-C4FF-12A6F6A19D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C99922F-B3A2-21A1-AC47-0E7AD9F29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69997" y="2549735"/>
            <a:ext cx="4347099" cy="215673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617096" y="4144553"/>
            <a:ext cx="225739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2a</a:t>
            </a:r>
          </a:p>
        </p:txBody>
      </p:sp>
    </p:spTree>
    <p:extLst>
      <p:ext uri="{BB962C8B-B14F-4D97-AF65-F5344CB8AC3E}">
        <p14:creationId xmlns:p14="http://schemas.microsoft.com/office/powerpoint/2010/main" val="202091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9F0855E-34AC-C497-1450-EB6632D6F073}"/>
              </a:ext>
            </a:extLst>
          </p:cNvPr>
          <p:cNvGrpSpPr/>
          <p:nvPr/>
        </p:nvGrpSpPr>
        <p:grpSpPr>
          <a:xfrm>
            <a:off x="839788" y="1713378"/>
            <a:ext cx="5766752" cy="4291221"/>
            <a:chOff x="839788" y="1713378"/>
            <a:chExt cx="5766752" cy="4291221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680BDBDF-0C2C-DAC9-8B6D-C95A75A71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9788" y="1713378"/>
              <a:ext cx="5766752" cy="429122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9A958CB-A00F-5C55-973C-E3F1382763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09850" y="4835059"/>
              <a:ext cx="2834305" cy="31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4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05087" y="1761433"/>
            <a:ext cx="3475764" cy="458174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>
            <a:off x="4380851" y="1990520"/>
            <a:ext cx="288996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59715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the facility </a:t>
            </a:r>
            <a:r>
              <a:rPr lang="en-US" sz="1100" b="1"/>
              <a:t>Latitude</a:t>
            </a:r>
            <a:r>
              <a:rPr lang="en-US" sz="1100"/>
              <a:t> and </a:t>
            </a:r>
            <a:r>
              <a:rPr lang="en-US" sz="1100" b="1"/>
              <a:t>Longitude</a:t>
            </a:r>
            <a:r>
              <a:rPr lang="en-US" sz="110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905087" y="2335216"/>
            <a:ext cx="3475764" cy="53409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905087" y="2926135"/>
            <a:ext cx="3974894" cy="118926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380851" y="2602263"/>
            <a:ext cx="288996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</p:cNvCxnSpPr>
          <p:nvPr/>
        </p:nvCxnSpPr>
        <p:spPr>
          <a:xfrm>
            <a:off x="4879981" y="3224752"/>
            <a:ext cx="239083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386819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the facility </a:t>
            </a:r>
            <a:r>
              <a:rPr lang="en-US" sz="1100" b="1"/>
              <a:t>Technology Type (Solar or Wind) </a:t>
            </a:r>
            <a:r>
              <a:rPr lang="en-US" sz="1100"/>
              <a:t>and identify if the facility includes </a:t>
            </a:r>
            <a:r>
              <a:rPr lang="en-US" sz="1100" b="1"/>
              <a:t>Energy Storage</a:t>
            </a:r>
            <a:r>
              <a:rPr lang="en-US" sz="110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306248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Nameplate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enter </a:t>
            </a:r>
            <a:r>
              <a:rPr lang="en-US" sz="1100" b="1"/>
              <a:t>Facility Usage</a:t>
            </a:r>
            <a:r>
              <a:rPr lang="en-US" sz="1100"/>
              <a:t> details including Customer Type, Ownership Model, Point of Interconnection, and Additional Selection Criteria. </a:t>
            </a:r>
          </a:p>
          <a:p>
            <a:endParaRPr lang="en-US" sz="1100"/>
          </a:p>
          <a:p>
            <a:r>
              <a:rPr lang="en-US" sz="1100" i="1"/>
              <a:t>Note: Facility Usage is conditional for each subcategory based on requirements outlined in guidance. Questions and response options will differ across each subcategory.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905087" y="4178047"/>
            <a:ext cx="3475764" cy="152734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</p:cNvCxnSpPr>
          <p:nvPr/>
        </p:nvCxnSpPr>
        <p:spPr>
          <a:xfrm>
            <a:off x="4380851" y="4606161"/>
            <a:ext cx="288996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4292992" y="5730677"/>
            <a:ext cx="465277" cy="21411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  <a:stCxn id="26" idx="3"/>
          </p:cNvCxnSpPr>
          <p:nvPr/>
        </p:nvCxnSpPr>
        <p:spPr>
          <a:xfrm>
            <a:off x="4758269" y="5837736"/>
            <a:ext cx="241215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572795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all required fields have been completed, applicants will select </a:t>
            </a:r>
            <a:r>
              <a:rPr lang="en-US" sz="1100" b="1"/>
              <a:t>Next</a:t>
            </a:r>
            <a:r>
              <a:rPr lang="en-US" sz="110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2a</a:t>
            </a:r>
          </a:p>
        </p:txBody>
      </p:sp>
    </p:spTree>
    <p:extLst>
      <p:ext uri="{BB962C8B-B14F-4D97-AF65-F5344CB8AC3E}">
        <p14:creationId xmlns:p14="http://schemas.microsoft.com/office/powerpoint/2010/main" val="147206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F19A051-E446-7B6E-B384-6F29B8EBEC48}"/>
              </a:ext>
            </a:extLst>
          </p:cNvPr>
          <p:cNvGrpSpPr/>
          <p:nvPr/>
        </p:nvGrpSpPr>
        <p:grpSpPr>
          <a:xfrm>
            <a:off x="839788" y="1699541"/>
            <a:ext cx="6504756" cy="3960317"/>
            <a:chOff x="839788" y="1699541"/>
            <a:chExt cx="6504756" cy="396031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931363F-4452-69C9-4A5C-06D031A01938}"/>
                </a:ext>
              </a:extLst>
            </p:cNvPr>
            <p:cNvGrpSpPr/>
            <p:nvPr/>
          </p:nvGrpSpPr>
          <p:grpSpPr>
            <a:xfrm>
              <a:off x="839788" y="1699541"/>
              <a:ext cx="6504756" cy="3960317"/>
              <a:chOff x="839788" y="1699541"/>
              <a:chExt cx="6504756" cy="3960317"/>
            </a:xfrm>
          </p:grpSpPr>
          <p:pic>
            <p:nvPicPr>
              <p:cNvPr id="15" name="Picture 14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1C2CDBF9-81B8-BEAE-F603-2D3516AEC6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9788" y="1699541"/>
                <a:ext cx="6504756" cy="396031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3" name="Picture 22" descr="A logo for a company&#10;&#10;Description automatically generated">
                <a:extLst>
                  <a:ext uri="{FF2B5EF4-FFF2-40B4-BE49-F238E27FC236}">
                    <a16:creationId xmlns:a16="http://schemas.microsoft.com/office/drawing/2014/main" id="{FD635FE8-45BD-8F94-7819-06BF6DC449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305" y="1742869"/>
                <a:ext cx="930787" cy="33790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7630EA-85A1-0266-E88F-52D90FCC8349}"/>
                </a:ext>
              </a:extLst>
            </p:cNvPr>
            <p:cNvGrpSpPr/>
            <p:nvPr/>
          </p:nvGrpSpPr>
          <p:grpSpPr>
            <a:xfrm>
              <a:off x="1152008" y="2842489"/>
              <a:ext cx="425450" cy="153888"/>
              <a:chOff x="1152008" y="2715489"/>
              <a:chExt cx="425450" cy="15388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435883-F7CC-A5E4-36D5-D08B31909E04}"/>
                  </a:ext>
                </a:extLst>
              </p:cNvPr>
              <p:cNvSpPr/>
              <p:nvPr/>
            </p:nvSpPr>
            <p:spPr>
              <a:xfrm>
                <a:off x="1238250" y="2765425"/>
                <a:ext cx="231775" cy="603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85163E-2193-7385-56FF-8565CCEDD23F}"/>
                  </a:ext>
                </a:extLst>
              </p:cNvPr>
              <p:cNvSpPr txBox="1"/>
              <p:nvPr/>
            </p:nvSpPr>
            <p:spPr>
              <a:xfrm>
                <a:off x="1152008" y="2715489"/>
                <a:ext cx="425450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/>
                  <a:t>executed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415375" y="3566866"/>
            <a:ext cx="2503507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918882" y="5158739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required documents have been attached, applicants will select </a:t>
            </a:r>
            <a:r>
              <a:rPr lang="en-US" sz="1100" b="1"/>
              <a:t>Next</a:t>
            </a:r>
            <a:r>
              <a:rPr lang="en-US" sz="110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03175" y="2567611"/>
            <a:ext cx="4412200" cy="229213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4491707" y="5346574"/>
            <a:ext cx="794128" cy="2244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  <a:stCxn id="4" idx="3"/>
            <a:endCxn id="16" idx="1"/>
          </p:cNvCxnSpPr>
          <p:nvPr/>
        </p:nvCxnSpPr>
        <p:spPr>
          <a:xfrm flipV="1">
            <a:off x="5285835" y="5458821"/>
            <a:ext cx="2633047" cy="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2875002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2a</a:t>
            </a:r>
          </a:p>
        </p:txBody>
      </p:sp>
    </p:spTree>
    <p:extLst>
      <p:ext uri="{BB962C8B-B14F-4D97-AF65-F5344CB8AC3E}">
        <p14:creationId xmlns:p14="http://schemas.microsoft.com/office/powerpoint/2010/main" val="412278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7576DC-7259-40C7-3597-DB35DC213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14658"/>
            <a:ext cx="6599699" cy="184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E16815-70FE-9A17-7C86-13558B82B938}"/>
              </a:ext>
            </a:extLst>
          </p:cNvPr>
          <p:cNvSpPr/>
          <p:nvPr/>
        </p:nvSpPr>
        <p:spPr>
          <a:xfrm>
            <a:off x="922020" y="2237085"/>
            <a:ext cx="1836420" cy="62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review all information prior to submission.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30423" y="4454100"/>
            <a:ext cx="354219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required to </a:t>
            </a:r>
            <a:r>
              <a:rPr lang="en-US" sz="1100" b="1"/>
              <a:t>Attest</a:t>
            </a:r>
            <a:r>
              <a:rPr lang="en-US" sz="1100"/>
              <a:t> to all required Attestations prior to submission.</a:t>
            </a:r>
            <a:br>
              <a:rPr lang="en-US" sz="1100"/>
            </a:br>
            <a:br>
              <a:rPr lang="en-US" sz="1100"/>
            </a:br>
            <a:r>
              <a:rPr lang="en-US" sz="1100" i="1"/>
              <a:t>Note: all Attestations are conditional based on subcategory selected and applicant responses. </a:t>
            </a:r>
            <a:endParaRPr lang="en-US" sz="1100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4FAC154C-B394-68A1-FFD1-ADDEF8A690DE}"/>
              </a:ext>
            </a:extLst>
          </p:cNvPr>
          <p:cNvSpPr/>
          <p:nvPr/>
        </p:nvSpPr>
        <p:spPr>
          <a:xfrm rot="16200000">
            <a:off x="415441" y="3277776"/>
            <a:ext cx="3751342" cy="876936"/>
          </a:xfrm>
          <a:custGeom>
            <a:avLst/>
            <a:gdLst>
              <a:gd name="connsiteX0" fmla="*/ 0 w 1191249"/>
              <a:gd name="connsiteY0" fmla="*/ 854769 h 854769"/>
              <a:gd name="connsiteX1" fmla="*/ 213692 w 1191249"/>
              <a:gd name="connsiteY1" fmla="*/ 0 h 854769"/>
              <a:gd name="connsiteX2" fmla="*/ 977557 w 1191249"/>
              <a:gd name="connsiteY2" fmla="*/ 0 h 854769"/>
              <a:gd name="connsiteX3" fmla="*/ 1191249 w 1191249"/>
              <a:gd name="connsiteY3" fmla="*/ 854769 h 854769"/>
              <a:gd name="connsiteX4" fmla="*/ 0 w 1191249"/>
              <a:gd name="connsiteY4" fmla="*/ 854769 h 854769"/>
              <a:gd name="connsiteX0" fmla="*/ 0 w 1505286"/>
              <a:gd name="connsiteY0" fmla="*/ 854769 h 854769"/>
              <a:gd name="connsiteX1" fmla="*/ 213692 w 1505286"/>
              <a:gd name="connsiteY1" fmla="*/ 0 h 854769"/>
              <a:gd name="connsiteX2" fmla="*/ 977557 w 1505286"/>
              <a:gd name="connsiteY2" fmla="*/ 0 h 854769"/>
              <a:gd name="connsiteX3" fmla="*/ 1505286 w 1505286"/>
              <a:gd name="connsiteY3" fmla="*/ 605387 h 854769"/>
              <a:gd name="connsiteX4" fmla="*/ 0 w 1505286"/>
              <a:gd name="connsiteY4" fmla="*/ 854769 h 854769"/>
              <a:gd name="connsiteX0" fmla="*/ 0 w 3149359"/>
              <a:gd name="connsiteY0" fmla="*/ 642334 h 642334"/>
              <a:gd name="connsiteX1" fmla="*/ 1857765 w 3149359"/>
              <a:gd name="connsiteY1" fmla="*/ 0 h 642334"/>
              <a:gd name="connsiteX2" fmla="*/ 2621630 w 3149359"/>
              <a:gd name="connsiteY2" fmla="*/ 0 h 642334"/>
              <a:gd name="connsiteX3" fmla="*/ 3149359 w 3149359"/>
              <a:gd name="connsiteY3" fmla="*/ 605387 h 642334"/>
              <a:gd name="connsiteX4" fmla="*/ 0 w 3149359"/>
              <a:gd name="connsiteY4" fmla="*/ 642334 h 642334"/>
              <a:gd name="connsiteX0" fmla="*/ 0 w 3149359"/>
              <a:gd name="connsiteY0" fmla="*/ 1445897 h 1445897"/>
              <a:gd name="connsiteX1" fmla="*/ 2458129 w 3149359"/>
              <a:gd name="connsiteY1" fmla="*/ 0 h 1445897"/>
              <a:gd name="connsiteX2" fmla="*/ 2621630 w 3149359"/>
              <a:gd name="connsiteY2" fmla="*/ 803563 h 1445897"/>
              <a:gd name="connsiteX3" fmla="*/ 3149359 w 3149359"/>
              <a:gd name="connsiteY3" fmla="*/ 1408950 h 1445897"/>
              <a:gd name="connsiteX4" fmla="*/ 0 w 3149359"/>
              <a:gd name="connsiteY4" fmla="*/ 1445897 h 1445897"/>
              <a:gd name="connsiteX0" fmla="*/ 0 w 3149359"/>
              <a:gd name="connsiteY0" fmla="*/ 670043 h 670043"/>
              <a:gd name="connsiteX1" fmla="*/ 2411947 w 3149359"/>
              <a:gd name="connsiteY1" fmla="*/ 0 h 670043"/>
              <a:gd name="connsiteX2" fmla="*/ 2621630 w 3149359"/>
              <a:gd name="connsiteY2" fmla="*/ 27709 h 670043"/>
              <a:gd name="connsiteX3" fmla="*/ 3149359 w 3149359"/>
              <a:gd name="connsiteY3" fmla="*/ 633096 h 670043"/>
              <a:gd name="connsiteX4" fmla="*/ 0 w 3149359"/>
              <a:gd name="connsiteY4" fmla="*/ 670043 h 670043"/>
              <a:gd name="connsiteX0" fmla="*/ 0 w 3690379"/>
              <a:gd name="connsiteY0" fmla="*/ 670043 h 876936"/>
              <a:gd name="connsiteX1" fmla="*/ 2411947 w 3690379"/>
              <a:gd name="connsiteY1" fmla="*/ 0 h 876936"/>
              <a:gd name="connsiteX2" fmla="*/ 2621630 w 3690379"/>
              <a:gd name="connsiteY2" fmla="*/ 27709 h 876936"/>
              <a:gd name="connsiteX3" fmla="*/ 3690379 w 3690379"/>
              <a:gd name="connsiteY3" fmla="*/ 876936 h 876936"/>
              <a:gd name="connsiteX4" fmla="*/ 0 w 3690379"/>
              <a:gd name="connsiteY4" fmla="*/ 670043 h 876936"/>
              <a:gd name="connsiteX0" fmla="*/ 0 w 3751342"/>
              <a:gd name="connsiteY0" fmla="*/ 868163 h 876936"/>
              <a:gd name="connsiteX1" fmla="*/ 2472910 w 3751342"/>
              <a:gd name="connsiteY1" fmla="*/ 0 h 876936"/>
              <a:gd name="connsiteX2" fmla="*/ 2682593 w 3751342"/>
              <a:gd name="connsiteY2" fmla="*/ 27709 h 876936"/>
              <a:gd name="connsiteX3" fmla="*/ 3751342 w 3751342"/>
              <a:gd name="connsiteY3" fmla="*/ 876936 h 876936"/>
              <a:gd name="connsiteX4" fmla="*/ 0 w 3751342"/>
              <a:gd name="connsiteY4" fmla="*/ 868163 h 87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1342" h="876936">
                <a:moveTo>
                  <a:pt x="0" y="868163"/>
                </a:moveTo>
                <a:lnTo>
                  <a:pt x="2472910" y="0"/>
                </a:lnTo>
                <a:lnTo>
                  <a:pt x="2682593" y="27709"/>
                </a:lnTo>
                <a:lnTo>
                  <a:pt x="3751342" y="876936"/>
                </a:lnTo>
                <a:lnTo>
                  <a:pt x="0" y="86816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824161" y="1502387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</a:t>
            </a:r>
            <a:r>
              <a:rPr lang="en-US" sz="1100" b="1"/>
              <a:t>Submit</a:t>
            </a:r>
            <a:r>
              <a:rPr lang="en-US" sz="1100"/>
              <a:t> and be prompted to agree to required Attestations. </a:t>
            </a:r>
            <a:endParaRPr lang="en-US" sz="11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258DE-0F9E-C035-D496-0990F6DB9B96}"/>
              </a:ext>
            </a:extLst>
          </p:cNvPr>
          <p:cNvSpPr txBox="1"/>
          <p:nvPr/>
        </p:nvSpPr>
        <p:spPr>
          <a:xfrm>
            <a:off x="7830423" y="5517362"/>
            <a:ext cx="354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applicants have attested, they can </a:t>
            </a:r>
            <a:r>
              <a:rPr lang="en-US" sz="1100" b="1"/>
              <a:t>confirm submission</a:t>
            </a:r>
            <a:r>
              <a:rPr lang="en-US" sz="1100"/>
              <a:t> of their 48(e) application for allocation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084979" y="2916556"/>
            <a:ext cx="786260" cy="18145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09CCCDF-3B33-FFE1-E3AB-345431734907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4052779" y="-850616"/>
            <a:ext cx="1192503" cy="6341843"/>
          </a:xfrm>
          <a:prstGeom prst="bent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5AC4285-B96F-DD66-C634-468ABCE3187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E94839-4418-E37E-9C42-2B6832B486BE}"/>
              </a:ext>
            </a:extLst>
          </p:cNvPr>
          <p:cNvGrpSpPr/>
          <p:nvPr/>
        </p:nvGrpSpPr>
        <p:grpSpPr>
          <a:xfrm>
            <a:off x="2669855" y="1751623"/>
            <a:ext cx="3644312" cy="4128070"/>
            <a:chOff x="2669855" y="1751623"/>
            <a:chExt cx="3644312" cy="4128070"/>
          </a:xfrm>
        </p:grpSpPr>
        <p:pic>
          <p:nvPicPr>
            <p:cNvPr id="10" name="Picture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6615722-02A9-55FA-002D-489BCF05E8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69855" y="1751623"/>
              <a:ext cx="3644312" cy="412807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DFB21C6-2CEB-3103-A057-F4B6F95E4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1462" y="2577179"/>
              <a:ext cx="3324698" cy="157680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1451AA-0246-444F-9D86-77E0208ABBC1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>
            <a:off x="6262010" y="5732806"/>
            <a:ext cx="156841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2771453" y="1994846"/>
            <a:ext cx="71759" cy="3348496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6820FF-7EAE-6D0A-4EB0-54464CEE08CA}"/>
              </a:ext>
            </a:extLst>
          </p:cNvPr>
          <p:cNvSpPr/>
          <p:nvPr/>
        </p:nvSpPr>
        <p:spPr>
          <a:xfrm>
            <a:off x="5718461" y="5659858"/>
            <a:ext cx="543549" cy="1458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0BD2FB-C193-BF92-2CA2-FED57746349F}"/>
              </a:ext>
            </a:extLst>
          </p:cNvPr>
          <p:cNvCxnSpPr>
            <a:cxnSpLocks/>
          </p:cNvCxnSpPr>
          <p:nvPr/>
        </p:nvCxnSpPr>
        <p:spPr>
          <a:xfrm>
            <a:off x="2840672" y="5036467"/>
            <a:ext cx="4979278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660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524F3B6-0AE4-8341-A159-98E11111F26E}"/>
              </a:ext>
            </a:extLst>
          </p:cNvPr>
          <p:cNvGrpSpPr/>
          <p:nvPr/>
        </p:nvGrpSpPr>
        <p:grpSpPr>
          <a:xfrm>
            <a:off x="839786" y="1830541"/>
            <a:ext cx="6682994" cy="3227794"/>
            <a:chOff x="769927" y="1847291"/>
            <a:chExt cx="6682994" cy="322779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90368F2-963B-49F4-4522-A0CD249EC8F3}"/>
                </a:ext>
              </a:extLst>
            </p:cNvPr>
            <p:cNvGrpSpPr/>
            <p:nvPr/>
          </p:nvGrpSpPr>
          <p:grpSpPr>
            <a:xfrm>
              <a:off x="769927" y="1847291"/>
              <a:ext cx="6682994" cy="3227794"/>
              <a:chOff x="624694" y="1847287"/>
              <a:chExt cx="6682994" cy="322779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7A7B4E2-C869-0095-F286-2CB670004168}"/>
                  </a:ext>
                </a:extLst>
              </p:cNvPr>
              <p:cNvSpPr/>
              <p:nvPr/>
            </p:nvSpPr>
            <p:spPr>
              <a:xfrm>
                <a:off x="624840" y="1857743"/>
                <a:ext cx="6682740" cy="321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50D0367-648E-08AF-1BA8-FA64F16A8A61}"/>
                  </a:ext>
                </a:extLst>
              </p:cNvPr>
              <p:cNvGrpSpPr/>
              <p:nvPr/>
            </p:nvGrpSpPr>
            <p:grpSpPr>
              <a:xfrm>
                <a:off x="624694" y="1847287"/>
                <a:ext cx="6682994" cy="3124482"/>
                <a:chOff x="624694" y="1847287"/>
                <a:chExt cx="6682994" cy="3124482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090509A9-33B0-F02F-6F12-44B0E7B4ED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-3"/>
                <a:stretch/>
              </p:blipFill>
              <p:spPr>
                <a:xfrm>
                  <a:off x="624694" y="1847287"/>
                  <a:ext cx="6682994" cy="418150"/>
                </a:xfrm>
                <a:prstGeom prst="rect">
                  <a:avLst/>
                </a:prstGeom>
              </p:spPr>
            </p:pic>
            <p:pic>
              <p:nvPicPr>
                <p:cNvPr id="19" name="Picture 18" descr="A screenshot of a computer&#10;&#10;Description automatically generated">
                  <a:extLst>
                    <a:ext uri="{FF2B5EF4-FFF2-40B4-BE49-F238E27FC236}">
                      <a16:creationId xmlns:a16="http://schemas.microsoft.com/office/drawing/2014/main" id="{82CE0276-9702-F31F-1A1C-DF92080624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30040" y="2268273"/>
                  <a:ext cx="6392529" cy="2703496"/>
                </a:xfrm>
                <a:prstGeom prst="rect">
                  <a:avLst/>
                </a:prstGeom>
                <a:effectLst/>
              </p:spPr>
            </p:pic>
          </p:grp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DE8931F-911F-B52D-72B5-CFF3DA12E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053" y="2740025"/>
              <a:ext cx="63775" cy="6731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1278961" y="2590935"/>
            <a:ext cx="4347099" cy="212450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626060" y="4144553"/>
            <a:ext cx="224843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75973" y="3844471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all </a:t>
            </a:r>
            <a:r>
              <a:rPr lang="en-US" sz="1100" b="1"/>
              <a:t>Facility Identification Details</a:t>
            </a:r>
            <a:r>
              <a:rPr lang="en-US" sz="1100"/>
              <a:t> including optional Project Name and Facility Street Address.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C1213F-1CB5-70DE-CEA0-41AAF323724F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2b</a:t>
            </a:r>
          </a:p>
        </p:txBody>
      </p:sp>
    </p:spTree>
    <p:extLst>
      <p:ext uri="{BB962C8B-B14F-4D97-AF65-F5344CB8AC3E}">
        <p14:creationId xmlns:p14="http://schemas.microsoft.com/office/powerpoint/2010/main" val="325379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1E92023-F093-6E0B-C8E5-174441590E96}"/>
              </a:ext>
            </a:extLst>
          </p:cNvPr>
          <p:cNvGrpSpPr/>
          <p:nvPr/>
        </p:nvGrpSpPr>
        <p:grpSpPr>
          <a:xfrm>
            <a:off x="839788" y="1747704"/>
            <a:ext cx="4562792" cy="4223464"/>
            <a:chOff x="839788" y="1747704"/>
            <a:chExt cx="4562792" cy="422346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7E4C224-F26F-F1BD-6191-3F269B81285E}"/>
                </a:ext>
              </a:extLst>
            </p:cNvPr>
            <p:cNvGrpSpPr/>
            <p:nvPr/>
          </p:nvGrpSpPr>
          <p:grpSpPr>
            <a:xfrm>
              <a:off x="839788" y="1747704"/>
              <a:ext cx="4562792" cy="4223464"/>
              <a:chOff x="839788" y="1747704"/>
              <a:chExt cx="4562792" cy="4223464"/>
            </a:xfrm>
          </p:grpSpPr>
          <p:pic>
            <p:nvPicPr>
              <p:cNvPr id="11" name="Picture 10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A6943EAB-DC84-25F9-F438-38E11729B4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9788" y="1747704"/>
                <a:ext cx="4562792" cy="42234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97D69BC-EFD4-4C27-842A-E718CDEA4137}"/>
                  </a:ext>
                </a:extLst>
              </p:cNvPr>
              <p:cNvSpPr/>
              <p:nvPr/>
            </p:nvSpPr>
            <p:spPr>
              <a:xfrm>
                <a:off x="1368425" y="4025900"/>
                <a:ext cx="231775" cy="571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2CCBFD3-6D76-5A92-D493-B70A7F582C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96329" y="4305200"/>
              <a:ext cx="2348522" cy="260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8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enter all Facility Information and Details including address, latitude/longitude, technology type, facility size, cost, etc.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896328" y="1773664"/>
            <a:ext cx="3344202" cy="338409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>
            <a:off x="4240530" y="1942869"/>
            <a:ext cx="3030282" cy="1459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270812" y="1826660"/>
            <a:ext cx="4547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enter the facility </a:t>
            </a:r>
            <a:r>
              <a:rPr lang="en-US" sz="1100" b="1"/>
              <a:t>Latitude</a:t>
            </a:r>
            <a:r>
              <a:rPr lang="en-US" sz="1100"/>
              <a:t> and </a:t>
            </a:r>
            <a:r>
              <a:rPr lang="en-US" sz="1100" b="1"/>
              <a:t>Longitude</a:t>
            </a:r>
            <a:r>
              <a:rPr lang="en-US" sz="110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7AE617-3D34-601F-E597-DCBAB78834EB}"/>
              </a:ext>
            </a:extLst>
          </p:cNvPr>
          <p:cNvSpPr/>
          <p:nvPr/>
        </p:nvSpPr>
        <p:spPr>
          <a:xfrm>
            <a:off x="896328" y="2252863"/>
            <a:ext cx="3344202" cy="42836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DD3FF-8DB9-549B-0B17-2CF305F758E5}"/>
              </a:ext>
            </a:extLst>
          </p:cNvPr>
          <p:cNvSpPr/>
          <p:nvPr/>
        </p:nvSpPr>
        <p:spPr>
          <a:xfrm>
            <a:off x="896328" y="2735728"/>
            <a:ext cx="3344202" cy="91262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494DD0-1EC3-CB69-27C8-E40DBB63F3A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4240530" y="2465780"/>
            <a:ext cx="3030282" cy="1263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80CAB7-973D-869F-1110-A2C85157755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4240530" y="3192041"/>
            <a:ext cx="294646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84B08C-7B71-9EB6-E3E4-2FA90FB8EC6C}"/>
              </a:ext>
            </a:extLst>
          </p:cNvPr>
          <p:cNvSpPr txBox="1"/>
          <p:nvPr/>
        </p:nvSpPr>
        <p:spPr>
          <a:xfrm>
            <a:off x="7270812" y="2250336"/>
            <a:ext cx="454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select the facility </a:t>
            </a:r>
            <a:r>
              <a:rPr lang="en-US" sz="1100" b="1"/>
              <a:t>Technology Type (Solar or Wind) </a:t>
            </a:r>
            <a:r>
              <a:rPr lang="en-US" sz="1100"/>
              <a:t>and identify if the facility includes </a:t>
            </a:r>
            <a:r>
              <a:rPr lang="en-US" sz="1100" b="1"/>
              <a:t>Energy Storage</a:t>
            </a:r>
            <a:r>
              <a:rPr lang="en-US" sz="110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C93C3F-0F45-6E64-17AD-9798A9E69CDB}"/>
              </a:ext>
            </a:extLst>
          </p:cNvPr>
          <p:cNvSpPr txBox="1"/>
          <p:nvPr/>
        </p:nvSpPr>
        <p:spPr>
          <a:xfrm>
            <a:off x="7270812" y="3062480"/>
            <a:ext cx="454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Applicants will enter the </a:t>
            </a:r>
            <a:r>
              <a:rPr lang="en-US" sz="1100" b="1" dirty="0"/>
              <a:t>energy generating capacity</a:t>
            </a:r>
            <a:r>
              <a:rPr lang="en-US" sz="1100" dirty="0"/>
              <a:t> of the facility. </a:t>
            </a:r>
          </a:p>
          <a:p>
            <a:endParaRPr lang="en-US" sz="1100" i="1" dirty="0"/>
          </a:p>
          <a:p>
            <a:r>
              <a:rPr lang="en-US" sz="1100" i="1" dirty="0"/>
              <a:t>Note: fields are conditional based on the technology type selected and energy storage identification. For example, if I select Wind and no energy storage, I will be prompted to complete only Energy Generating Capacity (kW AC)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AC04A-A688-CE4D-ADA5-D26A63B473E8}"/>
              </a:ext>
            </a:extLst>
          </p:cNvPr>
          <p:cNvSpPr txBox="1"/>
          <p:nvPr/>
        </p:nvSpPr>
        <p:spPr>
          <a:xfrm>
            <a:off x="7270812" y="4232999"/>
            <a:ext cx="45478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enter </a:t>
            </a:r>
            <a:r>
              <a:rPr lang="en-US" sz="1100" b="1"/>
              <a:t>Facility Usage</a:t>
            </a:r>
            <a:r>
              <a:rPr lang="en-US" sz="1100"/>
              <a:t> details including Customer Type, Ownership Model, Point of Interconnection, and Additional Selection Criteria. </a:t>
            </a:r>
          </a:p>
          <a:p>
            <a:endParaRPr lang="en-US" sz="1100"/>
          </a:p>
          <a:p>
            <a:r>
              <a:rPr lang="en-US" sz="1100" i="1"/>
              <a:t>Note: Facility Usage is conditional for each subcategory based on requirements outlined in guidance. Questions and response options will differ across each subcategory.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8F9D21-A7A1-7E5B-A69E-6CD2C2F4D77F}"/>
              </a:ext>
            </a:extLst>
          </p:cNvPr>
          <p:cNvSpPr/>
          <p:nvPr/>
        </p:nvSpPr>
        <p:spPr>
          <a:xfrm>
            <a:off x="896328" y="3743687"/>
            <a:ext cx="3475764" cy="1811293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BB8A24-1505-2A23-C3F8-5B4A55C8DCEE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4372092" y="4626980"/>
            <a:ext cx="2814900" cy="2235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97DEA8E-A0FE-C1B4-028E-B5BC46EA9CFD}"/>
              </a:ext>
            </a:extLst>
          </p:cNvPr>
          <p:cNvSpPr/>
          <p:nvPr/>
        </p:nvSpPr>
        <p:spPr>
          <a:xfrm>
            <a:off x="3665972" y="5777130"/>
            <a:ext cx="465277" cy="194038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4155AD-F423-4ECB-C719-7B3D1C5533C5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>
            <a:off x="4131249" y="5874149"/>
            <a:ext cx="3139563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357D39-425F-4E75-9856-6EC601E9352D}"/>
              </a:ext>
            </a:extLst>
          </p:cNvPr>
          <p:cNvSpPr txBox="1"/>
          <p:nvPr/>
        </p:nvSpPr>
        <p:spPr>
          <a:xfrm>
            <a:off x="7270812" y="5658705"/>
            <a:ext cx="4616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Once all required fields have been completed, applicants will select </a:t>
            </a:r>
            <a:r>
              <a:rPr lang="en-US" sz="1100" b="1" dirty="0"/>
              <a:t>Next</a:t>
            </a:r>
            <a:r>
              <a:rPr lang="en-US" sz="1100" dirty="0"/>
              <a:t> to move on to required documentation.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DF670-CD0B-2521-350A-1FBCF1F5A388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2b</a:t>
            </a:r>
          </a:p>
        </p:txBody>
      </p:sp>
    </p:spTree>
    <p:extLst>
      <p:ext uri="{BB962C8B-B14F-4D97-AF65-F5344CB8AC3E}">
        <p14:creationId xmlns:p14="http://schemas.microsoft.com/office/powerpoint/2010/main" val="104882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46A2E97-1FA3-75AB-0B21-BEAB3E63F793}"/>
              </a:ext>
            </a:extLst>
          </p:cNvPr>
          <p:cNvGrpSpPr/>
          <p:nvPr/>
        </p:nvGrpSpPr>
        <p:grpSpPr>
          <a:xfrm>
            <a:off x="839788" y="1536695"/>
            <a:ext cx="6543992" cy="4251884"/>
            <a:chOff x="839788" y="1536695"/>
            <a:chExt cx="6543992" cy="425188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8BF09E4-705C-D769-8053-06812DF06788}"/>
                </a:ext>
              </a:extLst>
            </p:cNvPr>
            <p:cNvGrpSpPr/>
            <p:nvPr/>
          </p:nvGrpSpPr>
          <p:grpSpPr>
            <a:xfrm>
              <a:off x="839788" y="1536695"/>
              <a:ext cx="6543992" cy="4251884"/>
              <a:chOff x="839788" y="1536695"/>
              <a:chExt cx="6543992" cy="4251884"/>
            </a:xfrm>
          </p:grpSpPr>
          <p:pic>
            <p:nvPicPr>
              <p:cNvPr id="19" name="Picture 18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36C0694E-F08B-BE01-8873-BCB1F574F3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9788" y="1536695"/>
                <a:ext cx="6543992" cy="425188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 descr="A logo for a company&#10;&#10;Description automatically generated">
                <a:extLst>
                  <a:ext uri="{FF2B5EF4-FFF2-40B4-BE49-F238E27FC236}">
                    <a16:creationId xmlns:a16="http://schemas.microsoft.com/office/drawing/2014/main" id="{C5C74879-801B-A6F3-BAF3-58226ECEFD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7718" y="1566133"/>
                <a:ext cx="930787" cy="33790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526B9DD-F295-FE43-BD9F-193BD362ABD7}"/>
                </a:ext>
              </a:extLst>
            </p:cNvPr>
            <p:cNvGrpSpPr/>
            <p:nvPr/>
          </p:nvGrpSpPr>
          <p:grpSpPr>
            <a:xfrm>
              <a:off x="1152008" y="2725014"/>
              <a:ext cx="425450" cy="153888"/>
              <a:chOff x="1152008" y="2715489"/>
              <a:chExt cx="425450" cy="15388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519C1DD-5D49-9B62-E790-F3A5A5D3F3E4}"/>
                  </a:ext>
                </a:extLst>
              </p:cNvPr>
              <p:cNvSpPr/>
              <p:nvPr/>
            </p:nvSpPr>
            <p:spPr>
              <a:xfrm>
                <a:off x="1238250" y="2765425"/>
                <a:ext cx="231775" cy="603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5F1B16-11E1-5E8D-F579-FD86E7EEEBA5}"/>
                  </a:ext>
                </a:extLst>
              </p:cNvPr>
              <p:cNvSpPr txBox="1"/>
              <p:nvPr/>
            </p:nvSpPr>
            <p:spPr>
              <a:xfrm>
                <a:off x="1152008" y="2715489"/>
                <a:ext cx="425450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/>
                  <a:t>executed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C0F519-6D59-0EC2-3007-C9C27978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for Allocation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C3B44-2D02-F4BA-9E14-2429E18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t>9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880BB-CDF4-0078-FF0F-6FD01AD5046A}"/>
              </a:ext>
            </a:extLst>
          </p:cNvPr>
          <p:cNvSpPr txBox="1"/>
          <p:nvPr/>
        </p:nvSpPr>
        <p:spPr>
          <a:xfrm>
            <a:off x="769927" y="1198141"/>
            <a:ext cx="11206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Applicants will be prompted to attach all required documents.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501276-0308-7034-48D1-2A0C0EB8D6AA}"/>
              </a:ext>
            </a:extLst>
          </p:cNvPr>
          <p:cNvCxnSpPr>
            <a:cxnSpLocks/>
          </p:cNvCxnSpPr>
          <p:nvPr/>
        </p:nvCxnSpPr>
        <p:spPr>
          <a:xfrm>
            <a:off x="5425441" y="3566866"/>
            <a:ext cx="2493441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995E3EB-CC46-355D-5147-6C96D45F5905}"/>
              </a:ext>
            </a:extLst>
          </p:cNvPr>
          <p:cNvSpPr txBox="1"/>
          <p:nvPr/>
        </p:nvSpPr>
        <p:spPr>
          <a:xfrm>
            <a:off x="7810022" y="5359777"/>
            <a:ext cx="35421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Once required documents have been attached, applicants will select </a:t>
            </a:r>
            <a:r>
              <a:rPr lang="en-US" sz="1100" b="1"/>
              <a:t>Next</a:t>
            </a:r>
            <a:r>
              <a:rPr lang="en-US" sz="1100"/>
              <a:t> to review their application prior to submission.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96A28-7BAE-698D-811D-8DDC0069AD1F}"/>
              </a:ext>
            </a:extLst>
          </p:cNvPr>
          <p:cNvSpPr/>
          <p:nvPr/>
        </p:nvSpPr>
        <p:spPr>
          <a:xfrm>
            <a:off x="982981" y="2418397"/>
            <a:ext cx="4442460" cy="301573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F2F55-558F-43CD-DC12-00B515A33830}"/>
              </a:ext>
            </a:extLst>
          </p:cNvPr>
          <p:cNvSpPr/>
          <p:nvPr/>
        </p:nvSpPr>
        <p:spPr>
          <a:xfrm>
            <a:off x="4524262" y="5555231"/>
            <a:ext cx="794128" cy="224495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011001-CD37-6854-D563-A80F35677095}"/>
              </a:ext>
            </a:extLst>
          </p:cNvPr>
          <p:cNvCxnSpPr>
            <a:cxnSpLocks/>
          </p:cNvCxnSpPr>
          <p:nvPr/>
        </p:nvCxnSpPr>
        <p:spPr>
          <a:xfrm>
            <a:off x="5318390" y="5667478"/>
            <a:ext cx="2482516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E38FB15-195D-C7BC-073C-F2BCD17F641C}"/>
              </a:ext>
            </a:extLst>
          </p:cNvPr>
          <p:cNvSpPr txBox="1"/>
          <p:nvPr/>
        </p:nvSpPr>
        <p:spPr>
          <a:xfrm>
            <a:off x="7918882" y="2960417"/>
            <a:ext cx="35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Applicants will be prompted to attach all required documents per category requirements outlined in the NPRM. </a:t>
            </a:r>
          </a:p>
          <a:p>
            <a:endParaRPr lang="en-US" sz="1100"/>
          </a:p>
          <a:p>
            <a:r>
              <a:rPr lang="en-US" sz="1100" i="1"/>
              <a:t>Note: Documentation requirements are conditional based on subcategory chosen by the applicant.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373134-72B0-956B-8130-9CC83508D202}"/>
              </a:ext>
            </a:extLst>
          </p:cNvPr>
          <p:cNvSpPr/>
          <p:nvPr/>
        </p:nvSpPr>
        <p:spPr>
          <a:xfrm>
            <a:off x="11156826" y="85348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2b</a:t>
            </a:r>
          </a:p>
        </p:txBody>
      </p:sp>
    </p:spTree>
    <p:extLst>
      <p:ext uri="{BB962C8B-B14F-4D97-AF65-F5344CB8AC3E}">
        <p14:creationId xmlns:p14="http://schemas.microsoft.com/office/powerpoint/2010/main" val="1453723229"/>
      </p:ext>
    </p:extLst>
  </p:cSld>
  <p:clrMapOvr>
    <a:masterClrMapping/>
  </p:clrMapOvr>
</p:sld>
</file>

<file path=ppt/theme/theme1.xml><?xml version="1.0" encoding="utf-8"?>
<a:theme xmlns:a="http://schemas.openxmlformats.org/drawingml/2006/main" name="DOE ED Template (Green)">
  <a:themeElements>
    <a:clrScheme name="DOE Color Scheme">
      <a:dk1>
        <a:srgbClr val="000000"/>
      </a:dk1>
      <a:lt1>
        <a:srgbClr val="FFFFFF"/>
      </a:lt1>
      <a:dk2>
        <a:srgbClr val="323265"/>
      </a:dk2>
      <a:lt2>
        <a:srgbClr val="E7E6E6"/>
      </a:lt2>
      <a:accent1>
        <a:srgbClr val="3E6637"/>
      </a:accent1>
      <a:accent2>
        <a:srgbClr val="46568C"/>
      </a:accent2>
      <a:accent3>
        <a:srgbClr val="CBB045"/>
      </a:accent3>
      <a:accent4>
        <a:srgbClr val="337F89"/>
      </a:accent4>
      <a:accent5>
        <a:srgbClr val="96C53B"/>
      </a:accent5>
      <a:accent6>
        <a:srgbClr val="5E666F"/>
      </a:accent6>
      <a:hlink>
        <a:srgbClr val="37A0D8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4A17F1DA97764B985922BBEF50DA7E" ma:contentTypeVersion="9" ma:contentTypeDescription="Create a new document." ma:contentTypeScope="" ma:versionID="a4a07a1b7180ba0dedf5f4e729d9b860">
  <xsd:schema xmlns:xsd="http://www.w3.org/2001/XMLSchema" xmlns:xs="http://www.w3.org/2001/XMLSchema" xmlns:p="http://schemas.microsoft.com/office/2006/metadata/properties" xmlns:ns1="http://schemas.microsoft.com/sharepoint/v3" xmlns:ns2="ef9bcd89-8c5b-432f-b9ad-560e1d2ba8c2" xmlns:ns3="d05924f5-da9b-42bd-84c8-70898663111b" targetNamespace="http://schemas.microsoft.com/office/2006/metadata/properties" ma:root="true" ma:fieldsID="ff23eebd0777d14a28972787736ebb18" ns1:_="" ns2:_="" ns3:_="">
    <xsd:import namespace="http://schemas.microsoft.com/sharepoint/v3"/>
    <xsd:import namespace="ef9bcd89-8c5b-432f-b9ad-560e1d2ba8c2"/>
    <xsd:import namespace="d05924f5-da9b-42bd-84c8-70898663111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bcd89-8c5b-432f-b9ad-560e1d2ba8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5924f5-da9b-42bd-84c8-7089866311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16" nillable="true" ma:displayName="Notes" ma:description="Add any notes to provide file context. " ma:format="Dropdown" ma:internalName="Note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f9bcd89-8c5b-432f-b9ad-560e1d2ba8c2">
      <UserInfo>
        <DisplayName>Sferra, Gino J.</DisplayName>
        <AccountId>8</AccountId>
        <AccountType/>
      </UserInfo>
      <UserInfo>
        <DisplayName>Patel, Mitul A.</DisplayName>
        <AccountId>22</AccountId>
        <AccountType/>
      </UserInfo>
    </SharedWithUsers>
    <_ip_UnifiedCompliancePolicyUIAction xmlns="http://schemas.microsoft.com/sharepoint/v3" xsi:nil="true"/>
    <Notes xmlns="d05924f5-da9b-42bd-84c8-70898663111b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1430A8-1C9F-459A-AEF7-3E88FB030E24}">
  <ds:schemaRefs>
    <ds:schemaRef ds:uri="d05924f5-da9b-42bd-84c8-70898663111b"/>
    <ds:schemaRef ds:uri="ef9bcd89-8c5b-432f-b9ad-560e1d2ba8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530B53A-040D-4883-9B8B-19B64A6125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F1AF5E-2DCA-4976-9A64-09294BF72822}">
  <ds:schemaRefs>
    <ds:schemaRef ds:uri="d05924f5-da9b-42bd-84c8-70898663111b"/>
    <ds:schemaRef ds:uri="ef9bcd89-8c5b-432f-b9ad-560e1d2ba8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1804</TotalTime>
  <Words>2335</Words>
  <Application>Microsoft Office PowerPoint</Application>
  <PresentationFormat>Widescreen</PresentationFormat>
  <Paragraphs>236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Arial Black</vt:lpstr>
      <vt:lpstr>Calibri</vt:lpstr>
      <vt:lpstr>DOE ED Template (Green)</vt:lpstr>
      <vt:lpstr>§ 48(e): Energy Credits Online (ECO) Application Wireframes</vt:lpstr>
      <vt:lpstr>Appendix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  <vt:lpstr>Application for Allocation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Justice Bonus ITC:  §48(e) and §48E(h)</dc:title>
  <dc:creator>Ruiz, Samantha</dc:creator>
  <cp:lastModifiedBy>Gleason, Corinne (CONTR)</cp:lastModifiedBy>
  <cp:revision>8</cp:revision>
  <dcterms:created xsi:type="dcterms:W3CDTF">2022-11-30T14:22:45Z</dcterms:created>
  <dcterms:modified xsi:type="dcterms:W3CDTF">2023-07-13T20:42:45Z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0x010100EB4A17F1DA97764B985922BBEF50DA7E</vt:lpwstr>
  </property>
  <property fmtid="{D5CDD505-2E9C-101B-9397-08002B2CF9AE}" pid="3" name="MediaServiceImageTags">
    <vt:lpwstr/>
  </property>
  <property fmtid="{D5CDD505-2E9C-101B-9397-08002B2CF9AE}" pid="4" name="DOE_RecordsDispositionSchedule">
    <vt:lpwstr>3;#Unscheduled Mission Support|61e42951-4137-4b13-929b-939a2dc4abe0</vt:lpwstr>
  </property>
  <property fmtid="{D5CDD505-2E9C-101B-9397-08002B2CF9AE}" pid="5" name="DOE_LifecycleState">
    <vt:lpwstr>1;#Draft|44aca65a-a2b8-4064-ac99-6d3b27b9c145</vt:lpwstr>
  </property>
  <property fmtid="{D5CDD505-2E9C-101B-9397-08002B2CF9AE}" pid="6" name="DOE_ProjectStatus">
    <vt:lpwstr/>
  </property>
  <property fmtid="{D5CDD505-2E9C-101B-9397-08002B2CF9AE}" pid="7" name="DOE_OwningOrg">
    <vt:lpwstr>4;#Office of Policy|74f8a15e-576f-4586-a6cc-3b96b9734bcf</vt:lpwstr>
  </property>
</Properties>
</file>