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7" r:id="rId5"/>
    <p:sldId id="282" r:id="rId6"/>
    <p:sldId id="273" r:id="rId7"/>
    <p:sldId id="256" r:id="rId8"/>
    <p:sldId id="27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25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5D0093-2E09-D8C6-63B4-F40D08E82844}" v="24" dt="2026-04-16T17:14:38.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6C997E-023F-4ED1-A6A6-DFB535529C2D}" type="datetimeFigureOut">
              <a:rPr lang="en-US" smtClean="0"/>
              <a:t>6/18/2026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A92392-B8F6-438C-BEF2-169FB3B9441C}" type="slidenum">
              <a:rPr lang="en-US" smtClean="0"/>
              <a:t>‹#›</a:t>
            </a:fld>
            <a:endParaRPr lang="en-US"/>
          </a:p>
        </p:txBody>
      </p:sp>
    </p:spTree>
    <p:extLst>
      <p:ext uri="{BB962C8B-B14F-4D97-AF65-F5344CB8AC3E}">
        <p14:creationId xmlns:p14="http://schemas.microsoft.com/office/powerpoint/2010/main" val="3371619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91AD-7BCF-342F-F0FE-8F4F25D71F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3B8658-BD47-8445-4F3B-02137CF55E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7ABDD4-518E-A69F-401C-0A4655E8086C}"/>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1218D8EC-D148-1790-244E-C0FEAD7092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185688-34DA-9C03-27D3-955FA92343A4}"/>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701945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3220-2FAB-7978-61C5-59A654D665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1AD388-D548-188B-70E8-D914CA9E6E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EE83A-A495-A1D8-C181-9CE9B991E688}"/>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08A65E0B-4164-1DD8-1549-927EE784F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AF04B-21D0-2E59-AB8C-3BB0D21D6767}"/>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143043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F79E6-4736-A0D4-A7F9-7122A1C9BA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205B71-97B2-E73E-5C3C-90AB746BFC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5713B-3840-50E5-309E-131AC6491F81}"/>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ADF8A2E6-3F41-1B68-E3B5-42AE8C8F9C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592734-DAC7-37B7-791F-29036CE48F87}"/>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1546568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53408-2673-1AAD-E9D5-19A142AD86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E572E6-8F4B-0A59-7B38-69FA633E11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52C227-B208-91E0-7ADF-9A8398AE3205}"/>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6799F4D4-D5AA-7BBE-664B-1152C1DCC7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1359F-D181-A760-3A63-4ACAF0F93002}"/>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382209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79F5F-0BFA-914B-52AF-FE3FFBD27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D1E6A0-DF98-4313-DFF7-B7EBD56E41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62C893-6BB7-F100-0B34-3A73945EE5DA}"/>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C7A14277-B421-EC32-2514-A306440C8A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71586-891A-7F4D-5285-70E77127DEDA}"/>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89742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2CB98-87F1-F8C3-6F36-AC16C7DFE4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BF3B04-AFF3-CFDB-5969-7D499FD87F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D390A6-8069-D557-AFDC-B1AF752D71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E080B1-A25D-FBD7-270A-CC8D295D3A44}"/>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6" name="Footer Placeholder 5">
            <a:extLst>
              <a:ext uri="{FF2B5EF4-FFF2-40B4-BE49-F238E27FC236}">
                <a16:creationId xmlns:a16="http://schemas.microsoft.com/office/drawing/2014/main" id="{5B5EAF7C-31A9-FA20-B275-5CE67BB23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23D44A-779D-9A6E-FF0E-D1F170300F67}"/>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3105542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E7055-2FF7-B2AD-CB1B-0A2DFC1FD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E5D1CC-16AF-A6A9-3CAD-8A39DA46AE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C8CD89-9ACC-A142-DE7A-2E5196CF5D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4D76CC-09E2-8264-85F2-F8511E968B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E073F6-8E8F-0FA1-D531-2F728BC255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A1CE0C-33FB-D0DC-E9B5-D8EAB4F6FFAA}"/>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8" name="Footer Placeholder 7">
            <a:extLst>
              <a:ext uri="{FF2B5EF4-FFF2-40B4-BE49-F238E27FC236}">
                <a16:creationId xmlns:a16="http://schemas.microsoft.com/office/drawing/2014/main" id="{3183EFD6-B9B9-89AD-7168-2AA6DCF4BC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B5FDC3-110D-A79F-CC57-66A8E71DADB9}"/>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3563976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073CC-43A1-E9AA-7D9D-5ABA0372EF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BADBF9-1541-05C1-A5A4-E677018D926B}"/>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4" name="Footer Placeholder 3">
            <a:extLst>
              <a:ext uri="{FF2B5EF4-FFF2-40B4-BE49-F238E27FC236}">
                <a16:creationId xmlns:a16="http://schemas.microsoft.com/office/drawing/2014/main" id="{8526C19C-1663-7BBA-7121-AA78640C2E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24D74F-5282-8057-6711-1DA4DC158DDA}"/>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3460126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1982D-A332-664C-0166-6DB61B6BAE67}"/>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3" name="Footer Placeholder 2">
            <a:extLst>
              <a:ext uri="{FF2B5EF4-FFF2-40B4-BE49-F238E27FC236}">
                <a16:creationId xmlns:a16="http://schemas.microsoft.com/office/drawing/2014/main" id="{2FFC68FA-7268-FD26-4FA5-91E20E11B76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EF7760-3F85-1352-40BC-17BE388EC80E}"/>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271592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272DB-D4D9-41E6-026D-32973B5808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A0B407-1B38-4D7D-88FD-3A16B678B6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B8BBD3-B269-B29B-A164-44C3BAAF4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EEF8E2-D88A-D767-A323-B7B421EA7404}"/>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6" name="Footer Placeholder 5">
            <a:extLst>
              <a:ext uri="{FF2B5EF4-FFF2-40B4-BE49-F238E27FC236}">
                <a16:creationId xmlns:a16="http://schemas.microsoft.com/office/drawing/2014/main" id="{6E0D6BEE-4278-4D4E-3AD6-6F73B77743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DB103A-894B-2A81-55E5-218627DC00AD}"/>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1701511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9792D-7522-3F11-4034-FCBBE4FB95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D5691F-C303-1B93-9F73-34E6874AB9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7D580E-553F-537A-E4C8-E28E68A0E4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07F427-A9DD-3060-8ED1-B09ED0B3CC42}"/>
              </a:ext>
            </a:extLst>
          </p:cNvPr>
          <p:cNvSpPr>
            <a:spLocks noGrp="1"/>
          </p:cNvSpPr>
          <p:nvPr>
            <p:ph type="dt" sz="half" idx="10"/>
          </p:nvPr>
        </p:nvSpPr>
        <p:spPr/>
        <p:txBody>
          <a:bodyPr/>
          <a:lstStyle/>
          <a:p>
            <a:fld id="{1DCD9965-9CCE-4382-AF83-4C64EC70223B}" type="datetimeFigureOut">
              <a:rPr lang="en-US" smtClean="0"/>
              <a:t>6/18/2026</a:t>
            </a:fld>
            <a:endParaRPr lang="en-US"/>
          </a:p>
        </p:txBody>
      </p:sp>
      <p:sp>
        <p:nvSpPr>
          <p:cNvPr id="6" name="Footer Placeholder 5">
            <a:extLst>
              <a:ext uri="{FF2B5EF4-FFF2-40B4-BE49-F238E27FC236}">
                <a16:creationId xmlns:a16="http://schemas.microsoft.com/office/drawing/2014/main" id="{7558724C-8742-0D09-8310-932890D81D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E28BE-F01A-C2EF-5E81-AA6F36DB7152}"/>
              </a:ext>
            </a:extLst>
          </p:cNvPr>
          <p:cNvSpPr>
            <a:spLocks noGrp="1"/>
          </p:cNvSpPr>
          <p:nvPr>
            <p:ph type="sldNum" sz="quarter" idx="12"/>
          </p:nvPr>
        </p:nvSpPr>
        <p:spPr/>
        <p:txBody>
          <a:bodyPr/>
          <a:lstStyle/>
          <a:p>
            <a:fld id="{3341F4CE-BC87-4224-B448-747DA710565E}" type="slidenum">
              <a:rPr lang="en-US" smtClean="0"/>
              <a:t>‹#›</a:t>
            </a:fld>
            <a:endParaRPr lang="en-US"/>
          </a:p>
        </p:txBody>
      </p:sp>
    </p:spTree>
    <p:extLst>
      <p:ext uri="{BB962C8B-B14F-4D97-AF65-F5344CB8AC3E}">
        <p14:creationId xmlns:p14="http://schemas.microsoft.com/office/powerpoint/2010/main" val="2449231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FAD48B-C6FF-9EE6-E677-613C285C93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555E80-4F49-DBEE-E283-47F9F2224F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603F41-90CB-2142-ADCC-72CD18DD0B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CD9965-9CCE-4382-AF83-4C64EC70223B}" type="datetimeFigureOut">
              <a:rPr lang="en-US" smtClean="0"/>
              <a:t>6/18/2026</a:t>
            </a:fld>
            <a:endParaRPr lang="en-US"/>
          </a:p>
        </p:txBody>
      </p:sp>
      <p:sp>
        <p:nvSpPr>
          <p:cNvPr id="5" name="Footer Placeholder 4">
            <a:extLst>
              <a:ext uri="{FF2B5EF4-FFF2-40B4-BE49-F238E27FC236}">
                <a16:creationId xmlns:a16="http://schemas.microsoft.com/office/drawing/2014/main" id="{05FF5CAA-8267-A6CC-627A-BC058DAD30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C3448E2-8F48-BA2C-61C9-0B56ACE3F9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41F4CE-BC87-4224-B448-747DA710565E}" type="slidenum">
              <a:rPr lang="en-US" smtClean="0"/>
              <a:t>‹#›</a:t>
            </a:fld>
            <a:endParaRPr lang="en-US"/>
          </a:p>
        </p:txBody>
      </p:sp>
    </p:spTree>
    <p:extLst>
      <p:ext uri="{BB962C8B-B14F-4D97-AF65-F5344CB8AC3E}">
        <p14:creationId xmlns:p14="http://schemas.microsoft.com/office/powerpoint/2010/main" val="307128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6C4BB0-0A3E-52F7-6CE8-AD735D124E43}"/>
              </a:ext>
            </a:extLst>
          </p:cNvPr>
          <p:cNvSpPr>
            <a:spLocks noGrp="1"/>
          </p:cNvSpPr>
          <p:nvPr>
            <p:ph type="title"/>
          </p:nvPr>
        </p:nvSpPr>
        <p:spPr>
          <a:xfrm>
            <a:off x="803497" y="1936031"/>
            <a:ext cx="4703202" cy="2387600"/>
          </a:xfrm>
        </p:spPr>
        <p:txBody>
          <a:bodyPr vert="horz" lIns="91440" tIns="45720" rIns="91440" bIns="45720" rtlCol="0" anchor="t">
            <a:normAutofit fontScale="90000"/>
          </a:bodyPr>
          <a:lstStyle/>
          <a:p>
            <a:r>
              <a:rPr lang="en-US" sz="3800" b="1" kern="1200">
                <a:solidFill>
                  <a:schemeClr val="tx1"/>
                </a:solidFill>
                <a:latin typeface="Calibri" panose="020F0502020204030204" pitchFamily="34" charset="0"/>
                <a:ea typeface="Calibri" panose="020F0502020204030204" pitchFamily="34" charset="0"/>
                <a:cs typeface="Calibri" panose="020F0502020204030204" pitchFamily="34" charset="0"/>
              </a:rPr>
              <a:t>Foreign Purchaser Acknowledgment Statement of Unregistered Pesticides</a:t>
            </a:r>
            <a:br>
              <a:rPr lang="en-US" sz="3800" b="1" kern="1200">
                <a:solidFill>
                  <a:schemeClr val="tx1"/>
                </a:solidFill>
                <a:latin typeface="Calibri" panose="020F0502020204030204" pitchFamily="34" charset="0"/>
                <a:ea typeface="Calibri" panose="020F0502020204030204" pitchFamily="34" charset="0"/>
                <a:cs typeface="Calibri" panose="020F0502020204030204" pitchFamily="34" charset="0"/>
              </a:rPr>
            </a:br>
            <a:r>
              <a:rPr lang="en-US" sz="2800" kern="1200">
                <a:solidFill>
                  <a:schemeClr val="tx1"/>
                </a:solidFill>
                <a:latin typeface="Calibri" panose="020F0502020204030204" pitchFamily="34" charset="0"/>
                <a:ea typeface="Calibri" panose="020F0502020204030204" pitchFamily="34" charset="0"/>
                <a:cs typeface="Calibri" panose="020F0502020204030204" pitchFamily="34" charset="0"/>
              </a:rPr>
              <a:t>(Salesforce Application)</a:t>
            </a:r>
            <a:endParaRPr lang="en-US" sz="3800" kern="12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4" name="Rectangle 1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114A48C-4561-5B81-9D11-F241CBF00910}"/>
              </a:ext>
            </a:extLst>
          </p:cNvPr>
          <p:cNvPicPr>
            <a:picLocks noChangeAspect="1"/>
          </p:cNvPicPr>
          <p:nvPr/>
        </p:nvPicPr>
        <p:blipFill>
          <a:blip r:embed="rId2"/>
          <a:stretch>
            <a:fillRect/>
          </a:stretch>
        </p:blipFill>
        <p:spPr>
          <a:xfrm>
            <a:off x="6390658" y="3321722"/>
            <a:ext cx="4610328" cy="2420422"/>
          </a:xfrm>
          <a:prstGeom prst="rect">
            <a:avLst/>
          </a:prstGeom>
        </p:spPr>
      </p:pic>
      <p:pic>
        <p:nvPicPr>
          <p:cNvPr id="9" name="Picture 8">
            <a:extLst>
              <a:ext uri="{FF2B5EF4-FFF2-40B4-BE49-F238E27FC236}">
                <a16:creationId xmlns:a16="http://schemas.microsoft.com/office/drawing/2014/main" id="{C364B364-9B34-D159-2050-4930DF7A1C13}"/>
              </a:ext>
            </a:extLst>
          </p:cNvPr>
          <p:cNvPicPr>
            <a:picLocks noChangeAspect="1"/>
          </p:cNvPicPr>
          <p:nvPr/>
        </p:nvPicPr>
        <p:blipFill>
          <a:blip r:embed="rId3"/>
          <a:stretch>
            <a:fillRect/>
          </a:stretch>
        </p:blipFill>
        <p:spPr>
          <a:xfrm>
            <a:off x="7567274" y="1075285"/>
            <a:ext cx="2246437" cy="2246437"/>
          </a:xfrm>
          <a:prstGeom prst="rect">
            <a:avLst/>
          </a:prstGeom>
        </p:spPr>
      </p:pic>
      <p:sp>
        <p:nvSpPr>
          <p:cNvPr id="12" name="TextBox 11">
            <a:extLst>
              <a:ext uri="{FF2B5EF4-FFF2-40B4-BE49-F238E27FC236}">
                <a16:creationId xmlns:a16="http://schemas.microsoft.com/office/drawing/2014/main" id="{B8F692D3-5C9B-128E-F9C4-01455CDB12C5}"/>
              </a:ext>
            </a:extLst>
          </p:cNvPr>
          <p:cNvSpPr txBox="1"/>
          <p:nvPr/>
        </p:nvSpPr>
        <p:spPr>
          <a:xfrm>
            <a:off x="803497" y="4531933"/>
            <a:ext cx="3327827" cy="2154436"/>
          </a:xfrm>
          <a:prstGeom prst="rect">
            <a:avLst/>
          </a:prstGeom>
          <a:noFill/>
        </p:spPr>
        <p:txBody>
          <a:bodyPr wrap="square">
            <a:spAutoFit/>
          </a:bodyPr>
          <a:lstStyle/>
          <a:p>
            <a:r>
              <a:rPr lang="en-US" sz="1800"/>
              <a:t>OMB Control No. 2070-0027</a:t>
            </a:r>
          </a:p>
          <a:p>
            <a:r>
              <a:rPr lang="en-US" sz="1800"/>
              <a:t>EPA ICR No. </a:t>
            </a:r>
            <a:r>
              <a:rPr lang="en-US"/>
              <a:t>0161</a:t>
            </a:r>
            <a:endParaRPr lang="en-US" sz="1800"/>
          </a:p>
          <a:p>
            <a:r>
              <a:rPr lang="en-US" sz="1800" b="1"/>
              <a:t>Attachment A</a:t>
            </a:r>
          </a:p>
          <a:p>
            <a:endParaRPr lang="en-US" sz="1600" b="1"/>
          </a:p>
          <a:p>
            <a:endParaRPr lang="en-US" sz="1600" b="1"/>
          </a:p>
          <a:p>
            <a:endParaRPr lang="en-US" sz="1600" b="1"/>
          </a:p>
          <a:p>
            <a:endParaRPr lang="en-US" sz="1600" b="1"/>
          </a:p>
          <a:p>
            <a:r>
              <a:rPr lang="en-US" sz="1600" b="1"/>
              <a:t>Form No.  9600-026</a:t>
            </a:r>
          </a:p>
        </p:txBody>
      </p:sp>
    </p:spTree>
    <p:extLst>
      <p:ext uri="{BB962C8B-B14F-4D97-AF65-F5344CB8AC3E}">
        <p14:creationId xmlns:p14="http://schemas.microsoft.com/office/powerpoint/2010/main" val="213327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A56ADCD-B515-16A0-03B6-DC6C4062786A}"/>
              </a:ext>
            </a:extLst>
          </p:cNvPr>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Login Screen</a:t>
            </a:r>
          </a:p>
        </p:txBody>
      </p:sp>
      <p:grpSp>
        <p:nvGrpSpPr>
          <p:cNvPr id="13" name="Group 1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4" name="Rectangle 1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67D905F2-7D3C-D24F-DFD4-126B30123EC2}"/>
              </a:ext>
            </a:extLst>
          </p:cNvPr>
          <p:cNvPicPr>
            <a:picLocks noChangeAspect="1"/>
          </p:cNvPicPr>
          <p:nvPr/>
        </p:nvPicPr>
        <p:blipFill>
          <a:blip r:embed="rId2"/>
          <a:stretch>
            <a:fillRect/>
          </a:stretch>
        </p:blipFill>
        <p:spPr>
          <a:xfrm>
            <a:off x="5922492" y="1974103"/>
            <a:ext cx="5536001" cy="2851040"/>
          </a:xfrm>
          <a:prstGeom prst="rect">
            <a:avLst/>
          </a:prstGeom>
        </p:spPr>
      </p:pic>
      <p:sp>
        <p:nvSpPr>
          <p:cNvPr id="2" name="TextBox 1">
            <a:extLst>
              <a:ext uri="{FF2B5EF4-FFF2-40B4-BE49-F238E27FC236}">
                <a16:creationId xmlns:a16="http://schemas.microsoft.com/office/drawing/2014/main" id="{E4D1EBF3-AAB7-F34C-C5DE-A064484B9F1A}"/>
              </a:ext>
            </a:extLst>
          </p:cNvPr>
          <p:cNvSpPr txBox="1"/>
          <p:nvPr/>
        </p:nvSpPr>
        <p:spPr>
          <a:xfrm>
            <a:off x="267833" y="6123008"/>
            <a:ext cx="2209149" cy="646331"/>
          </a:xfrm>
          <a:prstGeom prst="rect">
            <a:avLst/>
          </a:prstGeom>
          <a:noFill/>
        </p:spPr>
        <p:txBody>
          <a:bodyPr wrap="square" rtlCol="0">
            <a:spAutoFit/>
          </a:bodyPr>
          <a:lstStyle/>
          <a:p>
            <a:r>
              <a:rPr lang="en-US" b="1"/>
              <a:t>Form No.  9600-026</a:t>
            </a:r>
          </a:p>
          <a:p>
            <a:endParaRPr lang="en-US"/>
          </a:p>
        </p:txBody>
      </p:sp>
    </p:spTree>
    <p:extLst>
      <p:ext uri="{BB962C8B-B14F-4D97-AF65-F5344CB8AC3E}">
        <p14:creationId xmlns:p14="http://schemas.microsoft.com/office/powerpoint/2010/main" val="269066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16573-944D-5C40-2684-3374894D5354}"/>
              </a:ext>
            </a:extLst>
          </p:cNvPr>
          <p:cNvSpPr>
            <a:spLocks noGrp="1"/>
          </p:cNvSpPr>
          <p:nvPr>
            <p:ph type="title"/>
          </p:nvPr>
        </p:nvSpPr>
        <p:spPr>
          <a:xfrm>
            <a:off x="838200" y="1648855"/>
            <a:ext cx="10515600" cy="1325563"/>
          </a:xfrm>
        </p:spPr>
        <p:txBody>
          <a:bodyPr/>
          <a:lstStyle/>
          <a:p>
            <a:pPr algn="ctr"/>
            <a:r>
              <a:rPr lang="en-US"/>
              <a:t>PRA Burden Screen</a:t>
            </a:r>
          </a:p>
        </p:txBody>
      </p:sp>
      <p:sp>
        <p:nvSpPr>
          <p:cNvPr id="4" name="TextBox 3">
            <a:extLst>
              <a:ext uri="{FF2B5EF4-FFF2-40B4-BE49-F238E27FC236}">
                <a16:creationId xmlns:a16="http://schemas.microsoft.com/office/drawing/2014/main" id="{CA40A569-1CDB-0BD0-1FF0-6B2E81366B7F}"/>
              </a:ext>
            </a:extLst>
          </p:cNvPr>
          <p:cNvSpPr txBox="1"/>
          <p:nvPr/>
        </p:nvSpPr>
        <p:spPr>
          <a:xfrm>
            <a:off x="523111" y="2971394"/>
            <a:ext cx="11145777" cy="2062103"/>
          </a:xfrm>
          <a:prstGeom prst="rect">
            <a:avLst/>
          </a:prstGeom>
          <a:noFill/>
          <a:ln>
            <a:solidFill>
              <a:schemeClr val="accent1"/>
            </a:solidFill>
          </a:ln>
        </p:spPr>
        <p:txBody>
          <a:bodyPr wrap="square" rtlCol="0">
            <a:spAutoFit/>
          </a:bodyPr>
          <a:lstStyle/>
          <a:p>
            <a:r>
              <a:rPr lang="en-US" sz="1600" b="1">
                <a:latin typeface="Calibri" panose="020F0502020204030204" pitchFamily="34" charset="0"/>
                <a:ea typeface="Calibri" panose="020F0502020204030204" pitchFamily="34" charset="0"/>
                <a:cs typeface="Calibri" panose="020F0502020204030204" pitchFamily="34" charset="0"/>
              </a:rPr>
              <a:t>Paperwork Reduction Notice</a:t>
            </a:r>
            <a:r>
              <a:rPr lang="en-US" sz="1600">
                <a:latin typeface="Calibri" panose="020F0502020204030204" pitchFamily="34" charset="0"/>
                <a:ea typeface="Calibri" panose="020F0502020204030204" pitchFamily="34" charset="0"/>
                <a:cs typeface="Calibri" panose="020F0502020204030204" pitchFamily="34" charset="0"/>
              </a:rPr>
              <a:t>: This collection of information is approved by OMB under the Paperwork Reduction Act, 44 U.S.C. 3501 et seq. (OMB Control No. 2070-0027). Responses to this collection of information are mandatory for certain persons, as specified at 40 CFR 152.25(f). An agency may not conduct or sponsor, and a person is not required to respond to, a collection of information unless it displays a currently valid OMB control number. The public reporting and recordkeeping burden for this collection of information is estimated to be 1-8 hours per response. Send comments on the Agency’s need for this information, the accuracy of the provided burden estimates and any suggested methods for minimizing respondent burden to the Deputy Director, Data and Enterprise Programs Division, U.S. Environmental Protection Agency (2821T), 1200 Pennsylvania Ave., NW, Washington, D.C. 20460. Include the OMB control number in any correspondence. Do not send the completed form to this address.</a:t>
            </a:r>
          </a:p>
        </p:txBody>
      </p:sp>
      <p:sp>
        <p:nvSpPr>
          <p:cNvPr id="5" name="TextBox 4">
            <a:extLst>
              <a:ext uri="{FF2B5EF4-FFF2-40B4-BE49-F238E27FC236}">
                <a16:creationId xmlns:a16="http://schemas.microsoft.com/office/drawing/2014/main" id="{44B24C4E-1623-6193-5454-63E88D98FD63}"/>
              </a:ext>
            </a:extLst>
          </p:cNvPr>
          <p:cNvSpPr txBox="1"/>
          <p:nvPr/>
        </p:nvSpPr>
        <p:spPr>
          <a:xfrm>
            <a:off x="267833" y="6123008"/>
            <a:ext cx="2209149" cy="646331"/>
          </a:xfrm>
          <a:prstGeom prst="rect">
            <a:avLst/>
          </a:prstGeom>
          <a:noFill/>
        </p:spPr>
        <p:txBody>
          <a:bodyPr wrap="square" rtlCol="0">
            <a:spAutoFit/>
          </a:bodyPr>
          <a:lstStyle/>
          <a:p>
            <a:r>
              <a:rPr lang="en-US" b="1"/>
              <a:t>Form No.  9600-026</a:t>
            </a:r>
          </a:p>
          <a:p>
            <a:endParaRPr lang="en-US"/>
          </a:p>
        </p:txBody>
      </p:sp>
    </p:spTree>
    <p:extLst>
      <p:ext uri="{BB962C8B-B14F-4D97-AF65-F5344CB8AC3E}">
        <p14:creationId xmlns:p14="http://schemas.microsoft.com/office/powerpoint/2010/main" val="367641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787BBE6-DBED-1706-27BD-3F7838F9D2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7238"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FDA7A62-A503-E94B-CB1F-7E9522579369}"/>
              </a:ext>
            </a:extLst>
          </p:cNvPr>
          <p:cNvSpPr txBox="1"/>
          <p:nvPr/>
        </p:nvSpPr>
        <p:spPr>
          <a:xfrm>
            <a:off x="9355494" y="82818"/>
            <a:ext cx="3258207" cy="584775"/>
          </a:xfrm>
          <a:prstGeom prst="rect">
            <a:avLst/>
          </a:prstGeom>
          <a:noFill/>
        </p:spPr>
        <p:txBody>
          <a:bodyPr wrap="square" rtlCol="0">
            <a:spAutoFit/>
          </a:bodyPr>
          <a:lstStyle/>
          <a:p>
            <a:r>
              <a:rPr lang="en-US" sz="1600"/>
              <a:t>OMB Control No. 2070-0027</a:t>
            </a:r>
          </a:p>
          <a:p>
            <a:r>
              <a:rPr lang="en-US" sz="1600"/>
              <a:t>EPA ICR No. 0161</a:t>
            </a:r>
          </a:p>
        </p:txBody>
      </p:sp>
      <p:sp>
        <p:nvSpPr>
          <p:cNvPr id="2" name="TextBox 1">
            <a:extLst>
              <a:ext uri="{FF2B5EF4-FFF2-40B4-BE49-F238E27FC236}">
                <a16:creationId xmlns:a16="http://schemas.microsoft.com/office/drawing/2014/main" id="{0FF21724-2C44-47EA-38BD-64DAD95E3932}"/>
              </a:ext>
            </a:extLst>
          </p:cNvPr>
          <p:cNvSpPr txBox="1"/>
          <p:nvPr/>
        </p:nvSpPr>
        <p:spPr>
          <a:xfrm>
            <a:off x="360430" y="6206907"/>
            <a:ext cx="2209149" cy="646331"/>
          </a:xfrm>
          <a:prstGeom prst="rect">
            <a:avLst/>
          </a:prstGeom>
          <a:noFill/>
        </p:spPr>
        <p:txBody>
          <a:bodyPr wrap="square" rtlCol="0">
            <a:spAutoFit/>
          </a:bodyPr>
          <a:lstStyle/>
          <a:p>
            <a:r>
              <a:rPr lang="en-US" b="1"/>
              <a:t>Form No.  9600-026</a:t>
            </a:r>
          </a:p>
          <a:p>
            <a:endParaRPr lang="en-US"/>
          </a:p>
        </p:txBody>
      </p:sp>
      <p:sp>
        <p:nvSpPr>
          <p:cNvPr id="3" name="TextBox 2">
            <a:extLst>
              <a:ext uri="{FF2B5EF4-FFF2-40B4-BE49-F238E27FC236}">
                <a16:creationId xmlns:a16="http://schemas.microsoft.com/office/drawing/2014/main" id="{55616645-5834-37F8-D1A8-9E13BEAB4241}"/>
              </a:ext>
            </a:extLst>
          </p:cNvPr>
          <p:cNvSpPr txBox="1"/>
          <p:nvPr/>
        </p:nvSpPr>
        <p:spPr>
          <a:xfrm>
            <a:off x="6352175" y="4481644"/>
            <a:ext cx="5444235" cy="1269578"/>
          </a:xfrm>
          <a:prstGeom prst="rect">
            <a:avLst/>
          </a:prstGeom>
          <a:noFill/>
          <a:ln>
            <a:solidFill>
              <a:schemeClr val="accent1"/>
            </a:solidFill>
          </a:ln>
        </p:spPr>
        <p:txBody>
          <a:bodyPr wrap="square" lIns="91440" tIns="45720" rIns="91440" bIns="45720" rtlCol="0" anchor="t">
            <a:spAutoFit/>
          </a:bodyPr>
          <a:lstStyle/>
          <a:p>
            <a:r>
              <a:rPr lang="en-US" sz="850" b="1">
                <a:latin typeface="Calibri"/>
                <a:ea typeface="Calibri"/>
                <a:cs typeface="Calibri"/>
              </a:rPr>
              <a:t>Paperwork Reduction Notice</a:t>
            </a:r>
            <a:r>
              <a:rPr lang="en-US" sz="850">
                <a:latin typeface="Calibri"/>
                <a:ea typeface="Calibri"/>
                <a:cs typeface="Calibri"/>
              </a:rPr>
              <a:t>: This collection of information is approved by OMB under the Paperwork Reduction Act, 44 U.S.C. 3501 et seq. (OMB Control No. 2070-0027). Responses to this collection of information are mandatory for certain persons, as specified at 40 CFR 152.25(f). An agency may not conduct or sponsor, and a person is not required to respond to, a collection of information unless it displays a currently valid OMB control number. The public reporting and recordkeeping burden for this collection of information is estimated to be 1-8 hours per response. Send comments on the Agency’s need for this information, the accuracy of the provided burden estimates and any suggested methods for minimizing respondent burden to the Deputy Director, Data and Enterprise Programs Division, U.S. Environmental Protection Agency (2821T), 1200 Pennsylvania Ave., NW, Washington, D.C. 20460. Include the OMB control number in any correspondence. Do not send the completed form to this address</a:t>
            </a:r>
            <a:r>
              <a:rPr lang="en-US" sz="850" b="1">
                <a:latin typeface="Calibri"/>
                <a:ea typeface="Calibri"/>
                <a:cs typeface="Calibri"/>
              </a:rPr>
              <a:t>.</a:t>
            </a:r>
          </a:p>
        </p:txBody>
      </p:sp>
    </p:spTree>
    <p:extLst>
      <p:ext uri="{BB962C8B-B14F-4D97-AF65-F5344CB8AC3E}">
        <p14:creationId xmlns:p14="http://schemas.microsoft.com/office/powerpoint/2010/main" val="36455923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BFD76-20A9-408F-BEE9-12A9AC0B1943}"/>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B490993F-86A3-7427-C45C-263676C9E8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4762"/>
            <a:ext cx="12187238" cy="685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7FEDA876-F1A0-3BC8-2095-C58491C2E4F4}"/>
              </a:ext>
            </a:extLst>
          </p:cNvPr>
          <p:cNvSpPr txBox="1"/>
          <p:nvPr/>
        </p:nvSpPr>
        <p:spPr>
          <a:xfrm>
            <a:off x="6352176" y="4480423"/>
            <a:ext cx="5444235" cy="1269578"/>
          </a:xfrm>
          <a:prstGeom prst="rect">
            <a:avLst/>
          </a:prstGeom>
          <a:noFill/>
          <a:ln>
            <a:solidFill>
              <a:schemeClr val="accent1"/>
            </a:solidFill>
          </a:ln>
        </p:spPr>
        <p:txBody>
          <a:bodyPr wrap="square" lIns="91440" tIns="45720" rIns="91440" bIns="45720" rtlCol="0" anchor="t">
            <a:spAutoFit/>
          </a:bodyPr>
          <a:lstStyle/>
          <a:p>
            <a:r>
              <a:rPr lang="en-US" sz="850" b="1">
                <a:latin typeface="Calibri"/>
                <a:ea typeface="Calibri"/>
                <a:cs typeface="Calibri"/>
              </a:rPr>
              <a:t>Paperwork Reduction Notice</a:t>
            </a:r>
            <a:r>
              <a:rPr lang="en-US" sz="850">
                <a:latin typeface="Calibri"/>
                <a:ea typeface="Calibri"/>
                <a:cs typeface="Calibri"/>
              </a:rPr>
              <a:t>: This collection of information is approved by OMB under the Paperwork Reduction Act, 44 U.S.C. 3501 et seq. (OMB Control No. 2070-0027). Responses to this collection of information are mandatory for certain persons, as specified at 40 CFR 152.25(f). An agency may not conduct or sponsor, and a person is not required to respond to, a collection of information unless it displays a currently valid OMB control number. The public reporting and recordkeeping burden for this collection of information is estimated to be 1-8 hours per response. Send comments on the Agency’s need for this information, the accuracy of the provided burden estimates and any suggested methods for minimizing respondent burden to the Deputy Director, Data and Enterprise Programs Division, U.S. Environmental Protection Agency (2821T), 1200 Pennsylvania Ave., NW, Washington, D.C. 20460. Include the OMB control number in any correspondence. Do not send the completed form to this address</a:t>
            </a:r>
            <a:r>
              <a:rPr lang="en-US" sz="850" b="1">
                <a:latin typeface="Calibri"/>
                <a:ea typeface="Calibri"/>
                <a:cs typeface="Calibri"/>
              </a:rPr>
              <a:t>.</a:t>
            </a:r>
          </a:p>
        </p:txBody>
      </p:sp>
      <p:sp>
        <p:nvSpPr>
          <p:cNvPr id="5" name="TextBox 4">
            <a:extLst>
              <a:ext uri="{FF2B5EF4-FFF2-40B4-BE49-F238E27FC236}">
                <a16:creationId xmlns:a16="http://schemas.microsoft.com/office/drawing/2014/main" id="{9EA3D866-99CA-AF48-03A0-03D9E043E4A9}"/>
              </a:ext>
            </a:extLst>
          </p:cNvPr>
          <p:cNvSpPr txBox="1"/>
          <p:nvPr/>
        </p:nvSpPr>
        <p:spPr>
          <a:xfrm>
            <a:off x="9355494" y="82818"/>
            <a:ext cx="3258207" cy="584775"/>
          </a:xfrm>
          <a:prstGeom prst="rect">
            <a:avLst/>
          </a:prstGeom>
          <a:noFill/>
        </p:spPr>
        <p:txBody>
          <a:bodyPr wrap="square" rtlCol="0">
            <a:spAutoFit/>
          </a:bodyPr>
          <a:lstStyle/>
          <a:p>
            <a:r>
              <a:rPr lang="en-US" sz="1600"/>
              <a:t>OMB Control No. 2070-0027</a:t>
            </a:r>
          </a:p>
          <a:p>
            <a:r>
              <a:rPr lang="en-US" sz="1600"/>
              <a:t>EPA ICR No. 0161</a:t>
            </a:r>
          </a:p>
        </p:txBody>
      </p:sp>
      <p:sp>
        <p:nvSpPr>
          <p:cNvPr id="2" name="Rectangle: Rounded Corners 1">
            <a:extLst>
              <a:ext uri="{FF2B5EF4-FFF2-40B4-BE49-F238E27FC236}">
                <a16:creationId xmlns:a16="http://schemas.microsoft.com/office/drawing/2014/main" id="{15DC4F91-03F5-A0A8-78D6-C7E0448F8244}"/>
              </a:ext>
            </a:extLst>
          </p:cNvPr>
          <p:cNvSpPr/>
          <p:nvPr/>
        </p:nvSpPr>
        <p:spPr>
          <a:xfrm>
            <a:off x="509666" y="3687580"/>
            <a:ext cx="1597430" cy="774812"/>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0F49B771-96CC-1F7B-B7C7-660162C22824}"/>
              </a:ext>
            </a:extLst>
          </p:cNvPr>
          <p:cNvSpPr/>
          <p:nvPr/>
        </p:nvSpPr>
        <p:spPr>
          <a:xfrm>
            <a:off x="509666" y="4885383"/>
            <a:ext cx="1109272" cy="774812"/>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6839578-B2CF-952D-ED90-F8E2F3B6CD6E}"/>
              </a:ext>
            </a:extLst>
          </p:cNvPr>
          <p:cNvSpPr txBox="1"/>
          <p:nvPr/>
        </p:nvSpPr>
        <p:spPr>
          <a:xfrm>
            <a:off x="2242268" y="3554233"/>
            <a:ext cx="2321781" cy="461665"/>
          </a:xfrm>
          <a:prstGeom prst="rect">
            <a:avLst/>
          </a:prstGeom>
          <a:solidFill>
            <a:schemeClr val="bg1">
              <a:lumMod val="85000"/>
            </a:schemeClr>
          </a:solidFill>
        </p:spPr>
        <p:txBody>
          <a:bodyPr wrap="square" rtlCol="0">
            <a:spAutoFit/>
          </a:bodyPr>
          <a:lstStyle/>
          <a:p>
            <a:r>
              <a:rPr lang="en-US" sz="1200" b="1"/>
              <a:t>1. Respondents would select the Action Type</a:t>
            </a:r>
          </a:p>
        </p:txBody>
      </p:sp>
      <p:sp>
        <p:nvSpPr>
          <p:cNvPr id="8" name="TextBox 7">
            <a:extLst>
              <a:ext uri="{FF2B5EF4-FFF2-40B4-BE49-F238E27FC236}">
                <a16:creationId xmlns:a16="http://schemas.microsoft.com/office/drawing/2014/main" id="{90F4D1EC-F7FF-70BC-3C24-5914DC5A01DA}"/>
              </a:ext>
            </a:extLst>
          </p:cNvPr>
          <p:cNvSpPr txBox="1"/>
          <p:nvPr/>
        </p:nvSpPr>
        <p:spPr>
          <a:xfrm>
            <a:off x="1854916" y="4811124"/>
            <a:ext cx="2321781" cy="646331"/>
          </a:xfrm>
          <a:prstGeom prst="rect">
            <a:avLst/>
          </a:prstGeom>
          <a:solidFill>
            <a:schemeClr val="bg1">
              <a:lumMod val="85000"/>
            </a:schemeClr>
          </a:solidFill>
        </p:spPr>
        <p:txBody>
          <a:bodyPr wrap="square" rtlCol="0">
            <a:spAutoFit/>
          </a:bodyPr>
          <a:lstStyle>
            <a:defPPr>
              <a:defRPr lang="en-US"/>
            </a:defPPr>
            <a:lvl1pPr>
              <a:defRPr sz="1200" b="1"/>
            </a:lvl1pPr>
          </a:lstStyle>
          <a:p>
            <a:r>
              <a:rPr lang="en-US"/>
              <a:t>2. Respondents would select the Action: Foreign Purchaser Acknowledgement Statement</a:t>
            </a:r>
          </a:p>
        </p:txBody>
      </p:sp>
      <p:sp>
        <p:nvSpPr>
          <p:cNvPr id="9" name="TextBox 8">
            <a:extLst>
              <a:ext uri="{FF2B5EF4-FFF2-40B4-BE49-F238E27FC236}">
                <a16:creationId xmlns:a16="http://schemas.microsoft.com/office/drawing/2014/main" id="{86AB1B00-B934-6EED-0906-81CA0C83C9B0}"/>
              </a:ext>
            </a:extLst>
          </p:cNvPr>
          <p:cNvSpPr txBox="1"/>
          <p:nvPr/>
        </p:nvSpPr>
        <p:spPr>
          <a:xfrm>
            <a:off x="8660166" y="3077471"/>
            <a:ext cx="2321781" cy="461665"/>
          </a:xfrm>
          <a:prstGeom prst="rect">
            <a:avLst/>
          </a:prstGeom>
          <a:solidFill>
            <a:schemeClr val="bg1">
              <a:lumMod val="85000"/>
            </a:schemeClr>
          </a:solidFill>
        </p:spPr>
        <p:txBody>
          <a:bodyPr wrap="square" rtlCol="0">
            <a:spAutoFit/>
          </a:bodyPr>
          <a:lstStyle>
            <a:defPPr>
              <a:defRPr lang="en-US"/>
            </a:defPPr>
            <a:lvl1pPr>
              <a:defRPr sz="1200" b="1"/>
            </a:lvl1pPr>
          </a:lstStyle>
          <a:p>
            <a:r>
              <a:rPr lang="en-US"/>
              <a:t>3. Respondents would select “No Product”</a:t>
            </a:r>
          </a:p>
        </p:txBody>
      </p:sp>
      <p:sp>
        <p:nvSpPr>
          <p:cNvPr id="10" name="Rectangle: Rounded Corners 9">
            <a:extLst>
              <a:ext uri="{FF2B5EF4-FFF2-40B4-BE49-F238E27FC236}">
                <a16:creationId xmlns:a16="http://schemas.microsoft.com/office/drawing/2014/main" id="{AA566FB7-AA0B-EF69-DCE1-964624039C37}"/>
              </a:ext>
            </a:extLst>
          </p:cNvPr>
          <p:cNvSpPr/>
          <p:nvPr/>
        </p:nvSpPr>
        <p:spPr>
          <a:xfrm>
            <a:off x="7244578" y="3062376"/>
            <a:ext cx="1223562" cy="49185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11" name="Rectangle: Rounded Corners 10">
            <a:extLst>
              <a:ext uri="{FF2B5EF4-FFF2-40B4-BE49-F238E27FC236}">
                <a16:creationId xmlns:a16="http://schemas.microsoft.com/office/drawing/2014/main" id="{38FA1974-C1B5-1DEF-08FC-BEF3D47E804D}"/>
              </a:ext>
            </a:extLst>
          </p:cNvPr>
          <p:cNvSpPr/>
          <p:nvPr/>
        </p:nvSpPr>
        <p:spPr>
          <a:xfrm>
            <a:off x="6095999" y="3687581"/>
            <a:ext cx="2690191" cy="46166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B2554A4-DB83-E0E3-41C7-F9287CAB9045}"/>
              </a:ext>
            </a:extLst>
          </p:cNvPr>
          <p:cNvSpPr txBox="1"/>
          <p:nvPr/>
        </p:nvSpPr>
        <p:spPr>
          <a:xfrm>
            <a:off x="8920179" y="3687580"/>
            <a:ext cx="2321781" cy="461665"/>
          </a:xfrm>
          <a:prstGeom prst="rect">
            <a:avLst/>
          </a:prstGeom>
          <a:solidFill>
            <a:schemeClr val="bg1">
              <a:lumMod val="85000"/>
            </a:schemeClr>
          </a:solidFill>
        </p:spPr>
        <p:txBody>
          <a:bodyPr wrap="square" rtlCol="0">
            <a:spAutoFit/>
          </a:bodyPr>
          <a:lstStyle>
            <a:defPPr>
              <a:defRPr lang="en-US"/>
            </a:defPPr>
            <a:lvl1pPr>
              <a:defRPr sz="1200" b="1"/>
            </a:lvl1pPr>
          </a:lstStyle>
          <a:p>
            <a:r>
              <a:rPr lang="en-US"/>
              <a:t>4. Respondents would upload the FPAS</a:t>
            </a:r>
          </a:p>
        </p:txBody>
      </p:sp>
      <p:sp>
        <p:nvSpPr>
          <p:cNvPr id="13" name="Rectangle: Rounded Corners 12">
            <a:extLst>
              <a:ext uri="{FF2B5EF4-FFF2-40B4-BE49-F238E27FC236}">
                <a16:creationId xmlns:a16="http://schemas.microsoft.com/office/drawing/2014/main" id="{C6B47C00-F133-0F72-FFF4-E773779014C6}"/>
              </a:ext>
            </a:extLst>
          </p:cNvPr>
          <p:cNvSpPr/>
          <p:nvPr/>
        </p:nvSpPr>
        <p:spPr>
          <a:xfrm>
            <a:off x="11025678" y="5964917"/>
            <a:ext cx="945278" cy="46166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EA21158-B1BC-2389-A7C8-5FE335E62089}"/>
              </a:ext>
            </a:extLst>
          </p:cNvPr>
          <p:cNvSpPr txBox="1"/>
          <p:nvPr/>
        </p:nvSpPr>
        <p:spPr>
          <a:xfrm>
            <a:off x="9327150" y="6345013"/>
            <a:ext cx="1836219" cy="461665"/>
          </a:xfrm>
          <a:prstGeom prst="rect">
            <a:avLst/>
          </a:prstGeom>
          <a:solidFill>
            <a:schemeClr val="bg1">
              <a:lumMod val="85000"/>
            </a:schemeClr>
          </a:solidFill>
        </p:spPr>
        <p:txBody>
          <a:bodyPr wrap="square" rtlCol="0">
            <a:spAutoFit/>
          </a:bodyPr>
          <a:lstStyle>
            <a:defPPr>
              <a:defRPr lang="en-US"/>
            </a:defPPr>
            <a:lvl1pPr>
              <a:defRPr sz="1200" b="1"/>
            </a:lvl1pPr>
          </a:lstStyle>
          <a:p>
            <a:r>
              <a:rPr lang="en-US"/>
              <a:t>5. Respondents would click SUBMIT</a:t>
            </a:r>
          </a:p>
        </p:txBody>
      </p:sp>
      <p:sp>
        <p:nvSpPr>
          <p:cNvPr id="3" name="TextBox 2">
            <a:extLst>
              <a:ext uri="{FF2B5EF4-FFF2-40B4-BE49-F238E27FC236}">
                <a16:creationId xmlns:a16="http://schemas.microsoft.com/office/drawing/2014/main" id="{43EB045B-BD59-A58A-9089-72B5D181224B}"/>
              </a:ext>
            </a:extLst>
          </p:cNvPr>
          <p:cNvSpPr txBox="1"/>
          <p:nvPr/>
        </p:nvSpPr>
        <p:spPr>
          <a:xfrm>
            <a:off x="302557" y="6252681"/>
            <a:ext cx="2209149" cy="646331"/>
          </a:xfrm>
          <a:prstGeom prst="rect">
            <a:avLst/>
          </a:prstGeom>
          <a:noFill/>
        </p:spPr>
        <p:txBody>
          <a:bodyPr wrap="square" rtlCol="0">
            <a:spAutoFit/>
          </a:bodyPr>
          <a:lstStyle/>
          <a:p>
            <a:r>
              <a:rPr lang="en-US" b="1"/>
              <a:t>Form No.  9600-026</a:t>
            </a:r>
          </a:p>
          <a:p>
            <a:endParaRPr lang="en-US"/>
          </a:p>
        </p:txBody>
      </p:sp>
    </p:spTree>
    <p:extLst>
      <p:ext uri="{BB962C8B-B14F-4D97-AF65-F5344CB8AC3E}">
        <p14:creationId xmlns:p14="http://schemas.microsoft.com/office/powerpoint/2010/main" val="2168175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DFFA35A91B3F84AB01D992A724E0B49" ma:contentTypeVersion="13" ma:contentTypeDescription="Create a new document." ma:contentTypeScope="" ma:versionID="f633bb64bb9f92e926c5d784a8fa188b">
  <xsd:schema xmlns:xsd="http://www.w3.org/2001/XMLSchema" xmlns:xs="http://www.w3.org/2001/XMLSchema" xmlns:p="http://schemas.microsoft.com/office/2006/metadata/properties" xmlns:ns2="38e62327-e5b9-4e01-8fb1-4fc3a4760ef9" xmlns:ns3="c7b6dfa9-cf57-49e4-b34d-4990262439bd" targetNamespace="http://schemas.microsoft.com/office/2006/metadata/properties" ma:root="true" ma:fieldsID="6fa385748034a7524721d77b67b6ef9b" ns2:_="" ns3:_="">
    <xsd:import namespace="38e62327-e5b9-4e01-8fb1-4fc3a4760ef9"/>
    <xsd:import namespace="c7b6dfa9-cf57-49e4-b34d-4990262439b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DateTake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62327-e5b9-4e01-8fb1-4fc3a4760ef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c1f152a-6629-4bbc-8efa-e67025da34e8}" ma:internalName="TaxCatchAll" ma:showField="CatchAllData" ma:web="38e62327-e5b9-4e01-8fb1-4fc3a4760ef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b6dfa9-cf57-49e4-b34d-4990262439b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9f62856-1543-49d4-a736-4569d363f53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b6dfa9-cf57-49e4-b34d-4990262439bd">
      <Terms xmlns="http://schemas.microsoft.com/office/infopath/2007/PartnerControls"/>
    </lcf76f155ced4ddcb4097134ff3c332f>
    <TaxCatchAll xmlns="38e62327-e5b9-4e01-8fb1-4fc3a4760ef9" xsi:nil="true"/>
  </documentManagement>
</p:properties>
</file>

<file path=customXml/itemProps1.xml><?xml version="1.0" encoding="utf-8"?>
<ds:datastoreItem xmlns:ds="http://schemas.openxmlformats.org/officeDocument/2006/customXml" ds:itemID="{A2AE7058-0AD8-409F-9F6E-45EBEC82F342}">
  <ds:schemaRefs>
    <ds:schemaRef ds:uri="http://schemas.microsoft.com/sharepoint/v3/contenttype/forms"/>
  </ds:schemaRefs>
</ds:datastoreItem>
</file>

<file path=customXml/itemProps2.xml><?xml version="1.0" encoding="utf-8"?>
<ds:datastoreItem xmlns:ds="http://schemas.openxmlformats.org/officeDocument/2006/customXml" ds:itemID="{1DC7F51B-94F9-4C17-8BBF-A61130B667AB}">
  <ds:schemaRefs>
    <ds:schemaRef ds:uri="38e62327-e5b9-4e01-8fb1-4fc3a4760ef9"/>
    <ds:schemaRef ds:uri="c7b6dfa9-cf57-49e4-b34d-4990262439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87FF26-7666-4DFF-909D-5F8AEC995CAD}">
  <ds:schemaRefs>
    <ds:schemaRef ds:uri="http://purl.org/dc/dcmitype/"/>
    <ds:schemaRef ds:uri="http://schemas.openxmlformats.org/package/2006/metadata/core-properties"/>
    <ds:schemaRef ds:uri="c7b6dfa9-cf57-49e4-b34d-4990262439bd"/>
    <ds:schemaRef ds:uri="http://schemas.microsoft.com/office/2006/metadata/properties"/>
    <ds:schemaRef ds:uri="http://www.w3.org/XML/1998/namespace"/>
    <ds:schemaRef ds:uri="http://schemas.microsoft.com/office/2006/documentManagement/types"/>
    <ds:schemaRef ds:uri="http://purl.org/dc/terms/"/>
    <ds:schemaRef ds:uri="38e62327-e5b9-4e01-8fb1-4fc3a4760ef9"/>
    <ds:schemaRef ds:uri="http://schemas.microsoft.com/office/infopath/2007/PartnerControl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0</TotalTime>
  <Words>676</Words>
  <Application>Microsoft Office PowerPoint</Application>
  <PresentationFormat>Widescreen</PresentationFormat>
  <Paragraphs>28</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Aptos</vt:lpstr>
      <vt:lpstr>Aptos Display</vt:lpstr>
      <vt:lpstr>Arial</vt:lpstr>
      <vt:lpstr>Calibri</vt:lpstr>
      <vt:lpstr>Office Theme</vt:lpstr>
      <vt:lpstr>Foreign Purchaser Acknowledgment Statement of Unregistered Pesticides (Salesforce Application)</vt:lpstr>
      <vt:lpstr>Login Screen</vt:lpstr>
      <vt:lpstr>PRA Burden Screen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Siu, Carolyn</dc:creator>
  <cp:lastModifiedBy>Johnson, Amaris</cp:lastModifiedBy>
  <cp:revision>2</cp:revision>
  <dcterms:created xsi:type="dcterms:W3CDTF">2026-03-09T13:47:10Z</dcterms:created>
  <dcterms:modified xsi:type="dcterms:W3CDTF">2026-06-18T15:29:06Z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0x010100EDFFA35A91B3F84AB01D992A724E0B49</vt:lpwstr>
  </property>
</Properties>
</file>