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271" r:id="rId5"/>
    <p:sldId id="547" r:id="rId6"/>
    <p:sldId id="546" r:id="rId7"/>
    <p:sldId id="565" r:id="rId8"/>
    <p:sldId id="479" r:id="rId9"/>
    <p:sldId id="517" r:id="rId10"/>
    <p:sldId id="574" r:id="rId11"/>
    <p:sldId id="573" r:id="rId12"/>
    <p:sldId id="549" r:id="rId13"/>
    <p:sldId id="550" r:id="rId14"/>
    <p:sldId id="590" r:id="rId15"/>
    <p:sldId id="570" r:id="rId16"/>
    <p:sldId id="575" r:id="rId17"/>
    <p:sldId id="576" r:id="rId18"/>
    <p:sldId id="577" r:id="rId19"/>
    <p:sldId id="578" r:id="rId20"/>
    <p:sldId id="579" r:id="rId21"/>
    <p:sldId id="580" r:id="rId22"/>
    <p:sldId id="581" r:id="rId23"/>
    <p:sldId id="582" r:id="rId24"/>
    <p:sldId id="583" r:id="rId25"/>
    <p:sldId id="584" r:id="rId26"/>
    <p:sldId id="585" r:id="rId27"/>
    <p:sldId id="586" r:id="rId28"/>
    <p:sldId id="587" r:id="rId29"/>
    <p:sldId id="588" r:id="rId30"/>
    <p:sldId id="589" r:id="rId31"/>
    <p:sldId id="572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5B8206-14FA-7CEB-26EF-066EF18DE57A}" name="Patel, Nehalben *" initials="P*" userId="S::nehalben.patel@fda.gov::8b98a457-5fe2-4dee-9e9a-56d0d29861a0" providerId="AD"/>
  <p188:author id="{7E820709-7BDC-19BA-5F30-86459AF0F396}" name="Srinivasan, Jannavi" initials="JS" userId="S::Jannavi.Srinivasan@fda.gov::ef0ecbfd-c8f2-4d36-bccb-9a091eca5776" providerId="AD"/>
  <p188:author id="{4943E920-387E-6403-2907-C0D3E8DB3F24}" name="Verma, Rajeshwar" initials="RV" userId="S::Rajeshwar.Verma@fda.gov::9739259a-b105-4491-9d1b-874b0f4dc2ad" providerId="AD"/>
  <p188:author id="{1B7A442E-44C6-6429-2042-475254E4BB57}" name="Srinivasan, Jannavi" initials="SJ" userId="S::jannavi.srinivasan@fda.gov::ef0ecbfd-c8f2-4d36-bccb-9a091eca5776" providerId="AD"/>
  <p188:author id="{34066F58-BA52-CBD1-D8C8-7C9F70C57962}" name="Jones, Candyce *" initials="JC" userId="S::candyce.jones@fda.gov::96cb5804-032f-487d-be2e-db8ad691d305" providerId="AD"/>
  <p188:author id="{5F29F959-C556-DE98-2564-CB084DDFF7C1}" name="Patel, Nehalben *" initials="PN*" userId="S::Nehalben.Patel@fda.gov::8b98a457-5fe2-4dee-9e9a-56d0d29861a0" providerId="AD"/>
  <p188:author id="{95EB6060-4366-FFE9-69E9-2A85318E34A5}" name="Spencer, Kara" initials="SK" userId="S::kara.spencer@fda.gov::14642e8f-dc66-4aa9-928f-aef2f7285046" providerId="AD"/>
  <p188:author id="{D86E0D67-7CE7-3AC4-92AE-FB9958CFAFB6}" name="Manga, Prashiela" initials="MP" userId="S::prashiela.manga@fda.gov::239de07a-7889-4ff5-85de-c00613cd41fb" providerId="AD"/>
  <p188:author id="{907DB086-330D-8F76-1AA8-E32A161E8AAA}" name="Washington, Teresa" initials="WT" userId="S::teresa.washington@fda.gov::afe4924f-16f3-420d-bd74-95e4c2028869" providerId="AD"/>
  <p188:author id="{17E7D590-2493-8576-D120-26E6D79343D3}" name="Ross, Jennifer" initials="RJ" userId="S::rossj@fda.gov::8bec6a3a-51f2-4dc8-8d0b-b50dc25ec7ab" providerId="AD"/>
  <p188:author id="{E3DCAC91-A341-653C-BBD2-94EFED109D00}" name="Chen, Iris (OCS)" initials="IC" userId="Chen, Iris (OCS)" providerId="None"/>
  <p188:author id="{5323FF96-09DF-A6FA-CA07-88381910A33A}" name="Katz, Linda" initials="KL" userId="S::lkatz@fda.gov::ff35897b-4833-4191-8195-21a0bf051f1f" providerId="AD"/>
  <p188:author id="{F5CCC6A6-878F-485F-5921-7B7609CDCFF0}" name="Yamamoto, Megumi" initials="YM" userId="S::megumi.yamamoto@fda.gov::4158ec66-800f-4120-8436-2c03cb6334df" providerId="AD"/>
  <p188:author id="{FA85B0A7-48E3-62A2-E358-B209827ED721}" name="Megumi Yamamoto" initials="MY" userId="Megumi Yamamoto" providerId="None"/>
  <p188:author id="{75E46CAA-364E-93C9-1B19-55DC0D0BD811}" name="Jones, Candyce *" initials="JC*" userId="S::Candyce.Jones@fda.gov::96cb5804-032f-487d-be2e-db8ad691d305" providerId="AD"/>
  <p188:author id="{20CCE4BA-424C-1E10-93B6-FDBFB967CE8C}" name="Miller, Erwin" initials="ME" userId="S::erwin.miller@fda.gov::0cbc96a2-3ff2-460a-8016-b23024d4c790" providerId="AD"/>
  <p188:author id="{67108FC4-DAD8-5BA5-2DCF-6A4192CDB5C4}" name="Verma, Rajeshwar" initials="VR" userId="S::rajeshwar.verma@fda.gov::9739259a-b105-4491-9d1b-874b0f4dc2ad" providerId="AD"/>
  <p188:author id="{A75ABCD1-66BD-0F58-B879-7A3E36CED1B4}" name="Manga, Prashiela" initials="MP" userId="S::Prashiela.Manga@fda.gov::239de07a-7889-4ff5-85de-c00613cd41fb" providerId="AD"/>
  <p188:author id="{E19ADBD3-D0FD-383A-BB22-0E8041FC3ED5}" name="Yamamoto, Megumi" initials="MY" userId="S::Megumi.Yamamoto@fda.gov::4158ec66-800f-4120-8436-2c03cb6334df" providerId="AD"/>
  <p188:author id="{36FCB0DE-A97C-D1DC-02D6-72AFE82DF134}" name="Petro, Elizabeth" initials="EP" userId="S::Elizabeth.Petro@fda.gov::c1acd525-1ad9-435f-b581-4521a2425311" providerId="AD"/>
  <p188:author id="{602CBBE0-A0A6-8F1B-BF6C-D2274DCF5DF2}" name="Herrmann, Michelle" initials="HM" userId="S::Michelle.Herrmann@fda.gov::00613dcc-0ea1-49f4-8510-22fbbbf8918d" providerId="AD"/>
  <p188:author id="{726857E6-CE6E-063C-81A7-82A7E48CEF31}" name="Herrmann, Michelle" initials="HM" userId="S::michelle.herrmann@fda.gov::00613dcc-0ea1-49f4-8510-22fbbbf8918d" providerId="AD"/>
  <p188:author id="{2C54AEFB-D271-30A7-1D08-B8B00CAA1EAD}" name="Ajose, Xylia" initials="AX" userId="S::xylia.ajose@fda.gov::febf9b53-dbc3-4ee8-92a5-34e99e20d9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mamoto, Megumi" userId="4158ec66-800f-4120-8436-2c03cb6334df" providerId="ADAL" clId="{C333F467-ACC2-4F84-9AC7-836C42BFDAA1}"/>
    <pc:docChg chg="delSld">
      <pc:chgData name="Yamamoto, Megumi" userId="4158ec66-800f-4120-8436-2c03cb6334df" providerId="ADAL" clId="{C333F467-ACC2-4F84-9AC7-836C42BFDAA1}" dt="2026-10-14T15:22:42.236" v="0" actId="47"/>
      <pc:docMkLst>
        <pc:docMk/>
      </pc:docMkLst>
      <pc:sldChg chg="del">
        <pc:chgData name="Yamamoto, Megumi" userId="4158ec66-800f-4120-8436-2c03cb6334df" providerId="ADAL" clId="{C333F467-ACC2-4F84-9AC7-836C42BFDAA1}" dt="2026-10-14T15:22:42.236" v="0" actId="47"/>
        <pc:sldMkLst>
          <pc:docMk/>
          <pc:sldMk cId="3858703255" sldId="5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97B9AE-C49C-3D03-8BC1-15BDF594AE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4B5B63-7A05-F047-8B23-E76C5B04333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67181-5665-4341-AAB2-92263A184875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6F1250-24B2-EF24-5EE0-3D5436DAF1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1F131-C955-5A9B-C46B-CD62856A512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9003D-E86B-4833-A5E9-BCA2AB85C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085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4F1F9-670B-4BD8-A79A-22FF1A005646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88F4B-C8AB-4DED-82A3-6F6C06D43A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507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155C2-6A63-BA18-2BE8-D8D7C314F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D5F947-4102-28CB-84FB-79B64E2AF5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53C728-118A-A8B4-7A40-E436FA3E0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679C6-7BE7-0191-C49B-BA593D262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58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03438-B0AC-394A-8EEC-321EB1879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D19765-4B18-645C-CBFB-35E401F59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4525E0-CB69-571F-A59D-0E8A941BB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8329D4-670E-3099-84C3-0BFF431FC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8F4B-C8AB-4DED-82A3-6F6C06D43A3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75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3606" y="6355260"/>
            <a:ext cx="2133600" cy="365125"/>
          </a:xfrm>
        </p:spPr>
        <p:txBody>
          <a:bodyPr/>
          <a:lstStyle/>
          <a:p>
            <a:fld id="{43EDF83E-CFB4-4844-B0CF-E94786F26C91}" type="datetime1">
              <a:rPr lang="en-US" smtClean="0"/>
              <a:t>10/14/2026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8" name="Picture 7" descr="Color-FDA-Horizont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158" y="0"/>
            <a:ext cx="3400842" cy="103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9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49" y="1023679"/>
            <a:ext cx="8509103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09775"/>
            <a:ext cx="8509103" cy="42860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76650" y="63754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40817DCB-09B8-451A-82B2-C8422B5F6BD2}" type="datetime1">
              <a:rPr lang="en-US" smtClean="0"/>
              <a:t>10/14/2026</a:t>
            </a:fld>
            <a:endParaRPr lang="en-US"/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22954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62375" y="6334125"/>
            <a:ext cx="2133600" cy="365125"/>
          </a:xfrm>
        </p:spPr>
        <p:txBody>
          <a:bodyPr/>
          <a:lstStyle/>
          <a:p>
            <a:fld id="{57A43563-B17D-48EB-A751-6D6D3B2BC88C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</p:spTree>
    <p:extLst>
      <p:ext uri="{BB962C8B-B14F-4D97-AF65-F5344CB8AC3E}">
        <p14:creationId xmlns:p14="http://schemas.microsoft.com/office/powerpoint/2010/main" val="38935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09834" y="6349336"/>
            <a:ext cx="2133600" cy="365125"/>
          </a:xfrm>
        </p:spPr>
        <p:txBody>
          <a:bodyPr/>
          <a:lstStyle/>
          <a:p>
            <a:fld id="{0ECDA5F2-E2DF-41B3-8EEC-3F54E606A437}" type="datetime1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19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8117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886200" y="6384925"/>
            <a:ext cx="2133600" cy="365125"/>
          </a:xfrm>
        </p:spPr>
        <p:txBody>
          <a:bodyPr/>
          <a:lstStyle/>
          <a:p>
            <a:fld id="{8FB509F3-E5B0-4195-9FB4-93C206CF7BFA}" type="datetime1">
              <a:rPr lang="en-US" smtClean="0"/>
              <a:t>10/14/2026</a:t>
            </a:fld>
            <a:endParaRPr lang="en-US"/>
          </a:p>
        </p:txBody>
      </p:sp>
      <p:pic>
        <p:nvPicPr>
          <p:cNvPr id="10" name="Picture 9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0450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96185" y="6391749"/>
            <a:ext cx="2133600" cy="365125"/>
          </a:xfrm>
        </p:spPr>
        <p:txBody>
          <a:bodyPr/>
          <a:lstStyle/>
          <a:p>
            <a:fld id="{56A97366-98EB-49A7-B3B6-702484CF6468}" type="datetime1">
              <a:rPr lang="en-US" smtClean="0"/>
              <a:t>10/14/2026</a:t>
            </a:fld>
            <a:endParaRPr lang="en-US"/>
          </a:p>
        </p:txBody>
      </p:sp>
      <p:pic>
        <p:nvPicPr>
          <p:cNvPr id="6" name="Picture 5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50559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65513" y="6349337"/>
            <a:ext cx="2133600" cy="365125"/>
          </a:xfrm>
        </p:spPr>
        <p:txBody>
          <a:bodyPr/>
          <a:lstStyle/>
          <a:p>
            <a:fld id="{00ADA348-8D60-4D2A-954A-C0A0FE71F5EA}" type="datetime1">
              <a:rPr lang="en-US" smtClean="0"/>
              <a:t>10/14/2026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501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19014" y="6384925"/>
            <a:ext cx="2133600" cy="365125"/>
          </a:xfrm>
        </p:spPr>
        <p:txBody>
          <a:bodyPr/>
          <a:lstStyle/>
          <a:p>
            <a:fld id="{11928852-8D20-4300-BB8E-21D574AA8DAB}" type="datetime1">
              <a:rPr lang="en-US" smtClean="0"/>
              <a:t>10/14/2026</a:t>
            </a:fld>
            <a:endParaRPr lang="en-US"/>
          </a:p>
        </p:txBody>
      </p:sp>
      <p:pic>
        <p:nvPicPr>
          <p:cNvPr id="8" name="Picture 7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410" y="242500"/>
            <a:ext cx="620543" cy="743080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51043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55241" y="6356350"/>
            <a:ext cx="2133600" cy="365125"/>
          </a:xfrm>
        </p:spPr>
        <p:txBody>
          <a:bodyPr/>
          <a:lstStyle/>
          <a:p>
            <a:fld id="{25178238-3111-41DF-8A42-C33546F10C3A}" type="datetime1">
              <a:rPr lang="en-US" smtClean="0"/>
              <a:t>10/14/2026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161972" y="1451193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117044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1" name="Picture 10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49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0650" y="6354123"/>
            <a:ext cx="2133600" cy="365125"/>
          </a:xfrm>
        </p:spPr>
        <p:txBody>
          <a:bodyPr/>
          <a:lstStyle/>
          <a:p>
            <a:fld id="{400CFCCC-AB52-4C1F-9919-7176DCC48C26}" type="datetime1">
              <a:rPr lang="en-US" smtClean="0"/>
              <a:t>10/14/2026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" y="6384925"/>
            <a:ext cx="2895600" cy="365125"/>
          </a:xfrm>
        </p:spPr>
        <p:txBody>
          <a:bodyPr/>
          <a:lstStyle/>
          <a:p>
            <a:pPr algn="l"/>
            <a:r>
              <a:rPr lang="en-US" b="1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www.fda.gov</a:t>
            </a: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8888" y="5307876"/>
            <a:ext cx="620543" cy="743080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547979" y="640977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2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2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0432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lor-FDA-Horizonta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72" y="2407736"/>
            <a:ext cx="6685087" cy="204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14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4EB52-0DEC-4D9D-9E25-D83A98763ABF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www.fda.gov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71F5F-C8AF-484B-B19A-A0CBCE8C77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0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007DB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007DBA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007DBA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7DBA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7DBA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7DBA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irect.fda.gov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25650"/>
            <a:ext cx="7772400" cy="1546225"/>
          </a:xfrm>
        </p:spPr>
        <p:txBody>
          <a:bodyPr/>
          <a:lstStyle/>
          <a:p>
            <a:pPr marL="0" marR="0" lvl="0" indent="0" defTabSz="289311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191"/>
              </a:spcAft>
              <a:tabLst/>
              <a:defRPr/>
            </a:pPr>
            <a:r>
              <a:rPr kumimoji="0" lang="en-US" sz="4800" b="1" i="0" u="none" strike="noStrike" kern="1200" cap="all" spc="48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Cosmetics</a:t>
            </a:r>
            <a:r>
              <a:rPr kumimoji="0" lang="en-US" sz="4800" b="0" i="0" u="none" strike="noStrike" kern="1200" cap="all" spc="48" normalizeH="0" baseline="0" noProof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800" b="0" i="1" u="none" strike="noStrike" kern="1200" cap="all" spc="48" normalizeH="0" baseline="0" noProof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Direct</a:t>
            </a:r>
            <a:r>
              <a:rPr kumimoji="0" lang="en-US" sz="4800" b="0" i="0" u="none" strike="noStrike" kern="1200" cap="all" spc="48" normalizeH="0" baseline="0" noProof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br>
              <a:rPr kumimoji="0" lang="en-US" sz="4800" b="0" i="0" u="none" strike="noStrike" kern="1200" cap="all" spc="48" normalizeH="0" baseline="0" noProof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87153" y="2990670"/>
            <a:ext cx="6569694" cy="291664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>
                <a:solidFill>
                  <a:schemeClr val="tx1"/>
                </a:solidFill>
                <a:latin typeface="Times New Roman"/>
                <a:cs typeface="Times New Roman"/>
              </a:rPr>
              <a:t>Screenshots of Cosmetic Product Facility Registration and Cosmetic Product Listing </a:t>
            </a:r>
          </a:p>
          <a:p>
            <a:endParaRPr lang="en-US">
              <a:solidFill>
                <a:schemeClr val="tx1"/>
              </a:solidFill>
            </a:endParaRPr>
          </a:p>
          <a:p>
            <a:br>
              <a:rPr lang="en-US" sz="2800" b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>
                <a:solidFill>
                  <a:schemeClr val="tx1"/>
                </a:solidFill>
                <a:latin typeface="Times New Roman"/>
                <a:ea typeface="Times New Roman" panose="02020603050405020304" pitchFamily="18" charset="0"/>
                <a:cs typeface="Times New Roman"/>
              </a:rPr>
              <a:t>October 2026</a:t>
            </a:r>
            <a:endParaRPr lang="en-US" sz="2800" b="1">
              <a:solidFill>
                <a:schemeClr val="tx1"/>
              </a:solidFill>
              <a:effectLst/>
              <a:latin typeface="Times New Roman"/>
              <a:ea typeface="Times New Roman" panose="02020603050405020304" pitchFamily="18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7445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19087" y="1123587"/>
            <a:ext cx="8505825" cy="46108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chemeClr val="tx1"/>
                </a:solidFill>
                <a:latin typeface="Times New Roman"/>
                <a:cs typeface="Times New Roman"/>
              </a:rPr>
              <a:t>Table of Contents</a:t>
            </a: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endParaRPr lang="en-US" sz="1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br>
              <a:rPr lang="en-US" sz="1400">
                <a:solidFill>
                  <a:schemeClr val="tx1"/>
                </a:solidFill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</a:br>
            <a:r>
              <a:rPr lang="en-US" sz="1400">
                <a:solidFill>
                  <a:schemeClr val="tx1"/>
                </a:solidFill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Creating a New Cosmetic Product Facility Registration	   							  </a:t>
            </a:r>
            <a:r>
              <a:rPr lang="en-US" sz="1400">
                <a:solidFill>
                  <a:schemeClr val="tx1"/>
                </a:solidFill>
                <a:effectLst/>
                <a:latin typeface="Times New Roman"/>
                <a:ea typeface="Times New Roman" panose="02020603050405020304" pitchFamily="18" charset="0"/>
                <a:cs typeface="Times New Roman"/>
                <a:hlinkClick r:id="rId2" action="ppaction://hlinksldjump"/>
              </a:rPr>
              <a:t>5</a:t>
            </a:r>
            <a:br>
              <a:rPr lang="en-US" sz="1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40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0"/>
              </a:spcAft>
            </a:pPr>
            <a:r>
              <a:rPr lang="en-US" sz="1400">
                <a:solidFill>
                  <a:schemeClr val="tx1"/>
                </a:solidFill>
                <a:latin typeface="Times New Roman"/>
                <a:ea typeface="Times New Roman" panose="02020603050405020304" pitchFamily="18" charset="0"/>
                <a:cs typeface="Times New Roman"/>
              </a:rPr>
              <a:t>Creating a New Cosmetic Product Listing	</a:t>
            </a:r>
            <a:r>
              <a:rPr lang="en-US" sz="1400">
                <a:solidFill>
                  <a:schemeClr val="tx1"/>
                </a:solidFill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									</a:t>
            </a:r>
            <a:r>
              <a:rPr lang="en-US" sz="1400">
                <a:solidFill>
                  <a:schemeClr val="tx1"/>
                </a:solidFill>
                <a:effectLst/>
                <a:latin typeface="Times New Roman"/>
                <a:ea typeface="Times New Roman" panose="02020603050405020304" pitchFamily="18" charset="0"/>
                <a:cs typeface="Times New Roman"/>
                <a:hlinkClick r:id="rId3" action="ppaction://hlinksldjump"/>
              </a:rPr>
              <a:t>13</a:t>
            </a:r>
            <a:br>
              <a:rPr lang="en-US" sz="1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40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>
                <a:solidFill>
                  <a:schemeClr val="tx1"/>
                </a:solidFill>
                <a:effectLst/>
                <a:latin typeface="Times New Roman"/>
                <a:ea typeface="Times New Roman" panose="02020603050405020304" pitchFamily="18" charset="0"/>
                <a:cs typeface="Times New Roman"/>
              </a:rPr>
              <a:t>Submission Actions and Status										 		</a:t>
            </a:r>
            <a:r>
              <a:rPr lang="en-US" sz="1400">
                <a:solidFill>
                  <a:schemeClr val="tx1"/>
                </a:solidFill>
                <a:effectLst/>
                <a:latin typeface="Times New Roman"/>
                <a:ea typeface="Times New Roman" panose="02020603050405020304" pitchFamily="18" charset="0"/>
                <a:cs typeface="Times New Roman"/>
                <a:hlinkClick r:id="rId4" action="ppaction://hlinksldjump"/>
              </a:rPr>
              <a:t>26</a:t>
            </a:r>
            <a:br>
              <a:rPr lang="en-US" sz="14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b="0" i="0" u="none" strike="noStrike" baseline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800" b="0" i="0" u="none" strike="noStrike" baseline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714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0D64C2B-9721-E43D-7ED8-A1353FB5E9EA}"/>
              </a:ext>
            </a:extLst>
          </p:cNvPr>
          <p:cNvSpPr txBox="1"/>
          <p:nvPr/>
        </p:nvSpPr>
        <p:spPr>
          <a:xfrm>
            <a:off x="195792" y="1225848"/>
            <a:ext cx="875241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85725" algn="ctr"/>
            <a:r>
              <a:rPr lang="en-US" b="1">
                <a:latin typeface="Times New Roman"/>
                <a:cs typeface="Times New Roman"/>
              </a:rPr>
              <a:t>Homepage of Cosmetics Direct</a:t>
            </a:r>
            <a:endParaRPr lang="en-US" b="1" i="0" u="none" strike="noStrike" baseline="0">
              <a:latin typeface="Times New Roman"/>
              <a:cs typeface="Times New Roman"/>
            </a:endParaRPr>
          </a:p>
        </p:txBody>
      </p:sp>
      <p:pic>
        <p:nvPicPr>
          <p:cNvPr id="2" name="Picture 1" descr="Screenshot of the login page of https://direct.fda.gov where the user must input their log-in credentials, accept terms of service, and click Login to gain access. ">
            <a:extLst>
              <a:ext uri="{FF2B5EF4-FFF2-40B4-BE49-F238E27FC236}">
                <a16:creationId xmlns:a16="http://schemas.microsoft.com/office/drawing/2014/main" id="{CF58850D-188F-E001-7E01-EABEE18645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0" y="1809351"/>
            <a:ext cx="8543925" cy="40530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963692-623B-74DA-1435-1AC6E711F4B5}"/>
              </a:ext>
            </a:extLst>
          </p:cNvPr>
          <p:cNvSpPr txBox="1"/>
          <p:nvPr/>
        </p:nvSpPr>
        <p:spPr>
          <a:xfrm>
            <a:off x="2362200" y="644585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here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access the FDA Direct portal. 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9623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47B819-7137-1E02-34A0-2AA843476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ADD320-D1BC-7E79-8009-0B1D0A27F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69" y="1755879"/>
            <a:ext cx="8020462" cy="4515082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E0F1EE-0CBB-E312-7656-DC91F0F377F5}"/>
              </a:ext>
            </a:extLst>
          </p:cNvPr>
          <p:cNvSpPr txBox="1">
            <a:spLocks/>
          </p:cNvSpPr>
          <p:nvPr/>
        </p:nvSpPr>
        <p:spPr>
          <a:xfrm>
            <a:off x="340612" y="1051003"/>
            <a:ext cx="8090389" cy="585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burden statement and standard PRA information will appear in the welcome pop-up each time a user logs in.</a:t>
            </a:r>
            <a:endParaRPr 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409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14336" y="2135800"/>
            <a:ext cx="8148639" cy="2586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CREATING A NEW COSMETIC PRODUCT FACILITY REGISTRATION</a:t>
            </a:r>
          </a:p>
        </p:txBody>
      </p:sp>
    </p:spTree>
    <p:extLst>
      <p:ext uri="{BB962C8B-B14F-4D97-AF65-F5344CB8AC3E}">
        <p14:creationId xmlns:p14="http://schemas.microsoft.com/office/powerpoint/2010/main" val="4278520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2367AF4-0DB9-3BA7-C60F-8894164CD020}"/>
              </a:ext>
            </a:extLst>
          </p:cNvPr>
          <p:cNvSpPr txBox="1"/>
          <p:nvPr/>
        </p:nvSpPr>
        <p:spPr>
          <a:xfrm>
            <a:off x="165911" y="891831"/>
            <a:ext cx="864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Cosmetic Product Facility Homepage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1D3227-7D4B-6866-2706-0B232025207D}"/>
              </a:ext>
            </a:extLst>
          </p:cNvPr>
          <p:cNvSpPr txBox="1"/>
          <p:nvPr/>
        </p:nvSpPr>
        <p:spPr>
          <a:xfrm>
            <a:off x="202560" y="2247966"/>
            <a:ext cx="6833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on ‘</a:t>
            </a: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NEW/UPLOAD FILE</a:t>
            </a: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 to start a new submission.</a:t>
            </a:r>
            <a:endParaRPr lang="en-US" sz="1600" i="0" u="none" strike="noStrike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EDFDC0-0541-18EA-53AC-92115BC9ECB9}"/>
              </a:ext>
            </a:extLst>
          </p:cNvPr>
          <p:cNvSpPr txBox="1"/>
          <p:nvPr/>
        </p:nvSpPr>
        <p:spPr>
          <a:xfrm>
            <a:off x="184235" y="1365449"/>
            <a:ext cx="8607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Homepage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provides access to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Self Help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resources, including user guides and tutorials, as well as links to webpages and related guidance for industry. </a:t>
            </a:r>
            <a:endParaRPr lang="en-US" sz="1600" i="0" u="none" strike="noStrike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5C37F56-CF2B-35A6-DFF4-62CA3C9ED562}"/>
              </a:ext>
            </a:extLst>
          </p:cNvPr>
          <p:cNvGrpSpPr/>
          <p:nvPr/>
        </p:nvGrpSpPr>
        <p:grpSpPr>
          <a:xfrm>
            <a:off x="97971" y="2718421"/>
            <a:ext cx="8948057" cy="3855828"/>
            <a:chOff x="160021" y="2647181"/>
            <a:chExt cx="8948057" cy="38558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6B27FAD-9BF9-E2DF-A43C-60F2FE43A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143"/>
            <a:stretch>
              <a:fillRect/>
            </a:stretch>
          </p:blipFill>
          <p:spPr>
            <a:xfrm>
              <a:off x="160021" y="2647181"/>
              <a:ext cx="8948057" cy="310041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2F5809E-3681-BE97-76BE-1EE1585FBC45}"/>
                </a:ext>
              </a:extLst>
            </p:cNvPr>
            <p:cNvSpPr/>
            <p:nvPr/>
          </p:nvSpPr>
          <p:spPr>
            <a:xfrm>
              <a:off x="7869053" y="4438954"/>
              <a:ext cx="1190897" cy="25931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EEBC0AB-DCCC-2A8E-8EC5-4A6465347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6571"/>
            <a:stretch>
              <a:fillRect/>
            </a:stretch>
          </p:blipFill>
          <p:spPr>
            <a:xfrm>
              <a:off x="160021" y="3765885"/>
              <a:ext cx="1804280" cy="27371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8248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655C4-B3D0-E5F9-1C28-907209F99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2921385-E1E8-DDDF-E07A-2D35AF6EA520}"/>
              </a:ext>
            </a:extLst>
          </p:cNvPr>
          <p:cNvSpPr txBox="1"/>
          <p:nvPr/>
        </p:nvSpPr>
        <p:spPr>
          <a:xfrm>
            <a:off x="442237" y="1286473"/>
            <a:ext cx="8785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Choose to create a new Facility Registration or import an existing SPL.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6DA9BC-3BD0-2709-026E-24DC0E8769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325"/>
          <a:stretch>
            <a:fillRect/>
          </a:stretch>
        </p:blipFill>
        <p:spPr>
          <a:xfrm>
            <a:off x="550521" y="1718469"/>
            <a:ext cx="6834708" cy="10309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6D347A-1F09-0A73-2870-7F1E2579870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42237" y="3032782"/>
            <a:ext cx="8548588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Note: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/>
                <a:cs typeface="Times New Roman"/>
              </a:rPr>
              <a:t>A user can upload an existing </a:t>
            </a:r>
            <a:r>
              <a:rPr lang="en-US" sz="1600">
                <a:latin typeface="Times New Roman"/>
                <a:cs typeface="Times New Roman"/>
              </a:rPr>
              <a:t>Cosmetic Product Facility Registration SPL (Structured Product Labeling), a ZIP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/>
                <a:cs typeface="Times New Roman"/>
              </a:rPr>
              <a:t>file</a:t>
            </a:r>
            <a:r>
              <a:rPr lang="en-US" sz="1600">
                <a:latin typeface="Times New Roman"/>
                <a:cs typeface="Times New Roman"/>
              </a:rPr>
              <a:t> that contains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/>
                <a:cs typeface="Times New Roman"/>
              </a:rPr>
              <a:t> the .xml file.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SPL is a document markup standard approved by Health Level Seven (HL7) and adopted by FDA as a mechanism for exchanging product and facility information.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32279-0B15-89CB-4545-A5996247518B}"/>
              </a:ext>
            </a:extLst>
          </p:cNvPr>
          <p:cNvSpPr txBox="1"/>
          <p:nvPr/>
        </p:nvSpPr>
        <p:spPr>
          <a:xfrm>
            <a:off x="721402" y="4648197"/>
            <a:ext cx="32464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Zip File Example: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 example to what an .xml format could look like. </a:t>
            </a:r>
          </a:p>
        </p:txBody>
      </p:sp>
      <p:pic>
        <p:nvPicPr>
          <p:cNvPr id="12" name="Content Placeholder 3" descr="Screenshot of example zip file ">
            <a:extLst>
              <a:ext uri="{FF2B5EF4-FFF2-40B4-BE49-F238E27FC236}">
                <a16:creationId xmlns:a16="http://schemas.microsoft.com/office/drawing/2014/main" id="{AB952D4D-0C43-5DCF-0F01-3F6FF904B6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876"/>
          <a:stretch>
            <a:fillRect/>
          </a:stretch>
        </p:blipFill>
        <p:spPr>
          <a:xfrm>
            <a:off x="3919974" y="4041097"/>
            <a:ext cx="3465255" cy="2612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9984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82031-2CF4-87D1-7F28-1C48C0DBD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33D3CE-E76E-D54F-51C4-73DA4070B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074" y="1348387"/>
            <a:ext cx="6764206" cy="52150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858AFF-B5F4-891C-C719-1DB73C58BEB4}"/>
              </a:ext>
            </a:extLst>
          </p:cNvPr>
          <p:cNvSpPr txBox="1"/>
          <p:nvPr/>
        </p:nvSpPr>
        <p:spPr>
          <a:xfrm>
            <a:off x="356411" y="2351782"/>
            <a:ext cx="1617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Choose the appropriate ‘</a:t>
            </a:r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DOCUMENT TYPE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’.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68B631-AA2B-BEBA-B004-D97BF40BCF22}"/>
              </a:ext>
            </a:extLst>
          </p:cNvPr>
          <p:cNvSpPr txBox="1"/>
          <p:nvPr/>
        </p:nvSpPr>
        <p:spPr>
          <a:xfrm>
            <a:off x="356411" y="920080"/>
            <a:ext cx="7733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87C20E-4026-F792-A0E7-0447909DEDCE}"/>
              </a:ext>
            </a:extLst>
          </p:cNvPr>
          <p:cNvSpPr txBox="1"/>
          <p:nvPr/>
        </p:nvSpPr>
        <p:spPr>
          <a:xfrm>
            <a:off x="452206" y="5240009"/>
            <a:ext cx="16171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for ‘</a:t>
            </a:r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U.S. AGENT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’ (only for foreign facilities). </a:t>
            </a:r>
          </a:p>
        </p:txBody>
      </p:sp>
    </p:spTree>
    <p:extLst>
      <p:ext uri="{BB962C8B-B14F-4D97-AF65-F5344CB8AC3E}">
        <p14:creationId xmlns:p14="http://schemas.microsoft.com/office/powerpoint/2010/main" val="959766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B69F72-DF38-D228-FA9E-5EE5AB3D5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853" y="1802515"/>
            <a:ext cx="6864703" cy="41213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2CFFB5-ED63-1C0D-D616-478AF6B93BB8}"/>
              </a:ext>
            </a:extLst>
          </p:cNvPr>
          <p:cNvSpPr txBox="1"/>
          <p:nvPr/>
        </p:nvSpPr>
        <p:spPr>
          <a:xfrm>
            <a:off x="374444" y="1062566"/>
            <a:ext cx="7542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405013-9A4E-2F61-A9FD-84F66F1A1249}"/>
              </a:ext>
            </a:extLst>
          </p:cNvPr>
          <p:cNvSpPr/>
          <p:nvPr/>
        </p:nvSpPr>
        <p:spPr>
          <a:xfrm>
            <a:off x="7443771" y="2068722"/>
            <a:ext cx="1122260" cy="2544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973976-5492-3A32-2578-DB04242276D8}"/>
              </a:ext>
            </a:extLst>
          </p:cNvPr>
          <p:cNvSpPr txBox="1"/>
          <p:nvPr/>
        </p:nvSpPr>
        <p:spPr>
          <a:xfrm>
            <a:off x="374444" y="1891097"/>
            <a:ext cx="1617169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>
                <a:latin typeface="Times New Roman"/>
                <a:cs typeface="Times New Roman"/>
              </a:rPr>
              <a:t>Click on ‘</a:t>
            </a:r>
            <a:r>
              <a:rPr lang="en-US" sz="1600" b="1">
                <a:latin typeface="Times New Roman"/>
                <a:cs typeface="Times New Roman"/>
              </a:rPr>
              <a:t>ADD BRAND NAME</a:t>
            </a:r>
            <a:r>
              <a:rPr lang="en-US" sz="1600">
                <a:latin typeface="Times New Roman"/>
                <a:cs typeface="Times New Roman"/>
              </a:rPr>
              <a:t>’ to enter brand information.</a:t>
            </a:r>
          </a:p>
        </p:txBody>
      </p:sp>
    </p:spTree>
    <p:extLst>
      <p:ext uri="{BB962C8B-B14F-4D97-AF65-F5344CB8AC3E}">
        <p14:creationId xmlns:p14="http://schemas.microsoft.com/office/powerpoint/2010/main" val="1455307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CBAC31A-7CB8-4590-F1EE-B5B7D941F4F1}"/>
              </a:ext>
            </a:extLst>
          </p:cNvPr>
          <p:cNvSpPr txBox="1"/>
          <p:nvPr/>
        </p:nvSpPr>
        <p:spPr>
          <a:xfrm>
            <a:off x="374632" y="1080692"/>
            <a:ext cx="754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A16CB4-92C4-7BE5-D326-04CF617A1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59" y="1554140"/>
            <a:ext cx="7487035" cy="438807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259ACA6-35F1-2B91-AAD4-FF8589C42404}"/>
              </a:ext>
            </a:extLst>
          </p:cNvPr>
          <p:cNvSpPr/>
          <p:nvPr/>
        </p:nvSpPr>
        <p:spPr>
          <a:xfrm>
            <a:off x="6371613" y="1828801"/>
            <a:ext cx="978093" cy="3019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291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7F40D-DD9A-3495-195D-EEEAB367A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12226FF-03EE-455A-8E34-8E0D8307B0FA}"/>
              </a:ext>
            </a:extLst>
          </p:cNvPr>
          <p:cNvSpPr txBox="1"/>
          <p:nvPr/>
        </p:nvSpPr>
        <p:spPr>
          <a:xfrm>
            <a:off x="374632" y="1080692"/>
            <a:ext cx="754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field, if applicable.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38479D-7EEC-EEC1-B1F6-C44FD55F3E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593"/>
          <a:stretch>
            <a:fillRect/>
          </a:stretch>
        </p:blipFill>
        <p:spPr>
          <a:xfrm>
            <a:off x="973200" y="1777041"/>
            <a:ext cx="6864703" cy="265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04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DD4D3-92BE-1F94-83B4-07B4A2CA4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5C99C16-C69C-1BF6-0E59-31C7655B9E97}"/>
              </a:ext>
            </a:extLst>
          </p:cNvPr>
          <p:cNvSpPr txBox="1"/>
          <p:nvPr/>
        </p:nvSpPr>
        <p:spPr>
          <a:xfrm>
            <a:off x="107744" y="1082040"/>
            <a:ext cx="278350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>
                <a:latin typeface="Times New Roman"/>
                <a:ea typeface="+mn-lt"/>
                <a:cs typeface="Times New Roman"/>
              </a:rPr>
              <a:t>Once you have entered all required information, proceed to Section III for instructions on submission actions and status.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41AD1C-B62F-F834-B8CC-BA7BA16C58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01" t="5312"/>
          <a:stretch>
            <a:fillRect/>
          </a:stretch>
        </p:blipFill>
        <p:spPr>
          <a:xfrm>
            <a:off x="3092759" y="4954137"/>
            <a:ext cx="5788577" cy="1637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881881-75B7-415B-9F2E-14275F3E5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759" y="937176"/>
            <a:ext cx="5810983" cy="400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74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14336" y="2135800"/>
            <a:ext cx="8148639" cy="2586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II. CREATING A NEW COSMETIC PRODUCT LISTING</a:t>
            </a:r>
          </a:p>
        </p:txBody>
      </p:sp>
    </p:spTree>
    <p:extLst>
      <p:ext uri="{BB962C8B-B14F-4D97-AF65-F5344CB8AC3E}">
        <p14:creationId xmlns:p14="http://schemas.microsoft.com/office/powerpoint/2010/main" val="2906623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2367AF4-0DB9-3BA7-C60F-8894164CD020}"/>
              </a:ext>
            </a:extLst>
          </p:cNvPr>
          <p:cNvSpPr txBox="1"/>
          <p:nvPr/>
        </p:nvSpPr>
        <p:spPr>
          <a:xfrm>
            <a:off x="165911" y="891831"/>
            <a:ext cx="864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u="none" strike="noStrike" baseline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of Cosmetic Product Listing Homepage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1D3227-7D4B-6866-2706-0B232025207D}"/>
              </a:ext>
            </a:extLst>
          </p:cNvPr>
          <p:cNvSpPr txBox="1"/>
          <p:nvPr/>
        </p:nvSpPr>
        <p:spPr>
          <a:xfrm>
            <a:off x="202560" y="2247966"/>
            <a:ext cx="6833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on ‘</a:t>
            </a:r>
            <a:r>
              <a:rPr lang="en-US" sz="16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NEW/UPLOAD FILE</a:t>
            </a: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 to start a new submission.</a:t>
            </a:r>
            <a:endParaRPr lang="en-US" sz="1600" i="0" u="none" strike="noStrike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EDFDC0-0541-18EA-53AC-92115BC9ECB9}"/>
              </a:ext>
            </a:extLst>
          </p:cNvPr>
          <p:cNvSpPr txBox="1"/>
          <p:nvPr/>
        </p:nvSpPr>
        <p:spPr>
          <a:xfrm>
            <a:off x="184235" y="1365449"/>
            <a:ext cx="8607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Homepage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provides access to </a:t>
            </a: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Self Help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resources, including user guides and tutorials, as well as links to webpages and related guidance for industry. </a:t>
            </a:r>
            <a:endParaRPr lang="en-US" sz="1600" i="0" u="none" strike="noStrike" baseline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18D6B7-8861-A6B5-2463-24F11C6A5E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33"/>
          <a:stretch>
            <a:fillRect/>
          </a:stretch>
        </p:blipFill>
        <p:spPr>
          <a:xfrm>
            <a:off x="74645" y="2992964"/>
            <a:ext cx="8994710" cy="221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81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655C4-B3D0-E5F9-1C28-907209F99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A2921385-E1E8-DDDF-E07A-2D35AF6EA520}"/>
              </a:ext>
            </a:extLst>
          </p:cNvPr>
          <p:cNvSpPr txBox="1"/>
          <p:nvPr/>
        </p:nvSpPr>
        <p:spPr>
          <a:xfrm>
            <a:off x="442237" y="1045035"/>
            <a:ext cx="8785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Choose to create a new Product Listing or import an existing SPL.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6D347A-1F09-0A73-2870-7F1E2579870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42237" y="3032782"/>
            <a:ext cx="854858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Note: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/>
                <a:cs typeface="Times New Roman"/>
              </a:rPr>
              <a:t>A user can upload an existing </a:t>
            </a:r>
            <a:r>
              <a:rPr lang="en-US" sz="1600">
                <a:latin typeface="Times New Roman"/>
                <a:cs typeface="Times New Roman"/>
              </a:rPr>
              <a:t>Cosmetic Product Listing SPL (Structured Product Labeling), a ZIP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/>
                <a:cs typeface="Times New Roman"/>
              </a:rPr>
              <a:t>file</a:t>
            </a:r>
            <a:r>
              <a:rPr lang="en-US" sz="1600">
                <a:latin typeface="Times New Roman"/>
                <a:cs typeface="Times New Roman"/>
              </a:rPr>
              <a:t> that contains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/>
                <a:cs typeface="Times New Roman"/>
              </a:rPr>
              <a:t> the .xml file.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cs typeface="Times New Roman"/>
              </a:rPr>
              <a:t>SPL is a document markup standard approved by Health Level Seven (HL7) and adopted by FDA as a mechanism for exchanging product and facility information.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32279-0B15-89CB-4545-A5996247518B}"/>
              </a:ext>
            </a:extLst>
          </p:cNvPr>
          <p:cNvSpPr txBox="1"/>
          <p:nvPr/>
        </p:nvSpPr>
        <p:spPr>
          <a:xfrm>
            <a:off x="721402" y="4648197"/>
            <a:ext cx="32464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Zip File Example: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 example to what an .xml format could look like. </a:t>
            </a:r>
          </a:p>
        </p:txBody>
      </p:sp>
      <p:pic>
        <p:nvPicPr>
          <p:cNvPr id="12" name="Content Placeholder 3" descr="Screenshot of example zip file ">
            <a:extLst>
              <a:ext uri="{FF2B5EF4-FFF2-40B4-BE49-F238E27FC236}">
                <a16:creationId xmlns:a16="http://schemas.microsoft.com/office/drawing/2014/main" id="{AB952D4D-0C43-5DCF-0F01-3F6FF904B6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876"/>
          <a:stretch>
            <a:fillRect/>
          </a:stretch>
        </p:blipFill>
        <p:spPr>
          <a:xfrm>
            <a:off x="3919974" y="4041097"/>
            <a:ext cx="3465255" cy="26125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E6CAD4-BA01-A323-429E-01B1F38D2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14" y="1478280"/>
            <a:ext cx="8630572" cy="128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830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82031-2CF4-87D1-7F28-1C48C0DBD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858AFF-B5F4-891C-C719-1DB73C58BEB4}"/>
              </a:ext>
            </a:extLst>
          </p:cNvPr>
          <p:cNvSpPr txBox="1"/>
          <p:nvPr/>
        </p:nvSpPr>
        <p:spPr>
          <a:xfrm>
            <a:off x="272612" y="2591995"/>
            <a:ext cx="1617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Choose the appropriate ‘</a:t>
            </a:r>
            <a:r>
              <a:rPr lang="en-US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DOCUMENT TYPE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’.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68B631-AA2B-BEBA-B004-D97BF40BCF22}"/>
              </a:ext>
            </a:extLst>
          </p:cNvPr>
          <p:cNvSpPr txBox="1"/>
          <p:nvPr/>
        </p:nvSpPr>
        <p:spPr>
          <a:xfrm>
            <a:off x="356411" y="920080"/>
            <a:ext cx="7733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81A963-F9D5-B684-5E8A-004AE5BB98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6" r="2282"/>
          <a:stretch>
            <a:fillRect/>
          </a:stretch>
        </p:blipFill>
        <p:spPr>
          <a:xfrm>
            <a:off x="1763223" y="1479188"/>
            <a:ext cx="7203056" cy="464028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051BA7B-8565-A9AB-429C-FD5623E37A2D}"/>
              </a:ext>
            </a:extLst>
          </p:cNvPr>
          <p:cNvSpPr/>
          <p:nvPr/>
        </p:nvSpPr>
        <p:spPr>
          <a:xfrm>
            <a:off x="6368258" y="5514391"/>
            <a:ext cx="2435290" cy="3452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51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CBAC31A-7CB8-4590-F1EE-B5B7D941F4F1}"/>
              </a:ext>
            </a:extLst>
          </p:cNvPr>
          <p:cNvSpPr txBox="1"/>
          <p:nvPr/>
        </p:nvSpPr>
        <p:spPr>
          <a:xfrm>
            <a:off x="374632" y="1080692"/>
            <a:ext cx="754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0E727C-F645-A6DA-93A8-FBFA5BF95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987" y="1511558"/>
            <a:ext cx="6960637" cy="520688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6CC640-E1E3-F42F-877A-98EF22B3BF30}"/>
              </a:ext>
            </a:extLst>
          </p:cNvPr>
          <p:cNvSpPr/>
          <p:nvPr/>
        </p:nvSpPr>
        <p:spPr>
          <a:xfrm>
            <a:off x="6624735" y="4114999"/>
            <a:ext cx="1295426" cy="391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975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6FE27-4742-3331-9710-8C2532A24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96D886B-DF09-BCE8-4A8B-672A5D72AF56}"/>
              </a:ext>
            </a:extLst>
          </p:cNvPr>
          <p:cNvSpPr txBox="1"/>
          <p:nvPr/>
        </p:nvSpPr>
        <p:spPr>
          <a:xfrm>
            <a:off x="523922" y="993127"/>
            <a:ext cx="754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E4E308-9B1A-4690-2243-0004035D6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75" y="1548869"/>
            <a:ext cx="7545529" cy="51131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6E6FA1-5F6A-F79C-3BA1-B1169C45DA0A}"/>
              </a:ext>
            </a:extLst>
          </p:cNvPr>
          <p:cNvSpPr/>
          <p:nvPr/>
        </p:nvSpPr>
        <p:spPr>
          <a:xfrm>
            <a:off x="6254151" y="1973684"/>
            <a:ext cx="1164566" cy="3381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404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4F8D4-3F5B-6424-97FD-4681E02E1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733EF8F-D91B-0EBA-EF3E-C3E70D9BC5C6}"/>
              </a:ext>
            </a:extLst>
          </p:cNvPr>
          <p:cNvSpPr txBox="1"/>
          <p:nvPr/>
        </p:nvSpPr>
        <p:spPr>
          <a:xfrm>
            <a:off x="374632" y="1080692"/>
            <a:ext cx="754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36B923-7485-2ED9-4354-3019FCB50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106" y="1419246"/>
            <a:ext cx="5761377" cy="52870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A2727D4-93B4-8A14-1B2E-DC6732E8112B}"/>
              </a:ext>
            </a:extLst>
          </p:cNvPr>
          <p:cNvSpPr/>
          <p:nvPr/>
        </p:nvSpPr>
        <p:spPr>
          <a:xfrm>
            <a:off x="6522097" y="4432042"/>
            <a:ext cx="1007707" cy="2519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245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1F27E-8FFD-0E6C-6F63-F9075C9CE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E8AA672-5DA3-4A86-683E-C55C763696A3}"/>
              </a:ext>
            </a:extLst>
          </p:cNvPr>
          <p:cNvSpPr txBox="1"/>
          <p:nvPr/>
        </p:nvSpPr>
        <p:spPr>
          <a:xfrm>
            <a:off x="374632" y="1080692"/>
            <a:ext cx="754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94D44-BDB6-D60E-CAC9-27326D3F9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59" y="1673111"/>
            <a:ext cx="7601341" cy="442617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D92DE0-1F2E-6D7D-E710-0D939CDFF42A}"/>
              </a:ext>
            </a:extLst>
          </p:cNvPr>
          <p:cNvSpPr/>
          <p:nvPr/>
        </p:nvSpPr>
        <p:spPr>
          <a:xfrm>
            <a:off x="5043146" y="2104845"/>
            <a:ext cx="1228258" cy="2846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12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D3E31-61DB-EF3F-0EF5-5E85C5565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405B82D-E3D4-8D69-5645-7A1D08C129CD}"/>
              </a:ext>
            </a:extLst>
          </p:cNvPr>
          <p:cNvSpPr txBox="1"/>
          <p:nvPr/>
        </p:nvSpPr>
        <p:spPr>
          <a:xfrm>
            <a:off x="374632" y="1080692"/>
            <a:ext cx="754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2C0B44-7B2E-113B-4793-896D478F89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477" y="1432248"/>
            <a:ext cx="5742716" cy="52699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EB1C690-46FF-3B11-2F6C-6210FC953DD2}"/>
              </a:ext>
            </a:extLst>
          </p:cNvPr>
          <p:cNvSpPr/>
          <p:nvPr/>
        </p:nvSpPr>
        <p:spPr>
          <a:xfrm>
            <a:off x="6323163" y="5391508"/>
            <a:ext cx="1137685" cy="2600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4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F0FDC-A6BD-AC01-5878-F128DF454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>
            <a:extLst>
              <a:ext uri="{FF2B5EF4-FFF2-40B4-BE49-F238E27FC236}">
                <a16:creationId xmlns:a16="http://schemas.microsoft.com/office/drawing/2014/main" id="{19098767-70AB-0891-E7BA-D1F54465A3DB}"/>
              </a:ext>
            </a:extLst>
          </p:cNvPr>
          <p:cNvSpPr txBox="1"/>
          <p:nvPr/>
        </p:nvSpPr>
        <p:spPr>
          <a:xfrm>
            <a:off x="269518" y="1791595"/>
            <a:ext cx="280363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357505" lvl="0">
              <a:spcBef>
                <a:spcPts val="495"/>
              </a:spcBef>
              <a:spcAft>
                <a:spcPts val="0"/>
              </a:spcAft>
              <a:buSzPts val="1200"/>
              <a:tabLst>
                <a:tab pos="683895" algn="l"/>
                <a:tab pos="685165" algn="l"/>
              </a:tabLst>
            </a:pP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If ‘</a:t>
            </a:r>
            <a:r>
              <a:rPr lang="en-US" sz="1400" b="1">
                <a:solidFill>
                  <a:srgbClr val="007DB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’ is selected for the question,</a:t>
            </a: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all fields are optional.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173E4-5E51-054E-A533-FFF33DB4FCC6}"/>
              </a:ext>
            </a:extLst>
          </p:cNvPr>
          <p:cNvSpPr txBox="1"/>
          <p:nvPr/>
        </p:nvSpPr>
        <p:spPr>
          <a:xfrm>
            <a:off x="222140" y="3936190"/>
            <a:ext cx="280363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357505" lvl="0">
              <a:spcBef>
                <a:spcPts val="495"/>
              </a:spcBef>
              <a:spcAft>
                <a:spcPts val="0"/>
              </a:spcAft>
              <a:buSzPts val="1200"/>
              <a:tabLst>
                <a:tab pos="683895" algn="l"/>
                <a:tab pos="685165" algn="l"/>
              </a:tabLst>
            </a:pPr>
            <a:r>
              <a:rPr lang="en-US" sz="1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‘</a:t>
            </a:r>
            <a:r>
              <a:rPr lang="en-US" sz="1400" b="1">
                <a:solidFill>
                  <a:srgbClr val="007DB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</a:t>
            </a:r>
            <a:r>
              <a:rPr lang="en-US" sz="1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 is selected for the question,</a:t>
            </a:r>
            <a:r>
              <a:rPr lang="en-US" sz="1400" b="1" spc="-3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then the</a:t>
            </a:r>
            <a:r>
              <a:rPr lang="en-US" sz="1400" spc="-3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‘</a:t>
            </a:r>
            <a:r>
              <a:rPr lang="en-US" sz="1400" b="1" spc="-3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Facility </a:t>
            </a:r>
            <a:r>
              <a:rPr lang="en-US" sz="14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FEI</a:t>
            </a:r>
            <a:r>
              <a:rPr lang="en-US" sz="1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lang="en-US" sz="1400" spc="-35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number </a:t>
            </a:r>
            <a:r>
              <a:rPr lang="en-US" sz="14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mandatory, and the name/address fields are greyed out.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A0A687-A80A-E81B-DCE7-34C385E1E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751" y="1420318"/>
            <a:ext cx="5960791" cy="23783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99E9D1A-5184-85DB-F095-AB2267C8E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634" y="3936190"/>
            <a:ext cx="5916010" cy="237834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97B0ED-EEE3-8281-3D6B-546B7AD8857A}"/>
              </a:ext>
            </a:extLst>
          </p:cNvPr>
          <p:cNvSpPr/>
          <p:nvPr/>
        </p:nvSpPr>
        <p:spPr>
          <a:xfrm>
            <a:off x="2812207" y="2009949"/>
            <a:ext cx="4799058" cy="263116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B6489B-B24C-5845-48A7-669DCA1BCE29}"/>
              </a:ext>
            </a:extLst>
          </p:cNvPr>
          <p:cNvSpPr/>
          <p:nvPr/>
        </p:nvSpPr>
        <p:spPr>
          <a:xfrm>
            <a:off x="2842886" y="4547569"/>
            <a:ext cx="4799058" cy="263116"/>
          </a:xfrm>
          <a:prstGeom prst="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26D05D2-0081-B338-96B1-97BA571B165E}"/>
              </a:ext>
            </a:extLst>
          </p:cNvPr>
          <p:cNvSpPr/>
          <p:nvPr/>
        </p:nvSpPr>
        <p:spPr>
          <a:xfrm>
            <a:off x="7130739" y="1732145"/>
            <a:ext cx="840070" cy="2509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6DBD5E-97B3-4292-F7AE-5ABCA49FFDF1}"/>
              </a:ext>
            </a:extLst>
          </p:cNvPr>
          <p:cNvSpPr/>
          <p:nvPr/>
        </p:nvSpPr>
        <p:spPr>
          <a:xfrm>
            <a:off x="7187404" y="4269765"/>
            <a:ext cx="783406" cy="2509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76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AB253-E9F2-7B91-6623-9BF02F8CC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88A0F1-082A-5AAB-9C5F-C03246663D5E}"/>
              </a:ext>
            </a:extLst>
          </p:cNvPr>
          <p:cNvSpPr txBox="1"/>
          <p:nvPr/>
        </p:nvSpPr>
        <p:spPr>
          <a:xfrm>
            <a:off x="374632" y="947185"/>
            <a:ext cx="754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field. Fields marked with a red asterisk (*) are required.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3DD83A-4CF1-20AA-D6FE-9279DD089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915" y="1419246"/>
            <a:ext cx="6890246" cy="53323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F85E90-62FF-3466-A7FF-CBC12E11762D}"/>
              </a:ext>
            </a:extLst>
          </p:cNvPr>
          <p:cNvSpPr/>
          <p:nvPr/>
        </p:nvSpPr>
        <p:spPr>
          <a:xfrm>
            <a:off x="5429712" y="1410620"/>
            <a:ext cx="961053" cy="2509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411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2CFFB5-ED63-1C0D-D616-478AF6B93BB8}"/>
              </a:ext>
            </a:extLst>
          </p:cNvPr>
          <p:cNvSpPr txBox="1"/>
          <p:nvPr/>
        </p:nvSpPr>
        <p:spPr>
          <a:xfrm>
            <a:off x="374444" y="1062566"/>
            <a:ext cx="7542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Enter the information in each field, if applicable.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370DE4-F1C8-18E6-BB0C-0219A4604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44" y="1934587"/>
            <a:ext cx="8378890" cy="272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41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6D023-40D2-E7FE-8568-0F0658352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B93CFE-4E5F-550D-D1D4-4CF87BB56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106" y="928096"/>
            <a:ext cx="6133652" cy="4998926"/>
          </a:xfrm>
          <a:prstGeom prst="rect">
            <a:avLst/>
          </a:prstGeom>
        </p:spPr>
      </p:pic>
      <p:sp>
        <p:nvSpPr>
          <p:cNvPr id="2" name="TextBox 16">
            <a:extLst>
              <a:ext uri="{FF2B5EF4-FFF2-40B4-BE49-F238E27FC236}">
                <a16:creationId xmlns:a16="http://schemas.microsoft.com/office/drawing/2014/main" id="{49C17859-2F5C-7F77-7B18-E65AEB247B31}"/>
              </a:ext>
            </a:extLst>
          </p:cNvPr>
          <p:cNvSpPr txBox="1"/>
          <p:nvPr/>
        </p:nvSpPr>
        <p:spPr>
          <a:xfrm>
            <a:off x="107744" y="1113790"/>
            <a:ext cx="259300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Times New Roman"/>
                <a:ea typeface="+mn-lt"/>
                <a:cs typeface="Times New Roman"/>
              </a:rPr>
              <a:t>Once you have entered all required information, proceed to Section III for instructions on submission actions and status.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89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A55A8-4CF0-0441-F3F2-8E3C4ACAA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F3D516F9-B25E-8F75-0F8B-54B377BECA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680" y="2462371"/>
            <a:ext cx="8148639" cy="16524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1">
                <a:solidFill>
                  <a:schemeClr val="tx1"/>
                </a:solidFill>
                <a:latin typeface="Times New Roman"/>
                <a:cs typeface="Times New Roman"/>
              </a:rPr>
              <a:t>III. SUBMISSION ACTIONS AND STATUS</a:t>
            </a:r>
            <a:endParaRPr lang="en-US" sz="4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999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2E507-8496-E348-7FDA-C1CEABA0F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C597EBA-0B0B-DFDF-1014-22B1D4F7B94E}"/>
              </a:ext>
            </a:extLst>
          </p:cNvPr>
          <p:cNvSpPr txBox="1"/>
          <p:nvPr/>
        </p:nvSpPr>
        <p:spPr>
          <a:xfrm>
            <a:off x="409369" y="1597978"/>
            <a:ext cx="81302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SUBMIT SPL: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Submits the SPL to FDA for validation and processing.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SAVE AS DRAFT: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Saves your progress without submitting to FDA.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SAVE AND VALIDATE: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Checks the SPL for errors before submission. This does not submit the SPL to FDA.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DELETE: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Removes the submission from your account.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RETURN:</a:t>
            </a:r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 Returns to the Cosmetics Product Listing Submissions home page without saving changes.</a:t>
            </a:r>
          </a:p>
        </p:txBody>
      </p:sp>
      <p:pic>
        <p:nvPicPr>
          <p:cNvPr id="4" name="Picture 3" descr="Graphical user interface, application, email, website&#10;&#10;AI-generated content may be incorrect.">
            <a:extLst>
              <a:ext uri="{FF2B5EF4-FFF2-40B4-BE49-F238E27FC236}">
                <a16:creationId xmlns:a16="http://schemas.microsoft.com/office/drawing/2014/main" id="{51523A6B-1343-15F1-5DF5-D106159603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523" t="-64" b="30198"/>
          <a:stretch>
            <a:fillRect/>
          </a:stretch>
        </p:blipFill>
        <p:spPr>
          <a:xfrm>
            <a:off x="817562" y="3513320"/>
            <a:ext cx="7321556" cy="17942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016E19-789F-FF72-B3FA-AE6867A22FF5}"/>
              </a:ext>
            </a:extLst>
          </p:cNvPr>
          <p:cNvSpPr txBox="1"/>
          <p:nvPr/>
        </p:nvSpPr>
        <p:spPr>
          <a:xfrm>
            <a:off x="326819" y="970915"/>
            <a:ext cx="531715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latin typeface="Times New Roman"/>
                <a:ea typeface="+mn-lt"/>
                <a:cs typeface="Times New Roman"/>
              </a:rPr>
              <a:t>Actions You Can Take on Your Submission</a:t>
            </a:r>
            <a:endParaRPr lang="en-US" b="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31094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5C731-F61E-19EA-59D0-6D925F1AD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713060-BEFF-A45F-4369-13B92F43F0B0}"/>
              </a:ext>
            </a:extLst>
          </p:cNvPr>
          <p:cNvSpPr txBox="1"/>
          <p:nvPr/>
        </p:nvSpPr>
        <p:spPr>
          <a:xfrm>
            <a:off x="355282" y="590532"/>
            <a:ext cx="8433436" cy="32932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300000"/>
              </a:lnSpc>
            </a:pPr>
            <a:r>
              <a:rPr lang="en-US" b="1">
                <a:latin typeface="Times New Roman"/>
                <a:ea typeface="+mn-lt"/>
                <a:cs typeface="Times New Roman"/>
              </a:rPr>
              <a:t>You can view the status of your submission on the homepage</a:t>
            </a:r>
            <a:endParaRPr lang="en-US" b="1">
              <a:latin typeface="Times New Roman"/>
              <a:cs typeface="Times New Roman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DRAFT: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The submission has been saved but not yet validated or submitted.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VALIDATION IN PROGRESS: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The system is performing the initial validation.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VALIDATION FAILURE: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One or more errors were identified during the initial validation. The submission can be opened to view and correct the identified error(s).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READY FOR SUBMISSION: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The initial validation is complete with no errors identified.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AWAITING ACCEPTANCE: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The submission has been sent to FDA and is awaiting acceptance.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SUBMISSION ACCEPTED: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FDA has successfully accepted the submission.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500" b="1">
                <a:latin typeface="Times New Roman" panose="02020603050405020304" pitchFamily="18" charset="0"/>
                <a:cs typeface="Times New Roman" panose="02020603050405020304" pitchFamily="18" charset="0"/>
              </a:rPr>
              <a:t>SUBMISSION FAILED:</a:t>
            </a:r>
            <a:r>
              <a:rPr lang="en-US" sz="1500">
                <a:latin typeface="Times New Roman" panose="02020603050405020304" pitchFamily="18" charset="0"/>
                <a:cs typeface="Times New Roman" panose="02020603050405020304" pitchFamily="18" charset="0"/>
              </a:rPr>
              <a:t> The submission did not pass validation. The submission can be opened to view and correct the identified error</a:t>
            </a:r>
            <a:r>
              <a:rPr 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(s).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90C0929-F737-29C8-1086-B39D5E747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82" y="3648146"/>
            <a:ext cx="8179220" cy="27306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E57787-D4F8-BC5D-44FF-7C714909E8C4}"/>
              </a:ext>
            </a:extLst>
          </p:cNvPr>
          <p:cNvSpPr/>
          <p:nvPr/>
        </p:nvSpPr>
        <p:spPr>
          <a:xfrm>
            <a:off x="1987756" y="5593080"/>
            <a:ext cx="610664" cy="8686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356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1B6A17D0A6A24FAEE8C210D6FA3881" ma:contentTypeVersion="10" ma:contentTypeDescription="Create a new document." ma:contentTypeScope="" ma:versionID="1ec524e4ad39d9ef27633764daaacac9">
  <xsd:schema xmlns:xsd="http://www.w3.org/2001/XMLSchema" xmlns:xs="http://www.w3.org/2001/XMLSchema" xmlns:p="http://schemas.microsoft.com/office/2006/metadata/properties" xmlns:ns2="e3d5e844-751f-4371-a59a-28440c1fd5d0" targetNamespace="http://schemas.microsoft.com/office/2006/metadata/properties" ma:root="true" ma:fieldsID="4093fc353796253fe3f2eac92769e1d3" ns2:_="">
    <xsd:import namespace="e3d5e844-751f-4371-a59a-28440c1fd5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Order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d5e844-751f-4371-a59a-28440c1fd5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Order0" ma:index="16" nillable="true" ma:displayName="Display Order" ma:format="Dropdown" ma:internalName="Order0" ma:percentage="FALSE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rder0 xmlns="e3d5e844-751f-4371-a59a-28440c1fd5d0">10</Order0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636633-9318-4705-B36B-B672919B9E47}">
  <ds:schemaRefs>
    <ds:schemaRef ds:uri="e3d5e844-751f-4371-a59a-28440c1fd5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379821E-C320-4422-8FA4-83E1F3CE9AB4}">
  <ds:schemaRefs>
    <ds:schemaRef ds:uri="e3d5e844-751f-4371-a59a-28440c1fd5d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7DBF247-B5AC-4AD3-BA79-CE8DE61C16F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c5e5a7a-e5c2-40a5-a786-0194463cad57}" enabled="1" method="Standard" siteId="{7d2fdb41-339c-4257-87f2-a665730b31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926</Words>
  <Application>Microsoft Office PowerPoint</Application>
  <PresentationFormat>On-screen Show (4:3)</PresentationFormat>
  <Paragraphs>63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Helvetica</vt:lpstr>
      <vt:lpstr>Times New Roman</vt:lpstr>
      <vt:lpstr>Office Theme</vt:lpstr>
      <vt:lpstr>Cosmetics Direct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Sensis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Cory Grabow</dc:creator>
  <cp:lastModifiedBy>Yamamoto, Megumi</cp:lastModifiedBy>
  <cp:revision>5</cp:revision>
  <dcterms:created xsi:type="dcterms:W3CDTF">2015-10-02T20:33:31Z</dcterms:created>
  <dcterms:modified xsi:type="dcterms:W3CDTF">2026-10-14T15:22:50Z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0x010100BC1B6A17D0A6A24FAEE8C210D6FA3881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lpwstr/>
  </property>
  <property fmtid="{D5CDD505-2E9C-101B-9397-08002B2CF9AE}" pid="10" name="SharedWithUsers">
    <vt:lpwstr>201;#SharingLinks.d2581812-9ec7-406c-8fd4-23c427a93abb.Flexible.73243c4e-2d85-47be-a3e2-516fdcb9ced0;#282;#Patel, Nehalben *;#48;#Yamamoto, Megumi;#607;#Walters, Lauren *</vt:lpwstr>
  </property>
</Properties>
</file>