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12011" y="1927098"/>
            <a:ext cx="8321040" cy="772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0" y="-124"/>
            <a:ext cx="4572000" cy="5143500"/>
          </a:xfrm>
          <a:custGeom>
            <a:avLst/>
            <a:gdLst/>
            <a:ahLst/>
            <a:cxnLst/>
            <a:rect l="l" t="t" r="r" b="b"/>
            <a:pathLst>
              <a:path w="4572000" h="5143500">
                <a:moveTo>
                  <a:pt x="4571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4571999" y="0"/>
                </a:lnTo>
                <a:lnTo>
                  <a:pt x="4571999" y="51434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40550" y="313437"/>
            <a:ext cx="2351194" cy="385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0500" y="825958"/>
            <a:ext cx="3830320" cy="2159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3406" y="1925205"/>
            <a:ext cx="6494780" cy="772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900" b="0">
                <a:latin typeface="Arial"/>
                <a:cs typeface="Arial"/>
              </a:rPr>
              <a:t>Oral</a:t>
            </a:r>
            <a:r>
              <a:rPr dirty="0" sz="4900" spc="-15" b="0">
                <a:latin typeface="Arial"/>
                <a:cs typeface="Arial"/>
              </a:rPr>
              <a:t> </a:t>
            </a:r>
            <a:r>
              <a:rPr dirty="0" sz="4900" b="0">
                <a:latin typeface="Arial"/>
                <a:cs typeface="Arial"/>
              </a:rPr>
              <a:t>Health</a:t>
            </a:r>
            <a:r>
              <a:rPr dirty="0" sz="4900" spc="-15" b="0">
                <a:latin typeface="Arial"/>
                <a:cs typeface="Arial"/>
              </a:rPr>
              <a:t> </a:t>
            </a:r>
            <a:r>
              <a:rPr dirty="0" sz="4900" spc="-10" b="0">
                <a:latin typeface="Arial"/>
                <a:cs typeface="Arial"/>
              </a:rPr>
              <a:t>Illustrations</a:t>
            </a:r>
            <a:endParaRPr sz="49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785939"/>
            <a:ext cx="9143981" cy="1357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6413" y="1927098"/>
            <a:ext cx="8192134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900" spc="105">
                <a:latin typeface="Arial"/>
                <a:cs typeface="Arial"/>
              </a:rPr>
              <a:t>Blueprint</a:t>
            </a:r>
            <a:r>
              <a:rPr dirty="0" sz="4900" spc="-90">
                <a:latin typeface="Arial"/>
                <a:cs typeface="Arial"/>
              </a:rPr>
              <a:t> </a:t>
            </a:r>
            <a:r>
              <a:rPr dirty="0" sz="4900" spc="100">
                <a:latin typeface="Arial"/>
                <a:cs typeface="Arial"/>
              </a:rPr>
              <a:t>of</a:t>
            </a:r>
            <a:r>
              <a:rPr dirty="0" sz="4900" spc="-90">
                <a:latin typeface="Arial"/>
                <a:cs typeface="Arial"/>
              </a:rPr>
              <a:t> </a:t>
            </a:r>
            <a:r>
              <a:rPr dirty="0" sz="4900" spc="65">
                <a:latin typeface="Arial"/>
                <a:cs typeface="Arial"/>
              </a:rPr>
              <a:t>Oral</a:t>
            </a:r>
            <a:r>
              <a:rPr dirty="0" sz="4900" spc="-90">
                <a:latin typeface="Arial"/>
                <a:cs typeface="Arial"/>
              </a:rPr>
              <a:t> </a:t>
            </a:r>
            <a:r>
              <a:rPr dirty="0" sz="4900" spc="110">
                <a:latin typeface="Arial"/>
                <a:cs typeface="Arial"/>
              </a:rPr>
              <a:t>Health</a:t>
            </a:r>
            <a:r>
              <a:rPr dirty="0" sz="4900" spc="-90">
                <a:latin typeface="Arial"/>
                <a:cs typeface="Arial"/>
              </a:rPr>
              <a:t> </a:t>
            </a:r>
            <a:r>
              <a:rPr dirty="0" sz="4900" spc="-75">
                <a:latin typeface="Arial"/>
                <a:cs typeface="Arial"/>
              </a:rPr>
              <a:t>Care</a:t>
            </a:r>
            <a:endParaRPr sz="4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45513" y="2896990"/>
            <a:ext cx="32543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595959"/>
                </a:solidFill>
                <a:latin typeface="Arial"/>
                <a:cs typeface="Arial"/>
              </a:rPr>
              <a:t>Last</a:t>
            </a:r>
            <a:r>
              <a:rPr dirty="0" sz="2000" spc="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595959"/>
                </a:solidFill>
                <a:latin typeface="Arial"/>
                <a:cs typeface="Arial"/>
              </a:rPr>
              <a:t>updated:</a:t>
            </a:r>
            <a:r>
              <a:rPr dirty="0" sz="2000" spc="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 spc="-45">
                <a:solidFill>
                  <a:srgbClr val="595959"/>
                </a:solidFill>
                <a:latin typeface="Arial"/>
                <a:cs typeface="Arial"/>
              </a:rPr>
              <a:t>July</a:t>
            </a:r>
            <a:r>
              <a:rPr dirty="0" sz="2000" spc="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595959"/>
                </a:solidFill>
                <a:latin typeface="Arial"/>
                <a:cs typeface="Arial"/>
              </a:rPr>
              <a:t>6th,</a:t>
            </a:r>
            <a:r>
              <a:rPr dirty="0" sz="2000" spc="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 spc="55">
                <a:solidFill>
                  <a:srgbClr val="595959"/>
                </a:solidFill>
                <a:latin typeface="Arial"/>
                <a:cs typeface="Arial"/>
              </a:rPr>
              <a:t>2023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241" y="0"/>
            <a:ext cx="8373509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900" b="0">
                <a:latin typeface="Arial"/>
                <a:cs typeface="Arial"/>
              </a:rPr>
              <a:t>Principles</a:t>
            </a:r>
            <a:r>
              <a:rPr dirty="0" sz="4900" spc="-100" b="0">
                <a:latin typeface="Arial"/>
                <a:cs typeface="Arial"/>
              </a:rPr>
              <a:t> </a:t>
            </a:r>
            <a:r>
              <a:rPr dirty="0" sz="4900" spc="100" b="0">
                <a:latin typeface="Arial"/>
                <a:cs typeface="Arial"/>
              </a:rPr>
              <a:t>of</a:t>
            </a:r>
            <a:r>
              <a:rPr dirty="0" sz="4900" spc="-100" b="0">
                <a:latin typeface="Arial"/>
                <a:cs typeface="Arial"/>
              </a:rPr>
              <a:t> </a:t>
            </a:r>
            <a:r>
              <a:rPr dirty="0" sz="4900" spc="65" b="0">
                <a:latin typeface="Arial"/>
                <a:cs typeface="Arial"/>
              </a:rPr>
              <a:t>Oral</a:t>
            </a:r>
            <a:r>
              <a:rPr dirty="0" sz="4900" spc="-100" b="0">
                <a:latin typeface="Arial"/>
                <a:cs typeface="Arial"/>
              </a:rPr>
              <a:t> </a:t>
            </a:r>
            <a:r>
              <a:rPr dirty="0" sz="4900" spc="110" b="0">
                <a:latin typeface="Arial"/>
                <a:cs typeface="Arial"/>
              </a:rPr>
              <a:t>Health</a:t>
            </a:r>
            <a:r>
              <a:rPr dirty="0" sz="4900" spc="-100" b="0">
                <a:latin typeface="Arial"/>
                <a:cs typeface="Arial"/>
              </a:rPr>
              <a:t> </a:t>
            </a:r>
            <a:r>
              <a:rPr dirty="0" sz="4900" spc="-50" b="0">
                <a:latin typeface="Arial"/>
                <a:cs typeface="Arial"/>
              </a:rPr>
              <a:t>Care</a:t>
            </a:r>
            <a:endParaRPr sz="49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45513" y="2896990"/>
            <a:ext cx="32543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595959"/>
                </a:solidFill>
                <a:latin typeface="Arial"/>
                <a:cs typeface="Arial"/>
              </a:rPr>
              <a:t>Last</a:t>
            </a:r>
            <a:r>
              <a:rPr dirty="0" sz="2000" spc="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595959"/>
                </a:solidFill>
                <a:latin typeface="Arial"/>
                <a:cs typeface="Arial"/>
              </a:rPr>
              <a:t>updated:</a:t>
            </a:r>
            <a:r>
              <a:rPr dirty="0" sz="2000" spc="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 spc="-45">
                <a:solidFill>
                  <a:srgbClr val="595959"/>
                </a:solidFill>
                <a:latin typeface="Arial"/>
                <a:cs typeface="Arial"/>
              </a:rPr>
              <a:t>July</a:t>
            </a:r>
            <a:r>
              <a:rPr dirty="0" sz="2000" spc="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595959"/>
                </a:solidFill>
                <a:latin typeface="Arial"/>
                <a:cs typeface="Arial"/>
              </a:rPr>
              <a:t>6th,</a:t>
            </a:r>
            <a:r>
              <a:rPr dirty="0" sz="2000" spc="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000" spc="55">
                <a:solidFill>
                  <a:srgbClr val="595959"/>
                </a:solidFill>
                <a:latin typeface="Arial"/>
                <a:cs typeface="Arial"/>
              </a:rPr>
              <a:t>2023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50500" y="490113"/>
            <a:ext cx="3611879" cy="1732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Better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40" b="1">
                <a:latin typeface="Arial"/>
                <a:cs typeface="Arial"/>
              </a:rPr>
              <a:t>Funding,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Better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Coverage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680"/>
              </a:spcBef>
            </a:pPr>
            <a:r>
              <a:rPr dirty="0" sz="1400">
                <a:latin typeface="Arial"/>
                <a:cs typeface="Arial"/>
              </a:rPr>
              <a:t>Adults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70">
                <a:latin typeface="Arial"/>
                <a:cs typeface="Arial"/>
              </a:rPr>
              <a:t>with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Medicaid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need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better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oral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health </a:t>
            </a:r>
            <a:r>
              <a:rPr dirty="0" sz="1400" spc="-20">
                <a:latin typeface="Arial"/>
                <a:cs typeface="Arial"/>
              </a:rPr>
              <a:t>coverage.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Limiting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services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lead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patients </a:t>
            </a:r>
            <a:r>
              <a:rPr dirty="0" sz="1400">
                <a:latin typeface="Arial"/>
                <a:cs typeface="Arial"/>
              </a:rPr>
              <a:t>paying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55">
                <a:latin typeface="Arial"/>
                <a:cs typeface="Arial"/>
              </a:rPr>
              <a:t>out-</a:t>
            </a:r>
            <a:r>
              <a:rPr dirty="0" sz="1400">
                <a:latin typeface="Arial"/>
                <a:cs typeface="Arial"/>
              </a:rPr>
              <a:t>of-pocket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costs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avoiding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oral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until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there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emergency.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State </a:t>
            </a:r>
            <a:r>
              <a:rPr dirty="0" sz="1400">
                <a:latin typeface="Arial"/>
                <a:cs typeface="Arial"/>
              </a:rPr>
              <a:t>policy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changes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can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designate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funding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for </a:t>
            </a:r>
            <a:r>
              <a:rPr dirty="0" sz="1400">
                <a:latin typeface="Arial"/>
                <a:cs typeface="Arial"/>
              </a:rPr>
              <a:t>expanding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oral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covered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services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372" y="0"/>
            <a:ext cx="3667905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1550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dirty="0" spc="-45"/>
              <a:t>Raise</a:t>
            </a:r>
            <a:r>
              <a:rPr dirty="0" spc="-10"/>
              <a:t> </a:t>
            </a:r>
            <a:r>
              <a:rPr dirty="0" spc="-30"/>
              <a:t>Reimbursement</a:t>
            </a:r>
            <a:r>
              <a:rPr dirty="0" spc="-10"/>
              <a:t> </a:t>
            </a:r>
            <a:r>
              <a:rPr dirty="0" spc="-20"/>
              <a:t>Rates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50500" y="799007"/>
            <a:ext cx="3859529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Oral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providers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55">
                <a:latin typeface="Arial"/>
                <a:cs typeface="Arial"/>
              </a:rPr>
              <a:t>want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reimbursement </a:t>
            </a:r>
            <a:r>
              <a:rPr dirty="0" sz="1400">
                <a:latin typeface="Arial"/>
                <a:cs typeface="Arial"/>
              </a:rPr>
              <a:t>rates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increased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due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inﬂation,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supply</a:t>
            </a:r>
            <a:r>
              <a:rPr dirty="0" sz="1400" spc="5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shortages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 labor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costs.</a:t>
            </a:r>
            <a:r>
              <a:rPr dirty="0" sz="1400" spc="3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State policy </a:t>
            </a:r>
            <a:r>
              <a:rPr dirty="0" sz="1400" spc="-10">
                <a:latin typeface="Arial"/>
                <a:cs typeface="Arial"/>
              </a:rPr>
              <a:t>changes </a:t>
            </a:r>
            <a:r>
              <a:rPr dirty="0" sz="1400" spc="-20">
                <a:latin typeface="Arial"/>
                <a:cs typeface="Arial"/>
              </a:rPr>
              <a:t>can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raise</a:t>
            </a:r>
            <a:r>
              <a:rPr dirty="0" sz="1400">
                <a:latin typeface="Arial"/>
                <a:cs typeface="Arial"/>
              </a:rPr>
              <a:t> reimbursement rates for </a:t>
            </a:r>
            <a:r>
              <a:rPr dirty="0" sz="1400" spc="-10">
                <a:latin typeface="Arial"/>
                <a:cs typeface="Arial"/>
              </a:rPr>
              <a:t>Medicaid providers.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297" y="0"/>
            <a:ext cx="4100703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50500" y="278612"/>
            <a:ext cx="3699510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Arial"/>
                <a:cs typeface="Arial"/>
              </a:rPr>
              <a:t>Representation </a:t>
            </a:r>
            <a:r>
              <a:rPr dirty="0" sz="1400" b="1">
                <a:latin typeface="Arial"/>
                <a:cs typeface="Arial"/>
              </a:rPr>
              <a:t>in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Legislation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680"/>
              </a:spcBef>
            </a:pPr>
            <a:r>
              <a:rPr dirty="0" sz="1400">
                <a:latin typeface="Arial"/>
                <a:cs typeface="Arial"/>
              </a:rPr>
              <a:t>Oral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providers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have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ﬁrsthand </a:t>
            </a:r>
            <a:r>
              <a:rPr dirty="0" sz="1400">
                <a:latin typeface="Arial"/>
                <a:cs typeface="Arial"/>
              </a:rPr>
              <a:t>knowledge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55">
                <a:latin typeface="Arial"/>
                <a:cs typeface="Arial"/>
              </a:rPr>
              <a:t>how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state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legislation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affects </a:t>
            </a:r>
            <a:r>
              <a:rPr dirty="0" sz="1400">
                <a:latin typeface="Arial"/>
                <a:cs typeface="Arial"/>
              </a:rPr>
              <a:t>patients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 providers. </a:t>
            </a:r>
            <a:r>
              <a:rPr dirty="0" sz="1400" spc="-10">
                <a:latin typeface="Arial"/>
                <a:cs typeface="Arial"/>
              </a:rPr>
              <a:t>These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experienced </a:t>
            </a:r>
            <a:r>
              <a:rPr dirty="0" sz="1400">
                <a:latin typeface="Arial"/>
                <a:cs typeface="Arial"/>
              </a:rPr>
              <a:t>individuals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must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consulted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states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40">
                <a:latin typeface="Arial"/>
                <a:cs typeface="Arial"/>
              </a:rPr>
              <a:t>write </a:t>
            </a:r>
            <a:r>
              <a:rPr dirty="0" sz="1400">
                <a:latin typeface="Arial"/>
                <a:cs typeface="Arial"/>
              </a:rPr>
              <a:t>policies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manage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Medicaid oral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care </a:t>
            </a:r>
            <a:r>
              <a:rPr dirty="0" sz="1400">
                <a:latin typeface="Arial"/>
                <a:cs typeface="Arial"/>
              </a:rPr>
              <a:t>programs.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Advocates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community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health </a:t>
            </a:r>
            <a:r>
              <a:rPr dirty="0" sz="1400">
                <a:latin typeface="Arial"/>
                <a:cs typeface="Arial"/>
              </a:rPr>
              <a:t>works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should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also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involved.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174" y="0"/>
            <a:ext cx="3699025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Support</a:t>
            </a:r>
            <a:r>
              <a:rPr dirty="0" spc="-35"/>
              <a:t> Providers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50500" y="740283"/>
            <a:ext cx="3806825" cy="1305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Complicated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enrollment,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 spc="75">
                <a:latin typeface="Arial"/>
                <a:cs typeface="Arial"/>
              </a:rPr>
              <a:t>low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reimbursement, </a:t>
            </a:r>
            <a:r>
              <a:rPr dirty="0" sz="1400">
                <a:latin typeface="Arial"/>
                <a:cs typeface="Arial"/>
              </a:rPr>
              <a:t>burdensome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audits,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limited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access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to </a:t>
            </a:r>
            <a:r>
              <a:rPr dirty="0" sz="1400" spc="-10">
                <a:latin typeface="Arial"/>
                <a:cs typeface="Arial"/>
              </a:rPr>
              <a:t>specialized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can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lead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providers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opt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out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of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oral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Medicaid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program.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Varying </a:t>
            </a:r>
            <a:r>
              <a:rPr dirty="0" sz="1400">
                <a:latin typeface="Arial"/>
                <a:cs typeface="Arial"/>
              </a:rPr>
              <a:t>oral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payment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models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used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by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state </a:t>
            </a:r>
            <a:r>
              <a:rPr dirty="0" sz="1400">
                <a:latin typeface="Arial"/>
                <a:cs typeface="Arial"/>
              </a:rPr>
              <a:t>Medicaid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programs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complicate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matters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further.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744" y="0"/>
            <a:ext cx="3671681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dirty="0"/>
              <a:t>Navigate</a:t>
            </a:r>
            <a:r>
              <a:rPr dirty="0" spc="-70"/>
              <a:t> </a:t>
            </a:r>
            <a:r>
              <a:rPr dirty="0" spc="-20"/>
              <a:t>Beneﬁts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50500" y="740283"/>
            <a:ext cx="3769360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People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70">
                <a:latin typeface="Arial"/>
                <a:cs typeface="Arial"/>
              </a:rPr>
              <a:t>with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Medicaid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lack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awareness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oral </a:t>
            </a:r>
            <a:r>
              <a:rPr dirty="0" sz="1400">
                <a:latin typeface="Arial"/>
                <a:cs typeface="Arial"/>
              </a:rPr>
              <a:t>health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beneﬁts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have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difﬁculty </a:t>
            </a:r>
            <a:r>
              <a:rPr dirty="0" sz="1400">
                <a:latin typeface="Arial"/>
                <a:cs typeface="Arial"/>
              </a:rPr>
              <a:t>navigating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system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complexities.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Frequent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state </a:t>
            </a:r>
            <a:r>
              <a:rPr dirty="0" sz="1400">
                <a:latin typeface="Arial"/>
                <a:cs typeface="Arial"/>
              </a:rPr>
              <a:t>policy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changes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fear of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unexpected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charges </a:t>
            </a:r>
            <a:r>
              <a:rPr dirty="0" sz="1400">
                <a:latin typeface="Arial"/>
                <a:cs typeface="Arial"/>
              </a:rPr>
              <a:t>lead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poor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beneﬁt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utilization.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50">
                <a:latin typeface="Arial"/>
                <a:cs typeface="Arial"/>
              </a:rPr>
              <a:t>When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there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50">
                <a:latin typeface="Arial"/>
                <a:cs typeface="Arial"/>
              </a:rPr>
              <a:t>a </a:t>
            </a:r>
            <a:r>
              <a:rPr dirty="0" sz="1400">
                <a:latin typeface="Arial"/>
                <a:cs typeface="Arial"/>
              </a:rPr>
              <a:t>difference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between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55">
                <a:latin typeface="Arial"/>
                <a:cs typeface="Arial"/>
              </a:rPr>
              <a:t>what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patients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expect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be </a:t>
            </a:r>
            <a:r>
              <a:rPr dirty="0" sz="1400" spc="-10">
                <a:latin typeface="Arial"/>
                <a:cs typeface="Arial"/>
              </a:rPr>
              <a:t>covered</a:t>
            </a:r>
            <a:r>
              <a:rPr dirty="0" sz="1400">
                <a:latin typeface="Arial"/>
                <a:cs typeface="Arial"/>
              </a:rPr>
              <a:t> and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55">
                <a:latin typeface="Arial"/>
                <a:cs typeface="Arial"/>
              </a:rPr>
              <a:t>what</a:t>
            </a:r>
            <a:r>
              <a:rPr dirty="0" sz="1400">
                <a:latin typeface="Arial"/>
                <a:cs typeface="Arial"/>
              </a:rPr>
              <a:t> is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realistically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covered,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this can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create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frustration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blame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towards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the </a:t>
            </a:r>
            <a:r>
              <a:rPr dirty="0" sz="1400" spc="-10">
                <a:latin typeface="Arial"/>
                <a:cs typeface="Arial"/>
              </a:rPr>
              <a:t>provider.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849" y="0"/>
            <a:ext cx="3667907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dirty="0"/>
              <a:t>Rural</a:t>
            </a:r>
            <a:r>
              <a:rPr dirty="0" spc="-85"/>
              <a:t> </a:t>
            </a:r>
            <a:r>
              <a:rPr dirty="0" spc="-25"/>
              <a:t>Revival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50500" y="740157"/>
            <a:ext cx="3893820" cy="2372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Oral health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providers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lack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incentives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to </a:t>
            </a:r>
            <a:r>
              <a:rPr dirty="0" sz="1400">
                <a:latin typeface="Arial"/>
                <a:cs typeface="Arial"/>
              </a:rPr>
              <a:t>serve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rural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30">
                <a:latin typeface="Arial"/>
                <a:cs typeface="Arial"/>
              </a:rPr>
              <a:t>areas,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which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often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home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for </a:t>
            </a:r>
            <a:r>
              <a:rPr dirty="0" sz="1400">
                <a:latin typeface="Arial"/>
                <a:cs typeface="Arial"/>
              </a:rPr>
              <a:t>many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people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70">
                <a:latin typeface="Arial"/>
                <a:cs typeface="Arial"/>
              </a:rPr>
              <a:t>with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Medicaid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people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50">
                <a:latin typeface="Arial"/>
                <a:cs typeface="Arial"/>
              </a:rPr>
              <a:t>with </a:t>
            </a:r>
            <a:r>
              <a:rPr dirty="0" sz="1400">
                <a:latin typeface="Arial"/>
                <a:cs typeface="Arial"/>
              </a:rPr>
              <a:t>higher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oral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needs.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Increased</a:t>
            </a:r>
            <a:r>
              <a:rPr dirty="0" sz="1400" spc="-10">
                <a:latin typeface="Arial"/>
                <a:cs typeface="Arial"/>
              </a:rPr>
              <a:t> avenues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oral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may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include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more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dental clinics,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mobile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dentistry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programs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and </a:t>
            </a:r>
            <a:r>
              <a:rPr dirty="0" sz="1400">
                <a:latin typeface="Arial"/>
                <a:cs typeface="Arial"/>
              </a:rPr>
              <a:t>community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 centers.</a:t>
            </a:r>
            <a:r>
              <a:rPr dirty="0" sz="1400" spc="3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Creating </a:t>
            </a:r>
            <a:r>
              <a:rPr dirty="0" sz="1400" spc="-10">
                <a:latin typeface="Arial"/>
                <a:cs typeface="Arial"/>
              </a:rPr>
              <a:t>incentives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providers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such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as </a:t>
            </a:r>
            <a:r>
              <a:rPr dirty="0" sz="1400">
                <a:latin typeface="Arial"/>
                <a:cs typeface="Arial"/>
              </a:rPr>
              <a:t>school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loan</a:t>
            </a:r>
            <a:r>
              <a:rPr dirty="0" sz="1400" spc="-10">
                <a:latin typeface="Arial"/>
                <a:cs typeface="Arial"/>
              </a:rPr>
              <a:t> repayment </a:t>
            </a:r>
            <a:r>
              <a:rPr dirty="0" sz="1400">
                <a:latin typeface="Arial"/>
                <a:cs typeface="Arial"/>
              </a:rPr>
              <a:t>programs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could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offer an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incentive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 </a:t>
            </a:r>
            <a:r>
              <a:rPr dirty="0" sz="1400" spc="-10">
                <a:latin typeface="Arial"/>
                <a:cs typeface="Arial"/>
              </a:rPr>
              <a:t>retention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providers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leading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better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access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oral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care.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025" y="0"/>
            <a:ext cx="3559227" cy="49825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94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Translate</a:t>
            </a:r>
            <a:r>
              <a:rPr dirty="0" spc="-15"/>
              <a:t> </a:t>
            </a:r>
            <a:r>
              <a:rPr dirty="0"/>
              <a:t>My</a:t>
            </a:r>
            <a:r>
              <a:rPr dirty="0" spc="-15"/>
              <a:t> </a:t>
            </a:r>
            <a:r>
              <a:rPr dirty="0" spc="-30"/>
              <a:t>Troubles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40550" y="918936"/>
            <a:ext cx="3895090" cy="2233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Patients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rely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on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community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workers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to </a:t>
            </a:r>
            <a:r>
              <a:rPr dirty="0" sz="1400">
                <a:latin typeface="Arial"/>
                <a:cs typeface="Arial"/>
              </a:rPr>
              <a:t>bridge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cultural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language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gaps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70">
                <a:latin typeface="Arial"/>
                <a:cs typeface="Arial"/>
              </a:rPr>
              <a:t>with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their</a:t>
            </a:r>
            <a:r>
              <a:rPr dirty="0" sz="1400" spc="5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oral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providers.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Interpreter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services</a:t>
            </a:r>
            <a:r>
              <a:rPr dirty="0" sz="1400" spc="5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certain languages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 dialects </a:t>
            </a:r>
            <a:r>
              <a:rPr dirty="0" sz="1400" spc="-20">
                <a:latin typeface="Arial"/>
                <a:cs typeface="Arial"/>
              </a:rPr>
              <a:t>can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 hard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to </a:t>
            </a:r>
            <a:r>
              <a:rPr dirty="0" sz="1400">
                <a:latin typeface="Arial"/>
                <a:cs typeface="Arial"/>
              </a:rPr>
              <a:t>ﬁnd,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unofﬁcial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interpreters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such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as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bilingual </a:t>
            </a:r>
            <a:r>
              <a:rPr dirty="0" sz="1400">
                <a:latin typeface="Arial"/>
                <a:cs typeface="Arial"/>
              </a:rPr>
              <a:t>staff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patient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family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members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may </a:t>
            </a:r>
            <a:r>
              <a:rPr dirty="0" sz="1400">
                <a:latin typeface="Arial"/>
                <a:cs typeface="Arial"/>
              </a:rPr>
              <a:t>misunderstand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key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information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during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oral</a:t>
            </a:r>
            <a:r>
              <a:rPr dirty="0" sz="1400" spc="5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health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visits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due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lack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oral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health education.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574" y="0"/>
            <a:ext cx="367169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Know</a:t>
            </a:r>
            <a:r>
              <a:rPr dirty="0" spc="-70"/>
              <a:t> Your</a:t>
            </a:r>
            <a:r>
              <a:rPr dirty="0" spc="-25"/>
              <a:t> </a:t>
            </a:r>
            <a:r>
              <a:rPr dirty="0" spc="-10"/>
              <a:t>Health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Oral</a:t>
            </a:r>
            <a:r>
              <a:rPr dirty="0" spc="35"/>
              <a:t> </a:t>
            </a:r>
            <a:r>
              <a:rPr dirty="0"/>
              <a:t>health</a:t>
            </a:r>
            <a:r>
              <a:rPr dirty="0" spc="40"/>
              <a:t> </a:t>
            </a:r>
            <a:r>
              <a:rPr dirty="0"/>
              <a:t>literacy</a:t>
            </a:r>
            <a:r>
              <a:rPr dirty="0" spc="40"/>
              <a:t> </a:t>
            </a:r>
            <a:r>
              <a:rPr dirty="0"/>
              <a:t>is</a:t>
            </a:r>
            <a:r>
              <a:rPr dirty="0" spc="35"/>
              <a:t> </a:t>
            </a:r>
            <a:r>
              <a:rPr dirty="0"/>
              <a:t>key</a:t>
            </a:r>
            <a:r>
              <a:rPr dirty="0" spc="40"/>
              <a:t> </a:t>
            </a:r>
            <a:r>
              <a:rPr dirty="0"/>
              <a:t>to</a:t>
            </a:r>
            <a:r>
              <a:rPr dirty="0" spc="40"/>
              <a:t> </a:t>
            </a:r>
            <a:r>
              <a:rPr dirty="0"/>
              <a:t>improving</a:t>
            </a:r>
            <a:r>
              <a:rPr dirty="0" spc="40"/>
              <a:t> </a:t>
            </a:r>
            <a:r>
              <a:rPr dirty="0" spc="-10"/>
              <a:t>patient </a:t>
            </a:r>
            <a:r>
              <a:rPr dirty="0"/>
              <a:t>health</a:t>
            </a:r>
            <a:r>
              <a:rPr dirty="0" spc="-20"/>
              <a:t> </a:t>
            </a:r>
            <a:r>
              <a:rPr dirty="0" spc="-10"/>
              <a:t>outcomes.</a:t>
            </a:r>
            <a:r>
              <a:rPr dirty="0" spc="-15"/>
              <a:t> </a:t>
            </a:r>
            <a:r>
              <a:rPr dirty="0"/>
              <a:t>Providers</a:t>
            </a:r>
            <a:r>
              <a:rPr dirty="0" spc="-15"/>
              <a:t> </a:t>
            </a:r>
            <a:r>
              <a:rPr dirty="0" spc="-10"/>
              <a:t>emphasize</a:t>
            </a:r>
            <a:r>
              <a:rPr dirty="0" spc="-20"/>
              <a:t> </a:t>
            </a:r>
            <a:r>
              <a:rPr dirty="0" spc="-25"/>
              <a:t>the </a:t>
            </a:r>
            <a:r>
              <a:rPr dirty="0"/>
              <a:t>importance</a:t>
            </a:r>
            <a:r>
              <a:rPr dirty="0" spc="75"/>
              <a:t> </a:t>
            </a:r>
            <a:r>
              <a:rPr dirty="0"/>
              <a:t>of</a:t>
            </a:r>
            <a:r>
              <a:rPr dirty="0" spc="75"/>
              <a:t> </a:t>
            </a:r>
            <a:r>
              <a:rPr dirty="0"/>
              <a:t>preventive</a:t>
            </a:r>
            <a:r>
              <a:rPr dirty="0" spc="75"/>
              <a:t> </a:t>
            </a:r>
            <a:r>
              <a:rPr dirty="0" spc="-35"/>
              <a:t>care,</a:t>
            </a:r>
            <a:r>
              <a:rPr dirty="0" spc="75"/>
              <a:t> </a:t>
            </a:r>
            <a:r>
              <a:rPr dirty="0"/>
              <a:t>particularly</a:t>
            </a:r>
            <a:r>
              <a:rPr dirty="0" spc="75"/>
              <a:t> </a:t>
            </a:r>
            <a:r>
              <a:rPr dirty="0" spc="-25"/>
              <a:t>in </a:t>
            </a:r>
            <a:r>
              <a:rPr dirty="0"/>
              <a:t>childhood,</a:t>
            </a:r>
            <a:r>
              <a:rPr dirty="0" spc="15"/>
              <a:t> </a:t>
            </a:r>
            <a:r>
              <a:rPr dirty="0" spc="-10"/>
              <a:t>as</a:t>
            </a:r>
            <a:r>
              <a:rPr dirty="0" spc="15"/>
              <a:t> </a:t>
            </a:r>
            <a:r>
              <a:rPr dirty="0"/>
              <a:t>there</a:t>
            </a:r>
            <a:r>
              <a:rPr dirty="0" spc="15"/>
              <a:t> </a:t>
            </a:r>
            <a:r>
              <a:rPr dirty="0"/>
              <a:t>are</a:t>
            </a:r>
            <a:r>
              <a:rPr dirty="0" spc="15"/>
              <a:t> </a:t>
            </a:r>
            <a:r>
              <a:rPr dirty="0"/>
              <a:t>limited</a:t>
            </a:r>
            <a:r>
              <a:rPr dirty="0" spc="15"/>
              <a:t> </a:t>
            </a:r>
            <a:r>
              <a:rPr dirty="0" spc="-10"/>
              <a:t>Medicaid </a:t>
            </a:r>
            <a:r>
              <a:rPr dirty="0"/>
              <a:t>preventive</a:t>
            </a:r>
            <a:r>
              <a:rPr dirty="0" spc="45"/>
              <a:t> </a:t>
            </a:r>
            <a:r>
              <a:rPr dirty="0"/>
              <a:t>beneﬁts</a:t>
            </a:r>
            <a:r>
              <a:rPr dirty="0" spc="45"/>
              <a:t> </a:t>
            </a:r>
            <a:r>
              <a:rPr dirty="0"/>
              <a:t>for</a:t>
            </a:r>
            <a:r>
              <a:rPr dirty="0" spc="45"/>
              <a:t> </a:t>
            </a:r>
            <a:r>
              <a:rPr dirty="0"/>
              <a:t>adults.</a:t>
            </a:r>
            <a:r>
              <a:rPr dirty="0" spc="50"/>
              <a:t> </a:t>
            </a:r>
            <a:r>
              <a:rPr dirty="0"/>
              <a:t>However,</a:t>
            </a:r>
            <a:r>
              <a:rPr dirty="0" spc="45"/>
              <a:t> </a:t>
            </a:r>
            <a:r>
              <a:rPr dirty="0"/>
              <a:t>It</a:t>
            </a:r>
            <a:r>
              <a:rPr dirty="0" spc="45"/>
              <a:t> </a:t>
            </a:r>
            <a:r>
              <a:rPr dirty="0" spc="-25"/>
              <a:t>is </a:t>
            </a:r>
            <a:r>
              <a:rPr dirty="0"/>
              <a:t>difﬁcult</a:t>
            </a:r>
            <a:r>
              <a:rPr dirty="0" spc="35"/>
              <a:t> </a:t>
            </a:r>
            <a:r>
              <a:rPr dirty="0"/>
              <a:t>for</a:t>
            </a:r>
            <a:r>
              <a:rPr dirty="0" spc="35"/>
              <a:t> </a:t>
            </a:r>
            <a:r>
              <a:rPr dirty="0"/>
              <a:t>some</a:t>
            </a:r>
            <a:r>
              <a:rPr dirty="0" spc="35"/>
              <a:t> </a:t>
            </a:r>
            <a:r>
              <a:rPr dirty="0"/>
              <a:t>people</a:t>
            </a:r>
            <a:r>
              <a:rPr dirty="0" spc="40"/>
              <a:t> </a:t>
            </a:r>
            <a:r>
              <a:rPr dirty="0" spc="70"/>
              <a:t>with</a:t>
            </a:r>
            <a:r>
              <a:rPr dirty="0" spc="35"/>
              <a:t> </a:t>
            </a:r>
            <a:r>
              <a:rPr dirty="0"/>
              <a:t>Medicaid</a:t>
            </a:r>
            <a:r>
              <a:rPr dirty="0" spc="35"/>
              <a:t> </a:t>
            </a:r>
            <a:r>
              <a:rPr dirty="0" spc="-25"/>
              <a:t>to </a:t>
            </a:r>
            <a:r>
              <a:rPr dirty="0" spc="-10"/>
              <a:t>change</a:t>
            </a:r>
            <a:r>
              <a:rPr dirty="0" spc="30"/>
              <a:t> </a:t>
            </a:r>
            <a:r>
              <a:rPr dirty="0"/>
              <a:t>their</a:t>
            </a:r>
            <a:r>
              <a:rPr dirty="0" spc="35"/>
              <a:t> </a:t>
            </a:r>
            <a:r>
              <a:rPr dirty="0"/>
              <a:t>oral</a:t>
            </a:r>
            <a:r>
              <a:rPr dirty="0" spc="30"/>
              <a:t> </a:t>
            </a:r>
            <a:r>
              <a:rPr dirty="0"/>
              <a:t>health</a:t>
            </a:r>
            <a:r>
              <a:rPr dirty="0" spc="35"/>
              <a:t> </a:t>
            </a:r>
            <a:r>
              <a:rPr dirty="0"/>
              <a:t>habits</a:t>
            </a:r>
            <a:r>
              <a:rPr dirty="0" spc="35"/>
              <a:t> </a:t>
            </a:r>
            <a:r>
              <a:rPr dirty="0"/>
              <a:t>and</a:t>
            </a:r>
            <a:r>
              <a:rPr dirty="0" spc="30"/>
              <a:t> </a:t>
            </a:r>
            <a:r>
              <a:rPr dirty="0" spc="-10"/>
              <a:t>dental </a:t>
            </a:r>
            <a:r>
              <a:rPr dirty="0"/>
              <a:t>providers</a:t>
            </a:r>
            <a:r>
              <a:rPr dirty="0" spc="25"/>
              <a:t> </a:t>
            </a:r>
            <a:r>
              <a:rPr dirty="0" spc="-10"/>
              <a:t>experience</a:t>
            </a:r>
            <a:r>
              <a:rPr dirty="0" spc="30"/>
              <a:t> </a:t>
            </a:r>
            <a:r>
              <a:rPr dirty="0"/>
              <a:t>time</a:t>
            </a:r>
            <a:r>
              <a:rPr dirty="0" spc="25"/>
              <a:t> </a:t>
            </a:r>
            <a:r>
              <a:rPr dirty="0"/>
              <a:t>constraints</a:t>
            </a:r>
            <a:r>
              <a:rPr dirty="0" spc="30"/>
              <a:t> </a:t>
            </a:r>
            <a:r>
              <a:rPr dirty="0" spc="-20"/>
              <a:t>when </a:t>
            </a:r>
            <a:r>
              <a:rPr dirty="0"/>
              <a:t>educating</a:t>
            </a:r>
            <a:r>
              <a:rPr dirty="0" spc="75"/>
              <a:t> </a:t>
            </a:r>
            <a:r>
              <a:rPr dirty="0"/>
              <a:t>patients</a:t>
            </a:r>
            <a:r>
              <a:rPr dirty="0" spc="80"/>
              <a:t> </a:t>
            </a:r>
            <a:r>
              <a:rPr dirty="0"/>
              <a:t>during</a:t>
            </a:r>
            <a:r>
              <a:rPr dirty="0" spc="80"/>
              <a:t> </a:t>
            </a:r>
            <a:r>
              <a:rPr dirty="0" spc="-10"/>
              <a:t>visits.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897475" y="270012"/>
            <a:ext cx="3896995" cy="2938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Oral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Health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Care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Equity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for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All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People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70">
                <a:latin typeface="Arial"/>
                <a:cs typeface="Arial"/>
              </a:rPr>
              <a:t>with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Medicaid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face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many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barriers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care, </a:t>
            </a:r>
            <a:r>
              <a:rPr dirty="0" sz="1400">
                <a:latin typeface="Arial"/>
                <a:cs typeface="Arial"/>
              </a:rPr>
              <a:t>including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transportation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issues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far-</a:t>
            </a:r>
            <a:r>
              <a:rPr dirty="0" sz="1400" spc="-20">
                <a:latin typeface="Arial"/>
                <a:cs typeface="Arial"/>
              </a:rPr>
              <a:t>away </a:t>
            </a:r>
            <a:r>
              <a:rPr dirty="0" sz="1400" spc="-10">
                <a:latin typeface="Arial"/>
                <a:cs typeface="Arial"/>
              </a:rPr>
              <a:t>clinics.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They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also</a:t>
            </a:r>
            <a:r>
              <a:rPr dirty="0" sz="1400" spc="-10">
                <a:latin typeface="Arial"/>
                <a:cs typeface="Arial"/>
              </a:rPr>
              <a:t> have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higher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rates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missing </a:t>
            </a:r>
            <a:r>
              <a:rPr dirty="0" sz="1400">
                <a:latin typeface="Arial"/>
                <a:cs typeface="Arial"/>
              </a:rPr>
              <a:t>appointments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as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they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are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unable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take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time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off </a:t>
            </a:r>
            <a:r>
              <a:rPr dirty="0" sz="1400">
                <a:latin typeface="Arial"/>
                <a:cs typeface="Arial"/>
              </a:rPr>
              <a:t>work and/or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lacking childcare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options. </a:t>
            </a:r>
            <a:r>
              <a:rPr dirty="0" sz="1400" spc="-10">
                <a:latin typeface="Arial"/>
                <a:cs typeface="Arial"/>
              </a:rPr>
              <a:t>Dental </a:t>
            </a:r>
            <a:r>
              <a:rPr dirty="0" sz="1400">
                <a:latin typeface="Arial"/>
                <a:cs typeface="Arial"/>
              </a:rPr>
              <a:t>problems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also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cause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increase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missed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work </a:t>
            </a:r>
            <a:r>
              <a:rPr dirty="0" sz="1400">
                <a:latin typeface="Arial"/>
                <a:cs typeface="Arial"/>
              </a:rPr>
              <a:t>due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 extreme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pain, which </a:t>
            </a:r>
            <a:r>
              <a:rPr dirty="0" sz="1400" spc="-10">
                <a:latin typeface="Arial"/>
                <a:cs typeface="Arial"/>
              </a:rPr>
              <a:t>means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loss </a:t>
            </a:r>
            <a:r>
              <a:rPr dirty="0" sz="1400" spc="-35">
                <a:latin typeface="Arial"/>
                <a:cs typeface="Arial"/>
              </a:rPr>
              <a:t>of</a:t>
            </a:r>
            <a:r>
              <a:rPr dirty="0" sz="1400" spc="50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money.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Providers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emphasize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need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for </a:t>
            </a:r>
            <a:r>
              <a:rPr dirty="0" sz="1400" spc="-10">
                <a:latin typeface="Arial"/>
                <a:cs typeface="Arial"/>
              </a:rPr>
              <a:t>specialized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training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pregnant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women,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infants,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patients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70">
                <a:latin typeface="Arial"/>
                <a:cs typeface="Arial"/>
              </a:rPr>
              <a:t>with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special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needs.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338" y="0"/>
            <a:ext cx="3943211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8500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Find</a:t>
            </a:r>
            <a:r>
              <a:rPr dirty="0" spc="-30"/>
              <a:t> </a:t>
            </a:r>
            <a:r>
              <a:rPr dirty="0"/>
              <a:t>Me</a:t>
            </a:r>
            <a:r>
              <a:rPr dirty="0" spc="-30"/>
              <a:t> </a:t>
            </a:r>
            <a:r>
              <a:rPr dirty="0"/>
              <a:t>a</a:t>
            </a:r>
            <a:r>
              <a:rPr dirty="0" spc="-30"/>
              <a:t> </a:t>
            </a:r>
            <a:r>
              <a:rPr dirty="0" spc="-25"/>
              <a:t>Provider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There</a:t>
            </a:r>
            <a:r>
              <a:rPr dirty="0" spc="-25"/>
              <a:t> </a:t>
            </a:r>
            <a:r>
              <a:rPr dirty="0"/>
              <a:t>are</a:t>
            </a:r>
            <a:r>
              <a:rPr dirty="0" spc="-25"/>
              <a:t> </a:t>
            </a:r>
            <a:r>
              <a:rPr dirty="0"/>
              <a:t>more</a:t>
            </a:r>
            <a:r>
              <a:rPr dirty="0" spc="-25"/>
              <a:t> </a:t>
            </a:r>
            <a:r>
              <a:rPr dirty="0"/>
              <a:t>people</a:t>
            </a:r>
            <a:r>
              <a:rPr dirty="0" spc="-25"/>
              <a:t> </a:t>
            </a:r>
            <a:r>
              <a:rPr dirty="0"/>
              <a:t>on</a:t>
            </a:r>
            <a:r>
              <a:rPr dirty="0" spc="-20"/>
              <a:t> </a:t>
            </a:r>
            <a:r>
              <a:rPr dirty="0"/>
              <a:t>Medicaid</a:t>
            </a:r>
            <a:r>
              <a:rPr dirty="0" spc="-25"/>
              <a:t> </a:t>
            </a:r>
            <a:r>
              <a:rPr dirty="0"/>
              <a:t>oral</a:t>
            </a:r>
            <a:r>
              <a:rPr dirty="0" spc="-25"/>
              <a:t> </a:t>
            </a:r>
            <a:r>
              <a:rPr dirty="0" spc="-10"/>
              <a:t>health </a:t>
            </a:r>
            <a:r>
              <a:rPr dirty="0" spc="-25"/>
              <a:t>care</a:t>
            </a:r>
            <a:r>
              <a:rPr dirty="0"/>
              <a:t> programs than available providers, </a:t>
            </a:r>
            <a:r>
              <a:rPr dirty="0" spc="-10"/>
              <a:t>leading </a:t>
            </a:r>
            <a:r>
              <a:rPr dirty="0"/>
              <a:t>to</a:t>
            </a:r>
            <a:r>
              <a:rPr dirty="0" spc="50"/>
              <a:t> </a:t>
            </a:r>
            <a:r>
              <a:rPr dirty="0"/>
              <a:t>long</a:t>
            </a:r>
            <a:r>
              <a:rPr dirty="0" spc="55"/>
              <a:t> </a:t>
            </a:r>
            <a:r>
              <a:rPr dirty="0"/>
              <a:t>appointment</a:t>
            </a:r>
            <a:r>
              <a:rPr dirty="0" spc="50"/>
              <a:t> </a:t>
            </a:r>
            <a:r>
              <a:rPr dirty="0" spc="55"/>
              <a:t>wait </a:t>
            </a:r>
            <a:r>
              <a:rPr dirty="0"/>
              <a:t>times</a:t>
            </a:r>
            <a:r>
              <a:rPr dirty="0" spc="50"/>
              <a:t> </a:t>
            </a:r>
            <a:r>
              <a:rPr dirty="0"/>
              <a:t>to</a:t>
            </a:r>
            <a:r>
              <a:rPr dirty="0" spc="55"/>
              <a:t> </a:t>
            </a:r>
            <a:r>
              <a:rPr dirty="0"/>
              <a:t>get</a:t>
            </a:r>
            <a:r>
              <a:rPr dirty="0" spc="50"/>
              <a:t> </a:t>
            </a:r>
            <a:r>
              <a:rPr dirty="0"/>
              <a:t>a</a:t>
            </a:r>
            <a:r>
              <a:rPr dirty="0" spc="55"/>
              <a:t> </a:t>
            </a:r>
            <a:r>
              <a:rPr dirty="0" spc="-10"/>
              <a:t>dental </a:t>
            </a:r>
            <a:r>
              <a:rPr dirty="0"/>
              <a:t>appointment.</a:t>
            </a:r>
            <a:r>
              <a:rPr dirty="0" spc="55"/>
              <a:t> </a:t>
            </a:r>
            <a:r>
              <a:rPr dirty="0"/>
              <a:t>Oral</a:t>
            </a:r>
            <a:r>
              <a:rPr dirty="0" spc="55"/>
              <a:t> </a:t>
            </a:r>
            <a:r>
              <a:rPr dirty="0"/>
              <a:t>health</a:t>
            </a:r>
            <a:r>
              <a:rPr dirty="0" spc="60"/>
              <a:t> </a:t>
            </a:r>
            <a:r>
              <a:rPr dirty="0" spc="-25"/>
              <a:t>care</a:t>
            </a:r>
            <a:r>
              <a:rPr dirty="0" spc="55"/>
              <a:t> </a:t>
            </a:r>
            <a:r>
              <a:rPr dirty="0" spc="-10"/>
              <a:t>services </a:t>
            </a:r>
            <a:r>
              <a:rPr dirty="0"/>
              <a:t>performed</a:t>
            </a:r>
            <a:r>
              <a:rPr dirty="0" spc="45"/>
              <a:t> </a:t>
            </a:r>
            <a:r>
              <a:rPr dirty="0"/>
              <a:t>in</a:t>
            </a:r>
            <a:r>
              <a:rPr dirty="0" spc="45"/>
              <a:t> </a:t>
            </a:r>
            <a:r>
              <a:rPr dirty="0"/>
              <a:t>the</a:t>
            </a:r>
            <a:r>
              <a:rPr dirty="0" spc="45"/>
              <a:t> </a:t>
            </a:r>
            <a:r>
              <a:rPr dirty="0"/>
              <a:t>operating</a:t>
            </a:r>
            <a:r>
              <a:rPr dirty="0" spc="45"/>
              <a:t> </a:t>
            </a:r>
            <a:r>
              <a:rPr dirty="0"/>
              <a:t>room</a:t>
            </a:r>
            <a:r>
              <a:rPr dirty="0" spc="45"/>
              <a:t> </a:t>
            </a:r>
            <a:r>
              <a:rPr dirty="0"/>
              <a:t>also</a:t>
            </a:r>
            <a:r>
              <a:rPr dirty="0" spc="45"/>
              <a:t> </a:t>
            </a:r>
            <a:r>
              <a:rPr dirty="0" spc="-10"/>
              <a:t>require </a:t>
            </a:r>
            <a:r>
              <a:rPr dirty="0"/>
              <a:t>long</a:t>
            </a:r>
            <a:r>
              <a:rPr dirty="0" spc="40"/>
              <a:t> </a:t>
            </a:r>
            <a:r>
              <a:rPr dirty="0" spc="55"/>
              <a:t>wait</a:t>
            </a:r>
            <a:r>
              <a:rPr dirty="0" spc="45"/>
              <a:t> </a:t>
            </a:r>
            <a:r>
              <a:rPr dirty="0"/>
              <a:t>times,</a:t>
            </a:r>
            <a:r>
              <a:rPr dirty="0" spc="45"/>
              <a:t> </a:t>
            </a:r>
            <a:r>
              <a:rPr dirty="0"/>
              <a:t>which</a:t>
            </a:r>
            <a:r>
              <a:rPr dirty="0" spc="45"/>
              <a:t> </a:t>
            </a:r>
            <a:r>
              <a:rPr dirty="0"/>
              <a:t>is</a:t>
            </a:r>
            <a:r>
              <a:rPr dirty="0" spc="45"/>
              <a:t> </a:t>
            </a:r>
            <a:r>
              <a:rPr dirty="0"/>
              <a:t>challenging</a:t>
            </a:r>
            <a:r>
              <a:rPr dirty="0" spc="40"/>
              <a:t> </a:t>
            </a:r>
            <a:r>
              <a:rPr dirty="0" spc="-25"/>
              <a:t>for </a:t>
            </a:r>
            <a:r>
              <a:rPr dirty="0"/>
              <a:t>children and</a:t>
            </a:r>
            <a:r>
              <a:rPr dirty="0" spc="5"/>
              <a:t> </a:t>
            </a:r>
            <a:r>
              <a:rPr dirty="0"/>
              <a:t>individuals </a:t>
            </a:r>
            <a:r>
              <a:rPr dirty="0" spc="70"/>
              <a:t>with</a:t>
            </a:r>
            <a:r>
              <a:rPr dirty="0" spc="5"/>
              <a:t> </a:t>
            </a:r>
            <a:r>
              <a:rPr dirty="0"/>
              <a:t>special</a:t>
            </a:r>
            <a:r>
              <a:rPr dirty="0" spc="5"/>
              <a:t> </a:t>
            </a:r>
            <a:r>
              <a:rPr dirty="0" spc="-10"/>
              <a:t>needs</a:t>
            </a:r>
            <a:r>
              <a:rPr dirty="0"/>
              <a:t> </a:t>
            </a:r>
            <a:r>
              <a:rPr dirty="0" spc="30"/>
              <a:t>who </a:t>
            </a:r>
            <a:r>
              <a:rPr dirty="0"/>
              <a:t>require</a:t>
            </a:r>
            <a:r>
              <a:rPr dirty="0" spc="25"/>
              <a:t> </a:t>
            </a:r>
            <a:r>
              <a:rPr dirty="0"/>
              <a:t>sedation</a:t>
            </a:r>
            <a:r>
              <a:rPr dirty="0" spc="25"/>
              <a:t> </a:t>
            </a:r>
            <a:r>
              <a:rPr dirty="0"/>
              <a:t>for</a:t>
            </a:r>
            <a:r>
              <a:rPr dirty="0" spc="25"/>
              <a:t> </a:t>
            </a:r>
            <a:r>
              <a:rPr dirty="0"/>
              <a:t>oral</a:t>
            </a:r>
            <a:r>
              <a:rPr dirty="0" spc="25"/>
              <a:t> </a:t>
            </a:r>
            <a:r>
              <a:rPr dirty="0"/>
              <a:t>health</a:t>
            </a:r>
            <a:r>
              <a:rPr dirty="0" spc="25"/>
              <a:t> </a:t>
            </a:r>
            <a:r>
              <a:rPr dirty="0" spc="-35"/>
              <a:t>care.</a:t>
            </a:r>
            <a:r>
              <a:rPr dirty="0" spc="25"/>
              <a:t> </a:t>
            </a:r>
            <a:r>
              <a:rPr dirty="0" spc="-10"/>
              <a:t>Delayed </a:t>
            </a:r>
            <a:r>
              <a:rPr dirty="0"/>
              <a:t>oral</a:t>
            </a:r>
            <a:r>
              <a:rPr dirty="0" spc="50"/>
              <a:t> </a:t>
            </a:r>
            <a:r>
              <a:rPr dirty="0"/>
              <a:t>health</a:t>
            </a:r>
            <a:r>
              <a:rPr dirty="0" spc="55"/>
              <a:t> </a:t>
            </a:r>
            <a:r>
              <a:rPr dirty="0" spc="-25"/>
              <a:t>care</a:t>
            </a:r>
            <a:r>
              <a:rPr dirty="0" spc="50"/>
              <a:t> </a:t>
            </a:r>
            <a:r>
              <a:rPr dirty="0"/>
              <a:t>worsens</a:t>
            </a:r>
            <a:r>
              <a:rPr dirty="0" spc="55"/>
              <a:t> </a:t>
            </a:r>
            <a:r>
              <a:rPr dirty="0"/>
              <a:t>dental</a:t>
            </a:r>
            <a:r>
              <a:rPr dirty="0" spc="55"/>
              <a:t> </a:t>
            </a:r>
            <a:r>
              <a:rPr dirty="0"/>
              <a:t>conditions</a:t>
            </a:r>
            <a:r>
              <a:rPr dirty="0" spc="50"/>
              <a:t> </a:t>
            </a:r>
            <a:r>
              <a:rPr dirty="0" spc="-25"/>
              <a:t>and </a:t>
            </a:r>
            <a:r>
              <a:rPr dirty="0"/>
              <a:t>may</a:t>
            </a:r>
            <a:r>
              <a:rPr dirty="0" spc="60"/>
              <a:t> </a:t>
            </a:r>
            <a:r>
              <a:rPr dirty="0"/>
              <a:t>negatively</a:t>
            </a:r>
            <a:r>
              <a:rPr dirty="0" spc="65"/>
              <a:t> </a:t>
            </a:r>
            <a:r>
              <a:rPr dirty="0"/>
              <a:t>impact</a:t>
            </a:r>
            <a:r>
              <a:rPr dirty="0" spc="60"/>
              <a:t> </a:t>
            </a:r>
            <a:r>
              <a:rPr dirty="0"/>
              <a:t>overall</a:t>
            </a:r>
            <a:r>
              <a:rPr dirty="0" spc="65"/>
              <a:t> </a:t>
            </a:r>
            <a:r>
              <a:rPr dirty="0" spc="-10"/>
              <a:t>health.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599" y="0"/>
            <a:ext cx="367169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50500" y="356163"/>
            <a:ext cx="3863975" cy="16471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 b="1">
                <a:latin typeface="Arial"/>
                <a:cs typeface="Arial"/>
              </a:rPr>
              <a:t>Turn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to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Teledentistry</a:t>
            </a:r>
            <a:endParaRPr sz="1400">
              <a:latin typeface="Arial"/>
              <a:cs typeface="Arial"/>
            </a:endParaRPr>
          </a:p>
          <a:p>
            <a:pPr marL="12700" marR="116205">
              <a:lnSpc>
                <a:spcPct val="114999"/>
              </a:lnSpc>
              <a:spcBef>
                <a:spcPts val="1425"/>
              </a:spcBef>
            </a:pPr>
            <a:r>
              <a:rPr dirty="0" sz="1400">
                <a:latin typeface="Arial"/>
                <a:cs typeface="Arial"/>
              </a:rPr>
              <a:t>Teledentistry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can</a:t>
            </a:r>
            <a:r>
              <a:rPr dirty="0" sz="1400">
                <a:latin typeface="Arial"/>
                <a:cs typeface="Arial"/>
              </a:rPr>
              <a:t> serve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as</a:t>
            </a:r>
            <a:r>
              <a:rPr dirty="0" sz="1400">
                <a:latin typeface="Arial"/>
                <a:cs typeface="Arial"/>
              </a:rPr>
              <a:t> a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bridge for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patients </a:t>
            </a:r>
            <a:r>
              <a:rPr dirty="0" sz="1400" spc="55">
                <a:latin typeface="Arial"/>
                <a:cs typeface="Arial"/>
              </a:rPr>
              <a:t>who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cannot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get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in-person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appointments.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14999"/>
              </a:lnSpc>
            </a:pPr>
            <a:r>
              <a:rPr dirty="0" sz="1400">
                <a:latin typeface="Arial"/>
                <a:cs typeface="Arial"/>
              </a:rPr>
              <a:t>Expanding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teledentistry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services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may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include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an </a:t>
            </a:r>
            <a:r>
              <a:rPr dirty="0" sz="1400">
                <a:latin typeface="Arial"/>
                <a:cs typeface="Arial"/>
              </a:rPr>
              <a:t>initial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diagnoses,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referral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specialists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and </a:t>
            </a:r>
            <a:r>
              <a:rPr dirty="0" sz="1400">
                <a:latin typeface="Arial"/>
                <a:cs typeface="Arial"/>
              </a:rPr>
              <a:t>prescribing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treatments.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281" y="0"/>
            <a:ext cx="3842044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0500" y="407863"/>
            <a:ext cx="1138555" cy="238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Redirect</a:t>
            </a:r>
            <a:r>
              <a:rPr dirty="0" spc="-55"/>
              <a:t> </a:t>
            </a:r>
            <a:r>
              <a:rPr dirty="0" spc="-20"/>
              <a:t>Care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50500" y="834582"/>
            <a:ext cx="3602354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Delayed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care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worsens conditions,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sometimes </a:t>
            </a:r>
            <a:r>
              <a:rPr dirty="0" sz="1400">
                <a:latin typeface="Arial"/>
                <a:cs typeface="Arial"/>
              </a:rPr>
              <a:t>becoming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50">
                <a:latin typeface="Arial"/>
                <a:cs typeface="Arial"/>
              </a:rPr>
              <a:t>life-</a:t>
            </a:r>
            <a:r>
              <a:rPr dirty="0" sz="1400">
                <a:latin typeface="Arial"/>
                <a:cs typeface="Arial"/>
              </a:rPr>
              <a:t>threatening.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However,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ED </a:t>
            </a:r>
            <a:r>
              <a:rPr dirty="0" sz="1400">
                <a:latin typeface="Arial"/>
                <a:cs typeface="Arial"/>
              </a:rPr>
              <a:t>cannot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55">
                <a:latin typeface="Arial"/>
                <a:cs typeface="Arial"/>
              </a:rPr>
              <a:t>fully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address dental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problems.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175" y="0"/>
            <a:ext cx="3672930" cy="51434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Health Illustrations: Latest Update </dc:title>
  <dcterms:created xsi:type="dcterms:W3CDTF">2023-07-07T22:09:36Z</dcterms:created>
  <dcterms:modified xsi:type="dcterms:W3CDTF">2023-07-07T22:09:36Z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