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  <p:sldId id="257" r:id="rId7"/>
    <p:sldId id="280" r:id="rId8"/>
    <p:sldId id="259" r:id="rId9"/>
    <p:sldId id="258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A7764B3-04B8-B810-4A37-87D810A433DC}" name="Sharkey, Susan" initials="SS" userId="S::Sharkey.Susan@epa.gov::59442fd7-e065-46bf-97d4-e2e798cdf8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AED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DC0DFA-2E79-9944-13B5-8CFED1212A2C}" v="77" dt="2026-06-29T13:45:18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9" d="100"/>
          <a:sy n="59" d="100"/>
        </p:scale>
        <p:origin x="9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7EB68-DC9C-FE4C-C71A-6718A25869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5D26B2-8603-4379-AFF9-C762AC6EFE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182326-FB99-F538-FE2D-F49D68214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E3D78-B4A3-FDA9-5C7F-97BC5F2E9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1E19-5A73-82BA-C42B-2E0806C81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648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43CBB-53B8-EEB0-66F0-FE4BFB89A6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144F8C-E47B-B8A7-A144-2CAD3ABF1E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8C3FB-E61F-18BA-1F23-AE2E4DED2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FAEDD-62C6-92F2-D4DF-20E41F88B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CD038-312B-A3ED-BC6E-5B40296C9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63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ACBF7-467C-7FE8-5183-FB1DCD17E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73B2E2-C019-FD0A-A449-7DC0C3CFE4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58AB1-8D20-A256-DC2A-51CF7FB26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42ED4D-BC11-1670-C83F-82CDD4B7A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A922E-7AAB-2296-8F3E-79DDAABC3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7199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2AE1F-8026-BE23-7740-94B1FAFC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13B3C-A8B0-586C-B38A-6515C44526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BF3926-719A-A023-1DD4-A883DB3B46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17B76-E07F-915B-E167-045CD8DF7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8C5215-8CB1-7E10-9C40-F17C63DC9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9199B8-C451-77E8-FF02-12B9030F9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BCB4-391B-9E1D-E539-C6706092B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1F3799-1B48-D59C-8D80-C4573C994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D22600-EBF0-A8E5-3DC0-D6D9B449A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46B784-8B3D-AE4D-1C2B-4D5D894A1F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C0E962-9291-7526-66A5-4ED1B741B4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E33C3F-1C9B-A898-ADB7-5995A5236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8C1869-0923-53A1-3F14-35DB0181E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3A3569-13D1-9885-F232-513E95DC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228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9B1B5-4BE5-E2C2-F378-7F92A4535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4FFF47-D3E9-F6C4-223C-B7C8337D3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EB8853-EBD0-5AB2-6511-D543A0D8A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B41344-6F27-16CF-89CC-BCD59941B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19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3FC812-36F8-9AFE-B5B7-92BDAF6A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3223F1-A25E-7566-6A59-09C7588F3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C5579-8884-1810-2F40-7372CB6F8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39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7D6D3-4DD0-5156-932E-8EE65916D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8484D-1F03-15FC-DA82-8B36557D6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7B663A-1304-AA42-7D13-4CA38030AB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DA517B-5DB6-0068-CFD8-8902CB6CD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B9BAF3-92C2-DF22-F97F-1CC39170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68381-8C2F-2F0F-20B2-C07FB8A8C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62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1D819-ABF2-754A-A66B-329890D7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4CC94-0AB7-27B4-59FB-C1FAA1C78D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A50A8-6C80-2A04-1670-9C18444C72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B5A33-3DEF-E0EF-FD90-44BAB336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24A945-FD87-E3C5-61E9-54C10023F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C3FBBF-22E9-781A-8F35-F63027157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2328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0E72F-1E08-5BC2-5AB5-55F6C3512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454FF2-3BF5-B595-9E50-C9B2BBBE1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28F5F7-6AAF-86AF-24D9-6E71F7F73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CF702-29C1-D1B2-0977-52C27B3C7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D2DC5-5082-8DEB-1018-B0C4DA4E3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17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674B22-3C9A-2A14-8EA2-EA21C19A3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7C1EA-7631-FF1A-E062-CA5D34FC9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F137C-310A-2A29-838B-254FBC8D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33AC1A-1E20-4695-3404-24A67E777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22D40-4F8C-F786-F8F9-3FC3D7F2B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6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15141C-17EF-35D9-E88C-AE39915CF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8E6FC8-B37D-E0A2-19CA-FAE082199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47FD6-0769-6740-06D9-34E9E47177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859375-17D9-4AF7-BD4E-AFD5B24B7A8A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12444A-B1FA-294F-E71F-FB8B1ABE88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DDBE5A-34B6-5AFD-D85A-A693E88CD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E6615E-936D-418D-969F-DCB0B206DE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8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523B8-C547-FD49-4270-FEA79E8861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Chemical Data Reporting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84CF8-9A35-EFA0-9E26-3D27DD3FEC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Primary Submitter</a:t>
            </a:r>
          </a:p>
          <a:p>
            <a:r>
              <a:rPr lang="en-US"/>
              <a:t>EPA Forms 9600-010</a:t>
            </a:r>
          </a:p>
          <a:p>
            <a:r>
              <a:rPr lang="en-US" dirty="0"/>
              <a:t>OMB Control No. 2070-0162</a:t>
            </a:r>
          </a:p>
          <a:p>
            <a:r>
              <a:rPr lang="en-US" dirty="0"/>
              <a:t>Expiration 10/31/2026</a:t>
            </a:r>
          </a:p>
        </p:txBody>
      </p:sp>
    </p:spTree>
    <p:extLst>
      <p:ext uri="{BB962C8B-B14F-4D97-AF65-F5344CB8AC3E}">
        <p14:creationId xmlns:p14="http://schemas.microsoft.com/office/powerpoint/2010/main" val="2115244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C7801-22D9-3A3B-C256-331C2356B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742EB8-0C59-6B64-42D6-05F190B9C5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basic 2028 Form U structure is the same as the 2024 Form U structure. The Form U is comprised of one or more Chemical Reports. A Chemical Report contains the manufacturing, processing, and use information for a single chemical. Each site submits one Form U covering all of the chemicals manufactured (including imported) at its site. Note that there are two versions of the Form U – a primary and a secondary version: </a:t>
            </a:r>
          </a:p>
          <a:p>
            <a:r>
              <a:rPr lang="en-US" dirty="0"/>
              <a:t>This document addresses the primary version, which is for domestic reporters (accessed through the Primary Authorized Official role for the CDX CSPP program service).</a:t>
            </a:r>
          </a:p>
        </p:txBody>
      </p:sp>
    </p:spTree>
    <p:extLst>
      <p:ext uri="{BB962C8B-B14F-4D97-AF65-F5344CB8AC3E}">
        <p14:creationId xmlns:p14="http://schemas.microsoft.com/office/powerpoint/2010/main" val="2279567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C33DFA-EB42-42EE-CAC0-17BFBFC45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5B945-DB34-F537-62C3-23873BE1D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035"/>
          </a:xfrm>
        </p:spPr>
        <p:txBody>
          <a:bodyPr/>
          <a:lstStyle/>
          <a:p>
            <a:r>
              <a:rPr lang="en-US" dirty="0"/>
              <a:t>Reporting Elements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06279F7-CB41-8709-B865-FF33DC83042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837604"/>
              </p:ext>
            </p:extLst>
          </p:nvPr>
        </p:nvGraphicFramePr>
        <p:xfrm>
          <a:off x="906517" y="1287517"/>
          <a:ext cx="9592817" cy="32284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96559">
                  <a:extLst>
                    <a:ext uri="{9D8B030D-6E8A-4147-A177-3AD203B41FA5}">
                      <a16:colId xmlns:a16="http://schemas.microsoft.com/office/drawing/2014/main" val="4088331468"/>
                    </a:ext>
                  </a:extLst>
                </a:gridCol>
                <a:gridCol w="3629919">
                  <a:extLst>
                    <a:ext uri="{9D8B030D-6E8A-4147-A177-3AD203B41FA5}">
                      <a16:colId xmlns:a16="http://schemas.microsoft.com/office/drawing/2014/main" val="1435452493"/>
                    </a:ext>
                  </a:extLst>
                </a:gridCol>
                <a:gridCol w="2766339">
                  <a:extLst>
                    <a:ext uri="{9D8B030D-6E8A-4147-A177-3AD203B41FA5}">
                      <a16:colId xmlns:a16="http://schemas.microsoft.com/office/drawing/2014/main" val="4003799324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PRIMARY </a:t>
                      </a:r>
                      <a:r>
                        <a:rPr lang="en-US" sz="12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REPORTING FORM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Applicable Slide Numbers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0224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Topic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chemeClr val="bg1"/>
                          </a:solidFill>
                          <a:effectLst/>
                        </a:rPr>
                        <a:t>2028 Form U Reporting Tool Printout</a:t>
                      </a:r>
                      <a:endParaRPr lang="en-US" sz="12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9600-010: Primary Manufacture</a:t>
                      </a:r>
                      <a:endParaRPr lang="en-US" sz="1200" b="1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92747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Parent Company Information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Part I, Section A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 8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1552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Site Information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Part I Section B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 9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39878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Technical Contact information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Part II, Section B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 12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42693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Chemical Identification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Part II, Section A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 11 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2862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Manufacturing Information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Part II, Section C</a:t>
                      </a:r>
                      <a:br>
                        <a:rPr lang="en-US" sz="1200" kern="100" dirty="0">
                          <a:effectLst/>
                        </a:rPr>
                      </a:br>
                      <a:r>
                        <a:rPr lang="en-US" sz="1200" kern="100" dirty="0">
                          <a:effectLst/>
                        </a:rPr>
                        <a:t>Section C.1 Manufacturing Company</a:t>
                      </a:r>
                      <a:br>
                        <a:rPr lang="en-US" sz="1200" kern="100" dirty="0">
                          <a:effectLst/>
                        </a:rPr>
                      </a:br>
                      <a:r>
                        <a:rPr lang="en-US" sz="1200" kern="100" dirty="0">
                          <a:effectLst/>
                        </a:rPr>
                        <a:t>Section C.2 Contracting Company</a:t>
                      </a:r>
                      <a:br>
                        <a:rPr lang="en-US" sz="1200" kern="100" dirty="0">
                          <a:effectLst/>
                        </a:rPr>
                      </a:br>
                      <a:r>
                        <a:rPr lang="en-US" sz="1200" kern="100" dirty="0">
                          <a:effectLst/>
                        </a:rPr>
                        <a:t>Section C.3 Producing Company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 13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687511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Process and Use Information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Part II, Section D</a:t>
                      </a:r>
                      <a:br>
                        <a:rPr lang="en-US" sz="1200" kern="100" dirty="0">
                          <a:effectLst/>
                        </a:rPr>
                      </a:br>
                      <a:r>
                        <a:rPr lang="en-US" sz="1200" kern="100">
                          <a:effectLst/>
                        </a:rPr>
                        <a:t>Section D.1 Industrial Processing and Use</a:t>
                      </a:r>
                      <a:br>
                        <a:rPr lang="en-US" sz="1200" kern="100" dirty="0">
                          <a:effectLst/>
                        </a:rPr>
                      </a:br>
                      <a:r>
                        <a:rPr lang="en-US" sz="1200" kern="100">
                          <a:effectLst/>
                        </a:rPr>
                        <a:t>Section D.2 Consumer and Commercial Use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Slides 14 - 19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11435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</a:rPr>
                        <a:t>Confidential Business Information Substantiation</a:t>
                      </a:r>
                      <a:endParaRPr lang="en-US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</a:rPr>
                        <a:t>Part III</a:t>
                      </a:r>
                      <a:endParaRPr lang="en-US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Slide 20</a:t>
                      </a: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14088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224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A576AB-0777-7011-E39A-31E57CD0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526" y="345741"/>
            <a:ext cx="2522619" cy="6167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OMB Control No. 2070-0162</a:t>
            </a:r>
          </a:p>
          <a:p>
            <a:pPr marL="0" indent="0">
              <a:buNone/>
            </a:pPr>
            <a:r>
              <a:rPr lang="en-US" dirty="0"/>
              <a:t>Expiration 10/31/2026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4F0C41-967E-F5B3-5CB9-4B3474FFC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7968" y="517358"/>
            <a:ext cx="6758727" cy="491740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54F84E-F9E9-F848-AC95-B61CE72EB56D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</p:spTree>
    <p:extLst>
      <p:ext uri="{BB962C8B-B14F-4D97-AF65-F5344CB8AC3E}">
        <p14:creationId xmlns:p14="http://schemas.microsoft.com/office/powerpoint/2010/main" val="1677587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1A2339BB-2DBC-0B57-A35E-CA7745C8D3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1851" y="791702"/>
            <a:ext cx="8521184" cy="527459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8FFC7-4EFA-8068-2579-753693DAF0F4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68BD7A-884C-0116-D6BC-AD2625A3E98A}"/>
              </a:ext>
            </a:extLst>
          </p:cNvPr>
          <p:cNvSpPr txBox="1"/>
          <p:nvPr/>
        </p:nvSpPr>
        <p:spPr>
          <a:xfrm>
            <a:off x="375072" y="4626404"/>
            <a:ext cx="123506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EPA Forms </a:t>
            </a:r>
            <a:r>
              <a:rPr lang="en-US"/>
              <a:t>9600-010</a:t>
            </a:r>
          </a:p>
        </p:txBody>
      </p:sp>
    </p:spTree>
    <p:extLst>
      <p:ext uri="{BB962C8B-B14F-4D97-AF65-F5344CB8AC3E}">
        <p14:creationId xmlns:p14="http://schemas.microsoft.com/office/powerpoint/2010/main" val="1246004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0B21028-664A-6CF7-75E6-DDB58F4ADE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96314" y="529390"/>
            <a:ext cx="7209869" cy="537084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50EFF-B41E-B5EB-4845-214DFF0E05E8}"/>
              </a:ext>
            </a:extLst>
          </p:cNvPr>
          <p:cNvSpPr txBox="1">
            <a:spLocks/>
          </p:cNvSpPr>
          <p:nvPr/>
        </p:nvSpPr>
        <p:spPr>
          <a:xfrm>
            <a:off x="9480884" y="220997"/>
            <a:ext cx="2522619" cy="61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E73901-1597-2E8B-4B17-01BA8FE42781}"/>
              </a:ext>
            </a:extLst>
          </p:cNvPr>
          <p:cNvSpPr txBox="1"/>
          <p:nvPr/>
        </p:nvSpPr>
        <p:spPr>
          <a:xfrm>
            <a:off x="385011" y="5161573"/>
            <a:ext cx="175190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EPA Forms </a:t>
            </a:r>
            <a:r>
              <a:rPr lang="en-US"/>
              <a:t>9600-010</a:t>
            </a:r>
          </a:p>
        </p:txBody>
      </p:sp>
    </p:spTree>
    <p:extLst>
      <p:ext uri="{BB962C8B-B14F-4D97-AF65-F5344CB8AC3E}">
        <p14:creationId xmlns:p14="http://schemas.microsoft.com/office/powerpoint/2010/main" val="23792472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picture containing shape&#10;&#10;AI-generated content may be incorrect.">
            <a:extLst>
              <a:ext uri="{FF2B5EF4-FFF2-40B4-BE49-F238E27FC236}">
                <a16:creationId xmlns:a16="http://schemas.microsoft.com/office/drawing/2014/main" id="{D4DBAD7F-57BD-C6A5-9204-751320CDA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6294" y="854242"/>
            <a:ext cx="8739155" cy="47227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AB908-1578-442B-0A4D-998358C19075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D123BE-C570-6F64-9E24-C4D578E56AB3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</p:spTree>
    <p:extLst>
      <p:ext uri="{BB962C8B-B14F-4D97-AF65-F5344CB8AC3E}">
        <p14:creationId xmlns:p14="http://schemas.microsoft.com/office/powerpoint/2010/main" val="11245428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6EA47C51-E98A-E4E1-1C56-040A26B02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759" y="901609"/>
            <a:ext cx="8049126" cy="5054782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40A2763-B07F-2514-8FDD-279614201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3526" y="345741"/>
            <a:ext cx="2522619" cy="61678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dirty="0"/>
              <a:t>OMB Control No. 2070-0162</a:t>
            </a:r>
          </a:p>
          <a:p>
            <a:pPr marL="0" indent="0">
              <a:buNone/>
            </a:pPr>
            <a:r>
              <a:rPr lang="en-US" dirty="0"/>
              <a:t>Expiration 10/31/2026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596B4C-8DF3-F12B-6A04-CD0EE720673E}"/>
              </a:ext>
            </a:extLst>
          </p:cNvPr>
          <p:cNvSpPr txBox="1"/>
          <p:nvPr/>
        </p:nvSpPr>
        <p:spPr>
          <a:xfrm>
            <a:off x="345254" y="595639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</p:spTree>
    <p:extLst>
      <p:ext uri="{BB962C8B-B14F-4D97-AF65-F5344CB8AC3E}">
        <p14:creationId xmlns:p14="http://schemas.microsoft.com/office/powerpoint/2010/main" val="2683327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F517EBA6-7E4B-6D2B-F293-CDBB357361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4927" y="628575"/>
            <a:ext cx="7078579" cy="560085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2B5D05-A786-72BC-F277-08220BF80BBC}"/>
              </a:ext>
            </a:extLst>
          </p:cNvPr>
          <p:cNvSpPr txBox="1"/>
          <p:nvPr/>
        </p:nvSpPr>
        <p:spPr>
          <a:xfrm>
            <a:off x="295559" y="6211669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BF7509C-B4E7-B5D7-7D92-2749B6E9B0DF}"/>
              </a:ext>
            </a:extLst>
          </p:cNvPr>
          <p:cNvSpPr txBox="1">
            <a:spLocks/>
          </p:cNvSpPr>
          <p:nvPr/>
        </p:nvSpPr>
        <p:spPr>
          <a:xfrm>
            <a:off x="9650896" y="345741"/>
            <a:ext cx="1835249" cy="616785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37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1BD55609-BDDD-6723-DC7A-A667BE329F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939" y="464694"/>
            <a:ext cx="7440328" cy="58703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D195BB5-DF56-8F8D-572C-740CA983BD22}"/>
              </a:ext>
            </a:extLst>
          </p:cNvPr>
          <p:cNvSpPr txBox="1"/>
          <p:nvPr/>
        </p:nvSpPr>
        <p:spPr>
          <a:xfrm>
            <a:off x="285619" y="5411595"/>
            <a:ext cx="195392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63914F2-9E60-2A36-5612-2182DFF38342}"/>
              </a:ext>
            </a:extLst>
          </p:cNvPr>
          <p:cNvSpPr txBox="1">
            <a:spLocks/>
          </p:cNvSpPr>
          <p:nvPr/>
        </p:nvSpPr>
        <p:spPr>
          <a:xfrm>
            <a:off x="10078278" y="345741"/>
            <a:ext cx="1407867" cy="61678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431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6D141E0D-921A-07E3-6F78-5EE3C9C669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789" y="814119"/>
            <a:ext cx="8835992" cy="4966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26745C3-E56D-8815-7B0E-0C724043D939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2C19378-B8DB-298D-9165-78A53FD39702}"/>
              </a:ext>
            </a:extLst>
          </p:cNvPr>
          <p:cNvSpPr txBox="1">
            <a:spLocks/>
          </p:cNvSpPr>
          <p:nvPr/>
        </p:nvSpPr>
        <p:spPr>
          <a:xfrm>
            <a:off x="9351152" y="197334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50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1C31371B-F845-8839-E29B-A5C8A8DBA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548" y="1161500"/>
            <a:ext cx="8400473" cy="4534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A78B2B4-8AC6-94F9-CA84-1CB712A6D686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536842F-6EB4-C73C-55F2-DA3B96B56407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885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F325B9BA-00DD-F604-9135-915659A7E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4711" y="562730"/>
            <a:ext cx="7382577" cy="57325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AF2AD7-4EA9-2B4E-51FB-DD016A8552CB}"/>
              </a:ext>
            </a:extLst>
          </p:cNvPr>
          <p:cNvSpPr txBox="1"/>
          <p:nvPr/>
        </p:nvSpPr>
        <p:spPr>
          <a:xfrm>
            <a:off x="385011" y="5530864"/>
            <a:ext cx="184135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/>
              <a:t>EPA Forms </a:t>
            </a:r>
            <a:r>
              <a:rPr lang="en-US"/>
              <a:t>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2E42353-C5B4-66DF-183E-433565263320}"/>
              </a:ext>
            </a:extLst>
          </p:cNvPr>
          <p:cNvSpPr txBox="1">
            <a:spLocks/>
          </p:cNvSpPr>
          <p:nvPr/>
        </p:nvSpPr>
        <p:spPr>
          <a:xfrm>
            <a:off x="10207487" y="345741"/>
            <a:ext cx="1278658" cy="61678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999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328CC8E-3C98-A40A-911E-9119935F5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6211" y="981242"/>
            <a:ext cx="8474576" cy="48955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5FADBE-F183-B9B1-CE2F-BA5263E255CE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8747A1B-B1C9-C64C-6DE0-2E99D421910E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428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475BB7E1-1535-6D10-EC31-0AD7B1C760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297" y="881041"/>
            <a:ext cx="8614610" cy="47205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F05ACBC-0583-22EA-1F18-3C09442C2BC7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00C8ADF-CFE1-D810-C3CE-EEB74DAF3457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7139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&#10;&#10;AI-generated content may be incorrect.">
            <a:extLst>
              <a:ext uri="{FF2B5EF4-FFF2-40B4-BE49-F238E27FC236}">
                <a16:creationId xmlns:a16="http://schemas.microsoft.com/office/drawing/2014/main" id="{3C72187A-D6ED-772E-19A3-ABFFF71F5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925" y="890144"/>
            <a:ext cx="8170976" cy="49331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70424F-8975-DE76-7C2E-13D539327B43}"/>
              </a:ext>
            </a:extLst>
          </p:cNvPr>
          <p:cNvSpPr txBox="1"/>
          <p:nvPr/>
        </p:nvSpPr>
        <p:spPr>
          <a:xfrm>
            <a:off x="385011" y="5967856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408847-CBCB-53B8-4CE6-3AE135A6F070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4361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&#10;&#10;AI-generated content may be incorrect.">
            <a:extLst>
              <a:ext uri="{FF2B5EF4-FFF2-40B4-BE49-F238E27FC236}">
                <a16:creationId xmlns:a16="http://schemas.microsoft.com/office/drawing/2014/main" id="{386842E6-EEC4-F4AC-4B45-8A3F0FC186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0709" y="789376"/>
            <a:ext cx="8070582" cy="50242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E68A8F-7908-72C0-83FE-3F3BB048AE21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E1FF38-FE8C-BF88-F7C1-4CD42A487B00}"/>
              </a:ext>
            </a:extLst>
          </p:cNvPr>
          <p:cNvSpPr txBox="1">
            <a:spLocks/>
          </p:cNvSpPr>
          <p:nvPr/>
        </p:nvSpPr>
        <p:spPr>
          <a:xfrm>
            <a:off x="9284370" y="17259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698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, Word&#10;&#10;AI-generated content may be incorrect.">
            <a:extLst>
              <a:ext uri="{FF2B5EF4-FFF2-40B4-BE49-F238E27FC236}">
                <a16:creationId xmlns:a16="http://schemas.microsoft.com/office/drawing/2014/main" id="{C059F59E-8A0C-8FBC-C704-0FFAD2C91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8655" y="943276"/>
            <a:ext cx="8481900" cy="47837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B47FB9B-9E15-DEEF-516B-22F731567AFC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0A7F019-64DA-593E-52BA-E1579CD08EB3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17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D8C1D4-0BCD-E09A-F830-0A82C1617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895" y="1559294"/>
            <a:ext cx="9754209" cy="35035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D057DC-42DE-B717-DDBD-D10A69A31E8A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2C30E4D-87A2-9062-7FAE-A2037E324888}"/>
              </a:ext>
            </a:extLst>
          </p:cNvPr>
          <p:cNvSpPr txBox="1">
            <a:spLocks/>
          </p:cNvSpPr>
          <p:nvPr/>
        </p:nvSpPr>
        <p:spPr>
          <a:xfrm>
            <a:off x="8963526" y="34574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02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3177036C-86A5-74A6-DBB4-35D316C10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3061" y="578431"/>
            <a:ext cx="7603958" cy="56111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3A9A6F-81C2-93B7-2E88-65B540337338}"/>
              </a:ext>
            </a:extLst>
          </p:cNvPr>
          <p:cNvSpPr txBox="1"/>
          <p:nvPr/>
        </p:nvSpPr>
        <p:spPr>
          <a:xfrm>
            <a:off x="385011" y="5391716"/>
            <a:ext cx="1969970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6CBFB61-6EAB-B31E-6BEC-FDE4D7ECB927}"/>
              </a:ext>
            </a:extLst>
          </p:cNvPr>
          <p:cNvSpPr txBox="1">
            <a:spLocks/>
          </p:cNvSpPr>
          <p:nvPr/>
        </p:nvSpPr>
        <p:spPr>
          <a:xfrm>
            <a:off x="10098157" y="345741"/>
            <a:ext cx="1387988" cy="616785"/>
          </a:xfrm>
          <a:prstGeom prst="rect">
            <a:avLst/>
          </a:prstGeom>
        </p:spPr>
        <p:txBody>
          <a:bodyPr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815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16435A8D-55E7-9323-85C2-3F5A2147A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8959" y="625152"/>
            <a:ext cx="7194082" cy="560769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D76668-A016-7BA0-A524-42156A529F6D}"/>
              </a:ext>
            </a:extLst>
          </p:cNvPr>
          <p:cNvSpPr txBox="1"/>
          <p:nvPr/>
        </p:nvSpPr>
        <p:spPr>
          <a:xfrm>
            <a:off x="305498" y="5461290"/>
            <a:ext cx="211394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7CA144A-906D-150C-6714-375A94CC3F87}"/>
              </a:ext>
            </a:extLst>
          </p:cNvPr>
          <p:cNvSpPr txBox="1">
            <a:spLocks/>
          </p:cNvSpPr>
          <p:nvPr/>
        </p:nvSpPr>
        <p:spPr>
          <a:xfrm>
            <a:off x="9879496" y="345741"/>
            <a:ext cx="1606649" cy="616785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2185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E450A384-4850-ABC4-8A21-47EC4939F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3086" y="368300"/>
            <a:ext cx="7005828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8827CB-10AD-175D-E25E-102447D61618}"/>
              </a:ext>
            </a:extLst>
          </p:cNvPr>
          <p:cNvSpPr txBox="1"/>
          <p:nvPr/>
        </p:nvSpPr>
        <p:spPr>
          <a:xfrm>
            <a:off x="385011" y="5799221"/>
            <a:ext cx="3429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AF35504-5E06-22F6-ABBA-B1C17A51F507}"/>
              </a:ext>
            </a:extLst>
          </p:cNvPr>
          <p:cNvSpPr txBox="1">
            <a:spLocks/>
          </p:cNvSpPr>
          <p:nvPr/>
        </p:nvSpPr>
        <p:spPr>
          <a:xfrm>
            <a:off x="9829800" y="345741"/>
            <a:ext cx="1656345" cy="616785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451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table&#10;&#10;AI-generated content may be incorrect.">
            <a:extLst>
              <a:ext uri="{FF2B5EF4-FFF2-40B4-BE49-F238E27FC236}">
                <a16:creationId xmlns:a16="http://schemas.microsoft.com/office/drawing/2014/main" id="{F9659738-27DF-AA83-29A8-3E35F29D92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98" y="707706"/>
            <a:ext cx="7021056" cy="55778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4A630D-2A1C-C499-D8A3-4317AF2B187B}"/>
              </a:ext>
            </a:extLst>
          </p:cNvPr>
          <p:cNvSpPr txBox="1"/>
          <p:nvPr/>
        </p:nvSpPr>
        <p:spPr>
          <a:xfrm>
            <a:off x="186228" y="5481169"/>
            <a:ext cx="1900987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B10718-C7C7-2D49-AF19-6B1ED66558C4}"/>
              </a:ext>
            </a:extLst>
          </p:cNvPr>
          <p:cNvSpPr txBox="1">
            <a:spLocks/>
          </p:cNvSpPr>
          <p:nvPr/>
        </p:nvSpPr>
        <p:spPr>
          <a:xfrm>
            <a:off x="9307054" y="264061"/>
            <a:ext cx="2522619" cy="616785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63855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application, email&#10;&#10;AI-generated content may be incorrect.">
            <a:extLst>
              <a:ext uri="{FF2B5EF4-FFF2-40B4-BE49-F238E27FC236}">
                <a16:creationId xmlns:a16="http://schemas.microsoft.com/office/drawing/2014/main" id="{A545F3F9-7D23-AFE6-18FB-0C70308BD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280" y="123507"/>
            <a:ext cx="6695440" cy="66109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400253-1E23-A6E4-4FAF-B9013FDF36AF}"/>
              </a:ext>
            </a:extLst>
          </p:cNvPr>
          <p:cNvSpPr txBox="1"/>
          <p:nvPr/>
        </p:nvSpPr>
        <p:spPr>
          <a:xfrm>
            <a:off x="375072" y="5322143"/>
            <a:ext cx="201031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/>
              <a:t>EPA Forms 9600-010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AFD6DB1-EFA5-C9B9-B9F9-A6E27039A729}"/>
              </a:ext>
            </a:extLst>
          </p:cNvPr>
          <p:cNvSpPr txBox="1">
            <a:spLocks/>
          </p:cNvSpPr>
          <p:nvPr/>
        </p:nvSpPr>
        <p:spPr>
          <a:xfrm>
            <a:off x="9806609" y="345741"/>
            <a:ext cx="1679536" cy="616785"/>
          </a:xfrm>
          <a:prstGeom prst="rect">
            <a:avLst/>
          </a:prstGeom>
        </p:spPr>
        <p:txBody>
          <a:bodyPr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OMB Control No. 2070-0162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/>
              <a:t>Expiration 10/31/2026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834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2026-10-14T13:27:45+00:00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 xsi:nil="true"/>
  </documentManagement>
</p:properties>
</file>

<file path=customXml/item2.xml><?xml version="1.0" encoding="utf-8"?>
<?mso-contentType ?>
<SharedContentType xmlns="Microsoft.SharePoint.Taxonomy.ContentTypeSync" SourceId="29f62856-1543-49d4-a736-4569d363f533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29D1FA8590A3468255F3FA7D39B1DA" ma:contentTypeVersion="8" ma:contentTypeDescription="Create a new document." ma:contentTypeScope="" ma:versionID="4ecce23c3f96ea7cff5bdaa933d696ac">
  <xsd:schema xmlns:xsd="http://www.w3.org/2001/XMLSchema" xmlns:xs="http://www.w3.org/2001/XMLSchema" xmlns:p="http://schemas.microsoft.com/office/2006/metadata/properties" xmlns:ns1="http://schemas.microsoft.com/sharepoint/v3" xmlns:ns2="4ffa91fb-a0ff-4ac5-b2db-65c790d184a4" xmlns:ns3="http://schemas.microsoft.com/sharepoint.v3" xmlns:ns4="http://schemas.microsoft.com/sharepoint/v3/fields" xmlns:ns5="ac07eb5e-720c-4c0e-afb7-3f9edc60fc7f" xmlns:ns6="369941d8-ad61-4612-8199-fa251bcdca09" targetNamespace="http://schemas.microsoft.com/office/2006/metadata/properties" ma:root="true" ma:fieldsID="292c560cb096124b334ce2d6d656d32a" ns1:_="" ns2:_="" ns3:_="" ns4:_="" ns5:_="" ns6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ac07eb5e-720c-4c0e-afb7-3f9edc60fc7f"/>
    <xsd:import namespace="369941d8-ad61-4612-8199-fa251bcdca09"/>
    <xsd:element name="properties">
      <xsd:complexType>
        <xsd:sequence>
          <xsd:element name="documentManagement">
            <xsd:complexType>
              <xsd:all>
                <xsd:element ref="ns2:Document_x0020_Creation_x0020_Date" minOccurs="0"/>
                <xsd:element ref="ns2:Creator" minOccurs="0"/>
                <xsd:element ref="ns2:EPA_x0020_Office" minOccurs="0"/>
                <xsd:element ref="ns2:Record" minOccurs="0"/>
                <xsd:element ref="ns3:CategoryDescription" minOccurs="0"/>
                <xsd:element ref="ns2:Identifier" minOccurs="0"/>
                <xsd:element ref="ns2:EPA_x0020_Contributor" minOccurs="0"/>
                <xsd:element ref="ns2:External_x0020_Contributor" minOccurs="0"/>
                <xsd:element ref="ns4:_Coverage" minOccurs="0"/>
                <xsd:element ref="ns2:EPA_x0020_Related_x0020_Documents" minOccurs="0"/>
                <xsd:element ref="ns4:_Source" minOccurs="0"/>
                <xsd:element ref="ns2:Rights" minOccurs="0"/>
                <xsd:element ref="ns1:Language" minOccurs="0"/>
                <xsd:element ref="ns2:j747ac98061d40f0aa7bd47e1db5675d" minOccurs="0"/>
                <xsd:element ref="ns2:TaxKeywordTaxHTField" minOccurs="0"/>
                <xsd:element ref="ns2:TaxCatchAllLabel" minOccurs="0"/>
                <xsd:element ref="ns2:TaxCatchAll" minOccurs="0"/>
                <xsd:element ref="ns5:MediaServiceMetadata" minOccurs="0"/>
                <xsd:element ref="ns5:MediaServiceFastMetadata" minOccurs="0"/>
                <xsd:element ref="ns6:SharedWithUsers" minOccurs="0"/>
                <xsd:element ref="ns6:SharedWithDetails" minOccurs="0"/>
                <xsd:element ref="ns5:MediaServiceSearchProperties" minOccurs="0"/>
                <xsd:element ref="ns5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 ma:readOnly="fals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 ma:readOnly="false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d0c00c4a-2eec-4eb5-8f29-5755ddae8d62}" ma:internalName="TaxCatchAllLabel" ma:readOnly="true" ma:showField="CatchAllDataLabel" ma:web="369941d8-ad61-4612-8199-fa251bcdca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d0c00c4a-2eec-4eb5-8f29-5755ddae8d62}" ma:internalName="TaxCatchAll" ma:showField="CatchAllData" ma:web="369941d8-ad61-4612-8199-fa251bcdca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7eb5e-720c-4c0e-afb7-3f9edc60fc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9941d8-ad61-4612-8199-fa251bcdca09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92CEEF-9C55-4274-A31B-7D223954018D}">
  <ds:schemaRefs>
    <ds:schemaRef ds:uri="http://schemas.microsoft.com/office/2006/documentManagement/types"/>
    <ds:schemaRef ds:uri="369941d8-ad61-4612-8199-fa251bcdca09"/>
    <ds:schemaRef ds:uri="http://schemas.microsoft.com/sharepoint.v3"/>
    <ds:schemaRef ds:uri="http://purl.org/dc/terms/"/>
    <ds:schemaRef ds:uri="http://purl.org/dc/elements/1.1/"/>
    <ds:schemaRef ds:uri="4ffa91fb-a0ff-4ac5-b2db-65c790d184a4"/>
    <ds:schemaRef ds:uri="http://schemas.microsoft.com/office/infopath/2007/PartnerControls"/>
    <ds:schemaRef ds:uri="http://schemas.openxmlformats.org/package/2006/metadata/core-properties"/>
    <ds:schemaRef ds:uri="ac07eb5e-720c-4c0e-afb7-3f9edc60fc7f"/>
    <ds:schemaRef ds:uri="http://schemas.microsoft.com/office/2006/metadata/properties"/>
    <ds:schemaRef ds:uri="http://schemas.microsoft.com/sharepoint/v3"/>
    <ds:schemaRef ds:uri="http://schemas.microsoft.com/sharepoint/v3/field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D868F01-9D5C-46AC-91FA-EB5EFAD3B0A8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69F31265-BEF1-4230-B252-B96216ED52B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56443793-1685-4638-AC88-8B517B588E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ac07eb5e-720c-4c0e-afb7-3f9edc60fc7f"/>
    <ds:schemaRef ds:uri="369941d8-ad61-4612-8199-fa251bcdca0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461</Words>
  <Application>Microsoft Office PowerPoint</Application>
  <PresentationFormat>Widescreen</PresentationFormat>
  <Paragraphs>98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Office Theme</vt:lpstr>
      <vt:lpstr>Chemical Data Reporting </vt:lpstr>
      <vt:lpstr>Background </vt:lpstr>
      <vt:lpstr>Reporting Elements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Sleasman</dc:creator>
  <cp:lastModifiedBy>Johnson, Amaris</cp:lastModifiedBy>
  <cp:revision>28</cp:revision>
  <dcterms:created xsi:type="dcterms:W3CDTF">2025-10-31T14:09:25Z</dcterms:created>
  <dcterms:modified xsi:type="dcterms:W3CDTF">2026-10-22T18:37:29Z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0x010100D229D1FA8590A3468255F3FA7D39B1DA</vt:lpwstr>
  </property>
  <property fmtid="{D5CDD505-2E9C-101B-9397-08002B2CF9AE}" pid="3" name="MediaServiceImageTags">
    <vt:lpwstr/>
  </property>
  <property fmtid="{D5CDD505-2E9C-101B-9397-08002B2CF9AE}" pid="4" name="Order">
    <vt:r8>6400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TaxKeyword">
    <vt:lpwstr/>
  </property>
  <property fmtid="{D5CDD505-2E9C-101B-9397-08002B2CF9AE}" pid="12" name="Document_x0020_Type">
    <vt:lpwstr/>
  </property>
  <property fmtid="{D5CDD505-2E9C-101B-9397-08002B2CF9AE}" pid="13" name="Document Type">
    <vt:lpwstr/>
  </property>
  <property fmtid="{D5CDD505-2E9C-101B-9397-08002B2CF9AE}" pid="14" name="e3f09c3df709400db2417a7161762d62">
    <vt:lpwstr/>
  </property>
  <property fmtid="{D5CDD505-2E9C-101B-9397-08002B2CF9AE}" pid="15" name="EPA_x0020_Subject">
    <vt:lpwstr/>
  </property>
  <property fmtid="{D5CDD505-2E9C-101B-9397-08002B2CF9AE}" pid="16" name="EPA Subject">
    <vt:lpwstr/>
  </property>
</Properties>
</file>